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5" r:id="rId4"/>
    <p:sldId id="266" r:id="rId5"/>
    <p:sldId id="267" r:id="rId6"/>
    <p:sldId id="258" r:id="rId7"/>
    <p:sldId id="259" r:id="rId8"/>
    <p:sldId id="268" r:id="rId9"/>
    <p:sldId id="260" r:id="rId10"/>
    <p:sldId id="269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7226A-F715-435B-A7F0-89C249EEB0FA}" type="datetimeFigureOut">
              <a:rPr lang="es-CO" smtClean="0"/>
              <a:t>20/05/2023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CE7A9-A254-479E-A303-878528863BE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112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CE7A9-A254-479E-A303-878528863BEE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059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5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1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5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3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0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9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4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4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7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2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3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7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3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1A30-06B0-4028-9DDA-D21739B75599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65ADC-86FF-4151-86F7-0785EF0B04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1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microsoft.com/office/2007/relationships/hdphoto" Target="../media/hdphoto3.wdp"/><Relationship Id="rId7" Type="http://schemas.openxmlformats.org/officeDocument/2006/relationships/image" Target="../media/image5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6.wdp"/><Relationship Id="rId3" Type="http://schemas.openxmlformats.org/officeDocument/2006/relationships/image" Target="../media/image57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5.wdp"/><Relationship Id="rId11" Type="http://schemas.openxmlformats.org/officeDocument/2006/relationships/image" Target="../media/image63.png"/><Relationship Id="rId5" Type="http://schemas.openxmlformats.org/officeDocument/2006/relationships/image" Target="../media/image58.png"/><Relationship Id="rId10" Type="http://schemas.openxmlformats.org/officeDocument/2006/relationships/image" Target="../media/image62.png"/><Relationship Id="rId4" Type="http://schemas.microsoft.com/office/2007/relationships/hdphoto" Target="../media/hdphoto4.wdp"/><Relationship Id="rId9" Type="http://schemas.openxmlformats.org/officeDocument/2006/relationships/image" Target="../media/image6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ifs Animados de Bienvenidos - Imagenes Animadas de Bienvenido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84" y="3717032"/>
            <a:ext cx="2495551" cy="381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>
            <a:spLocks noChangeArrowheads="1"/>
          </p:cNvSpPr>
          <p:nvPr/>
        </p:nvSpPr>
        <p:spPr bwMode="auto">
          <a:xfrm>
            <a:off x="4384748" y="3050729"/>
            <a:ext cx="3984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AU" altLang="es-CO" sz="2800" dirty="0">
                <a:solidFill>
                  <a:srgbClr val="000000"/>
                </a:solidFill>
                <a:latin typeface="Bodoni MT Black" panose="02070A03080606020203" pitchFamily="18" charset="0"/>
              </a:rPr>
              <a:t>By: Mr. Erick Duque</a:t>
            </a: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477032"/>
            <a:ext cx="3275856" cy="3240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502618" y="1262370"/>
            <a:ext cx="5533878" cy="1446550"/>
          </a:xfrm>
          <a:prstGeom prst="rect">
            <a:avLst/>
          </a:prstGeom>
          <a:noFill/>
        </p:spPr>
        <p:txBody>
          <a:bodyPr wrap="square" rtlCol="0">
            <a:prstTxWarp prst="textInflate">
              <a:avLst>
                <a:gd name="adj" fmla="val 20000"/>
              </a:avLst>
            </a:prstTxWarp>
            <a:spAutoFit/>
          </a:bodyPr>
          <a:lstStyle/>
          <a:p>
            <a:pPr algn="ctr"/>
            <a:r>
              <a:rPr lang="es-CO" sz="4400" dirty="0" smtClean="0">
                <a:ln>
                  <a:solidFill>
                    <a:schemeClr val="tx1"/>
                  </a:solidFill>
                </a:ln>
                <a:solidFill>
                  <a:srgbClr val="0000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howcard Gothic" panose="04020904020102020604" pitchFamily="82" charset="0"/>
              </a:rPr>
              <a:t>Teoremas Trigonométricos</a:t>
            </a:r>
            <a:endParaRPr lang="es-CO" sz="4400" dirty="0">
              <a:ln>
                <a:solidFill>
                  <a:schemeClr val="tx1"/>
                </a:solidFill>
              </a:ln>
              <a:solidFill>
                <a:srgbClr val="0000CC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howcard Gothic" panose="04020904020102020604" pitchFamily="82" charset="0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1926884" y="4509120"/>
            <a:ext cx="5290231" cy="1754326"/>
            <a:chOff x="1926885" y="4149080"/>
            <a:chExt cx="5290231" cy="1754326"/>
          </a:xfrm>
        </p:grpSpPr>
        <p:grpSp>
          <p:nvGrpSpPr>
            <p:cNvPr id="14" name="13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6" name="15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Contáctanos: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</a:t>
                </a:r>
                <a:r>
                  <a:rPr lang="es-CO" b="1" dirty="0" err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asesorias_matematicas</a:t>
                </a:r>
                <a:endParaRPr lang="es-CO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7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5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6689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s-CO" sz="4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Y ahora algunos problemas…</a:t>
            </a:r>
            <a:endParaRPr lang="es-CO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13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-1" y="1181665"/>
            <a:ext cx="91439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>
                <a:latin typeface="Ravie" panose="04040805050809020602" pitchFamily="82" charset="0"/>
              </a:rPr>
              <a:t>Una torre inclinada 10° respecto de la vertical, está sujeta por un cable desde un punto P a 15 metros de la base de la torre. Si el ángulo de elevación del cable es de 25°, calcula la longitud del cable y la altura de la torre.</a:t>
            </a:r>
            <a:endParaRPr lang="en-US" sz="2000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720000"/>
            <a:ext cx="2733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Ravie" panose="04040805050809020602" pitchFamily="82" charset="0"/>
              </a:rPr>
              <a:t>PROBLEMA 1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791">
            <a:off x="7452321" y="2564906"/>
            <a:ext cx="110490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5 Conector recto"/>
          <p:cNvCxnSpPr/>
          <p:nvPr/>
        </p:nvCxnSpPr>
        <p:spPr>
          <a:xfrm flipH="1">
            <a:off x="5060340" y="5271517"/>
            <a:ext cx="3472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H="1">
            <a:off x="5076060" y="3366497"/>
            <a:ext cx="3063257" cy="190502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4628292" y="3356992"/>
            <a:ext cx="3472103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Forma libre"/>
          <p:cNvSpPr/>
          <p:nvPr/>
        </p:nvSpPr>
        <p:spPr>
          <a:xfrm>
            <a:off x="6027824" y="4678289"/>
            <a:ext cx="288759" cy="577516"/>
          </a:xfrm>
          <a:custGeom>
            <a:avLst/>
            <a:gdLst>
              <a:gd name="connsiteX0" fmla="*/ 288758 w 288758"/>
              <a:gd name="connsiteY0" fmla="*/ 577516 h 577516"/>
              <a:gd name="connsiteX1" fmla="*/ 264695 w 288758"/>
              <a:gd name="connsiteY1" fmla="*/ 385011 h 577516"/>
              <a:gd name="connsiteX2" fmla="*/ 240632 w 288758"/>
              <a:gd name="connsiteY2" fmla="*/ 300789 h 577516"/>
              <a:gd name="connsiteX3" fmla="*/ 216568 w 288758"/>
              <a:gd name="connsiteY3" fmla="*/ 264695 h 577516"/>
              <a:gd name="connsiteX4" fmla="*/ 144379 w 288758"/>
              <a:gd name="connsiteY4" fmla="*/ 120316 h 577516"/>
              <a:gd name="connsiteX5" fmla="*/ 120316 w 288758"/>
              <a:gd name="connsiteY5" fmla="*/ 84221 h 577516"/>
              <a:gd name="connsiteX6" fmla="*/ 84221 w 288758"/>
              <a:gd name="connsiteY6" fmla="*/ 60158 h 577516"/>
              <a:gd name="connsiteX7" fmla="*/ 60158 w 288758"/>
              <a:gd name="connsiteY7" fmla="*/ 24063 h 577516"/>
              <a:gd name="connsiteX8" fmla="*/ 24063 w 288758"/>
              <a:gd name="connsiteY8" fmla="*/ 12032 h 577516"/>
              <a:gd name="connsiteX9" fmla="*/ 0 w 288758"/>
              <a:gd name="connsiteY9" fmla="*/ 0 h 577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8758" h="577516">
                <a:moveTo>
                  <a:pt x="288758" y="577516"/>
                </a:moveTo>
                <a:cubicBezTo>
                  <a:pt x="269555" y="327879"/>
                  <a:pt x="294765" y="490256"/>
                  <a:pt x="264695" y="385011"/>
                </a:cubicBezTo>
                <a:cubicBezTo>
                  <a:pt x="259558" y="367030"/>
                  <a:pt x="250245" y="320015"/>
                  <a:pt x="240632" y="300789"/>
                </a:cubicBezTo>
                <a:cubicBezTo>
                  <a:pt x="234165" y="287856"/>
                  <a:pt x="224589" y="276726"/>
                  <a:pt x="216568" y="264695"/>
                </a:cubicBezTo>
                <a:cubicBezTo>
                  <a:pt x="183360" y="165068"/>
                  <a:pt x="206575" y="213611"/>
                  <a:pt x="144379" y="120316"/>
                </a:cubicBezTo>
                <a:cubicBezTo>
                  <a:pt x="136358" y="108284"/>
                  <a:pt x="132348" y="92242"/>
                  <a:pt x="120316" y="84221"/>
                </a:cubicBezTo>
                <a:lnTo>
                  <a:pt x="84221" y="60158"/>
                </a:lnTo>
                <a:cubicBezTo>
                  <a:pt x="76200" y="48126"/>
                  <a:pt x="71450" y="33096"/>
                  <a:pt x="60158" y="24063"/>
                </a:cubicBezTo>
                <a:cubicBezTo>
                  <a:pt x="50255" y="16140"/>
                  <a:pt x="35838" y="16742"/>
                  <a:pt x="24063" y="12032"/>
                </a:cubicBezTo>
                <a:cubicBezTo>
                  <a:pt x="15737" y="8701"/>
                  <a:pt x="8021" y="4011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Forma libre"/>
          <p:cNvSpPr/>
          <p:nvPr/>
        </p:nvSpPr>
        <p:spPr>
          <a:xfrm>
            <a:off x="7026446" y="3366847"/>
            <a:ext cx="120385" cy="529389"/>
          </a:xfrm>
          <a:custGeom>
            <a:avLst/>
            <a:gdLst>
              <a:gd name="connsiteX0" fmla="*/ 24063 w 120385"/>
              <a:gd name="connsiteY0" fmla="*/ 0 h 529389"/>
              <a:gd name="connsiteX1" fmla="*/ 12032 w 120385"/>
              <a:gd name="connsiteY1" fmla="*/ 60158 h 529389"/>
              <a:gd name="connsiteX2" fmla="*/ 0 w 120385"/>
              <a:gd name="connsiteY2" fmla="*/ 96253 h 529389"/>
              <a:gd name="connsiteX3" fmla="*/ 12032 w 120385"/>
              <a:gd name="connsiteY3" fmla="*/ 360947 h 529389"/>
              <a:gd name="connsiteX4" fmla="*/ 60158 w 120385"/>
              <a:gd name="connsiteY4" fmla="*/ 469231 h 529389"/>
              <a:gd name="connsiteX5" fmla="*/ 84221 w 120385"/>
              <a:gd name="connsiteY5" fmla="*/ 493295 h 529389"/>
              <a:gd name="connsiteX6" fmla="*/ 120316 w 120385"/>
              <a:gd name="connsiteY6" fmla="*/ 529389 h 52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0385" h="529389">
                <a:moveTo>
                  <a:pt x="24063" y="0"/>
                </a:moveTo>
                <a:cubicBezTo>
                  <a:pt x="20053" y="20053"/>
                  <a:pt x="16992" y="40319"/>
                  <a:pt x="12032" y="60158"/>
                </a:cubicBezTo>
                <a:cubicBezTo>
                  <a:pt x="8956" y="72462"/>
                  <a:pt x="0" y="83570"/>
                  <a:pt x="0" y="96253"/>
                </a:cubicBezTo>
                <a:cubicBezTo>
                  <a:pt x="0" y="184575"/>
                  <a:pt x="2623" y="273127"/>
                  <a:pt x="12032" y="360947"/>
                </a:cubicBezTo>
                <a:cubicBezTo>
                  <a:pt x="16163" y="399503"/>
                  <a:pt x="35994" y="439026"/>
                  <a:pt x="60158" y="469231"/>
                </a:cubicBezTo>
                <a:cubicBezTo>
                  <a:pt x="67244" y="478089"/>
                  <a:pt x="75363" y="486209"/>
                  <a:pt x="84221" y="493295"/>
                </a:cubicBezTo>
                <a:cubicBezTo>
                  <a:pt x="123653" y="524841"/>
                  <a:pt x="120316" y="501439"/>
                  <a:pt x="120316" y="529389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CuadroTexto"/>
          <p:cNvSpPr txBox="1"/>
          <p:nvPr/>
        </p:nvSpPr>
        <p:spPr>
          <a:xfrm>
            <a:off x="4522948" y="3121225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CC"/>
                </a:solidFill>
                <a:latin typeface="Tekton Pro" pitchFamily="34" charset="0"/>
              </a:rPr>
              <a:t>Horizontal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7647135" y="5013176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CC"/>
                </a:solidFill>
                <a:latin typeface="Tekton Pro" pitchFamily="34" charset="0"/>
              </a:rPr>
              <a:t>Horizontal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940208" y="5209457"/>
            <a:ext cx="1038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>
                <a:solidFill>
                  <a:srgbClr val="0000CC"/>
                </a:solidFill>
                <a:latin typeface="Tekton Pro" pitchFamily="34" charset="0"/>
              </a:rPr>
              <a:t>Observador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7421624" y="3121225"/>
            <a:ext cx="1038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 dirty="0">
                <a:solidFill>
                  <a:srgbClr val="0000CC"/>
                </a:solidFill>
                <a:latin typeface="Tekton Pro" pitchFamily="34" charset="0"/>
              </a:rPr>
              <a:t>Observador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6225472" y="4581128"/>
            <a:ext cx="1010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solidFill>
                  <a:srgbClr val="0000CC"/>
                </a:solidFill>
                <a:latin typeface="Tekton Pro" pitchFamily="34" charset="0"/>
              </a:rPr>
              <a:t>Ángulo de elevación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6084168" y="3409837"/>
            <a:ext cx="1010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solidFill>
                  <a:srgbClr val="0000CC"/>
                </a:solidFill>
                <a:latin typeface="Tekton Pro" pitchFamily="34" charset="0"/>
              </a:rPr>
              <a:t>Ángulo de depresión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5614568" y="4886473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  <a:latin typeface="Snap ITC" panose="04040A07060A02020202" pitchFamily="82" charset="0"/>
              </a:rPr>
              <a:t>25°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7423667" y="3635732"/>
            <a:ext cx="60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  <a:latin typeface="Snap ITC" panose="04040A07060A02020202" pitchFamily="82" charset="0"/>
              </a:rPr>
              <a:t>10°</a:t>
            </a:r>
          </a:p>
        </p:txBody>
      </p:sp>
      <p:sp>
        <p:nvSpPr>
          <p:cNvPr id="3072" name="3071 CuadroTexto"/>
          <p:cNvSpPr txBox="1"/>
          <p:nvPr/>
        </p:nvSpPr>
        <p:spPr>
          <a:xfrm>
            <a:off x="6532224" y="5270922"/>
            <a:ext cx="978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latin typeface="Snap ITC" panose="04040A07060A02020202" pitchFamily="82" charset="0"/>
              </a:rPr>
              <a:t>15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-1" y="2792225"/>
                <a:ext cx="3126177" cy="8111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h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25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10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2792225"/>
                <a:ext cx="3126177" cy="8111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6" name="3075 CuadroTexto"/>
          <p:cNvSpPr txBox="1"/>
          <p:nvPr/>
        </p:nvSpPr>
        <p:spPr>
          <a:xfrm rot="647769">
            <a:off x="8100392" y="400506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3077" name="3076 CuadroTexto"/>
          <p:cNvSpPr txBox="1"/>
          <p:nvPr/>
        </p:nvSpPr>
        <p:spPr>
          <a:xfrm rot="20243406">
            <a:off x="6356099" y="3908354"/>
            <a:ext cx="29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latin typeface="Arial" pitchFamily="34" charset="0"/>
                <a:cs typeface="Arial" pitchFamily="34" charset="0"/>
              </a:rPr>
              <a:t>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3077 CuadroTexto"/>
              <p:cNvSpPr txBox="1"/>
              <p:nvPr/>
            </p:nvSpPr>
            <p:spPr>
              <a:xfrm>
                <a:off x="-1" y="3671447"/>
                <a:ext cx="2876108" cy="8111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15 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 25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10</m:t>
                          </m:r>
                        </m:den>
                      </m:f>
                    </m:oMath>
                  </m:oMathPara>
                </a14:m>
                <a:endParaRPr lang="es-CO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078" name="307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3671447"/>
                <a:ext cx="2876108" cy="8111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3078 CuadroTexto"/>
              <p:cNvSpPr txBox="1"/>
              <p:nvPr/>
            </p:nvSpPr>
            <p:spPr>
              <a:xfrm>
                <a:off x="3275856" y="3897038"/>
                <a:ext cx="20714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 = 36,51</m:t>
                      </m:r>
                    </m:oMath>
                  </m:oMathPara>
                </a14:m>
                <a:endParaRPr lang="es-CO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079" name="307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897038"/>
                <a:ext cx="2071401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3079 CuadroTexto"/>
          <p:cNvSpPr txBox="1"/>
          <p:nvPr/>
        </p:nvSpPr>
        <p:spPr>
          <a:xfrm>
            <a:off x="7058049" y="4941168"/>
            <a:ext cx="682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  <a:latin typeface="Snap ITC" panose="04040A07060A02020202" pitchFamily="82" charset="0"/>
                <a:cs typeface="Arial" pitchFamily="34" charset="0"/>
              </a:rPr>
              <a:t>145</a:t>
            </a:r>
          </a:p>
        </p:txBody>
      </p:sp>
      <p:sp>
        <p:nvSpPr>
          <p:cNvPr id="3081" name="3080 CuadroTexto"/>
          <p:cNvSpPr txBox="1"/>
          <p:nvPr/>
        </p:nvSpPr>
        <p:spPr>
          <a:xfrm>
            <a:off x="7283184" y="4686147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>
                <a:latin typeface="Snap ITC" panose="04040A07060A02020202" pitchFamily="82" charset="0"/>
                <a:cs typeface="Arial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42 CuadroTexto"/>
              <p:cNvSpPr txBox="1"/>
              <p:nvPr/>
            </p:nvSpPr>
            <p:spPr>
              <a:xfrm>
                <a:off x="0" y="4735672"/>
                <a:ext cx="3313728" cy="8111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L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145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10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3" name="4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35672"/>
                <a:ext cx="3313728" cy="8111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43 CuadroTexto"/>
              <p:cNvSpPr txBox="1"/>
              <p:nvPr/>
            </p:nvSpPr>
            <p:spPr>
              <a:xfrm>
                <a:off x="0" y="5717792"/>
                <a:ext cx="3094117" cy="8111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15 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 145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10</m:t>
                          </m:r>
                        </m:den>
                      </m:f>
                    </m:oMath>
                  </m:oMathPara>
                </a14:m>
                <a:endParaRPr lang="es-CO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4" name="4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17792"/>
                <a:ext cx="3094117" cy="81118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44 CuadroTexto"/>
              <p:cNvSpPr txBox="1"/>
              <p:nvPr/>
            </p:nvSpPr>
            <p:spPr>
              <a:xfrm>
                <a:off x="3609721" y="5892551"/>
                <a:ext cx="22172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 = 49,55</m:t>
                      </m:r>
                    </m:oMath>
                  </m:oMathPara>
                </a14:m>
                <a:endParaRPr lang="es-CO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5" name="4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721" y="5892551"/>
                <a:ext cx="2217274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3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PROBLEMAS DE APLICACIÓN</a:t>
            </a:r>
            <a:endParaRPr lang="es-CO" sz="39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4" name="33 Flecha derecha"/>
          <p:cNvSpPr/>
          <p:nvPr/>
        </p:nvSpPr>
        <p:spPr>
          <a:xfrm>
            <a:off x="2875915" y="3947871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cxnSp>
        <p:nvCxnSpPr>
          <p:cNvPr id="7" name="6 Conector recto"/>
          <p:cNvCxnSpPr>
            <a:stCxn id="3074" idx="0"/>
          </p:cNvCxnSpPr>
          <p:nvPr/>
        </p:nvCxnSpPr>
        <p:spPr>
          <a:xfrm flipH="1">
            <a:off x="7667784" y="2574409"/>
            <a:ext cx="471533" cy="285600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Flecha derecha"/>
          <p:cNvSpPr/>
          <p:nvPr/>
        </p:nvSpPr>
        <p:spPr>
          <a:xfrm>
            <a:off x="3120517" y="5943384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902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2" grpId="0" animBg="1"/>
      <p:bldP spid="13" grpId="0" animBg="1"/>
      <p:bldP spid="13" grpId="1" animBg="1"/>
      <p:bldP spid="14" grpId="0"/>
      <p:bldP spid="14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1" grpId="0"/>
      <p:bldP spid="21" grpId="1"/>
      <p:bldP spid="30" grpId="0"/>
      <p:bldP spid="31" grpId="0"/>
      <p:bldP spid="3072" grpId="0"/>
      <p:bldP spid="36" grpId="0"/>
      <p:bldP spid="3076" grpId="0"/>
      <p:bldP spid="3077" grpId="0"/>
      <p:bldP spid="3078" grpId="0"/>
      <p:bldP spid="3079" grpId="0"/>
      <p:bldP spid="3080" grpId="0"/>
      <p:bldP spid="3081" grpId="0"/>
      <p:bldP spid="3081" grpId="1"/>
      <p:bldP spid="43" grpId="0"/>
      <p:bldP spid="44" grpId="0"/>
      <p:bldP spid="45" grpId="0"/>
      <p:bldP spid="34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-1" y="1181943"/>
            <a:ext cx="9143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>
                <a:latin typeface="Ravie" panose="04040805050809020602" pitchFamily="82" charset="0"/>
              </a:rPr>
              <a:t>Una persona observa un avión y un barco desde la cúpula de un faro, tal como muestra la figura. ¿Cuál es la distancia que hay del barco al avión y del barco al observador?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0" y="720278"/>
            <a:ext cx="282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Ravie" panose="04040805050809020602" pitchFamily="82" charset="0"/>
              </a:rPr>
              <a:t>PROBLEMA 2</a:t>
            </a:r>
          </a:p>
        </p:txBody>
      </p:sp>
      <p:sp>
        <p:nvSpPr>
          <p:cNvPr id="6" name="AutoShape 5" descr="https://sites.google.com/site/394teoremasdelsenoydelcoseno/_/rsrc/1319919725263/video/dibujos1.jp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PROBLEMAS DE APLICACIÓN</a:t>
            </a:r>
            <a:endParaRPr lang="es-CO" sz="39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9" name="8 Grupo"/>
          <p:cNvGrpSpPr/>
          <p:nvPr/>
        </p:nvGrpSpPr>
        <p:grpSpPr>
          <a:xfrm>
            <a:off x="0" y="2601667"/>
            <a:ext cx="4500000" cy="3060000"/>
            <a:chOff x="467544" y="2780928"/>
            <a:chExt cx="6934200" cy="3905251"/>
          </a:xfrm>
        </p:grpSpPr>
        <p:pic>
          <p:nvPicPr>
            <p:cNvPr id="10" name="Picture 8" descr="Ilustraciones, Aenami, vector, colorido, faro, costa, dibujo, arte digital,  Fondo de pantalla HD | Wallpaperbett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2780928"/>
              <a:ext cx="6934200" cy="3905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4" descr="Barco dibujo: vectores, gráfico vectorial, Barco dibujo imágenes  vectoriales de stock | Depositphotos®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4833" l="9894" r="89929">
                          <a14:foregroundMark x1="65194" y1="17333" x2="71555" y2="14333"/>
                          <a14:foregroundMark x1="68198" y1="40167" x2="50353" y2="83000"/>
                          <a14:foregroundMark x1="69081" y1="42833" x2="79329" y2="51000"/>
                          <a14:foregroundMark x1="43110" y1="53167" x2="45936" y2="60667"/>
                          <a14:foregroundMark x1="41343" y1="52667" x2="40989" y2="60000"/>
                          <a14:foregroundMark x1="54417" y1="81833" x2="74735" y2="64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05" t="10769" r="18107" b="5837"/>
            <a:stretch/>
          </p:blipFill>
          <p:spPr bwMode="auto">
            <a:xfrm flipH="1">
              <a:off x="4716016" y="5481296"/>
              <a:ext cx="467895" cy="61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Avion Dibujo: imágenes, fotos de stock y vectores | Shutterstock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9121" r="92508">
                          <a14:backgroundMark x1="35505" y1="18571" x2="33550" y2="38214"/>
                          <a14:backgroundMark x1="82085" y1="51429" x2="67752" y2="60714"/>
                          <a14:backgroundMark x1="20521" y1="59286" x2="29642" y2="5928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98" t="12386" r="7167" b="23198"/>
            <a:stretch/>
          </p:blipFill>
          <p:spPr bwMode="auto">
            <a:xfrm>
              <a:off x="5364088" y="3356992"/>
              <a:ext cx="775165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Silueta del hombre joven Stock de Foto gratis - Public Domain Pictures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3740" b="95935" l="9919" r="8991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04" t="4590" r="36252" b="5063"/>
            <a:stretch/>
          </p:blipFill>
          <p:spPr bwMode="auto">
            <a:xfrm>
              <a:off x="2051720" y="4373553"/>
              <a:ext cx="112147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4" name="13 Conector recto"/>
          <p:cNvCxnSpPr>
            <a:stCxn id="13" idx="0"/>
            <a:endCxn id="12" idx="2"/>
          </p:cNvCxnSpPr>
          <p:nvPr/>
        </p:nvCxnSpPr>
        <p:spPr>
          <a:xfrm flipV="1">
            <a:off x="1064453" y="3476171"/>
            <a:ext cx="2364720" cy="373414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>
            <a:stCxn id="13" idx="0"/>
            <a:endCxn id="11" idx="0"/>
          </p:cNvCxnSpPr>
          <p:nvPr/>
        </p:nvCxnSpPr>
        <p:spPr>
          <a:xfrm>
            <a:off x="1064453" y="3849585"/>
            <a:ext cx="1844446" cy="867983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1" idx="0"/>
            <a:endCxn id="12" idx="2"/>
          </p:cNvCxnSpPr>
          <p:nvPr/>
        </p:nvCxnSpPr>
        <p:spPr>
          <a:xfrm flipV="1">
            <a:off x="2908899" y="3476171"/>
            <a:ext cx="520274" cy="1241397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 rot="21047271">
            <a:off x="1669917" y="3246251"/>
            <a:ext cx="1239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1.200 m</a:t>
            </a:r>
            <a:endParaRPr lang="es-CO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1288491" y="3717032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45°</a:t>
            </a:r>
            <a:endParaRPr lang="es-CO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130725" y="3905637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?</a:t>
            </a:r>
            <a:endParaRPr lang="es-CO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763688" y="4283804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?</a:t>
            </a:r>
            <a:endParaRPr lang="es-CO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471916" y="4345359"/>
            <a:ext cx="6599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105°</a:t>
            </a:r>
            <a:endParaRPr lang="es-CO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098632" y="341366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sym typeface="Symbol"/>
              </a:rPr>
              <a:t>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789691" y="6453093"/>
            <a:ext cx="496802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Calculamos el ángulo propuesto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500000" y="2601667"/>
            <a:ext cx="3753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 = 180 – (105 + 45) = 30</a:t>
            </a:r>
            <a:endParaRPr lang="es-CO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1942091" y="6444044"/>
            <a:ext cx="472437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Usamos el teorema del seno…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30 CuadroTexto"/>
              <p:cNvSpPr txBox="1"/>
              <p:nvPr/>
            </p:nvSpPr>
            <p:spPr>
              <a:xfrm>
                <a:off x="3779912" y="2970999"/>
                <a:ext cx="2299027" cy="630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1.200</m:t>
                          </m:r>
                        </m:num>
                        <m:den>
                          <m:func>
                            <m:funcPr>
                              <m:ctrlPr>
                                <a:rPr lang="es-CO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105</m:t>
                              </m:r>
                            </m:e>
                          </m:func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?</m:t>
                          </m:r>
                        </m:num>
                        <m:den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45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970999"/>
                <a:ext cx="2299027" cy="63023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33 Flecha derecha"/>
          <p:cNvSpPr/>
          <p:nvPr/>
        </p:nvSpPr>
        <p:spPr>
          <a:xfrm>
            <a:off x="6084168" y="3149452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CuadroTexto"/>
              <p:cNvSpPr txBox="1"/>
              <p:nvPr/>
            </p:nvSpPr>
            <p:spPr>
              <a:xfrm>
                <a:off x="6516216" y="3014461"/>
                <a:ext cx="2600391" cy="629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?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1.200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45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105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3" name="3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3014461"/>
                <a:ext cx="2600391" cy="62998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34 CuadroTexto"/>
          <p:cNvSpPr txBox="1"/>
          <p:nvPr/>
        </p:nvSpPr>
        <p:spPr>
          <a:xfrm>
            <a:off x="5497315" y="3712382"/>
            <a:ext cx="203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?</a:t>
            </a:r>
            <a:r>
              <a:rPr lang="es-CO" dirty="0" smtClean="0">
                <a:latin typeface="Snap ITC" panose="04040A07060A02020202" pitchFamily="82" charset="0"/>
              </a:rPr>
              <a:t> = 878,41 m</a:t>
            </a:r>
            <a:endParaRPr lang="es-CO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3680697" y="4274969"/>
                <a:ext cx="2287806" cy="630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1.200</m:t>
                          </m:r>
                        </m:num>
                        <m:den>
                          <m:func>
                            <m:funcPr>
                              <m:ctrlPr>
                                <a:rPr lang="es-CO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105</m:t>
                              </m:r>
                            </m:e>
                          </m:func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?</m:t>
                          </m:r>
                        </m:num>
                        <m:den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30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697" y="4274969"/>
                <a:ext cx="2287806" cy="63023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37 Flecha derecha"/>
          <p:cNvSpPr/>
          <p:nvPr/>
        </p:nvSpPr>
        <p:spPr>
          <a:xfrm>
            <a:off x="5891617" y="4473136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38 CuadroTexto"/>
              <p:cNvSpPr txBox="1"/>
              <p:nvPr/>
            </p:nvSpPr>
            <p:spPr>
              <a:xfrm>
                <a:off x="6456687" y="4327356"/>
                <a:ext cx="2589170" cy="6290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?</m:t>
                      </m:r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1.200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30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105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9" name="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87" y="4327356"/>
                <a:ext cx="2589170" cy="62908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39 CuadroTexto"/>
          <p:cNvSpPr txBox="1"/>
          <p:nvPr/>
        </p:nvSpPr>
        <p:spPr>
          <a:xfrm>
            <a:off x="5497315" y="4957337"/>
            <a:ext cx="1925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?</a:t>
            </a:r>
            <a:r>
              <a:rPr lang="es-CO" dirty="0" smtClean="0">
                <a:latin typeface="Snap ITC" panose="04040A07060A02020202" pitchFamily="82" charset="0"/>
              </a:rPr>
              <a:t> = 621,17 m</a:t>
            </a:r>
            <a:endParaRPr lang="es-CO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56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2" grpId="0"/>
      <p:bldP spid="23" grpId="0"/>
      <p:bldP spid="24" grpId="0"/>
      <p:bldP spid="26" grpId="0"/>
      <p:bldP spid="27" grpId="0"/>
      <p:bldP spid="28" grpId="0"/>
      <p:bldP spid="30" grpId="0" animBg="1"/>
      <p:bldP spid="30" grpId="1" animBg="1"/>
      <p:bldP spid="29" grpId="0"/>
      <p:bldP spid="32" grpId="0" animBg="1"/>
      <p:bldP spid="31" grpId="0"/>
      <p:bldP spid="34" grpId="0" animBg="1"/>
      <p:bldP spid="33" grpId="0"/>
      <p:bldP spid="35" grpId="0"/>
      <p:bldP spid="37" grpId="0"/>
      <p:bldP spid="38" grpId="0" animBg="1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733467"/>
            <a:ext cx="2834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Ravie" panose="04040805050809020602" pitchFamily="82" charset="0"/>
              </a:rPr>
              <a:t>PROBLEMA 3</a:t>
            </a:r>
          </a:p>
        </p:txBody>
      </p:sp>
      <p:sp>
        <p:nvSpPr>
          <p:cNvPr id="4" name="3 Rectángulo"/>
          <p:cNvSpPr/>
          <p:nvPr/>
        </p:nvSpPr>
        <p:spPr>
          <a:xfrm>
            <a:off x="-1" y="1195132"/>
            <a:ext cx="9143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000" dirty="0">
                <a:latin typeface="Ravie" panose="04040805050809020602" pitchFamily="82" charset="0"/>
              </a:rPr>
              <a:t>Un hombre mide un ángulo de elevación de una torre desde un punto situado a 100 metros de ella. Si el ángulo medido es de 20° y la torre forma un ángulo de 68° con el suelo, determina su altura AB.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28" b="92766" l="23256" r="7814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79303"/>
            <a:ext cx="2457450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107504" y="5127575"/>
            <a:ext cx="489654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4360565" y="2895327"/>
            <a:ext cx="643483" cy="2232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107505" y="2895327"/>
            <a:ext cx="4242981" cy="2232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Forma libre"/>
          <p:cNvSpPr/>
          <p:nvPr/>
        </p:nvSpPr>
        <p:spPr>
          <a:xfrm>
            <a:off x="1271119" y="4501475"/>
            <a:ext cx="336884" cy="635268"/>
          </a:xfrm>
          <a:custGeom>
            <a:avLst/>
            <a:gdLst>
              <a:gd name="connsiteX0" fmla="*/ 336884 w 336884"/>
              <a:gd name="connsiteY0" fmla="*/ 577516 h 577516"/>
              <a:gd name="connsiteX1" fmla="*/ 300790 w 336884"/>
              <a:gd name="connsiteY1" fmla="*/ 372979 h 577516"/>
              <a:gd name="connsiteX2" fmla="*/ 288758 w 336884"/>
              <a:gd name="connsiteY2" fmla="*/ 336885 h 577516"/>
              <a:gd name="connsiteX3" fmla="*/ 264695 w 336884"/>
              <a:gd name="connsiteY3" fmla="*/ 312821 h 577516"/>
              <a:gd name="connsiteX4" fmla="*/ 204537 w 336884"/>
              <a:gd name="connsiteY4" fmla="*/ 216569 h 577516"/>
              <a:gd name="connsiteX5" fmla="*/ 168442 w 336884"/>
              <a:gd name="connsiteY5" fmla="*/ 144379 h 577516"/>
              <a:gd name="connsiteX6" fmla="*/ 156411 w 336884"/>
              <a:gd name="connsiteY6" fmla="*/ 108285 h 577516"/>
              <a:gd name="connsiteX7" fmla="*/ 72190 w 336884"/>
              <a:gd name="connsiteY7" fmla="*/ 48127 h 577516"/>
              <a:gd name="connsiteX8" fmla="*/ 48126 w 336884"/>
              <a:gd name="connsiteY8" fmla="*/ 24064 h 577516"/>
              <a:gd name="connsiteX9" fmla="*/ 0 w 336884"/>
              <a:gd name="connsiteY9" fmla="*/ 0 h 577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6884" h="577516">
                <a:moveTo>
                  <a:pt x="336884" y="577516"/>
                </a:moveTo>
                <a:cubicBezTo>
                  <a:pt x="322557" y="419915"/>
                  <a:pt x="338861" y="487190"/>
                  <a:pt x="300790" y="372979"/>
                </a:cubicBezTo>
                <a:cubicBezTo>
                  <a:pt x="296779" y="360948"/>
                  <a:pt x="297725" y="345853"/>
                  <a:pt x="288758" y="336885"/>
                </a:cubicBezTo>
                <a:lnTo>
                  <a:pt x="264695" y="312821"/>
                </a:lnTo>
                <a:cubicBezTo>
                  <a:pt x="236059" y="226914"/>
                  <a:pt x="261737" y="254702"/>
                  <a:pt x="204537" y="216569"/>
                </a:cubicBezTo>
                <a:cubicBezTo>
                  <a:pt x="174293" y="125840"/>
                  <a:pt x="215091" y="237678"/>
                  <a:pt x="168442" y="144379"/>
                </a:cubicBezTo>
                <a:cubicBezTo>
                  <a:pt x="162770" y="133036"/>
                  <a:pt x="163782" y="118605"/>
                  <a:pt x="156411" y="108285"/>
                </a:cubicBezTo>
                <a:cubicBezTo>
                  <a:pt x="120727" y="58327"/>
                  <a:pt x="117839" y="63343"/>
                  <a:pt x="72190" y="48127"/>
                </a:cubicBezTo>
                <a:cubicBezTo>
                  <a:pt x="64169" y="40106"/>
                  <a:pt x="57853" y="29900"/>
                  <a:pt x="48126" y="24064"/>
                </a:cubicBezTo>
                <a:cubicBezTo>
                  <a:pt x="-20997" y="-17410"/>
                  <a:pt x="33365" y="33365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CuadroTexto"/>
          <p:cNvSpPr txBox="1"/>
          <p:nvPr/>
        </p:nvSpPr>
        <p:spPr>
          <a:xfrm>
            <a:off x="4932040" y="4942909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Ravie" panose="04040805050809020602" pitchFamily="82" charset="0"/>
                <a:cs typeface="Arial" pitchFamily="34" charset="0"/>
              </a:rPr>
              <a:t>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233446" y="260729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Ravie" panose="04040805050809020602" pitchFamily="82" charset="0"/>
                <a:cs typeface="Arial" pitchFamily="34" charset="0"/>
              </a:rPr>
              <a:t>B</a:t>
            </a:r>
          </a:p>
        </p:txBody>
      </p:sp>
      <p:sp>
        <p:nvSpPr>
          <p:cNvPr id="16" name="15 Forma libre"/>
          <p:cNvSpPr/>
          <p:nvPr/>
        </p:nvSpPr>
        <p:spPr>
          <a:xfrm>
            <a:off x="4495582" y="4715852"/>
            <a:ext cx="436458" cy="379984"/>
          </a:xfrm>
          <a:custGeom>
            <a:avLst/>
            <a:gdLst>
              <a:gd name="connsiteX0" fmla="*/ 0 w 360948"/>
              <a:gd name="connsiteY0" fmla="*/ 360948 h 360948"/>
              <a:gd name="connsiteX1" fmla="*/ 36095 w 360948"/>
              <a:gd name="connsiteY1" fmla="*/ 300790 h 360948"/>
              <a:gd name="connsiteX2" fmla="*/ 48127 w 360948"/>
              <a:gd name="connsiteY2" fmla="*/ 264695 h 360948"/>
              <a:gd name="connsiteX3" fmla="*/ 96253 w 360948"/>
              <a:gd name="connsiteY3" fmla="*/ 192506 h 360948"/>
              <a:gd name="connsiteX4" fmla="*/ 108285 w 360948"/>
              <a:gd name="connsiteY4" fmla="*/ 156411 h 360948"/>
              <a:gd name="connsiteX5" fmla="*/ 144379 w 360948"/>
              <a:gd name="connsiteY5" fmla="*/ 144379 h 360948"/>
              <a:gd name="connsiteX6" fmla="*/ 204537 w 360948"/>
              <a:gd name="connsiteY6" fmla="*/ 96253 h 360948"/>
              <a:gd name="connsiteX7" fmla="*/ 276727 w 360948"/>
              <a:gd name="connsiteY7" fmla="*/ 48127 h 360948"/>
              <a:gd name="connsiteX8" fmla="*/ 300790 w 360948"/>
              <a:gd name="connsiteY8" fmla="*/ 24063 h 360948"/>
              <a:gd name="connsiteX9" fmla="*/ 336885 w 360948"/>
              <a:gd name="connsiteY9" fmla="*/ 12032 h 360948"/>
              <a:gd name="connsiteX10" fmla="*/ 360948 w 360948"/>
              <a:gd name="connsiteY10" fmla="*/ 0 h 360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0948" h="360948">
                <a:moveTo>
                  <a:pt x="0" y="360948"/>
                </a:moveTo>
                <a:cubicBezTo>
                  <a:pt x="12032" y="340895"/>
                  <a:pt x="25637" y="321706"/>
                  <a:pt x="36095" y="300790"/>
                </a:cubicBezTo>
                <a:cubicBezTo>
                  <a:pt x="41767" y="289446"/>
                  <a:pt x="41968" y="275782"/>
                  <a:pt x="48127" y="264695"/>
                </a:cubicBezTo>
                <a:cubicBezTo>
                  <a:pt x="62172" y="239414"/>
                  <a:pt x="87107" y="219942"/>
                  <a:pt x="96253" y="192506"/>
                </a:cubicBezTo>
                <a:cubicBezTo>
                  <a:pt x="100264" y="180474"/>
                  <a:pt x="99317" y="165379"/>
                  <a:pt x="108285" y="156411"/>
                </a:cubicBezTo>
                <a:cubicBezTo>
                  <a:pt x="117253" y="147443"/>
                  <a:pt x="132348" y="148390"/>
                  <a:pt x="144379" y="144379"/>
                </a:cubicBezTo>
                <a:cubicBezTo>
                  <a:pt x="188841" y="77686"/>
                  <a:pt x="143003" y="130438"/>
                  <a:pt x="204537" y="96253"/>
                </a:cubicBezTo>
                <a:cubicBezTo>
                  <a:pt x="229818" y="82208"/>
                  <a:pt x="252664" y="64169"/>
                  <a:pt x="276727" y="48127"/>
                </a:cubicBezTo>
                <a:cubicBezTo>
                  <a:pt x="286166" y="41835"/>
                  <a:pt x="291063" y="29899"/>
                  <a:pt x="300790" y="24063"/>
                </a:cubicBezTo>
                <a:cubicBezTo>
                  <a:pt x="311665" y="17538"/>
                  <a:pt x="325110" y="16742"/>
                  <a:pt x="336885" y="12032"/>
                </a:cubicBezTo>
                <a:cubicBezTo>
                  <a:pt x="345211" y="8701"/>
                  <a:pt x="352927" y="4011"/>
                  <a:pt x="360948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CuadroTexto"/>
          <p:cNvSpPr txBox="1"/>
          <p:nvPr/>
        </p:nvSpPr>
        <p:spPr>
          <a:xfrm>
            <a:off x="1541135" y="4479503"/>
            <a:ext cx="798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FF0000"/>
                </a:solidFill>
                <a:latin typeface="Snap ITC" panose="04040A07060A02020202" pitchFamily="82" charset="0"/>
                <a:cs typeface="Arial" pitchFamily="34" charset="0"/>
              </a:rPr>
              <a:t>20°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3995936" y="4504055"/>
            <a:ext cx="829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FF0000"/>
                </a:solidFill>
                <a:latin typeface="Snap ITC" panose="04040A07060A02020202" pitchFamily="82" charset="0"/>
                <a:cs typeface="Arial" pitchFamily="34" charset="0"/>
              </a:rPr>
              <a:t>68°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1871883" y="5095836"/>
            <a:ext cx="1238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latin typeface="Snap ITC" panose="04040A07060A02020202" pitchFamily="82" charset="0"/>
                <a:cs typeface="Arial" pitchFamily="34" charset="0"/>
              </a:rPr>
              <a:t>100 m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PROBLEMAS DE APLICACIÓN</a:t>
            </a:r>
            <a:endParaRPr lang="es-CO" sz="39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-23720" y="4715852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  <a:cs typeface="Arial" pitchFamily="34" charset="0"/>
              </a:rPr>
              <a:t>C</a:t>
            </a:r>
            <a:endParaRPr lang="es-CO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139952" y="291565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ym typeface="Symbol"/>
              </a:rPr>
              <a:t></a:t>
            </a:r>
            <a:endParaRPr lang="es-CO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500000" y="2601667"/>
            <a:ext cx="3609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 = 180 – (68 + 20) = 92</a:t>
            </a:r>
            <a:endParaRPr lang="es-CO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24 CuadroTexto"/>
              <p:cNvSpPr txBox="1"/>
              <p:nvPr/>
            </p:nvSpPr>
            <p:spPr>
              <a:xfrm>
                <a:off x="4573768" y="2976627"/>
                <a:ext cx="3204723" cy="810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100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92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AB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20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5" name="2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768" y="2976627"/>
                <a:ext cx="3204723" cy="81009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4948580" y="4024053"/>
                <a:ext cx="3264035" cy="808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chemeClr val="tx1"/>
                          </a:solidFill>
                          <a:effectLst/>
                          <a:latin typeface="Snap ITC" panose="04040A07060A02020202" pitchFamily="82" charset="0"/>
                        </a:rPr>
                        <m:t>AB</m:t>
                      </m:r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100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func>
                            <m:func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20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92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580" y="4024053"/>
                <a:ext cx="3264035" cy="8082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27 CuadroTexto"/>
          <p:cNvSpPr txBox="1"/>
          <p:nvPr/>
        </p:nvSpPr>
        <p:spPr>
          <a:xfrm>
            <a:off x="5309661" y="4941168"/>
            <a:ext cx="2700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AB = 34,22 m</a:t>
            </a:r>
            <a:endParaRPr lang="es-CO" sz="2400" dirty="0">
              <a:latin typeface="Snap ITC" panose="04040A07060A02020202" pitchFamily="82" charset="0"/>
            </a:endParaRPr>
          </a:p>
        </p:txBody>
      </p:sp>
      <p:cxnSp>
        <p:nvCxnSpPr>
          <p:cNvPr id="10" name="9 Conector recto"/>
          <p:cNvCxnSpPr>
            <a:stCxn id="23" idx="0"/>
          </p:cNvCxnSpPr>
          <p:nvPr/>
        </p:nvCxnSpPr>
        <p:spPr>
          <a:xfrm>
            <a:off x="4305222" y="2915652"/>
            <a:ext cx="55343" cy="2266863"/>
          </a:xfrm>
          <a:prstGeom prst="line">
            <a:avLst/>
          </a:prstGeom>
          <a:ln w="28575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895013" y="3837662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h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38354" y="5813674"/>
            <a:ext cx="3734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h = 34,22 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 </a:t>
            </a:r>
            <a:r>
              <a:rPr lang="es-CO" sz="2400" dirty="0" err="1" smtClean="0">
                <a:latin typeface="Snap ITC" panose="04040A07060A02020202" pitchFamily="82" charset="0"/>
                <a:sym typeface="Symbol"/>
              </a:rPr>
              <a:t>Sen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 68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798202" y="5812904"/>
            <a:ext cx="1907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h = 31,73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31" name="30 Flecha derecha"/>
          <p:cNvSpPr/>
          <p:nvPr/>
        </p:nvSpPr>
        <p:spPr>
          <a:xfrm>
            <a:off x="5225462" y="5864506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995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1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3" grpId="0" animBg="1"/>
      <p:bldP spid="14" grpId="0"/>
      <p:bldP spid="15" grpId="0"/>
      <p:bldP spid="16" grpId="0" animBg="1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8" grpId="0"/>
      <p:bldP spid="12" grpId="0"/>
      <p:bldP spid="7" grpId="0"/>
      <p:bldP spid="29" grpId="0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riángulo isósceles"/>
          <p:cNvSpPr/>
          <p:nvPr/>
        </p:nvSpPr>
        <p:spPr>
          <a:xfrm rot="329215">
            <a:off x="3026286" y="2493098"/>
            <a:ext cx="3091427" cy="1563367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Forma libre"/>
          <p:cNvSpPr/>
          <p:nvPr/>
        </p:nvSpPr>
        <p:spPr>
          <a:xfrm>
            <a:off x="3454304" y="3495467"/>
            <a:ext cx="180689" cy="457200"/>
          </a:xfrm>
          <a:custGeom>
            <a:avLst/>
            <a:gdLst>
              <a:gd name="connsiteX0" fmla="*/ 0 w 180689"/>
              <a:gd name="connsiteY0" fmla="*/ 0 h 457200"/>
              <a:gd name="connsiteX1" fmla="*/ 84221 w 180689"/>
              <a:gd name="connsiteY1" fmla="*/ 132347 h 457200"/>
              <a:gd name="connsiteX2" fmla="*/ 108284 w 180689"/>
              <a:gd name="connsiteY2" fmla="*/ 168442 h 457200"/>
              <a:gd name="connsiteX3" fmla="*/ 144379 w 180689"/>
              <a:gd name="connsiteY3" fmla="*/ 240631 h 457200"/>
              <a:gd name="connsiteX4" fmla="*/ 168442 w 180689"/>
              <a:gd name="connsiteY4" fmla="*/ 312821 h 457200"/>
              <a:gd name="connsiteX5" fmla="*/ 180473 w 180689"/>
              <a:gd name="connsiteY5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0689" h="457200">
                <a:moveTo>
                  <a:pt x="0" y="0"/>
                </a:moveTo>
                <a:cubicBezTo>
                  <a:pt x="67846" y="108554"/>
                  <a:pt x="39161" y="64757"/>
                  <a:pt x="84221" y="132347"/>
                </a:cubicBezTo>
                <a:cubicBezTo>
                  <a:pt x="92242" y="144379"/>
                  <a:pt x="103711" y="154724"/>
                  <a:pt x="108284" y="168442"/>
                </a:cubicBezTo>
                <a:cubicBezTo>
                  <a:pt x="124889" y="218255"/>
                  <a:pt x="113281" y="193985"/>
                  <a:pt x="144379" y="240631"/>
                </a:cubicBezTo>
                <a:cubicBezTo>
                  <a:pt x="152400" y="264694"/>
                  <a:pt x="164855" y="287711"/>
                  <a:pt x="168442" y="312821"/>
                </a:cubicBezTo>
                <a:cubicBezTo>
                  <a:pt x="183309" y="416893"/>
                  <a:pt x="180473" y="368683"/>
                  <a:pt x="180473" y="4572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8" name="7 Forma libre"/>
          <p:cNvSpPr/>
          <p:nvPr/>
        </p:nvSpPr>
        <p:spPr>
          <a:xfrm>
            <a:off x="5295132" y="3687973"/>
            <a:ext cx="300791" cy="433137"/>
          </a:xfrm>
          <a:custGeom>
            <a:avLst/>
            <a:gdLst>
              <a:gd name="connsiteX0" fmla="*/ 300790 w 300790"/>
              <a:gd name="connsiteY0" fmla="*/ 0 h 433137"/>
              <a:gd name="connsiteX1" fmla="*/ 240632 w 300790"/>
              <a:gd name="connsiteY1" fmla="*/ 12032 h 433137"/>
              <a:gd name="connsiteX2" fmla="*/ 168442 w 300790"/>
              <a:gd name="connsiteY2" fmla="*/ 60158 h 433137"/>
              <a:gd name="connsiteX3" fmla="*/ 120316 w 300790"/>
              <a:gd name="connsiteY3" fmla="*/ 132348 h 433137"/>
              <a:gd name="connsiteX4" fmla="*/ 72190 w 300790"/>
              <a:gd name="connsiteY4" fmla="*/ 204537 h 433137"/>
              <a:gd name="connsiteX5" fmla="*/ 36095 w 300790"/>
              <a:gd name="connsiteY5" fmla="*/ 276726 h 433137"/>
              <a:gd name="connsiteX6" fmla="*/ 12032 w 300790"/>
              <a:gd name="connsiteY6" fmla="*/ 348916 h 433137"/>
              <a:gd name="connsiteX7" fmla="*/ 0 w 300790"/>
              <a:gd name="connsiteY7" fmla="*/ 385011 h 433137"/>
              <a:gd name="connsiteX8" fmla="*/ 0 w 300790"/>
              <a:gd name="connsiteY8" fmla="*/ 433137 h 43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0790" h="433137">
                <a:moveTo>
                  <a:pt x="300790" y="0"/>
                </a:moveTo>
                <a:cubicBezTo>
                  <a:pt x="280737" y="4011"/>
                  <a:pt x="259249" y="3570"/>
                  <a:pt x="240632" y="12032"/>
                </a:cubicBezTo>
                <a:cubicBezTo>
                  <a:pt x="214304" y="23999"/>
                  <a:pt x="168442" y="60158"/>
                  <a:pt x="168442" y="60158"/>
                </a:cubicBezTo>
                <a:cubicBezTo>
                  <a:pt x="145433" y="129188"/>
                  <a:pt x="172889" y="64755"/>
                  <a:pt x="120316" y="132348"/>
                </a:cubicBezTo>
                <a:cubicBezTo>
                  <a:pt x="102561" y="155176"/>
                  <a:pt x="81336" y="177101"/>
                  <a:pt x="72190" y="204537"/>
                </a:cubicBezTo>
                <a:cubicBezTo>
                  <a:pt x="55585" y="254350"/>
                  <a:pt x="67193" y="230080"/>
                  <a:pt x="36095" y="276726"/>
                </a:cubicBezTo>
                <a:lnTo>
                  <a:pt x="12032" y="348916"/>
                </a:lnTo>
                <a:cubicBezTo>
                  <a:pt x="8021" y="360948"/>
                  <a:pt x="0" y="372328"/>
                  <a:pt x="0" y="385011"/>
                </a:cubicBezTo>
                <a:lnTo>
                  <a:pt x="0" y="43313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Forma libre"/>
          <p:cNvSpPr/>
          <p:nvPr/>
        </p:nvSpPr>
        <p:spPr>
          <a:xfrm>
            <a:off x="4416828" y="2701384"/>
            <a:ext cx="483067" cy="144379"/>
          </a:xfrm>
          <a:custGeom>
            <a:avLst/>
            <a:gdLst>
              <a:gd name="connsiteX0" fmla="*/ 0 w 483066"/>
              <a:gd name="connsiteY0" fmla="*/ 0 h 144379"/>
              <a:gd name="connsiteX1" fmla="*/ 96253 w 483066"/>
              <a:gd name="connsiteY1" fmla="*/ 60158 h 144379"/>
              <a:gd name="connsiteX2" fmla="*/ 132347 w 483066"/>
              <a:gd name="connsiteY2" fmla="*/ 84221 h 144379"/>
              <a:gd name="connsiteX3" fmla="*/ 156411 w 483066"/>
              <a:gd name="connsiteY3" fmla="*/ 108284 h 144379"/>
              <a:gd name="connsiteX4" fmla="*/ 192505 w 483066"/>
              <a:gd name="connsiteY4" fmla="*/ 120315 h 144379"/>
              <a:gd name="connsiteX5" fmla="*/ 276726 w 483066"/>
              <a:gd name="connsiteY5" fmla="*/ 144379 h 144379"/>
              <a:gd name="connsiteX6" fmla="*/ 433137 w 483066"/>
              <a:gd name="connsiteY6" fmla="*/ 132347 h 144379"/>
              <a:gd name="connsiteX7" fmla="*/ 481263 w 483066"/>
              <a:gd name="connsiteY7" fmla="*/ 120315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066" h="144379">
                <a:moveTo>
                  <a:pt x="0" y="0"/>
                </a:moveTo>
                <a:cubicBezTo>
                  <a:pt x="138072" y="110456"/>
                  <a:pt x="2208" y="13135"/>
                  <a:pt x="96253" y="60158"/>
                </a:cubicBezTo>
                <a:cubicBezTo>
                  <a:pt x="109186" y="66625"/>
                  <a:pt x="121056" y="75188"/>
                  <a:pt x="132347" y="84221"/>
                </a:cubicBezTo>
                <a:cubicBezTo>
                  <a:pt x="141205" y="91307"/>
                  <a:pt x="146684" y="102448"/>
                  <a:pt x="156411" y="108284"/>
                </a:cubicBezTo>
                <a:cubicBezTo>
                  <a:pt x="167286" y="114809"/>
                  <a:pt x="180311" y="116831"/>
                  <a:pt x="192505" y="120315"/>
                </a:cubicBezTo>
                <a:cubicBezTo>
                  <a:pt x="298231" y="150522"/>
                  <a:pt x="190206" y="115537"/>
                  <a:pt x="276726" y="144379"/>
                </a:cubicBezTo>
                <a:cubicBezTo>
                  <a:pt x="328863" y="140368"/>
                  <a:pt x="381250" y="138833"/>
                  <a:pt x="433137" y="132347"/>
                </a:cubicBezTo>
                <a:cubicBezTo>
                  <a:pt x="539535" y="119047"/>
                  <a:pt x="435522" y="120315"/>
                  <a:pt x="481263" y="12031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3456298" y="3329020"/>
                <a:ext cx="4921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298" y="3329020"/>
                <a:ext cx="49212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>
                <a:off x="4968467" y="3525880"/>
                <a:ext cx="4953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467" y="3525880"/>
                <a:ext cx="495327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4320393" y="2752956"/>
                <a:ext cx="4789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393" y="2752956"/>
                <a:ext cx="478914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12 CuadroTexto"/>
          <p:cNvSpPr txBox="1"/>
          <p:nvPr/>
        </p:nvSpPr>
        <p:spPr>
          <a:xfrm>
            <a:off x="5184489" y="2814207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527538" y="2680948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b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244222" y="395792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c</a:t>
            </a:r>
          </a:p>
        </p:txBody>
      </p:sp>
      <p:sp>
        <p:nvSpPr>
          <p:cNvPr id="3" name="2 Rectángulo"/>
          <p:cNvSpPr/>
          <p:nvPr/>
        </p:nvSpPr>
        <p:spPr>
          <a:xfrm>
            <a:off x="0" y="1416258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latin typeface="Ravie" panose="04040805050809020602" pitchFamily="82" charset="0"/>
                <a:cs typeface="Arial" pitchFamily="34" charset="0"/>
              </a:rPr>
              <a:t>Un triángulo es una figura plana que tiene tres lados y tres ángulos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-12151" y="4870901"/>
            <a:ext cx="9156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latin typeface="Ravie" panose="04040805050809020602" pitchFamily="82" charset="0"/>
              </a:rPr>
              <a:t>Resolver un triángulo significa encontrar todos estos elementos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CO" sz="44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TRIÁNGULOS</a:t>
            </a:r>
            <a:endParaRPr lang="es-CO" sz="4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56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7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s-CO" sz="4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veamos los teoremas…</a:t>
            </a:r>
            <a:endParaRPr lang="es-CO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69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TEOREMA DEL SENO</a:t>
            </a:r>
            <a:endParaRPr lang="es-CO" sz="5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1" y="773021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  <a:cs typeface="Arial" pitchFamily="34" charset="0"/>
              </a:rPr>
              <a:t>El primer teorema a estudiar, para resolver cualquier triángulo es el llamando “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  <a:cs typeface="Arial" pitchFamily="34" charset="0"/>
              </a:rPr>
              <a:t>teorema del seno</a:t>
            </a:r>
            <a:r>
              <a:rPr lang="es-CO" dirty="0" smtClean="0">
                <a:latin typeface="Ravie" panose="04040805050809020602" pitchFamily="82" charset="0"/>
                <a:cs typeface="Arial" pitchFamily="34" charset="0"/>
              </a:rPr>
              <a:t>”</a:t>
            </a:r>
            <a:endParaRPr lang="es-CO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419352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  <a:cs typeface="Arial" pitchFamily="34" charset="0"/>
              </a:rPr>
              <a:t>Este teorema se expresa de la siguiente manera:</a:t>
            </a:r>
            <a:endParaRPr lang="es-CO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7" name="6 Triángulo isósceles"/>
          <p:cNvSpPr/>
          <p:nvPr/>
        </p:nvSpPr>
        <p:spPr>
          <a:xfrm>
            <a:off x="2857235" y="2276872"/>
            <a:ext cx="3091427" cy="1563367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Forma libre"/>
          <p:cNvSpPr/>
          <p:nvPr/>
        </p:nvSpPr>
        <p:spPr>
          <a:xfrm rot="21270785">
            <a:off x="3302221" y="3402752"/>
            <a:ext cx="180689" cy="457200"/>
          </a:xfrm>
          <a:custGeom>
            <a:avLst/>
            <a:gdLst>
              <a:gd name="connsiteX0" fmla="*/ 0 w 180689"/>
              <a:gd name="connsiteY0" fmla="*/ 0 h 457200"/>
              <a:gd name="connsiteX1" fmla="*/ 84221 w 180689"/>
              <a:gd name="connsiteY1" fmla="*/ 132347 h 457200"/>
              <a:gd name="connsiteX2" fmla="*/ 108284 w 180689"/>
              <a:gd name="connsiteY2" fmla="*/ 168442 h 457200"/>
              <a:gd name="connsiteX3" fmla="*/ 144379 w 180689"/>
              <a:gd name="connsiteY3" fmla="*/ 240631 h 457200"/>
              <a:gd name="connsiteX4" fmla="*/ 168442 w 180689"/>
              <a:gd name="connsiteY4" fmla="*/ 312821 h 457200"/>
              <a:gd name="connsiteX5" fmla="*/ 180473 w 180689"/>
              <a:gd name="connsiteY5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0689" h="457200">
                <a:moveTo>
                  <a:pt x="0" y="0"/>
                </a:moveTo>
                <a:cubicBezTo>
                  <a:pt x="67846" y="108554"/>
                  <a:pt x="39161" y="64757"/>
                  <a:pt x="84221" y="132347"/>
                </a:cubicBezTo>
                <a:cubicBezTo>
                  <a:pt x="92242" y="144379"/>
                  <a:pt x="103711" y="154724"/>
                  <a:pt x="108284" y="168442"/>
                </a:cubicBezTo>
                <a:cubicBezTo>
                  <a:pt x="124889" y="218255"/>
                  <a:pt x="113281" y="193985"/>
                  <a:pt x="144379" y="240631"/>
                </a:cubicBezTo>
                <a:cubicBezTo>
                  <a:pt x="152400" y="264694"/>
                  <a:pt x="164855" y="287711"/>
                  <a:pt x="168442" y="312821"/>
                </a:cubicBezTo>
                <a:cubicBezTo>
                  <a:pt x="183309" y="416893"/>
                  <a:pt x="180473" y="368683"/>
                  <a:pt x="180473" y="4572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Forma libre"/>
          <p:cNvSpPr/>
          <p:nvPr/>
        </p:nvSpPr>
        <p:spPr>
          <a:xfrm rot="21270785">
            <a:off x="5245010" y="3408552"/>
            <a:ext cx="300791" cy="433137"/>
          </a:xfrm>
          <a:custGeom>
            <a:avLst/>
            <a:gdLst>
              <a:gd name="connsiteX0" fmla="*/ 300790 w 300790"/>
              <a:gd name="connsiteY0" fmla="*/ 0 h 433137"/>
              <a:gd name="connsiteX1" fmla="*/ 240632 w 300790"/>
              <a:gd name="connsiteY1" fmla="*/ 12032 h 433137"/>
              <a:gd name="connsiteX2" fmla="*/ 168442 w 300790"/>
              <a:gd name="connsiteY2" fmla="*/ 60158 h 433137"/>
              <a:gd name="connsiteX3" fmla="*/ 120316 w 300790"/>
              <a:gd name="connsiteY3" fmla="*/ 132348 h 433137"/>
              <a:gd name="connsiteX4" fmla="*/ 72190 w 300790"/>
              <a:gd name="connsiteY4" fmla="*/ 204537 h 433137"/>
              <a:gd name="connsiteX5" fmla="*/ 36095 w 300790"/>
              <a:gd name="connsiteY5" fmla="*/ 276726 h 433137"/>
              <a:gd name="connsiteX6" fmla="*/ 12032 w 300790"/>
              <a:gd name="connsiteY6" fmla="*/ 348916 h 433137"/>
              <a:gd name="connsiteX7" fmla="*/ 0 w 300790"/>
              <a:gd name="connsiteY7" fmla="*/ 385011 h 433137"/>
              <a:gd name="connsiteX8" fmla="*/ 0 w 300790"/>
              <a:gd name="connsiteY8" fmla="*/ 433137 h 43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0790" h="433137">
                <a:moveTo>
                  <a:pt x="300790" y="0"/>
                </a:moveTo>
                <a:cubicBezTo>
                  <a:pt x="280737" y="4011"/>
                  <a:pt x="259249" y="3570"/>
                  <a:pt x="240632" y="12032"/>
                </a:cubicBezTo>
                <a:cubicBezTo>
                  <a:pt x="214304" y="23999"/>
                  <a:pt x="168442" y="60158"/>
                  <a:pt x="168442" y="60158"/>
                </a:cubicBezTo>
                <a:cubicBezTo>
                  <a:pt x="145433" y="129188"/>
                  <a:pt x="172889" y="64755"/>
                  <a:pt x="120316" y="132348"/>
                </a:cubicBezTo>
                <a:cubicBezTo>
                  <a:pt x="102561" y="155176"/>
                  <a:pt x="81336" y="177101"/>
                  <a:pt x="72190" y="204537"/>
                </a:cubicBezTo>
                <a:cubicBezTo>
                  <a:pt x="55585" y="254350"/>
                  <a:pt x="67193" y="230080"/>
                  <a:pt x="36095" y="276726"/>
                </a:cubicBezTo>
                <a:lnTo>
                  <a:pt x="12032" y="348916"/>
                </a:lnTo>
                <a:cubicBezTo>
                  <a:pt x="8021" y="360948"/>
                  <a:pt x="0" y="372328"/>
                  <a:pt x="0" y="385011"/>
                </a:cubicBezTo>
                <a:lnTo>
                  <a:pt x="0" y="43313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Forma libre"/>
          <p:cNvSpPr/>
          <p:nvPr/>
        </p:nvSpPr>
        <p:spPr>
          <a:xfrm rot="21270785">
            <a:off x="4148396" y="2506544"/>
            <a:ext cx="514400" cy="98400"/>
          </a:xfrm>
          <a:custGeom>
            <a:avLst/>
            <a:gdLst>
              <a:gd name="connsiteX0" fmla="*/ 0 w 483066"/>
              <a:gd name="connsiteY0" fmla="*/ 0 h 144379"/>
              <a:gd name="connsiteX1" fmla="*/ 96253 w 483066"/>
              <a:gd name="connsiteY1" fmla="*/ 60158 h 144379"/>
              <a:gd name="connsiteX2" fmla="*/ 132347 w 483066"/>
              <a:gd name="connsiteY2" fmla="*/ 84221 h 144379"/>
              <a:gd name="connsiteX3" fmla="*/ 156411 w 483066"/>
              <a:gd name="connsiteY3" fmla="*/ 108284 h 144379"/>
              <a:gd name="connsiteX4" fmla="*/ 192505 w 483066"/>
              <a:gd name="connsiteY4" fmla="*/ 120315 h 144379"/>
              <a:gd name="connsiteX5" fmla="*/ 276726 w 483066"/>
              <a:gd name="connsiteY5" fmla="*/ 144379 h 144379"/>
              <a:gd name="connsiteX6" fmla="*/ 433137 w 483066"/>
              <a:gd name="connsiteY6" fmla="*/ 132347 h 144379"/>
              <a:gd name="connsiteX7" fmla="*/ 481263 w 483066"/>
              <a:gd name="connsiteY7" fmla="*/ 120315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066" h="144379">
                <a:moveTo>
                  <a:pt x="0" y="0"/>
                </a:moveTo>
                <a:cubicBezTo>
                  <a:pt x="138072" y="110456"/>
                  <a:pt x="2208" y="13135"/>
                  <a:pt x="96253" y="60158"/>
                </a:cubicBezTo>
                <a:cubicBezTo>
                  <a:pt x="109186" y="66625"/>
                  <a:pt x="121056" y="75188"/>
                  <a:pt x="132347" y="84221"/>
                </a:cubicBezTo>
                <a:cubicBezTo>
                  <a:pt x="141205" y="91307"/>
                  <a:pt x="146684" y="102448"/>
                  <a:pt x="156411" y="108284"/>
                </a:cubicBezTo>
                <a:cubicBezTo>
                  <a:pt x="167286" y="114809"/>
                  <a:pt x="180311" y="116831"/>
                  <a:pt x="192505" y="120315"/>
                </a:cubicBezTo>
                <a:cubicBezTo>
                  <a:pt x="298231" y="150522"/>
                  <a:pt x="190206" y="115537"/>
                  <a:pt x="276726" y="144379"/>
                </a:cubicBezTo>
                <a:cubicBezTo>
                  <a:pt x="328863" y="140368"/>
                  <a:pt x="381250" y="138833"/>
                  <a:pt x="433137" y="132347"/>
                </a:cubicBezTo>
                <a:cubicBezTo>
                  <a:pt x="539535" y="119047"/>
                  <a:pt x="435522" y="120315"/>
                  <a:pt x="481263" y="12031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 rot="21270785">
                <a:off x="3299396" y="3166199"/>
                <a:ext cx="4921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3299396" y="3166199"/>
                <a:ext cx="49212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 rot="21270785">
                <a:off x="4888832" y="3363059"/>
                <a:ext cx="4953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s-CO" sz="2800"/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4888832" y="3363059"/>
                <a:ext cx="495327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 rot="21270785">
                <a:off x="4163489" y="2590135"/>
                <a:ext cx="4789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4163489" y="2590135"/>
                <a:ext cx="478914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CuadroTexto"/>
          <p:cNvSpPr txBox="1"/>
          <p:nvPr/>
        </p:nvSpPr>
        <p:spPr>
          <a:xfrm rot="21270785">
            <a:off x="4983405" y="2548275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a</a:t>
            </a:r>
          </a:p>
        </p:txBody>
      </p:sp>
      <p:sp>
        <p:nvSpPr>
          <p:cNvPr id="15" name="14 CuadroTexto"/>
          <p:cNvSpPr txBox="1"/>
          <p:nvPr/>
        </p:nvSpPr>
        <p:spPr>
          <a:xfrm rot="21270785">
            <a:off x="3299798" y="2518127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b</a:t>
            </a:r>
          </a:p>
        </p:txBody>
      </p:sp>
      <p:sp>
        <p:nvSpPr>
          <p:cNvPr id="16" name="15 CuadroTexto"/>
          <p:cNvSpPr txBox="1"/>
          <p:nvPr/>
        </p:nvSpPr>
        <p:spPr>
          <a:xfrm rot="21270785">
            <a:off x="4148459" y="374983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Rectángulo"/>
              <p:cNvSpPr/>
              <p:nvPr/>
            </p:nvSpPr>
            <p:spPr>
              <a:xfrm>
                <a:off x="1581161" y="4797152"/>
                <a:ext cx="1694695" cy="1070614"/>
              </a:xfrm>
              <a:prstGeom prst="rect">
                <a:avLst/>
              </a:prstGeom>
              <a:solidFill>
                <a:srgbClr val="0000CC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</m:den>
                      </m:f>
                    </m:oMath>
                  </m:oMathPara>
                </a14:m>
                <a:endParaRPr lang="es-CO" sz="3600" dirty="0"/>
              </a:p>
            </p:txBody>
          </p:sp>
        </mc:Choice>
        <mc:Fallback xmlns=""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161" y="4797152"/>
                <a:ext cx="1694695" cy="1070614"/>
              </a:xfrm>
              <a:prstGeom prst="rect">
                <a:avLst/>
              </a:prstGeom>
              <a:blipFill rotWithShape="1">
                <a:blip r:embed="rId5"/>
                <a:stretch>
                  <a:fillRect b="-170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17 Rectángulo"/>
              <p:cNvSpPr/>
              <p:nvPr/>
            </p:nvSpPr>
            <p:spPr>
              <a:xfrm>
                <a:off x="3275508" y="4705492"/>
                <a:ext cx="2149948" cy="1253933"/>
              </a:xfrm>
              <a:prstGeom prst="rect">
                <a:avLst/>
              </a:prstGeom>
              <a:solidFill>
                <a:srgbClr val="0000CC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360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3600" i="1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  <a:ea typeface="Cambria Math"/>
                            </a:rPr>
                            <m:t>β</m:t>
                          </m:r>
                        </m:den>
                      </m:f>
                    </m:oMath>
                  </m:oMathPara>
                </a14:m>
                <a:endParaRPr lang="es-CO" sz="3600" dirty="0"/>
              </a:p>
            </p:txBody>
          </p:sp>
        </mc:Choice>
        <mc:Fallback xmlns="">
          <p:sp>
            <p:nvSpPr>
              <p:cNvPr id="18" name="1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508" y="4705492"/>
                <a:ext cx="2149948" cy="1253933"/>
              </a:xfrm>
              <a:prstGeom prst="rect">
                <a:avLst/>
              </a:prstGeom>
              <a:blipFill rotWithShape="1">
                <a:blip r:embed="rId6"/>
                <a:stretch>
                  <a:fillRect b="-19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18 Rectángulo"/>
              <p:cNvSpPr/>
              <p:nvPr/>
            </p:nvSpPr>
            <p:spPr>
              <a:xfrm>
                <a:off x="5425456" y="4797152"/>
                <a:ext cx="2231701" cy="1069716"/>
              </a:xfrm>
              <a:prstGeom prst="rect">
                <a:avLst/>
              </a:prstGeom>
              <a:solidFill>
                <a:srgbClr val="0000CC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360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3600" i="1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  <a:ea typeface="Cambria Math"/>
                            </a:rPr>
                            <m:t>θ</m:t>
                          </m:r>
                        </m:den>
                      </m:f>
                    </m:oMath>
                  </m:oMathPara>
                </a14:m>
                <a:endParaRPr lang="en-US" sz="3600" dirty="0">
                  <a:ln>
                    <a:solidFill>
                      <a:srgbClr val="FFC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9" name="1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456" y="4797152"/>
                <a:ext cx="2231701" cy="1069716"/>
              </a:xfrm>
              <a:prstGeom prst="rect">
                <a:avLst/>
              </a:prstGeom>
              <a:blipFill rotWithShape="1">
                <a:blip r:embed="rId7"/>
                <a:stretch>
                  <a:fillRect b="-2286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543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9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TEOREMA DEL COSENO</a:t>
            </a:r>
            <a:endParaRPr lang="es-CO" sz="49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1" y="773021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  <a:cs typeface="Arial" pitchFamily="34" charset="0"/>
              </a:rPr>
              <a:t>El segundo teorema es el llamando “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  <a:cs typeface="Arial" pitchFamily="34" charset="0"/>
              </a:rPr>
              <a:t>teorema del coseno</a:t>
            </a:r>
            <a:r>
              <a:rPr lang="es-CO" dirty="0" smtClean="0">
                <a:latin typeface="Ravie" panose="04040805050809020602" pitchFamily="82" charset="0"/>
                <a:cs typeface="Arial" pitchFamily="34" charset="0"/>
              </a:rPr>
              <a:t>” y también se usa para la resolución de triángulos.</a:t>
            </a:r>
            <a:endParaRPr lang="es-CO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419352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  <a:cs typeface="Arial" pitchFamily="34" charset="0"/>
              </a:rPr>
              <a:t>Este teorema se expresa de la siguiente manera:</a:t>
            </a:r>
            <a:endParaRPr lang="es-CO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7" name="16 Triángulo isósceles"/>
          <p:cNvSpPr/>
          <p:nvPr/>
        </p:nvSpPr>
        <p:spPr>
          <a:xfrm>
            <a:off x="32645" y="2708920"/>
            <a:ext cx="3091427" cy="1563367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Forma libre"/>
          <p:cNvSpPr/>
          <p:nvPr/>
        </p:nvSpPr>
        <p:spPr>
          <a:xfrm rot="21270785">
            <a:off x="477631" y="3834800"/>
            <a:ext cx="180689" cy="457200"/>
          </a:xfrm>
          <a:custGeom>
            <a:avLst/>
            <a:gdLst>
              <a:gd name="connsiteX0" fmla="*/ 0 w 180689"/>
              <a:gd name="connsiteY0" fmla="*/ 0 h 457200"/>
              <a:gd name="connsiteX1" fmla="*/ 84221 w 180689"/>
              <a:gd name="connsiteY1" fmla="*/ 132347 h 457200"/>
              <a:gd name="connsiteX2" fmla="*/ 108284 w 180689"/>
              <a:gd name="connsiteY2" fmla="*/ 168442 h 457200"/>
              <a:gd name="connsiteX3" fmla="*/ 144379 w 180689"/>
              <a:gd name="connsiteY3" fmla="*/ 240631 h 457200"/>
              <a:gd name="connsiteX4" fmla="*/ 168442 w 180689"/>
              <a:gd name="connsiteY4" fmla="*/ 312821 h 457200"/>
              <a:gd name="connsiteX5" fmla="*/ 180473 w 180689"/>
              <a:gd name="connsiteY5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0689" h="457200">
                <a:moveTo>
                  <a:pt x="0" y="0"/>
                </a:moveTo>
                <a:cubicBezTo>
                  <a:pt x="67846" y="108554"/>
                  <a:pt x="39161" y="64757"/>
                  <a:pt x="84221" y="132347"/>
                </a:cubicBezTo>
                <a:cubicBezTo>
                  <a:pt x="92242" y="144379"/>
                  <a:pt x="103711" y="154724"/>
                  <a:pt x="108284" y="168442"/>
                </a:cubicBezTo>
                <a:cubicBezTo>
                  <a:pt x="124889" y="218255"/>
                  <a:pt x="113281" y="193985"/>
                  <a:pt x="144379" y="240631"/>
                </a:cubicBezTo>
                <a:cubicBezTo>
                  <a:pt x="152400" y="264694"/>
                  <a:pt x="164855" y="287711"/>
                  <a:pt x="168442" y="312821"/>
                </a:cubicBezTo>
                <a:cubicBezTo>
                  <a:pt x="183309" y="416893"/>
                  <a:pt x="180473" y="368683"/>
                  <a:pt x="180473" y="4572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Forma libre"/>
          <p:cNvSpPr/>
          <p:nvPr/>
        </p:nvSpPr>
        <p:spPr>
          <a:xfrm rot="21270785">
            <a:off x="2420420" y="3840600"/>
            <a:ext cx="300791" cy="433137"/>
          </a:xfrm>
          <a:custGeom>
            <a:avLst/>
            <a:gdLst>
              <a:gd name="connsiteX0" fmla="*/ 300790 w 300790"/>
              <a:gd name="connsiteY0" fmla="*/ 0 h 433137"/>
              <a:gd name="connsiteX1" fmla="*/ 240632 w 300790"/>
              <a:gd name="connsiteY1" fmla="*/ 12032 h 433137"/>
              <a:gd name="connsiteX2" fmla="*/ 168442 w 300790"/>
              <a:gd name="connsiteY2" fmla="*/ 60158 h 433137"/>
              <a:gd name="connsiteX3" fmla="*/ 120316 w 300790"/>
              <a:gd name="connsiteY3" fmla="*/ 132348 h 433137"/>
              <a:gd name="connsiteX4" fmla="*/ 72190 w 300790"/>
              <a:gd name="connsiteY4" fmla="*/ 204537 h 433137"/>
              <a:gd name="connsiteX5" fmla="*/ 36095 w 300790"/>
              <a:gd name="connsiteY5" fmla="*/ 276726 h 433137"/>
              <a:gd name="connsiteX6" fmla="*/ 12032 w 300790"/>
              <a:gd name="connsiteY6" fmla="*/ 348916 h 433137"/>
              <a:gd name="connsiteX7" fmla="*/ 0 w 300790"/>
              <a:gd name="connsiteY7" fmla="*/ 385011 h 433137"/>
              <a:gd name="connsiteX8" fmla="*/ 0 w 300790"/>
              <a:gd name="connsiteY8" fmla="*/ 433137 h 43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0790" h="433137">
                <a:moveTo>
                  <a:pt x="300790" y="0"/>
                </a:moveTo>
                <a:cubicBezTo>
                  <a:pt x="280737" y="4011"/>
                  <a:pt x="259249" y="3570"/>
                  <a:pt x="240632" y="12032"/>
                </a:cubicBezTo>
                <a:cubicBezTo>
                  <a:pt x="214304" y="23999"/>
                  <a:pt x="168442" y="60158"/>
                  <a:pt x="168442" y="60158"/>
                </a:cubicBezTo>
                <a:cubicBezTo>
                  <a:pt x="145433" y="129188"/>
                  <a:pt x="172889" y="64755"/>
                  <a:pt x="120316" y="132348"/>
                </a:cubicBezTo>
                <a:cubicBezTo>
                  <a:pt x="102561" y="155176"/>
                  <a:pt x="81336" y="177101"/>
                  <a:pt x="72190" y="204537"/>
                </a:cubicBezTo>
                <a:cubicBezTo>
                  <a:pt x="55585" y="254350"/>
                  <a:pt x="67193" y="230080"/>
                  <a:pt x="36095" y="276726"/>
                </a:cubicBezTo>
                <a:lnTo>
                  <a:pt x="12032" y="348916"/>
                </a:lnTo>
                <a:cubicBezTo>
                  <a:pt x="8021" y="360948"/>
                  <a:pt x="0" y="372328"/>
                  <a:pt x="0" y="385011"/>
                </a:cubicBezTo>
                <a:lnTo>
                  <a:pt x="0" y="43313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Forma libre"/>
          <p:cNvSpPr/>
          <p:nvPr/>
        </p:nvSpPr>
        <p:spPr>
          <a:xfrm rot="21270785">
            <a:off x="1323806" y="2938592"/>
            <a:ext cx="514400" cy="98400"/>
          </a:xfrm>
          <a:custGeom>
            <a:avLst/>
            <a:gdLst>
              <a:gd name="connsiteX0" fmla="*/ 0 w 483066"/>
              <a:gd name="connsiteY0" fmla="*/ 0 h 144379"/>
              <a:gd name="connsiteX1" fmla="*/ 96253 w 483066"/>
              <a:gd name="connsiteY1" fmla="*/ 60158 h 144379"/>
              <a:gd name="connsiteX2" fmla="*/ 132347 w 483066"/>
              <a:gd name="connsiteY2" fmla="*/ 84221 h 144379"/>
              <a:gd name="connsiteX3" fmla="*/ 156411 w 483066"/>
              <a:gd name="connsiteY3" fmla="*/ 108284 h 144379"/>
              <a:gd name="connsiteX4" fmla="*/ 192505 w 483066"/>
              <a:gd name="connsiteY4" fmla="*/ 120315 h 144379"/>
              <a:gd name="connsiteX5" fmla="*/ 276726 w 483066"/>
              <a:gd name="connsiteY5" fmla="*/ 144379 h 144379"/>
              <a:gd name="connsiteX6" fmla="*/ 433137 w 483066"/>
              <a:gd name="connsiteY6" fmla="*/ 132347 h 144379"/>
              <a:gd name="connsiteX7" fmla="*/ 481263 w 483066"/>
              <a:gd name="connsiteY7" fmla="*/ 120315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066" h="144379">
                <a:moveTo>
                  <a:pt x="0" y="0"/>
                </a:moveTo>
                <a:cubicBezTo>
                  <a:pt x="138072" y="110456"/>
                  <a:pt x="2208" y="13135"/>
                  <a:pt x="96253" y="60158"/>
                </a:cubicBezTo>
                <a:cubicBezTo>
                  <a:pt x="109186" y="66625"/>
                  <a:pt x="121056" y="75188"/>
                  <a:pt x="132347" y="84221"/>
                </a:cubicBezTo>
                <a:cubicBezTo>
                  <a:pt x="141205" y="91307"/>
                  <a:pt x="146684" y="102448"/>
                  <a:pt x="156411" y="108284"/>
                </a:cubicBezTo>
                <a:cubicBezTo>
                  <a:pt x="167286" y="114809"/>
                  <a:pt x="180311" y="116831"/>
                  <a:pt x="192505" y="120315"/>
                </a:cubicBezTo>
                <a:cubicBezTo>
                  <a:pt x="298231" y="150522"/>
                  <a:pt x="190206" y="115537"/>
                  <a:pt x="276726" y="144379"/>
                </a:cubicBezTo>
                <a:cubicBezTo>
                  <a:pt x="328863" y="140368"/>
                  <a:pt x="381250" y="138833"/>
                  <a:pt x="433137" y="132347"/>
                </a:cubicBezTo>
                <a:cubicBezTo>
                  <a:pt x="539535" y="119047"/>
                  <a:pt x="435522" y="120315"/>
                  <a:pt x="481263" y="12031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CuadroTexto"/>
              <p:cNvSpPr txBox="1"/>
              <p:nvPr/>
            </p:nvSpPr>
            <p:spPr>
              <a:xfrm rot="21270785">
                <a:off x="474806" y="3598247"/>
                <a:ext cx="4921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21" name="2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474806" y="3598247"/>
                <a:ext cx="49212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 rot="21270785">
                <a:off x="2064242" y="3795107"/>
                <a:ext cx="4953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s-CO" sz="2800"/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2064242" y="3795107"/>
                <a:ext cx="495327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 rot="21270785">
                <a:off x="1338899" y="3022183"/>
                <a:ext cx="4789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1338899" y="3022183"/>
                <a:ext cx="478914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CuadroTexto"/>
          <p:cNvSpPr txBox="1"/>
          <p:nvPr/>
        </p:nvSpPr>
        <p:spPr>
          <a:xfrm rot="21270785">
            <a:off x="2158815" y="2980323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a</a:t>
            </a:r>
          </a:p>
        </p:txBody>
      </p:sp>
      <p:sp>
        <p:nvSpPr>
          <p:cNvPr id="25" name="24 CuadroTexto"/>
          <p:cNvSpPr txBox="1"/>
          <p:nvPr/>
        </p:nvSpPr>
        <p:spPr>
          <a:xfrm rot="21270785">
            <a:off x="475208" y="2950175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b</a:t>
            </a:r>
          </a:p>
        </p:txBody>
      </p:sp>
      <p:sp>
        <p:nvSpPr>
          <p:cNvPr id="26" name="25 CuadroTexto"/>
          <p:cNvSpPr txBox="1"/>
          <p:nvPr/>
        </p:nvSpPr>
        <p:spPr>
          <a:xfrm rot="21270785">
            <a:off x="1323869" y="418187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CuadroTexto"/>
              <p:cNvSpPr txBox="1"/>
              <p:nvPr/>
            </p:nvSpPr>
            <p:spPr>
              <a:xfrm>
                <a:off x="4139952" y="1969136"/>
                <a:ext cx="3719673" cy="961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α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c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bc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7" name="2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969136"/>
                <a:ext cx="3719673" cy="96141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CuadroTexto"/>
              <p:cNvSpPr txBox="1"/>
              <p:nvPr/>
            </p:nvSpPr>
            <p:spPr>
              <a:xfrm>
                <a:off x="4175218" y="3170691"/>
                <a:ext cx="3649140" cy="961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β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+ 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c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ac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218" y="3170691"/>
                <a:ext cx="3649140" cy="9614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4211960" y="4509120"/>
                <a:ext cx="3705245" cy="961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θ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c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ab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509120"/>
                <a:ext cx="3705245" cy="96141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563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s-CO" sz="4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algunos ejemplos…</a:t>
            </a:r>
            <a:endParaRPr lang="es-CO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49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"/>
          <p:cNvCxnSpPr/>
          <p:nvPr/>
        </p:nvCxnSpPr>
        <p:spPr>
          <a:xfrm>
            <a:off x="755576" y="2670231"/>
            <a:ext cx="187220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flipH="1" flipV="1">
            <a:off x="107504" y="1158063"/>
            <a:ext cx="648072" cy="151216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107504" y="1158063"/>
            <a:ext cx="2520280" cy="151216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683568" y="2392431"/>
            <a:ext cx="773032" cy="369332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Snap ITC" panose="04040A07060A02020202" pitchFamily="82" charset="0"/>
                <a:cs typeface="Arial" pitchFamily="34" charset="0"/>
              </a:rPr>
              <a:t>105°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691680" y="2372907"/>
            <a:ext cx="668773" cy="369332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Snap ITC" panose="04040A07060A02020202" pitchFamily="82" charset="0"/>
                <a:cs typeface="Arial" pitchFamily="34" charset="0"/>
              </a:rPr>
              <a:t>45°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239472" y="2675263"/>
            <a:ext cx="904415" cy="369332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Ravie" panose="04040805050809020602" pitchFamily="82" charset="0"/>
                <a:cs typeface="Arial" pitchFamily="34" charset="0"/>
              </a:rPr>
              <a:t>6 cm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0" y="720000"/>
            <a:ext cx="6764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  <a:cs typeface="Arial" pitchFamily="34" charset="0"/>
              </a:rPr>
              <a:t>Resuelva el siguiente triángulo </a:t>
            </a:r>
            <a:endParaRPr lang="es-CO" sz="24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135244" y="1412776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Ravie" panose="04040805050809020602" pitchFamily="82" charset="0"/>
                <a:cs typeface="Arial" pitchFamily="34" charset="0"/>
              </a:rPr>
              <a:t>a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107504" y="1869211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Ravie" panose="04040805050809020602" pitchFamily="82" charset="0"/>
                <a:cs typeface="Arial" pitchFamily="34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CuadroTexto"/>
              <p:cNvSpPr txBox="1"/>
              <p:nvPr/>
            </p:nvSpPr>
            <p:spPr>
              <a:xfrm>
                <a:off x="227836" y="1321604"/>
                <a:ext cx="4789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1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36" y="1321604"/>
                <a:ext cx="478914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CuadroTexto"/>
              <p:cNvSpPr txBox="1"/>
              <p:nvPr/>
            </p:nvSpPr>
            <p:spPr>
              <a:xfrm>
                <a:off x="3062001" y="1212721"/>
                <a:ext cx="37374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i="0" smtClean="0">
                          <a:latin typeface="Snap ITC" panose="04040A07060A02020202" pitchFamily="82" charset="0"/>
                          <a:ea typeface="Cambria Math"/>
                        </a:rPr>
                        <m:t>θ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=180</m:t>
                      </m:r>
                      <m:r>
                        <a:rPr lang="es-CO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(105 + 45)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1" name="2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2001" y="1212721"/>
                <a:ext cx="3737498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CuadroTexto"/>
              <p:cNvSpPr txBox="1"/>
              <p:nvPr/>
            </p:nvSpPr>
            <p:spPr>
              <a:xfrm>
                <a:off x="6516216" y="1212721"/>
                <a:ext cx="12153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 30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212721"/>
                <a:ext cx="121539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107504" y="3163894"/>
                <a:ext cx="2615975" cy="807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 30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prstClr val="black"/>
                          </a:solidFill>
                          <a:latin typeface="Snap ITC" panose="04040A07060A02020202" pitchFamily="82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 45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163894"/>
                <a:ext cx="2615975" cy="807657"/>
              </a:xfrm>
              <a:prstGeom prst="rect">
                <a:avLst/>
              </a:prstGeom>
              <a:blipFill rotWithShape="1">
                <a:blip r:embed="rId5"/>
                <a:stretch>
                  <a:fillRect r="-1468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30 CuadroTexto"/>
              <p:cNvSpPr txBox="1"/>
              <p:nvPr/>
            </p:nvSpPr>
            <p:spPr>
              <a:xfrm>
                <a:off x="3701226" y="1727195"/>
                <a:ext cx="3679086" cy="888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  <a:ea typeface="Cambria Math"/>
                            </a:rPr>
                            <m:t>β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  <a:ea typeface="Cambria Math"/>
                            </a:rPr>
                            <m:t>θ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226" y="1727195"/>
                <a:ext cx="3679086" cy="8888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CuadroTexto"/>
              <p:cNvSpPr txBox="1"/>
              <p:nvPr/>
            </p:nvSpPr>
            <p:spPr>
              <a:xfrm>
                <a:off x="3693052" y="3163894"/>
                <a:ext cx="2893741" cy="809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45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30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b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3052" y="3163894"/>
                <a:ext cx="2893741" cy="80970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7066187" y="3336889"/>
                <a:ext cx="20778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8,484=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b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6187" y="3336889"/>
                <a:ext cx="2077813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Rectángulo"/>
              <p:cNvSpPr/>
              <p:nvPr/>
            </p:nvSpPr>
            <p:spPr>
              <a:xfrm>
                <a:off x="11809" y="4647023"/>
                <a:ext cx="2615975" cy="807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 30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prstClr val="black"/>
                          </a:solidFill>
                          <a:latin typeface="Snap ITC" panose="04040A07060A02020202" pitchFamily="82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 105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6" name="3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9" y="4647023"/>
                <a:ext cx="2615975" cy="807657"/>
              </a:xfrm>
              <a:prstGeom prst="rect">
                <a:avLst/>
              </a:prstGeom>
              <a:blipFill rotWithShape="1">
                <a:blip r:embed="rId9"/>
                <a:stretch>
                  <a:fillRect r="-20280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3701226" y="4687226"/>
                <a:ext cx="3041217" cy="809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105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30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a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226" y="4687226"/>
                <a:ext cx="3041217" cy="80970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39 CuadroTexto"/>
              <p:cNvSpPr txBox="1"/>
              <p:nvPr/>
            </p:nvSpPr>
            <p:spPr>
              <a:xfrm>
                <a:off x="7244921" y="4861248"/>
                <a:ext cx="17203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11,6 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a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0" name="3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921" y="4861248"/>
                <a:ext cx="1720343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29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EJERCICIOS DE APLICACIÓN</a:t>
            </a:r>
            <a:endParaRPr lang="es-CO" sz="39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CuadroTexto"/>
          <p:cNvSpPr txBox="1"/>
          <p:nvPr/>
        </p:nvSpPr>
        <p:spPr>
          <a:xfrm>
            <a:off x="1325758" y="6372036"/>
            <a:ext cx="649248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Lo primero es hallar el ángulo faltante…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670404" y="6372036"/>
            <a:ext cx="580319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…usando el teorema de los ángulos…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 rot="20735028">
            <a:off x="481257" y="1283567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30°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308400" y="6372036"/>
            <a:ext cx="452720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…ahora el teorema a usar…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811755" y="2616028"/>
            <a:ext cx="1458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</a:rPr>
              <a:t>Teorema del seno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41" name="40 Flecha derecha"/>
          <p:cNvSpPr/>
          <p:nvPr/>
        </p:nvSpPr>
        <p:spPr>
          <a:xfrm>
            <a:off x="3203848" y="3429040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2" name="41 Flecha derecha"/>
          <p:cNvSpPr/>
          <p:nvPr/>
        </p:nvSpPr>
        <p:spPr>
          <a:xfrm>
            <a:off x="6586793" y="3387722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3" name="42 CuadroTexto"/>
          <p:cNvSpPr txBox="1"/>
          <p:nvPr/>
        </p:nvSpPr>
        <p:spPr>
          <a:xfrm>
            <a:off x="824820" y="6372036"/>
            <a:ext cx="749435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…ahora usar nuevamente el teorema del seno…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4" name="43 Flecha derecha"/>
          <p:cNvSpPr/>
          <p:nvPr/>
        </p:nvSpPr>
        <p:spPr>
          <a:xfrm>
            <a:off x="3212022" y="4912081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5" name="44 Flecha derecha"/>
          <p:cNvSpPr/>
          <p:nvPr/>
        </p:nvSpPr>
        <p:spPr>
          <a:xfrm>
            <a:off x="6660232" y="494120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45 CuadroTexto"/>
              <p:cNvSpPr txBox="1"/>
              <p:nvPr/>
            </p:nvSpPr>
            <p:spPr>
              <a:xfrm>
                <a:off x="3701226" y="1790950"/>
                <a:ext cx="3679086" cy="798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/>
                              <a:ea typeface="Cambria Math"/>
                            </a:rPr>
                            <m:t>α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  <a:ea typeface="Cambria Math"/>
                            </a:rPr>
                            <m:t>θ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46" name="4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226" y="1790950"/>
                <a:ext cx="3679086" cy="7982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46 CuadroTexto"/>
          <p:cNvSpPr txBox="1"/>
          <p:nvPr/>
        </p:nvSpPr>
        <p:spPr>
          <a:xfrm>
            <a:off x="393638" y="1935995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8,484 cm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491443" y="1491566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11,6 cm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97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9" grpId="0"/>
      <p:bldP spid="25" grpId="0"/>
      <p:bldP spid="20" grpId="0"/>
      <p:bldP spid="21" grpId="0"/>
      <p:bldP spid="28" grpId="0"/>
      <p:bldP spid="22" grpId="0"/>
      <p:bldP spid="31" grpId="0"/>
      <p:bldP spid="31" grpId="1"/>
      <p:bldP spid="24" grpId="0"/>
      <p:bldP spid="36" grpId="0"/>
      <p:bldP spid="38" grpId="0"/>
      <p:bldP spid="40" grpId="0"/>
      <p:bldP spid="2" grpId="0" animBg="1"/>
      <p:bldP spid="2" grpId="1" animBg="1"/>
      <p:bldP spid="33" grpId="0" animBg="1"/>
      <p:bldP spid="33" grpId="1" animBg="1"/>
      <p:bldP spid="4" grpId="0"/>
      <p:bldP spid="35" grpId="0" animBg="1"/>
      <p:bldP spid="35" grpId="1" animBg="1"/>
      <p:bldP spid="8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EJERCICIOS DE APLICACIÓN</a:t>
            </a:r>
            <a:endParaRPr lang="es-CO" sz="39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35496" y="836712"/>
            <a:ext cx="1944216" cy="187220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35496" y="2708920"/>
            <a:ext cx="158417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1619672" y="836712"/>
            <a:ext cx="360040" cy="187220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1634422" y="97143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ym typeface="Symbol"/>
              </a:rPr>
              <a:t></a:t>
            </a:r>
            <a:endParaRPr lang="es-CO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12484" y="2699628"/>
            <a:ext cx="143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 = 4 cm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756640" y="158815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b = 5 cm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79512" y="2420888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  <a:sym typeface="Symbol"/>
              </a:rPr>
              <a:t>30°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64238" y="141277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386788" y="241159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ym typeface="Symbol"/>
              </a:rPr>
              <a:t></a:t>
            </a:r>
            <a:endParaRPr lang="es-CO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272058" y="6372036"/>
            <a:ext cx="659988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Iniciamos aplicando el teorema del seno…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18 CuadroTexto"/>
              <p:cNvSpPr txBox="1"/>
              <p:nvPr/>
            </p:nvSpPr>
            <p:spPr>
              <a:xfrm>
                <a:off x="2298435" y="811264"/>
                <a:ext cx="1951175" cy="6896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  <a:ea typeface="Cambria Math"/>
                            </a:rPr>
                            <m:t>α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  <a:ea typeface="Cambria Math"/>
                            </a:rPr>
                            <m:t>β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9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435" y="811264"/>
                <a:ext cx="1951175" cy="68967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19 Flecha derecha"/>
          <p:cNvSpPr/>
          <p:nvPr/>
        </p:nvSpPr>
        <p:spPr>
          <a:xfrm>
            <a:off x="4249610" y="98072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CuadroTexto"/>
              <p:cNvSpPr txBox="1"/>
              <p:nvPr/>
            </p:nvSpPr>
            <p:spPr>
              <a:xfrm>
                <a:off x="4628984" y="720000"/>
                <a:ext cx="2895344" cy="809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30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1" name="2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984" y="720000"/>
                <a:ext cx="2895344" cy="80970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4738814" y="1588150"/>
                <a:ext cx="3632726" cy="8068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30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Sen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α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814" y="1588150"/>
                <a:ext cx="3632726" cy="80682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4738814" y="2420888"/>
                <a:ext cx="25250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0,4 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Sen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2400" b="0" i="1" smtClean="0">
                          <a:latin typeface="Cambria Math"/>
                          <a:ea typeface="Cambria Math"/>
                        </a:rPr>
                        <m:t>α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814" y="2420888"/>
                <a:ext cx="2525050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24 CuadroTexto"/>
              <p:cNvSpPr txBox="1"/>
              <p:nvPr/>
            </p:nvSpPr>
            <p:spPr>
              <a:xfrm>
                <a:off x="4738814" y="2882553"/>
                <a:ext cx="2840778" cy="5911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−1</m:t>
                          </m:r>
                        </m:sup>
                      </m:sSup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(0,4) 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α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5" name="2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814" y="2882553"/>
                <a:ext cx="2840778" cy="59118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4738814" y="3473740"/>
                <a:ext cx="20986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23,57 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α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814" y="3473740"/>
                <a:ext cx="2098651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26 CuadroTexto"/>
          <p:cNvSpPr txBox="1"/>
          <p:nvPr/>
        </p:nvSpPr>
        <p:spPr>
          <a:xfrm>
            <a:off x="1579835" y="6372036"/>
            <a:ext cx="598433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…ahora hallamos el ángulo faltante…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670404" y="6372036"/>
            <a:ext cx="580319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…usando el teorema de los ángulos…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35496" y="3975447"/>
                <a:ext cx="41542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i="0" smtClean="0">
                          <a:latin typeface="Snap ITC" panose="04040A07060A02020202" pitchFamily="82" charset="0"/>
                          <a:ea typeface="Cambria Math"/>
                        </a:rPr>
                        <m:t>θ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=180</m:t>
                      </m:r>
                      <m:r>
                        <a:rPr lang="es-CO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(30 + 23,57)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975447"/>
                <a:ext cx="4154279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2236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29 CuadroTexto"/>
              <p:cNvSpPr txBox="1"/>
              <p:nvPr/>
            </p:nvSpPr>
            <p:spPr>
              <a:xfrm>
                <a:off x="3932667" y="3975447"/>
                <a:ext cx="198644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 126,43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0" name="2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667" y="3975447"/>
                <a:ext cx="1986441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30 CuadroTexto"/>
          <p:cNvSpPr txBox="1"/>
          <p:nvPr/>
        </p:nvSpPr>
        <p:spPr>
          <a:xfrm>
            <a:off x="682153" y="6372036"/>
            <a:ext cx="777969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…ahora a usar nuevamente el teorema del seno…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735843" y="980728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23,57° 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572178" y="2420888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126,43°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33 CuadroTexto"/>
              <p:cNvSpPr txBox="1"/>
              <p:nvPr/>
            </p:nvSpPr>
            <p:spPr>
              <a:xfrm>
                <a:off x="0" y="4437112"/>
                <a:ext cx="3666388" cy="810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126,43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4" name="3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437112"/>
                <a:ext cx="3666388" cy="81009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34 Flecha derecha"/>
          <p:cNvSpPr/>
          <p:nvPr/>
        </p:nvSpPr>
        <p:spPr>
          <a:xfrm>
            <a:off x="3666388" y="4662159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4155592" y="4365104"/>
                <a:ext cx="3363421" cy="805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24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126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592" y="4365104"/>
                <a:ext cx="3363421" cy="805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4249610" y="5356749"/>
                <a:ext cx="2741455" cy="80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126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24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c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10" y="5356749"/>
                <a:ext cx="2741455" cy="80855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7594400" y="5573984"/>
                <a:ext cx="12795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8 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c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4400" y="5573984"/>
                <a:ext cx="1279516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38 Flecha derecha"/>
          <p:cNvSpPr/>
          <p:nvPr/>
        </p:nvSpPr>
        <p:spPr>
          <a:xfrm>
            <a:off x="6984392" y="5624817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0" name="39 CuadroTexto"/>
          <p:cNvSpPr txBox="1"/>
          <p:nvPr/>
        </p:nvSpPr>
        <p:spPr>
          <a:xfrm>
            <a:off x="51807" y="1412776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8 cm 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3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01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8" grpId="1" animBg="1"/>
      <p:bldP spid="19" grpId="0"/>
      <p:bldP spid="20" grpId="0" animBg="1"/>
      <p:bldP spid="21" grpId="0"/>
      <p:bldP spid="22" grpId="0"/>
      <p:bldP spid="23" grpId="0"/>
      <p:bldP spid="25" grpId="0"/>
      <p:bldP spid="26" grpId="0"/>
      <p:bldP spid="27" grpId="0" animBg="1"/>
      <p:bldP spid="27" grpId="1" animBg="1"/>
      <p:bldP spid="28" grpId="0" animBg="1"/>
      <p:bldP spid="28" grpId="1" animBg="1"/>
      <p:bldP spid="29" grpId="0"/>
      <p:bldP spid="30" grpId="0"/>
      <p:bldP spid="31" grpId="0" animBg="1"/>
      <p:bldP spid="32" grpId="0"/>
      <p:bldP spid="33" grpId="0"/>
      <p:bldP spid="35" grpId="0" animBg="1"/>
      <p:bldP spid="36" grpId="0"/>
      <p:bldP spid="37" grpId="0"/>
      <p:bldP spid="38" grpId="0"/>
      <p:bldP spid="39" grpId="0" animBg="1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9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EJERCICIOS DE APLICACIÓN</a:t>
            </a:r>
            <a:endParaRPr lang="es-CO" sz="39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39 CuadroTexto"/>
          <p:cNvSpPr txBox="1"/>
          <p:nvPr/>
        </p:nvSpPr>
        <p:spPr>
          <a:xfrm>
            <a:off x="5404323" y="519921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ym typeface="Symbol"/>
              </a:rPr>
              <a:t></a:t>
            </a:r>
            <a:endParaRPr lang="es-CO" dirty="0"/>
          </a:p>
        </p:txBody>
      </p:sp>
      <p:sp>
        <p:nvSpPr>
          <p:cNvPr id="41" name="40 CuadroTexto"/>
          <p:cNvSpPr txBox="1"/>
          <p:nvPr/>
        </p:nvSpPr>
        <p:spPr>
          <a:xfrm rot="19682637">
            <a:off x="7161206" y="5573952"/>
            <a:ext cx="14318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Ravie" panose="04040805050809020602" pitchFamily="82" charset="0"/>
              </a:rPr>
              <a:t>a = 1.200 m</a:t>
            </a:r>
            <a:endParaRPr lang="es-CO" sz="1400" dirty="0">
              <a:latin typeface="Ravie" panose="04040805050809020602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6862519" y="4777407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Ravie" panose="04040805050809020602" pitchFamily="82" charset="0"/>
              </a:rPr>
              <a:t>b</a:t>
            </a:r>
            <a:endParaRPr lang="es-CO" sz="1400" dirty="0">
              <a:latin typeface="Ravie" panose="040408050508090206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 rot="2973643">
            <a:off x="5051886" y="5732843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Ravie" panose="04040805050809020602" pitchFamily="82" charset="0"/>
                <a:cs typeface="Arial" pitchFamily="34" charset="0"/>
              </a:rPr>
              <a:t>c = 700 m</a:t>
            </a:r>
            <a:endParaRPr lang="es-CO" sz="14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6077937" y="602128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Tekton Pro Cond" pitchFamily="34" charset="0"/>
                <a:sym typeface="Symbol"/>
              </a:rPr>
              <a:t>108°</a:t>
            </a:r>
            <a:endParaRPr lang="es-CO" b="1" dirty="0">
              <a:latin typeface="Tekton Pro Cond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1689640" y="6444044"/>
            <a:ext cx="585929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Vamos a encontrar el valor del lado..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751356" y="6431632"/>
            <a:ext cx="564128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…Aplicando el teorema del coseno…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8484393" y="4746629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  <a:sym typeface="Symbol"/>
              </a:rPr>
              <a:t>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5316041" y="5301208"/>
            <a:ext cx="1002788" cy="11304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5316041" y="4725144"/>
            <a:ext cx="3816424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6318829" y="4725144"/>
            <a:ext cx="2813636" cy="1706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0" y="720000"/>
            <a:ext cx="4451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= a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+ c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− 2a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</a:t>
            </a:r>
            <a:r>
              <a:rPr lang="es-CO" sz="2400" dirty="0" smtClean="0">
                <a:latin typeface="Snap ITC" panose="04040A07060A02020202" pitchFamily="82" charset="0"/>
              </a:rPr>
              <a:t>c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</a:t>
            </a:r>
            <a:r>
              <a:rPr lang="es-CO" sz="2400" dirty="0" smtClean="0">
                <a:latin typeface="Snap ITC" panose="04040A07060A02020202" pitchFamily="82" charset="0"/>
              </a:rPr>
              <a:t>Cos 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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0" y="1144130"/>
            <a:ext cx="8612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= (1200)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+ (700)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− 2(1200)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</a:t>
            </a:r>
            <a:r>
              <a:rPr lang="es-CO" sz="2400" dirty="0" smtClean="0">
                <a:latin typeface="Snap ITC" panose="04040A07060A02020202" pitchFamily="82" charset="0"/>
              </a:rPr>
              <a:t>(700)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</a:t>
            </a:r>
            <a:r>
              <a:rPr lang="es-CO" sz="2400" dirty="0" err="1" smtClean="0">
                <a:latin typeface="Snap ITC" panose="04040A07060A02020202" pitchFamily="82" charset="0"/>
              </a:rPr>
              <a:t>Cos</a:t>
            </a:r>
            <a:r>
              <a:rPr lang="es-CO" sz="2400" dirty="0" smtClean="0">
                <a:latin typeface="Snap ITC" panose="04040A07060A02020202" pitchFamily="82" charset="0"/>
              </a:rPr>
              <a:t> 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108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0" y="1605795"/>
            <a:ext cx="8232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= 1’440.000 + 490.000 </a:t>
            </a:r>
            <a:r>
              <a:rPr lang="es-CO" sz="2400" dirty="0">
                <a:latin typeface="Snap ITC" panose="04040A07060A02020202" pitchFamily="82" charset="0"/>
              </a:rPr>
              <a:t>− </a:t>
            </a:r>
            <a:r>
              <a:rPr lang="es-CO" sz="2400" dirty="0" smtClean="0">
                <a:latin typeface="Snap ITC" panose="04040A07060A02020202" pitchFamily="82" charset="0"/>
              </a:rPr>
              <a:t>(−519.148,6)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0" y="2258569"/>
            <a:ext cx="349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= 2’449.148,6</a:t>
            </a:r>
            <a:endParaRPr lang="es-CO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4055574" y="2067460"/>
                <a:ext cx="3328539" cy="8438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i="0" smtClean="0">
                          <a:latin typeface="Snap ITC" panose="04040A07060A02020202" pitchFamily="82" charset="0"/>
                        </a:rPr>
                        <m:t>b</m:t>
                      </m:r>
                      <m:r>
                        <a:rPr lang="es-CO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′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449.148,6</m:t>
                          </m:r>
                        </m:e>
                      </m:rad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574" y="2067460"/>
                <a:ext cx="3328539" cy="8438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Flecha derecha"/>
          <p:cNvSpPr/>
          <p:nvPr/>
        </p:nvSpPr>
        <p:spPr>
          <a:xfrm>
            <a:off x="3566370" y="2309402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6" name="25 CuadroTexto"/>
          <p:cNvSpPr txBox="1"/>
          <p:nvPr/>
        </p:nvSpPr>
        <p:spPr>
          <a:xfrm>
            <a:off x="3275010" y="2911345"/>
            <a:ext cx="2593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b = 1.564,98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 rot="21175349">
            <a:off x="7019315" y="4643844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1.564,98 m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518920" y="6444044"/>
            <a:ext cx="610615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…ahora volvemos aplicar el teorema…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0" y="3373010"/>
                <a:ext cx="2875915" cy="744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=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b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+ 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c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bc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73010"/>
                <a:ext cx="2875915" cy="7441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30 Flecha derecha"/>
          <p:cNvSpPr/>
          <p:nvPr/>
        </p:nvSpPr>
        <p:spPr>
          <a:xfrm>
            <a:off x="2875915" y="3668729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CuadroTexto"/>
              <p:cNvSpPr txBox="1"/>
              <p:nvPr/>
            </p:nvSpPr>
            <p:spPr>
              <a:xfrm>
                <a:off x="3396699" y="3476672"/>
                <a:ext cx="5060808" cy="798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=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1.564,98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+ 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700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1.200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2(1.564,98)(700)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3" name="3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699" y="3476672"/>
                <a:ext cx="5060808" cy="7981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0" y="4274758"/>
                <a:ext cx="2722155" cy="82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449.162,4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190.972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74758"/>
                <a:ext cx="2722155" cy="82298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38 CuadroTexto"/>
              <p:cNvSpPr txBox="1"/>
              <p:nvPr/>
            </p:nvSpPr>
            <p:spPr>
              <a:xfrm>
                <a:off x="3275856" y="4501583"/>
                <a:ext cx="2124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= 0,684</m:t>
                          </m:r>
                        </m:e>
                      </m:func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9" name="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501583"/>
                <a:ext cx="2124299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43 Flecha derecha"/>
          <p:cNvSpPr/>
          <p:nvPr/>
        </p:nvSpPr>
        <p:spPr>
          <a:xfrm>
            <a:off x="2722155" y="4545144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48 CuadroTexto"/>
              <p:cNvSpPr txBox="1"/>
              <p:nvPr/>
            </p:nvSpPr>
            <p:spPr>
              <a:xfrm>
                <a:off x="0" y="5199215"/>
                <a:ext cx="2544223" cy="467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  <a:ea typeface="Cambria Math"/>
                        </a:rPr>
                        <m:t>α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  <a:ea typeface="Cambria Math"/>
                        </a:rPr>
                        <m:t> = </m:t>
                      </m:r>
                      <m:sSup>
                        <m:sSupPr>
                          <m:ctrlPr>
                            <a:rPr lang="es-CO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Cos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  <a:ea typeface="Cambria Math"/>
                        </a:rPr>
                        <m:t>(0,684)</m:t>
                      </m:r>
                    </m:oMath>
                  </m:oMathPara>
                </a14:m>
                <a:endParaRPr lang="en-US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9" name="4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99215"/>
                <a:ext cx="2544223" cy="46705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49 Flecha derecha"/>
          <p:cNvSpPr/>
          <p:nvPr/>
        </p:nvSpPr>
        <p:spPr>
          <a:xfrm>
            <a:off x="2479437" y="530124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5 CuadroTexto"/>
          <p:cNvSpPr txBox="1"/>
          <p:nvPr/>
        </p:nvSpPr>
        <p:spPr>
          <a:xfrm>
            <a:off x="2968641" y="5301248"/>
            <a:ext cx="152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  <a:sym typeface="Symbol"/>
              </a:rPr>
              <a:t> = 46,8°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5569593" y="5248074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46,8°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1789691" y="6453093"/>
            <a:ext cx="554029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…y por último el ángulo faltante…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5867980"/>
            <a:ext cx="3253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  <a:sym typeface="Symbol"/>
              </a:rPr>
              <a:t> = 180 – (108 + 46,8)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211359" y="5863394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= 25,2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 rot="20247158">
            <a:off x="7773886" y="4909848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25,2° 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3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5" grpId="0"/>
      <p:bldP spid="43" grpId="0"/>
      <p:bldP spid="47" grpId="0" animBg="1"/>
      <p:bldP spid="47" grpId="1" animBg="1"/>
      <p:bldP spid="48" grpId="0" animBg="1"/>
      <p:bldP spid="48" grpId="1" animBg="1"/>
      <p:bldP spid="46" grpId="0"/>
      <p:bldP spid="2" grpId="0"/>
      <p:bldP spid="17" grpId="0"/>
      <p:bldP spid="21" grpId="0"/>
      <p:bldP spid="23" grpId="0"/>
      <p:bldP spid="3" grpId="0"/>
      <p:bldP spid="24" grpId="0" animBg="1"/>
      <p:bldP spid="26" grpId="0"/>
      <p:bldP spid="27" grpId="0"/>
      <p:bldP spid="28" grpId="0" animBg="1"/>
      <p:bldP spid="28" grpId="1" animBg="1"/>
      <p:bldP spid="4" grpId="0"/>
      <p:bldP spid="31" grpId="0" animBg="1"/>
      <p:bldP spid="33" grpId="0"/>
      <p:bldP spid="39" grpId="0"/>
      <p:bldP spid="44" grpId="0" animBg="1"/>
      <p:bldP spid="49" grpId="0"/>
      <p:bldP spid="50" grpId="0" animBg="1"/>
      <p:bldP spid="6" grpId="0"/>
      <p:bldP spid="51" grpId="0"/>
      <p:bldP spid="52" grpId="0" animBg="1"/>
      <p:bldP spid="7" grpId="0"/>
      <p:bldP spid="8" grpId="0"/>
      <p:bldP spid="5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1174</TotalTime>
  <Words>1081</Words>
  <Application>Microsoft Office PowerPoint</Application>
  <PresentationFormat>Presentación en pantalla (4:3)</PresentationFormat>
  <Paragraphs>182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</dc:creator>
  <cp:lastModifiedBy>Erick Duque Barragán</cp:lastModifiedBy>
  <cp:revision>86</cp:revision>
  <dcterms:created xsi:type="dcterms:W3CDTF">2013-02-08T01:27:47Z</dcterms:created>
  <dcterms:modified xsi:type="dcterms:W3CDTF">2023-05-20T18:37:25Z</dcterms:modified>
</cp:coreProperties>
</file>