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441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371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634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80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100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964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263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910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077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900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88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C827-3D72-4ABF-A59D-A2EF289ABA25}" type="datetimeFigureOut">
              <a:rPr lang="es-CO" smtClean="0"/>
              <a:t>01/08/2022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5983-9533-4456-AE5F-EF13CA814D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753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microsoft.com/office/2007/relationships/hdphoto" Target="../media/hdphoto1.wdp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57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11" Type="http://schemas.openxmlformats.org/officeDocument/2006/relationships/image" Target="../media/image63.png"/><Relationship Id="rId5" Type="http://schemas.openxmlformats.org/officeDocument/2006/relationships/image" Target="../media/image58.png"/><Relationship Id="rId10" Type="http://schemas.openxmlformats.org/officeDocument/2006/relationships/image" Target="../media/image62.png"/><Relationship Id="rId4" Type="http://schemas.microsoft.com/office/2007/relationships/hdphoto" Target="../media/hdphoto2.wdp"/><Relationship Id="rId9" Type="http://schemas.openxmlformats.org/officeDocument/2006/relationships/image" Target="../media/image61.pn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3725"/>
            <a:ext cx="3907875" cy="3950550"/>
          </a:xfrm>
          <a:prstGeom prst="rect">
            <a:avLst/>
          </a:prstGeom>
        </p:spPr>
      </p:pic>
      <p:grpSp>
        <p:nvGrpSpPr>
          <p:cNvPr id="7" name="6 Grupo"/>
          <p:cNvGrpSpPr>
            <a:grpSpLocks/>
          </p:cNvGrpSpPr>
          <p:nvPr/>
        </p:nvGrpSpPr>
        <p:grpSpPr bwMode="auto">
          <a:xfrm>
            <a:off x="3635896" y="4555132"/>
            <a:ext cx="5289550" cy="1754188"/>
            <a:chOff x="1926885" y="4149080"/>
            <a:chExt cx="5290231" cy="1754326"/>
          </a:xfrm>
        </p:grpSpPr>
        <p:grpSp>
          <p:nvGrpSpPr>
            <p:cNvPr id="8" name="5 Grupo"/>
            <p:cNvGrpSpPr>
              <a:grpSpLocks/>
            </p:cNvGrpSpPr>
            <p:nvPr/>
          </p:nvGrpSpPr>
          <p:grpSpPr bwMode="auto"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>
                  <a:defRPr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  <a:endParaRPr lang="en-AU" b="1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5" r="19019" b="18552"/>
              <a:stretch>
                <a:fillRect/>
              </a:stretch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2"/>
            <a:stretch>
              <a:fillRect/>
            </a:stretch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15 CuadroTexto"/>
          <p:cNvSpPr txBox="1"/>
          <p:nvPr/>
        </p:nvSpPr>
        <p:spPr>
          <a:xfrm>
            <a:off x="23994" y="0"/>
            <a:ext cx="9120005" cy="1446550"/>
          </a:xfrm>
          <a:prstGeom prst="rect">
            <a:avLst/>
          </a:prstGeom>
          <a:noFill/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pPr algn="ctr"/>
            <a:r>
              <a:rPr lang="en-AU" sz="4400" dirty="0" smtClean="0">
                <a:ln>
                  <a:solidFill>
                    <a:schemeClr val="tx1"/>
                  </a:solidFill>
                </a:ln>
                <a:solidFill>
                  <a:srgbClr val="0000CC"/>
                </a:solidFill>
                <a:effectLst>
                  <a:outerShdw dist="63500" dir="18900000" algn="l" rotWithShape="0">
                    <a:srgbClr val="FF0000"/>
                  </a:outerShdw>
                </a:effectLst>
                <a:latin typeface="Showcard Gothic" panose="04020904020102020604" pitchFamily="82" charset="0"/>
              </a:rPr>
              <a:t>Trigonometric theorems</a:t>
            </a:r>
            <a:endParaRPr lang="en-AU" sz="4400" dirty="0">
              <a:ln>
                <a:solidFill>
                  <a:schemeClr val="tx1"/>
                </a:solidFill>
              </a:ln>
              <a:solidFill>
                <a:srgbClr val="0000CC"/>
              </a:solidFill>
              <a:effectLst>
                <a:outerShdw dist="63500" dir="18900000" algn="l" rotWithShape="0">
                  <a:srgbClr val="FF0000"/>
                </a:outerShdw>
              </a:effectLst>
              <a:latin typeface="Showcard Gothic" panose="04020904020102020604" pitchFamily="82" charset="0"/>
            </a:endParaRPr>
          </a:p>
        </p:txBody>
      </p:sp>
      <p:pic>
        <p:nvPicPr>
          <p:cNvPr id="17" name="Picture 2" descr="File:Trigonometria 02.svg - Wikimedia Commons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1" t="11431" r="4946" b="5112"/>
          <a:stretch/>
        </p:blipFill>
        <p:spPr bwMode="auto">
          <a:xfrm>
            <a:off x="5292080" y="1988840"/>
            <a:ext cx="2911298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8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solve some problems…</a:t>
            </a:r>
            <a:endParaRPr lang="en-AU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32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1181665"/>
            <a:ext cx="914399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200" dirty="0" smtClean="0">
                <a:latin typeface="Snap ITC" panose="04040A07060A02020202" pitchFamily="82" charset="0"/>
              </a:rPr>
              <a:t>A tower tilted 10° from the vertical is supported by a cable from a point P to 15 meters from the base of the tower. If the angle of elevation of the cable is 25°, find the length of the cable and the height of the tower.</a:t>
            </a:r>
            <a:endParaRPr lang="en-US" sz="2200" dirty="0"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0000"/>
            <a:ext cx="2278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PROBLEM </a:t>
            </a:r>
            <a:r>
              <a:rPr lang="en-US" sz="2400" dirty="0">
                <a:solidFill>
                  <a:srgbClr val="FF0000"/>
                </a:solidFill>
                <a:latin typeface="Snap ITC" panose="04040A07060A02020202" pitchFamily="82" charset="0"/>
              </a:rPr>
              <a:t>1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4791">
            <a:off x="7452321" y="2564906"/>
            <a:ext cx="1104900" cy="191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/>
          <p:nvPr/>
        </p:nvCxnSpPr>
        <p:spPr>
          <a:xfrm flipH="1">
            <a:off x="5060340" y="5271517"/>
            <a:ext cx="34721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 flipH="1">
            <a:off x="5076060" y="3366497"/>
            <a:ext cx="3063257" cy="190502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4628292" y="3356992"/>
            <a:ext cx="3472103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orma libre"/>
          <p:cNvSpPr/>
          <p:nvPr/>
        </p:nvSpPr>
        <p:spPr>
          <a:xfrm>
            <a:off x="6027824" y="4678289"/>
            <a:ext cx="288759" cy="577516"/>
          </a:xfrm>
          <a:custGeom>
            <a:avLst/>
            <a:gdLst>
              <a:gd name="connsiteX0" fmla="*/ 288758 w 288758"/>
              <a:gd name="connsiteY0" fmla="*/ 577516 h 577516"/>
              <a:gd name="connsiteX1" fmla="*/ 264695 w 288758"/>
              <a:gd name="connsiteY1" fmla="*/ 385011 h 577516"/>
              <a:gd name="connsiteX2" fmla="*/ 240632 w 288758"/>
              <a:gd name="connsiteY2" fmla="*/ 300789 h 577516"/>
              <a:gd name="connsiteX3" fmla="*/ 216568 w 288758"/>
              <a:gd name="connsiteY3" fmla="*/ 264695 h 577516"/>
              <a:gd name="connsiteX4" fmla="*/ 144379 w 288758"/>
              <a:gd name="connsiteY4" fmla="*/ 120316 h 577516"/>
              <a:gd name="connsiteX5" fmla="*/ 120316 w 288758"/>
              <a:gd name="connsiteY5" fmla="*/ 84221 h 577516"/>
              <a:gd name="connsiteX6" fmla="*/ 84221 w 288758"/>
              <a:gd name="connsiteY6" fmla="*/ 60158 h 577516"/>
              <a:gd name="connsiteX7" fmla="*/ 60158 w 288758"/>
              <a:gd name="connsiteY7" fmla="*/ 24063 h 577516"/>
              <a:gd name="connsiteX8" fmla="*/ 24063 w 288758"/>
              <a:gd name="connsiteY8" fmla="*/ 12032 h 577516"/>
              <a:gd name="connsiteX9" fmla="*/ 0 w 288758"/>
              <a:gd name="connsiteY9" fmla="*/ 0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" h="577516">
                <a:moveTo>
                  <a:pt x="288758" y="577516"/>
                </a:moveTo>
                <a:cubicBezTo>
                  <a:pt x="269555" y="327879"/>
                  <a:pt x="294765" y="490256"/>
                  <a:pt x="264695" y="385011"/>
                </a:cubicBezTo>
                <a:cubicBezTo>
                  <a:pt x="259558" y="367030"/>
                  <a:pt x="250245" y="320015"/>
                  <a:pt x="240632" y="300789"/>
                </a:cubicBezTo>
                <a:cubicBezTo>
                  <a:pt x="234165" y="287856"/>
                  <a:pt x="224589" y="276726"/>
                  <a:pt x="216568" y="264695"/>
                </a:cubicBezTo>
                <a:cubicBezTo>
                  <a:pt x="183360" y="165068"/>
                  <a:pt x="206575" y="213611"/>
                  <a:pt x="144379" y="120316"/>
                </a:cubicBezTo>
                <a:cubicBezTo>
                  <a:pt x="136358" y="108284"/>
                  <a:pt x="132348" y="92242"/>
                  <a:pt x="120316" y="84221"/>
                </a:cubicBezTo>
                <a:lnTo>
                  <a:pt x="84221" y="60158"/>
                </a:lnTo>
                <a:cubicBezTo>
                  <a:pt x="76200" y="48126"/>
                  <a:pt x="71450" y="33096"/>
                  <a:pt x="60158" y="24063"/>
                </a:cubicBezTo>
                <a:cubicBezTo>
                  <a:pt x="50255" y="16140"/>
                  <a:pt x="35838" y="16742"/>
                  <a:pt x="24063" y="12032"/>
                </a:cubicBezTo>
                <a:cubicBezTo>
                  <a:pt x="15737" y="8701"/>
                  <a:pt x="8021" y="4011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Forma libre"/>
          <p:cNvSpPr/>
          <p:nvPr/>
        </p:nvSpPr>
        <p:spPr>
          <a:xfrm>
            <a:off x="7026446" y="3366847"/>
            <a:ext cx="120385" cy="529389"/>
          </a:xfrm>
          <a:custGeom>
            <a:avLst/>
            <a:gdLst>
              <a:gd name="connsiteX0" fmla="*/ 24063 w 120385"/>
              <a:gd name="connsiteY0" fmla="*/ 0 h 529389"/>
              <a:gd name="connsiteX1" fmla="*/ 12032 w 120385"/>
              <a:gd name="connsiteY1" fmla="*/ 60158 h 529389"/>
              <a:gd name="connsiteX2" fmla="*/ 0 w 120385"/>
              <a:gd name="connsiteY2" fmla="*/ 96253 h 529389"/>
              <a:gd name="connsiteX3" fmla="*/ 12032 w 120385"/>
              <a:gd name="connsiteY3" fmla="*/ 360947 h 529389"/>
              <a:gd name="connsiteX4" fmla="*/ 60158 w 120385"/>
              <a:gd name="connsiteY4" fmla="*/ 469231 h 529389"/>
              <a:gd name="connsiteX5" fmla="*/ 84221 w 120385"/>
              <a:gd name="connsiteY5" fmla="*/ 493295 h 529389"/>
              <a:gd name="connsiteX6" fmla="*/ 120316 w 120385"/>
              <a:gd name="connsiteY6" fmla="*/ 529389 h 5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0385" h="529389">
                <a:moveTo>
                  <a:pt x="24063" y="0"/>
                </a:moveTo>
                <a:cubicBezTo>
                  <a:pt x="20053" y="20053"/>
                  <a:pt x="16992" y="40319"/>
                  <a:pt x="12032" y="60158"/>
                </a:cubicBezTo>
                <a:cubicBezTo>
                  <a:pt x="8956" y="72462"/>
                  <a:pt x="0" y="83570"/>
                  <a:pt x="0" y="96253"/>
                </a:cubicBezTo>
                <a:cubicBezTo>
                  <a:pt x="0" y="184575"/>
                  <a:pt x="2623" y="273127"/>
                  <a:pt x="12032" y="360947"/>
                </a:cubicBezTo>
                <a:cubicBezTo>
                  <a:pt x="16163" y="399503"/>
                  <a:pt x="35994" y="439026"/>
                  <a:pt x="60158" y="469231"/>
                </a:cubicBezTo>
                <a:cubicBezTo>
                  <a:pt x="67244" y="478089"/>
                  <a:pt x="75363" y="486209"/>
                  <a:pt x="84221" y="493295"/>
                </a:cubicBezTo>
                <a:cubicBezTo>
                  <a:pt x="123653" y="524841"/>
                  <a:pt x="120316" y="501439"/>
                  <a:pt x="120316" y="529389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CuadroTexto"/>
          <p:cNvSpPr txBox="1"/>
          <p:nvPr/>
        </p:nvSpPr>
        <p:spPr>
          <a:xfrm>
            <a:off x="4522948" y="3121225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CC"/>
                </a:solidFill>
                <a:latin typeface="Tekton Pro" pitchFamily="34" charset="0"/>
              </a:rPr>
              <a:t>Horizontal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647135" y="5013176"/>
            <a:ext cx="957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CC"/>
                </a:solidFill>
                <a:latin typeface="Tekton Pro" pitchFamily="34" charset="0"/>
              </a:rPr>
              <a:t>Horizontal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940208" y="5209457"/>
            <a:ext cx="844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err="1" smtClean="0">
                <a:solidFill>
                  <a:srgbClr val="0000CC"/>
                </a:solidFill>
                <a:latin typeface="Tekton Pro" pitchFamily="34" charset="0"/>
              </a:rPr>
              <a:t>Observer</a:t>
            </a:r>
            <a:endParaRPr lang="es-CO" sz="1400" dirty="0">
              <a:solidFill>
                <a:srgbClr val="0000CC"/>
              </a:solidFill>
              <a:latin typeface="Tekton Pro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421624" y="3121225"/>
            <a:ext cx="844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b="1" dirty="0" err="1" smtClean="0">
                <a:solidFill>
                  <a:srgbClr val="0000CC"/>
                </a:solidFill>
                <a:latin typeface="Tekton Pro" pitchFamily="34" charset="0"/>
              </a:rPr>
              <a:t>Observer</a:t>
            </a:r>
            <a:endParaRPr lang="es-CO" sz="1400" b="1" dirty="0">
              <a:solidFill>
                <a:srgbClr val="0000CC"/>
              </a:solidFill>
              <a:latin typeface="Tekton Pro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225472" y="4581128"/>
            <a:ext cx="101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err="1" smtClean="0">
                <a:solidFill>
                  <a:srgbClr val="0000CC"/>
                </a:solidFill>
                <a:latin typeface="Tekton Pro" pitchFamily="34" charset="0"/>
              </a:rPr>
              <a:t>Elevation</a:t>
            </a:r>
            <a:r>
              <a:rPr lang="es-CO" sz="1400" dirty="0" smtClean="0">
                <a:solidFill>
                  <a:srgbClr val="0000CC"/>
                </a:solidFill>
                <a:latin typeface="Tekton Pro" pitchFamily="34" charset="0"/>
              </a:rPr>
              <a:t> </a:t>
            </a:r>
            <a:r>
              <a:rPr lang="es-CO" sz="1400" dirty="0" err="1" smtClean="0">
                <a:solidFill>
                  <a:srgbClr val="0000CC"/>
                </a:solidFill>
                <a:latin typeface="Tekton Pro" pitchFamily="34" charset="0"/>
              </a:rPr>
              <a:t>angle</a:t>
            </a:r>
            <a:endParaRPr lang="es-CO" sz="1400" dirty="0">
              <a:solidFill>
                <a:srgbClr val="0000CC"/>
              </a:solidFill>
              <a:latin typeface="Tekton Pro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136007" y="3346959"/>
            <a:ext cx="1010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>
                <a:solidFill>
                  <a:srgbClr val="0000CC"/>
                </a:solidFill>
                <a:latin typeface="Tekton Pro" pitchFamily="34" charset="0"/>
              </a:rPr>
              <a:t>Depression angle</a:t>
            </a:r>
            <a:endParaRPr lang="en-AU" sz="1400" dirty="0">
              <a:solidFill>
                <a:srgbClr val="0000CC"/>
              </a:solidFill>
              <a:latin typeface="Tekton Pro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614568" y="4886473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Snap ITC" panose="04040A07060A02020202" pitchFamily="82" charset="0"/>
              </a:rPr>
              <a:t>25°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7423667" y="3635732"/>
            <a:ext cx="60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solidFill>
                  <a:srgbClr val="FF0000"/>
                </a:solidFill>
                <a:latin typeface="Snap ITC" panose="04040A07060A02020202" pitchFamily="82" charset="0"/>
              </a:rPr>
              <a:t>10°</a:t>
            </a:r>
          </a:p>
        </p:txBody>
      </p:sp>
      <p:sp>
        <p:nvSpPr>
          <p:cNvPr id="3072" name="3071 CuadroTexto"/>
          <p:cNvSpPr txBox="1"/>
          <p:nvPr/>
        </p:nvSpPr>
        <p:spPr>
          <a:xfrm>
            <a:off x="6532224" y="5270922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Snap ITC" panose="04040A07060A02020202" pitchFamily="82" charset="0"/>
              </a:rPr>
              <a:t>15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-1" y="2792225"/>
                <a:ext cx="3126177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h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2792225"/>
                <a:ext cx="3126177" cy="811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6" name="3075 CuadroTexto"/>
          <p:cNvSpPr txBox="1"/>
          <p:nvPr/>
        </p:nvSpPr>
        <p:spPr>
          <a:xfrm rot="647769">
            <a:off x="8100392" y="400506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3077" name="3076 CuadroTexto"/>
          <p:cNvSpPr txBox="1"/>
          <p:nvPr/>
        </p:nvSpPr>
        <p:spPr>
          <a:xfrm rot="20243406">
            <a:off x="6356099" y="3908354"/>
            <a:ext cx="29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>
                <a:latin typeface="Arial" pitchFamily="34" charset="0"/>
                <a:cs typeface="Arial" pitchFamily="34" charset="0"/>
              </a:rPr>
              <a:t>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3077 CuadroTexto"/>
              <p:cNvSpPr txBox="1"/>
              <p:nvPr/>
            </p:nvSpPr>
            <p:spPr>
              <a:xfrm>
                <a:off x="-1" y="3671447"/>
                <a:ext cx="2876108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 25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78" name="307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671447"/>
                <a:ext cx="2876108" cy="8111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3078 CuadroTexto"/>
              <p:cNvSpPr txBox="1"/>
              <p:nvPr/>
            </p:nvSpPr>
            <p:spPr>
              <a:xfrm>
                <a:off x="3275856" y="3897038"/>
                <a:ext cx="20714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 = 36,51</m:t>
                      </m:r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79" name="307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897038"/>
                <a:ext cx="207140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80" name="3079 CuadroTexto"/>
          <p:cNvSpPr txBox="1"/>
          <p:nvPr/>
        </p:nvSpPr>
        <p:spPr>
          <a:xfrm>
            <a:off x="7058049" y="4941168"/>
            <a:ext cx="68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145</a:t>
            </a:r>
          </a:p>
        </p:txBody>
      </p:sp>
      <p:sp>
        <p:nvSpPr>
          <p:cNvPr id="3081" name="3080 CuadroTexto"/>
          <p:cNvSpPr txBox="1"/>
          <p:nvPr/>
        </p:nvSpPr>
        <p:spPr>
          <a:xfrm>
            <a:off x="7283184" y="4686147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latin typeface="Snap ITC" panose="04040A07060A02020202" pitchFamily="82" charset="0"/>
                <a:cs typeface="Arial" pitchFamily="34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0" y="4735672"/>
                <a:ext cx="3313728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L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145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35672"/>
                <a:ext cx="3313728" cy="8111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0" y="5717792"/>
                <a:ext cx="3094117" cy="8111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15 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  <a:ea typeface="Cambria Math"/>
                            </a:rPr>
                            <m:t> 145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10</m:t>
                          </m:r>
                        </m:den>
                      </m:f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17792"/>
                <a:ext cx="3094117" cy="81118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44 CuadroTexto"/>
              <p:cNvSpPr txBox="1"/>
              <p:nvPr/>
            </p:nvSpPr>
            <p:spPr>
              <a:xfrm>
                <a:off x="3609721" y="5892551"/>
                <a:ext cx="2217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 = 49,55</m:t>
                      </m:r>
                    </m:oMath>
                  </m:oMathPara>
                </a14:m>
                <a:endParaRPr lang="es-CO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5" name="4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721" y="5892551"/>
                <a:ext cx="221727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3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APPLIED</a:t>
            </a:r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 </a:t>
            </a:r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PROBLEMS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33 Flecha derecha"/>
          <p:cNvSpPr/>
          <p:nvPr/>
        </p:nvSpPr>
        <p:spPr>
          <a:xfrm>
            <a:off x="2875915" y="3947871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cxnSp>
        <p:nvCxnSpPr>
          <p:cNvPr id="7" name="6 Conector recto"/>
          <p:cNvCxnSpPr>
            <a:stCxn id="3074" idx="0"/>
          </p:cNvCxnSpPr>
          <p:nvPr/>
        </p:nvCxnSpPr>
        <p:spPr>
          <a:xfrm flipH="1">
            <a:off x="7667784" y="2574409"/>
            <a:ext cx="471533" cy="285600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Flecha derecha"/>
          <p:cNvSpPr/>
          <p:nvPr/>
        </p:nvSpPr>
        <p:spPr>
          <a:xfrm>
            <a:off x="3120517" y="5943384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2031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 animBg="1"/>
      <p:bldP spid="13" grpId="0" animBg="1"/>
      <p:bldP spid="13" grpId="1" animBg="1"/>
      <p:bldP spid="14" grpId="0"/>
      <p:bldP spid="14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1" grpId="0"/>
      <p:bldP spid="21" grpId="1"/>
      <p:bldP spid="30" grpId="0"/>
      <p:bldP spid="31" grpId="0"/>
      <p:bldP spid="3072" grpId="0"/>
      <p:bldP spid="36" grpId="0"/>
      <p:bldP spid="3076" grpId="0"/>
      <p:bldP spid="3077" grpId="0"/>
      <p:bldP spid="3078" grpId="0"/>
      <p:bldP spid="3079" grpId="0"/>
      <p:bldP spid="3080" grpId="0"/>
      <p:bldP spid="3081" grpId="0"/>
      <p:bldP spid="3081" grpId="1"/>
      <p:bldP spid="43" grpId="0"/>
      <p:bldP spid="44" grpId="0"/>
      <p:bldP spid="45" grpId="0"/>
      <p:bldP spid="34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-1" y="1181943"/>
            <a:ext cx="9143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Ravie" panose="04040805050809020602" pitchFamily="82" charset="0"/>
              </a:rPr>
              <a:t>A person observes an airplane and a ship from the dome of a lighthouse, as shown in the figure. What is the distance from the ship to the plane and from the ship to the observer?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720278"/>
            <a:ext cx="2541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PROBLEM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</a:p>
        </p:txBody>
      </p:sp>
      <p:sp>
        <p:nvSpPr>
          <p:cNvPr id="6" name="AutoShape 5" descr="https://sites.google.com/site/394teoremasdelsenoydelcoseno/_/rsrc/1319919725263/video/dibujos1.jpg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APPLIED</a:t>
            </a:r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 </a:t>
            </a:r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PROBLEMS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9" name="8 Grupo"/>
          <p:cNvGrpSpPr/>
          <p:nvPr/>
        </p:nvGrpSpPr>
        <p:grpSpPr>
          <a:xfrm>
            <a:off x="0" y="2601667"/>
            <a:ext cx="4500000" cy="3060000"/>
            <a:chOff x="467544" y="2780928"/>
            <a:chExt cx="6934200" cy="3905251"/>
          </a:xfrm>
        </p:grpSpPr>
        <p:pic>
          <p:nvPicPr>
            <p:cNvPr id="10" name="Picture 8" descr="Ilustraciones, Aenami, vector, colorido, faro, costa, dibujo, arte digital,  Fondo de pantalla HD | Wallpaperbet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2780928"/>
              <a:ext cx="6934200" cy="39052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Barco dibujo: vectores, gráfico vectorial, Barco dibujo imágenes  vectoriales de stock | Depositphotos®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4833" l="9894" r="89929">
                          <a14:foregroundMark x1="65194" y1="17333" x2="71555" y2="14333"/>
                          <a14:foregroundMark x1="68198" y1="40167" x2="50353" y2="83000"/>
                          <a14:foregroundMark x1="69081" y1="42833" x2="79329" y2="51000"/>
                          <a14:foregroundMark x1="43110" y1="53167" x2="45936" y2="60667"/>
                          <a14:foregroundMark x1="41343" y1="52667" x2="40989" y2="60000"/>
                          <a14:foregroundMark x1="54417" y1="81833" x2="74735" y2="64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05" t="10769" r="18107" b="5837"/>
            <a:stretch/>
          </p:blipFill>
          <p:spPr bwMode="auto">
            <a:xfrm flipH="1">
              <a:off x="4716016" y="5481296"/>
              <a:ext cx="467895" cy="61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Avion Dibujo: imágenes, fotos de stock y vectores | Shutterstock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9121" r="92508">
                          <a14:backgroundMark x1="35505" y1="18571" x2="33550" y2="38214"/>
                          <a14:backgroundMark x1="82085" y1="51429" x2="67752" y2="60714"/>
                          <a14:backgroundMark x1="20521" y1="59286" x2="29642" y2="5928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98" t="12386" r="7167" b="23198"/>
            <a:stretch/>
          </p:blipFill>
          <p:spPr bwMode="auto">
            <a:xfrm>
              <a:off x="5364088" y="3356992"/>
              <a:ext cx="775165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Silueta del hombre joven Stock de Foto gratis - Public Domain Pictures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3740" b="95935" l="9919" r="8991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604" t="4590" r="36252" b="5063"/>
            <a:stretch/>
          </p:blipFill>
          <p:spPr bwMode="auto">
            <a:xfrm>
              <a:off x="2051720" y="4373553"/>
              <a:ext cx="112147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4" name="13 Conector recto"/>
          <p:cNvCxnSpPr>
            <a:stCxn id="13" idx="0"/>
            <a:endCxn id="12" idx="2"/>
          </p:cNvCxnSpPr>
          <p:nvPr/>
        </p:nvCxnSpPr>
        <p:spPr>
          <a:xfrm flipV="1">
            <a:off x="1064453" y="3476171"/>
            <a:ext cx="2364720" cy="373414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13" idx="0"/>
            <a:endCxn id="11" idx="0"/>
          </p:cNvCxnSpPr>
          <p:nvPr/>
        </p:nvCxnSpPr>
        <p:spPr>
          <a:xfrm>
            <a:off x="1064453" y="3849585"/>
            <a:ext cx="1844446" cy="867983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1" idx="0"/>
            <a:endCxn id="12" idx="2"/>
          </p:cNvCxnSpPr>
          <p:nvPr/>
        </p:nvCxnSpPr>
        <p:spPr>
          <a:xfrm flipV="1">
            <a:off x="2908899" y="3476171"/>
            <a:ext cx="520274" cy="1241397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 rot="21047271">
            <a:off x="1669917" y="3246251"/>
            <a:ext cx="123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1.200 m</a:t>
            </a:r>
            <a:endParaRPr lang="es-C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1288491" y="3717032"/>
            <a:ext cx="69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45°</a:t>
            </a:r>
            <a:endParaRPr lang="es-CO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130725" y="3905637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endParaRPr lang="es-CO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1763688" y="4283804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endParaRPr lang="es-CO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471916" y="4345359"/>
            <a:ext cx="6599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105°</a:t>
            </a:r>
            <a:endParaRPr lang="es-CO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098632" y="3413667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  <a:sym typeface="Symbol"/>
              </a:rPr>
              <a:t>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357291" y="6444044"/>
            <a:ext cx="442941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Calculate the propose angle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500000" y="2601667"/>
            <a:ext cx="3753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 = 180 – (105 + 45) = 30</a:t>
            </a:r>
            <a:endParaRPr lang="es-CO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2840597" y="6453336"/>
            <a:ext cx="346280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Use the sine theorem</a:t>
            </a:r>
            <a:endParaRPr lang="en-AU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779912" y="2970999"/>
                <a:ext cx="2299027" cy="630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</m:num>
                        <m:den>
                          <m:func>
                            <m:func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FF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?</m:t>
                          </m:r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45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2970999"/>
                <a:ext cx="2299027" cy="63023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33 Flecha derecha"/>
          <p:cNvSpPr/>
          <p:nvPr/>
        </p:nvSpPr>
        <p:spPr>
          <a:xfrm>
            <a:off x="6084168" y="314945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6516216" y="3014461"/>
                <a:ext cx="2600391" cy="6299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?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45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014461"/>
                <a:ext cx="2600391" cy="62998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34 CuadroTexto"/>
          <p:cNvSpPr txBox="1"/>
          <p:nvPr/>
        </p:nvSpPr>
        <p:spPr>
          <a:xfrm>
            <a:off x="5497315" y="3712382"/>
            <a:ext cx="2037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r>
              <a:rPr lang="es-CO" dirty="0" smtClean="0">
                <a:latin typeface="Snap ITC" panose="04040A07060A02020202" pitchFamily="82" charset="0"/>
              </a:rPr>
              <a:t> = 878,41 m</a:t>
            </a:r>
            <a:endParaRPr lang="es-CO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3680697" y="4274969"/>
                <a:ext cx="2287806" cy="6302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</m:num>
                        <m:den>
                          <m:func>
                            <m:funcPr>
                              <m:ctrlPr>
                                <a:rPr lang="es-CO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?</m:t>
                          </m:r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30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0697" y="4274969"/>
                <a:ext cx="2287806" cy="63023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Flecha derecha"/>
          <p:cNvSpPr/>
          <p:nvPr/>
        </p:nvSpPr>
        <p:spPr>
          <a:xfrm>
            <a:off x="5891617" y="4473136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6456687" y="4327356"/>
                <a:ext cx="2589170" cy="629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?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</a:rPr>
                            <m:t>1.200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30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</a:rPr>
                                <m:t>105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687" y="4327356"/>
                <a:ext cx="2589170" cy="62908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39 CuadroTexto"/>
          <p:cNvSpPr txBox="1"/>
          <p:nvPr/>
        </p:nvSpPr>
        <p:spPr>
          <a:xfrm>
            <a:off x="5497315" y="4957337"/>
            <a:ext cx="192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?</a:t>
            </a:r>
            <a:r>
              <a:rPr lang="es-CO" dirty="0" smtClean="0">
                <a:latin typeface="Snap ITC" panose="04040A07060A02020202" pitchFamily="82" charset="0"/>
              </a:rPr>
              <a:t> = 621,17 m</a:t>
            </a:r>
            <a:endParaRPr lang="es-CO" dirty="0"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134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2" grpId="0"/>
      <p:bldP spid="23" grpId="0"/>
      <p:bldP spid="24" grpId="0"/>
      <p:bldP spid="26" grpId="0"/>
      <p:bldP spid="27" grpId="0"/>
      <p:bldP spid="28" grpId="0"/>
      <p:bldP spid="30" grpId="0" animBg="1"/>
      <p:bldP spid="30" grpId="1" animBg="1"/>
      <p:bldP spid="29" grpId="0"/>
      <p:bldP spid="32" grpId="0" animBg="1"/>
      <p:bldP spid="31" grpId="0"/>
      <p:bldP spid="34" grpId="0" animBg="1"/>
      <p:bldP spid="33" grpId="0"/>
      <p:bldP spid="35" grpId="0"/>
      <p:bldP spid="37" grpId="0"/>
      <p:bldP spid="38" grpId="0" animBg="1"/>
      <p:bldP spid="39" grpId="0"/>
      <p:bldP spid="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733467"/>
            <a:ext cx="25523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PROBLEM </a:t>
            </a:r>
            <a:r>
              <a:rPr lang="en-US" sz="2400" dirty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</a:p>
        </p:txBody>
      </p:sp>
      <p:sp>
        <p:nvSpPr>
          <p:cNvPr id="4" name="3 Rectángulo"/>
          <p:cNvSpPr/>
          <p:nvPr/>
        </p:nvSpPr>
        <p:spPr>
          <a:xfrm>
            <a:off x="-1" y="1195132"/>
            <a:ext cx="9143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Ravie" panose="04040805050809020602" pitchFamily="82" charset="0"/>
              </a:rPr>
              <a:t>A man measures the angle of elevation of a tower from a point 100 meters from it. If the measured angle is 20° and the tower makes an angle of 68° with the ground, determine its height AB.</a:t>
            </a:r>
            <a:endParaRPr lang="es-CO" sz="2000" dirty="0">
              <a:latin typeface="Ravie" panose="04040805050809020602" pitchFamily="82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28" b="92766" l="23256" r="7814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679303"/>
            <a:ext cx="2457450" cy="268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5 Conector recto"/>
          <p:cNvCxnSpPr/>
          <p:nvPr/>
        </p:nvCxnSpPr>
        <p:spPr>
          <a:xfrm>
            <a:off x="107504" y="5127575"/>
            <a:ext cx="489654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4360565" y="2895327"/>
            <a:ext cx="643483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107505" y="2895327"/>
            <a:ext cx="4242981" cy="22322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orma libre"/>
          <p:cNvSpPr/>
          <p:nvPr/>
        </p:nvSpPr>
        <p:spPr>
          <a:xfrm>
            <a:off x="1271119" y="4501475"/>
            <a:ext cx="336884" cy="635268"/>
          </a:xfrm>
          <a:custGeom>
            <a:avLst/>
            <a:gdLst>
              <a:gd name="connsiteX0" fmla="*/ 336884 w 336884"/>
              <a:gd name="connsiteY0" fmla="*/ 577516 h 577516"/>
              <a:gd name="connsiteX1" fmla="*/ 300790 w 336884"/>
              <a:gd name="connsiteY1" fmla="*/ 372979 h 577516"/>
              <a:gd name="connsiteX2" fmla="*/ 288758 w 336884"/>
              <a:gd name="connsiteY2" fmla="*/ 336885 h 577516"/>
              <a:gd name="connsiteX3" fmla="*/ 264695 w 336884"/>
              <a:gd name="connsiteY3" fmla="*/ 312821 h 577516"/>
              <a:gd name="connsiteX4" fmla="*/ 204537 w 336884"/>
              <a:gd name="connsiteY4" fmla="*/ 216569 h 577516"/>
              <a:gd name="connsiteX5" fmla="*/ 168442 w 336884"/>
              <a:gd name="connsiteY5" fmla="*/ 144379 h 577516"/>
              <a:gd name="connsiteX6" fmla="*/ 156411 w 336884"/>
              <a:gd name="connsiteY6" fmla="*/ 108285 h 577516"/>
              <a:gd name="connsiteX7" fmla="*/ 72190 w 336884"/>
              <a:gd name="connsiteY7" fmla="*/ 48127 h 577516"/>
              <a:gd name="connsiteX8" fmla="*/ 48126 w 336884"/>
              <a:gd name="connsiteY8" fmla="*/ 24064 h 577516"/>
              <a:gd name="connsiteX9" fmla="*/ 0 w 336884"/>
              <a:gd name="connsiteY9" fmla="*/ 0 h 57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36884" h="577516">
                <a:moveTo>
                  <a:pt x="336884" y="577516"/>
                </a:moveTo>
                <a:cubicBezTo>
                  <a:pt x="322557" y="419915"/>
                  <a:pt x="338861" y="487190"/>
                  <a:pt x="300790" y="372979"/>
                </a:cubicBezTo>
                <a:cubicBezTo>
                  <a:pt x="296779" y="360948"/>
                  <a:pt x="297725" y="345853"/>
                  <a:pt x="288758" y="336885"/>
                </a:cubicBezTo>
                <a:lnTo>
                  <a:pt x="264695" y="312821"/>
                </a:lnTo>
                <a:cubicBezTo>
                  <a:pt x="236059" y="226914"/>
                  <a:pt x="261737" y="254702"/>
                  <a:pt x="204537" y="216569"/>
                </a:cubicBezTo>
                <a:cubicBezTo>
                  <a:pt x="174293" y="125840"/>
                  <a:pt x="215091" y="237678"/>
                  <a:pt x="168442" y="144379"/>
                </a:cubicBezTo>
                <a:cubicBezTo>
                  <a:pt x="162770" y="133036"/>
                  <a:pt x="163782" y="118605"/>
                  <a:pt x="156411" y="108285"/>
                </a:cubicBezTo>
                <a:cubicBezTo>
                  <a:pt x="120727" y="58327"/>
                  <a:pt x="117839" y="63343"/>
                  <a:pt x="72190" y="48127"/>
                </a:cubicBezTo>
                <a:cubicBezTo>
                  <a:pt x="64169" y="40106"/>
                  <a:pt x="57853" y="29900"/>
                  <a:pt x="48126" y="24064"/>
                </a:cubicBezTo>
                <a:cubicBezTo>
                  <a:pt x="-20997" y="-17410"/>
                  <a:pt x="33365" y="33365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13 CuadroTexto"/>
          <p:cNvSpPr txBox="1"/>
          <p:nvPr/>
        </p:nvSpPr>
        <p:spPr>
          <a:xfrm>
            <a:off x="4932040" y="494290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233446" y="260729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6" name="15 Forma libre"/>
          <p:cNvSpPr/>
          <p:nvPr/>
        </p:nvSpPr>
        <p:spPr>
          <a:xfrm>
            <a:off x="4495582" y="4715852"/>
            <a:ext cx="436458" cy="379984"/>
          </a:xfrm>
          <a:custGeom>
            <a:avLst/>
            <a:gdLst>
              <a:gd name="connsiteX0" fmla="*/ 0 w 360948"/>
              <a:gd name="connsiteY0" fmla="*/ 360948 h 360948"/>
              <a:gd name="connsiteX1" fmla="*/ 36095 w 360948"/>
              <a:gd name="connsiteY1" fmla="*/ 300790 h 360948"/>
              <a:gd name="connsiteX2" fmla="*/ 48127 w 360948"/>
              <a:gd name="connsiteY2" fmla="*/ 264695 h 360948"/>
              <a:gd name="connsiteX3" fmla="*/ 96253 w 360948"/>
              <a:gd name="connsiteY3" fmla="*/ 192506 h 360948"/>
              <a:gd name="connsiteX4" fmla="*/ 108285 w 360948"/>
              <a:gd name="connsiteY4" fmla="*/ 156411 h 360948"/>
              <a:gd name="connsiteX5" fmla="*/ 144379 w 360948"/>
              <a:gd name="connsiteY5" fmla="*/ 144379 h 360948"/>
              <a:gd name="connsiteX6" fmla="*/ 204537 w 360948"/>
              <a:gd name="connsiteY6" fmla="*/ 96253 h 360948"/>
              <a:gd name="connsiteX7" fmla="*/ 276727 w 360948"/>
              <a:gd name="connsiteY7" fmla="*/ 48127 h 360948"/>
              <a:gd name="connsiteX8" fmla="*/ 300790 w 360948"/>
              <a:gd name="connsiteY8" fmla="*/ 24063 h 360948"/>
              <a:gd name="connsiteX9" fmla="*/ 336885 w 360948"/>
              <a:gd name="connsiteY9" fmla="*/ 12032 h 360948"/>
              <a:gd name="connsiteX10" fmla="*/ 360948 w 360948"/>
              <a:gd name="connsiteY10" fmla="*/ 0 h 360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0948" h="360948">
                <a:moveTo>
                  <a:pt x="0" y="360948"/>
                </a:moveTo>
                <a:cubicBezTo>
                  <a:pt x="12032" y="340895"/>
                  <a:pt x="25637" y="321706"/>
                  <a:pt x="36095" y="300790"/>
                </a:cubicBezTo>
                <a:cubicBezTo>
                  <a:pt x="41767" y="289446"/>
                  <a:pt x="41968" y="275782"/>
                  <a:pt x="48127" y="264695"/>
                </a:cubicBezTo>
                <a:cubicBezTo>
                  <a:pt x="62172" y="239414"/>
                  <a:pt x="87107" y="219942"/>
                  <a:pt x="96253" y="192506"/>
                </a:cubicBezTo>
                <a:cubicBezTo>
                  <a:pt x="100264" y="180474"/>
                  <a:pt x="99317" y="165379"/>
                  <a:pt x="108285" y="156411"/>
                </a:cubicBezTo>
                <a:cubicBezTo>
                  <a:pt x="117253" y="147443"/>
                  <a:pt x="132348" y="148390"/>
                  <a:pt x="144379" y="144379"/>
                </a:cubicBezTo>
                <a:cubicBezTo>
                  <a:pt x="188841" y="77686"/>
                  <a:pt x="143003" y="130438"/>
                  <a:pt x="204537" y="96253"/>
                </a:cubicBezTo>
                <a:cubicBezTo>
                  <a:pt x="229818" y="82208"/>
                  <a:pt x="252664" y="64169"/>
                  <a:pt x="276727" y="48127"/>
                </a:cubicBezTo>
                <a:cubicBezTo>
                  <a:pt x="286166" y="41835"/>
                  <a:pt x="291063" y="29899"/>
                  <a:pt x="300790" y="24063"/>
                </a:cubicBezTo>
                <a:cubicBezTo>
                  <a:pt x="311665" y="17538"/>
                  <a:pt x="325110" y="16742"/>
                  <a:pt x="336885" y="12032"/>
                </a:cubicBezTo>
                <a:cubicBezTo>
                  <a:pt x="345211" y="8701"/>
                  <a:pt x="352927" y="4011"/>
                  <a:pt x="360948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CuadroTexto"/>
          <p:cNvSpPr txBox="1"/>
          <p:nvPr/>
        </p:nvSpPr>
        <p:spPr>
          <a:xfrm>
            <a:off x="1541135" y="4479503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20°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3995936" y="4504055"/>
            <a:ext cx="829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>
                <a:solidFill>
                  <a:srgbClr val="FF0000"/>
                </a:solidFill>
                <a:latin typeface="Snap ITC" panose="04040A07060A02020202" pitchFamily="82" charset="0"/>
                <a:cs typeface="Arial" pitchFamily="34" charset="0"/>
              </a:rPr>
              <a:t>68°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871883" y="5095836"/>
            <a:ext cx="1238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latin typeface="Snap ITC" panose="04040A07060A02020202" pitchFamily="82" charset="0"/>
                <a:cs typeface="Arial" pitchFamily="34" charset="0"/>
              </a:rPr>
              <a:t>100 m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APPLIED</a:t>
            </a:r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 </a:t>
            </a:r>
            <a:r>
              <a:rPr lang="es-CO" sz="5400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PROBLEM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-23720" y="4715852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  <a:cs typeface="Arial" pitchFamily="34" charset="0"/>
              </a:rPr>
              <a:t>C</a:t>
            </a:r>
            <a:endParaRPr lang="es-CO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4139952" y="2915652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ym typeface="Symbol"/>
              </a:rPr>
              <a:t></a:t>
            </a:r>
            <a:endParaRPr lang="es-CO" b="1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500000" y="2601667"/>
            <a:ext cx="360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Snap ITC" panose="04040A07060A02020202" pitchFamily="82" charset="0"/>
                <a:sym typeface="Symbol"/>
              </a:rPr>
              <a:t> = 180 – (68 + 20) = 92</a:t>
            </a:r>
            <a:endParaRPr lang="es-CO" dirty="0">
              <a:solidFill>
                <a:srgbClr val="0000CC"/>
              </a:solidFill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CuadroTexto"/>
              <p:cNvSpPr txBox="1"/>
              <p:nvPr/>
            </p:nvSpPr>
            <p:spPr>
              <a:xfrm>
                <a:off x="4573768" y="2976627"/>
                <a:ext cx="3204723" cy="81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100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92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1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AB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1" i="0" smtClean="0">
                              <a:latin typeface="Snap ITC" panose="04040A07060A02020202" pitchFamily="82" charset="0"/>
                            </a:rPr>
                            <m:t> 20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768" y="2976627"/>
                <a:ext cx="3204723" cy="8100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948580" y="4024053"/>
                <a:ext cx="3264035" cy="808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chemeClr val="tx1"/>
                          </a:solidFill>
                          <a:effectLst/>
                          <a:latin typeface="Snap ITC" panose="04040A07060A020202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100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×</m:t>
                          </m:r>
                          <m:func>
                            <m:func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20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92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80" y="4024053"/>
                <a:ext cx="3264035" cy="8082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27 CuadroTexto"/>
          <p:cNvSpPr txBox="1"/>
          <p:nvPr/>
        </p:nvSpPr>
        <p:spPr>
          <a:xfrm>
            <a:off x="5309661" y="4941168"/>
            <a:ext cx="27004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AB = 34,22 m</a:t>
            </a:r>
            <a:endParaRPr lang="es-CO" sz="2400" dirty="0">
              <a:latin typeface="Snap ITC" panose="04040A07060A02020202" pitchFamily="82" charset="0"/>
            </a:endParaRPr>
          </a:p>
        </p:txBody>
      </p:sp>
      <p:cxnSp>
        <p:nvCxnSpPr>
          <p:cNvPr id="10" name="9 Conector recto"/>
          <p:cNvCxnSpPr>
            <a:stCxn id="23" idx="0"/>
          </p:cNvCxnSpPr>
          <p:nvPr/>
        </p:nvCxnSpPr>
        <p:spPr>
          <a:xfrm>
            <a:off x="4305222" y="2915652"/>
            <a:ext cx="55343" cy="2266863"/>
          </a:xfrm>
          <a:prstGeom prst="line">
            <a:avLst/>
          </a:prstGeom>
          <a:ln w="28575">
            <a:solidFill>
              <a:srgbClr val="0000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3895013" y="383766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38354" y="5813674"/>
            <a:ext cx="3734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 = 34,22 </a:t>
            </a:r>
            <a:r>
              <a:rPr lang="es-CO" sz="2400" smtClean="0">
                <a:latin typeface="Snap ITC" panose="04040A07060A02020202" pitchFamily="82" charset="0"/>
                <a:sym typeface="Symbol"/>
              </a:rPr>
              <a:t> </a:t>
            </a:r>
            <a:r>
              <a:rPr lang="es-CO" sz="2400" smtClean="0">
                <a:latin typeface="Snap ITC" panose="04040A07060A02020202" pitchFamily="82" charset="0"/>
                <a:sym typeface="Symbol"/>
              </a:rPr>
              <a:t>Sen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68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798202" y="5812904"/>
            <a:ext cx="1907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h = 31,73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31" name="30 Flecha derecha"/>
          <p:cNvSpPr/>
          <p:nvPr/>
        </p:nvSpPr>
        <p:spPr>
          <a:xfrm>
            <a:off x="5225462" y="5864506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54527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1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2" grpId="0"/>
      <p:bldP spid="23" grpId="0"/>
      <p:bldP spid="24" grpId="0"/>
      <p:bldP spid="25" grpId="0"/>
      <p:bldP spid="26" grpId="0"/>
      <p:bldP spid="28" grpId="0"/>
      <p:bldP spid="12" grpId="0"/>
      <p:bldP spid="7" grpId="0"/>
      <p:bldP spid="29" grpId="0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riángulo isósceles"/>
          <p:cNvSpPr/>
          <p:nvPr/>
        </p:nvSpPr>
        <p:spPr>
          <a:xfrm rot="329215">
            <a:off x="3026286" y="2493098"/>
            <a:ext cx="3091427" cy="1563367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Forma libre"/>
          <p:cNvSpPr/>
          <p:nvPr/>
        </p:nvSpPr>
        <p:spPr>
          <a:xfrm>
            <a:off x="3454304" y="3495467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8" name="7 Forma libre"/>
          <p:cNvSpPr/>
          <p:nvPr/>
        </p:nvSpPr>
        <p:spPr>
          <a:xfrm>
            <a:off x="5295132" y="3687973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Forma libre"/>
          <p:cNvSpPr/>
          <p:nvPr/>
        </p:nvSpPr>
        <p:spPr>
          <a:xfrm>
            <a:off x="4416828" y="2701384"/>
            <a:ext cx="483067" cy="144379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456298" y="3329020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298" y="3329020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>
                <a:off x="4968467" y="3525880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467" y="3525880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4320393" y="2752956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393" y="2752956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2 CuadroTexto"/>
          <p:cNvSpPr txBox="1"/>
          <p:nvPr/>
        </p:nvSpPr>
        <p:spPr>
          <a:xfrm>
            <a:off x="5184489" y="2814207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3527538" y="2680948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244222" y="395792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1416258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A triangle is a plane figure with three 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sides and three angles.</a:t>
            </a:r>
            <a:endParaRPr lang="en-AU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-12151" y="4870901"/>
            <a:ext cx="9156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To solve a triangle means to find all its elements.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4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TRIANGLES</a:t>
            </a:r>
            <a:endParaRPr lang="en-AU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954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7" grpId="0"/>
      <p:bldP spid="3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Let’s see the trigonometric theorems…</a:t>
            </a:r>
            <a:endParaRPr lang="en-AU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27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54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SINE THEOREM</a:t>
            </a:r>
            <a:endParaRPr lang="en-AU" sz="5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77302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The first theorem to study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, in order to solve triangles, is the 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“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sine theorem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”</a:t>
            </a:r>
            <a:endParaRPr lang="en-AU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41935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That theorem is expressed as follow:</a:t>
            </a:r>
            <a:endParaRPr lang="en-AU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7" name="6 Triángulo isósceles"/>
          <p:cNvSpPr/>
          <p:nvPr/>
        </p:nvSpPr>
        <p:spPr>
          <a:xfrm>
            <a:off x="2857235" y="2276872"/>
            <a:ext cx="3091427" cy="156336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Forma libre"/>
          <p:cNvSpPr/>
          <p:nvPr/>
        </p:nvSpPr>
        <p:spPr>
          <a:xfrm rot="21270785">
            <a:off x="3302221" y="3402752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Forma libre"/>
          <p:cNvSpPr/>
          <p:nvPr/>
        </p:nvSpPr>
        <p:spPr>
          <a:xfrm rot="21270785">
            <a:off x="5245010" y="3408552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Forma libre"/>
          <p:cNvSpPr/>
          <p:nvPr/>
        </p:nvSpPr>
        <p:spPr>
          <a:xfrm rot="21270785">
            <a:off x="4148396" y="2506544"/>
            <a:ext cx="514400" cy="98400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10 CuadroTexto"/>
              <p:cNvSpPr txBox="1"/>
              <p:nvPr/>
            </p:nvSpPr>
            <p:spPr>
              <a:xfrm rot="21270785">
                <a:off x="3299396" y="3166199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1" name="1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3299396" y="3166199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 rot="21270785">
                <a:off x="4888832" y="3363059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/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888832" y="3363059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 rot="21270785">
                <a:off x="4163489" y="2590135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163489" y="2590135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 rot="21270785">
            <a:off x="4983405" y="2548275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15" name="14 CuadroTexto"/>
          <p:cNvSpPr txBox="1"/>
          <p:nvPr/>
        </p:nvSpPr>
        <p:spPr>
          <a:xfrm rot="21270785">
            <a:off x="3299798" y="2518127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16" name="15 CuadroTexto"/>
          <p:cNvSpPr txBox="1"/>
          <p:nvPr/>
        </p:nvSpPr>
        <p:spPr>
          <a:xfrm rot="21270785">
            <a:off x="4148459" y="374983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16 Rectángulo"/>
              <p:cNvSpPr/>
              <p:nvPr/>
            </p:nvSpPr>
            <p:spPr>
              <a:xfrm>
                <a:off x="1581161" y="4797152"/>
                <a:ext cx="1611339" cy="1070614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s-CO" sz="3600" b="0" i="0" smtClean="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</m:oMath>
                  </m:oMathPara>
                </a14:m>
                <a:endParaRPr lang="es-CO" sz="3600" dirty="0"/>
              </a:p>
            </p:txBody>
          </p:sp>
        </mc:Choice>
        <mc:Fallback>
          <p:sp>
            <p:nvSpPr>
              <p:cNvPr id="17" name="1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161" y="4797152"/>
                <a:ext cx="1611339" cy="1070614"/>
              </a:xfrm>
              <a:prstGeom prst="rect">
                <a:avLst/>
              </a:prstGeom>
              <a:blipFill rotWithShape="1">
                <a:blip r:embed="rId5"/>
                <a:stretch>
                  <a:fillRect b="-170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17 Rectángulo"/>
              <p:cNvSpPr/>
              <p:nvPr/>
            </p:nvSpPr>
            <p:spPr>
              <a:xfrm>
                <a:off x="3275508" y="4705492"/>
                <a:ext cx="2066591" cy="1253933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360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s-CO" sz="3600" b="0" i="0" smtClean="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</m:oMath>
                  </m:oMathPara>
                </a14:m>
                <a:endParaRPr lang="es-CO" sz="3600" dirty="0"/>
              </a:p>
            </p:txBody>
          </p:sp>
        </mc:Choice>
        <mc:Fallback>
          <p:sp>
            <p:nvSpPr>
              <p:cNvPr id="18" name="1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508" y="4705492"/>
                <a:ext cx="2066591" cy="1253933"/>
              </a:xfrm>
              <a:prstGeom prst="rect">
                <a:avLst/>
              </a:prstGeom>
              <a:blipFill rotWithShape="1">
                <a:blip r:embed="rId6"/>
                <a:stretch>
                  <a:fillRect b="-19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Rectángulo"/>
              <p:cNvSpPr/>
              <p:nvPr/>
            </p:nvSpPr>
            <p:spPr>
              <a:xfrm>
                <a:off x="5425456" y="4797152"/>
                <a:ext cx="2231701" cy="1069716"/>
              </a:xfrm>
              <a:prstGeom prst="rect">
                <a:avLst/>
              </a:prstGeom>
              <a:solidFill>
                <a:srgbClr val="0000CC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3600">
                          <a:ln>
                            <a:solidFill>
                              <a:srgbClr val="FFC000"/>
                            </a:solidFill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3600" i="1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S</m:t>
                          </m:r>
                          <m:r>
                            <m:rPr>
                              <m:nor/>
                            </m:rPr>
                            <a:rPr lang="es-CO" sz="3600" b="0" i="0" smtClean="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i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n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3600">
                              <a:ln>
                                <a:solidFill>
                                  <a:srgbClr val="FFC000"/>
                                </a:solidFill>
                              </a:ln>
                              <a:solidFill>
                                <a:schemeClr val="bg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Snap ITC" panose="04040A07060A020202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3600" dirty="0">
                  <a:ln>
                    <a:solidFill>
                      <a:srgbClr val="FFC000"/>
                    </a:solidFill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nap ITC" panose="04040A07060A02020202" pitchFamily="82" charset="0"/>
                </a:endParaRPr>
              </a:p>
            </p:txBody>
          </p:sp>
        </mc:Choice>
        <mc:Fallback>
          <p:sp>
            <p:nvSpPr>
              <p:cNvPr id="19" name="18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5456" y="4797152"/>
                <a:ext cx="2231701" cy="1069716"/>
              </a:xfrm>
              <a:prstGeom prst="rect">
                <a:avLst/>
              </a:prstGeom>
              <a:blipFill rotWithShape="1">
                <a:blip r:embed="rId7"/>
                <a:stretch>
                  <a:fillRect b="-228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204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49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COSINE THEOREM</a:t>
            </a:r>
            <a:endParaRPr lang="en-AU" sz="49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1" y="773021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The second theorem is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 called 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“</a:t>
            </a:r>
            <a:r>
              <a:rPr lang="en-AU" dirty="0" smtClean="0">
                <a:solidFill>
                  <a:srgbClr val="FF0000"/>
                </a:solidFill>
                <a:latin typeface="Ravie" panose="04040805050809020602" pitchFamily="82" charset="0"/>
                <a:cs typeface="Arial" pitchFamily="34" charset="0"/>
              </a:rPr>
              <a:t>cosine theorem</a:t>
            </a:r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” and also it is used to solve triangles.</a:t>
            </a:r>
            <a:endParaRPr lang="en-AU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141935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  <a:cs typeface="Arial" pitchFamily="34" charset="0"/>
              </a:rPr>
              <a:t>The theorem is expressed:</a:t>
            </a:r>
            <a:endParaRPr lang="en-AU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7" name="16 Triángulo isósceles"/>
          <p:cNvSpPr/>
          <p:nvPr/>
        </p:nvSpPr>
        <p:spPr>
          <a:xfrm>
            <a:off x="32645" y="2708920"/>
            <a:ext cx="3091427" cy="1563367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Forma libre"/>
          <p:cNvSpPr/>
          <p:nvPr/>
        </p:nvSpPr>
        <p:spPr>
          <a:xfrm rot="21270785">
            <a:off x="477631" y="3834800"/>
            <a:ext cx="180689" cy="457200"/>
          </a:xfrm>
          <a:custGeom>
            <a:avLst/>
            <a:gdLst>
              <a:gd name="connsiteX0" fmla="*/ 0 w 180689"/>
              <a:gd name="connsiteY0" fmla="*/ 0 h 457200"/>
              <a:gd name="connsiteX1" fmla="*/ 84221 w 180689"/>
              <a:gd name="connsiteY1" fmla="*/ 132347 h 457200"/>
              <a:gd name="connsiteX2" fmla="*/ 108284 w 180689"/>
              <a:gd name="connsiteY2" fmla="*/ 168442 h 457200"/>
              <a:gd name="connsiteX3" fmla="*/ 144379 w 180689"/>
              <a:gd name="connsiteY3" fmla="*/ 240631 h 457200"/>
              <a:gd name="connsiteX4" fmla="*/ 168442 w 180689"/>
              <a:gd name="connsiteY4" fmla="*/ 312821 h 457200"/>
              <a:gd name="connsiteX5" fmla="*/ 180473 w 180689"/>
              <a:gd name="connsiteY5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0689" h="457200">
                <a:moveTo>
                  <a:pt x="0" y="0"/>
                </a:moveTo>
                <a:cubicBezTo>
                  <a:pt x="67846" y="108554"/>
                  <a:pt x="39161" y="64757"/>
                  <a:pt x="84221" y="132347"/>
                </a:cubicBezTo>
                <a:cubicBezTo>
                  <a:pt x="92242" y="144379"/>
                  <a:pt x="103711" y="154724"/>
                  <a:pt x="108284" y="168442"/>
                </a:cubicBezTo>
                <a:cubicBezTo>
                  <a:pt x="124889" y="218255"/>
                  <a:pt x="113281" y="193985"/>
                  <a:pt x="144379" y="240631"/>
                </a:cubicBezTo>
                <a:cubicBezTo>
                  <a:pt x="152400" y="264694"/>
                  <a:pt x="164855" y="287711"/>
                  <a:pt x="168442" y="312821"/>
                </a:cubicBezTo>
                <a:cubicBezTo>
                  <a:pt x="183309" y="416893"/>
                  <a:pt x="180473" y="368683"/>
                  <a:pt x="180473" y="45720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Forma libre"/>
          <p:cNvSpPr/>
          <p:nvPr/>
        </p:nvSpPr>
        <p:spPr>
          <a:xfrm rot="21270785">
            <a:off x="2420420" y="3840600"/>
            <a:ext cx="300791" cy="433137"/>
          </a:xfrm>
          <a:custGeom>
            <a:avLst/>
            <a:gdLst>
              <a:gd name="connsiteX0" fmla="*/ 300790 w 300790"/>
              <a:gd name="connsiteY0" fmla="*/ 0 h 433137"/>
              <a:gd name="connsiteX1" fmla="*/ 240632 w 300790"/>
              <a:gd name="connsiteY1" fmla="*/ 12032 h 433137"/>
              <a:gd name="connsiteX2" fmla="*/ 168442 w 300790"/>
              <a:gd name="connsiteY2" fmla="*/ 60158 h 433137"/>
              <a:gd name="connsiteX3" fmla="*/ 120316 w 300790"/>
              <a:gd name="connsiteY3" fmla="*/ 132348 h 433137"/>
              <a:gd name="connsiteX4" fmla="*/ 72190 w 300790"/>
              <a:gd name="connsiteY4" fmla="*/ 204537 h 433137"/>
              <a:gd name="connsiteX5" fmla="*/ 36095 w 300790"/>
              <a:gd name="connsiteY5" fmla="*/ 276726 h 433137"/>
              <a:gd name="connsiteX6" fmla="*/ 12032 w 300790"/>
              <a:gd name="connsiteY6" fmla="*/ 348916 h 433137"/>
              <a:gd name="connsiteX7" fmla="*/ 0 w 300790"/>
              <a:gd name="connsiteY7" fmla="*/ 385011 h 433137"/>
              <a:gd name="connsiteX8" fmla="*/ 0 w 300790"/>
              <a:gd name="connsiteY8" fmla="*/ 433137 h 43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0790" h="433137">
                <a:moveTo>
                  <a:pt x="300790" y="0"/>
                </a:moveTo>
                <a:cubicBezTo>
                  <a:pt x="280737" y="4011"/>
                  <a:pt x="259249" y="3570"/>
                  <a:pt x="240632" y="12032"/>
                </a:cubicBezTo>
                <a:cubicBezTo>
                  <a:pt x="214304" y="23999"/>
                  <a:pt x="168442" y="60158"/>
                  <a:pt x="168442" y="60158"/>
                </a:cubicBezTo>
                <a:cubicBezTo>
                  <a:pt x="145433" y="129188"/>
                  <a:pt x="172889" y="64755"/>
                  <a:pt x="120316" y="132348"/>
                </a:cubicBezTo>
                <a:cubicBezTo>
                  <a:pt x="102561" y="155176"/>
                  <a:pt x="81336" y="177101"/>
                  <a:pt x="72190" y="204537"/>
                </a:cubicBezTo>
                <a:cubicBezTo>
                  <a:pt x="55585" y="254350"/>
                  <a:pt x="67193" y="230080"/>
                  <a:pt x="36095" y="276726"/>
                </a:cubicBezTo>
                <a:lnTo>
                  <a:pt x="12032" y="348916"/>
                </a:lnTo>
                <a:cubicBezTo>
                  <a:pt x="8021" y="360948"/>
                  <a:pt x="0" y="372328"/>
                  <a:pt x="0" y="385011"/>
                </a:cubicBezTo>
                <a:lnTo>
                  <a:pt x="0" y="433137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Forma libre"/>
          <p:cNvSpPr/>
          <p:nvPr/>
        </p:nvSpPr>
        <p:spPr>
          <a:xfrm rot="21270785">
            <a:off x="1323806" y="2938592"/>
            <a:ext cx="514400" cy="98400"/>
          </a:xfrm>
          <a:custGeom>
            <a:avLst/>
            <a:gdLst>
              <a:gd name="connsiteX0" fmla="*/ 0 w 483066"/>
              <a:gd name="connsiteY0" fmla="*/ 0 h 144379"/>
              <a:gd name="connsiteX1" fmla="*/ 96253 w 483066"/>
              <a:gd name="connsiteY1" fmla="*/ 60158 h 144379"/>
              <a:gd name="connsiteX2" fmla="*/ 132347 w 483066"/>
              <a:gd name="connsiteY2" fmla="*/ 84221 h 144379"/>
              <a:gd name="connsiteX3" fmla="*/ 156411 w 483066"/>
              <a:gd name="connsiteY3" fmla="*/ 108284 h 144379"/>
              <a:gd name="connsiteX4" fmla="*/ 192505 w 483066"/>
              <a:gd name="connsiteY4" fmla="*/ 120315 h 144379"/>
              <a:gd name="connsiteX5" fmla="*/ 276726 w 483066"/>
              <a:gd name="connsiteY5" fmla="*/ 144379 h 144379"/>
              <a:gd name="connsiteX6" fmla="*/ 433137 w 483066"/>
              <a:gd name="connsiteY6" fmla="*/ 132347 h 144379"/>
              <a:gd name="connsiteX7" fmla="*/ 481263 w 483066"/>
              <a:gd name="connsiteY7" fmla="*/ 120315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066" h="144379">
                <a:moveTo>
                  <a:pt x="0" y="0"/>
                </a:moveTo>
                <a:cubicBezTo>
                  <a:pt x="138072" y="110456"/>
                  <a:pt x="2208" y="13135"/>
                  <a:pt x="96253" y="60158"/>
                </a:cubicBezTo>
                <a:cubicBezTo>
                  <a:pt x="109186" y="66625"/>
                  <a:pt x="121056" y="75188"/>
                  <a:pt x="132347" y="84221"/>
                </a:cubicBezTo>
                <a:cubicBezTo>
                  <a:pt x="141205" y="91307"/>
                  <a:pt x="146684" y="102448"/>
                  <a:pt x="156411" y="108284"/>
                </a:cubicBezTo>
                <a:cubicBezTo>
                  <a:pt x="167286" y="114809"/>
                  <a:pt x="180311" y="116831"/>
                  <a:pt x="192505" y="120315"/>
                </a:cubicBezTo>
                <a:cubicBezTo>
                  <a:pt x="298231" y="150522"/>
                  <a:pt x="190206" y="115537"/>
                  <a:pt x="276726" y="144379"/>
                </a:cubicBezTo>
                <a:cubicBezTo>
                  <a:pt x="328863" y="140368"/>
                  <a:pt x="381250" y="138833"/>
                  <a:pt x="433137" y="132347"/>
                </a:cubicBezTo>
                <a:cubicBezTo>
                  <a:pt x="539535" y="119047"/>
                  <a:pt x="435522" y="120315"/>
                  <a:pt x="481263" y="120315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 rot="21270785">
                <a:off x="474806" y="3598247"/>
                <a:ext cx="492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474806" y="3598247"/>
                <a:ext cx="492121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 rot="21270785">
                <a:off x="2064242" y="3795107"/>
                <a:ext cx="4953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s-CO" sz="2800"/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2064242" y="3795107"/>
                <a:ext cx="49532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 rot="21270785">
                <a:off x="1338899" y="3022183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70785">
                <a:off x="1338899" y="3022183"/>
                <a:ext cx="47891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CuadroTexto"/>
          <p:cNvSpPr txBox="1"/>
          <p:nvPr/>
        </p:nvSpPr>
        <p:spPr>
          <a:xfrm rot="21270785">
            <a:off x="2158815" y="2980323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25" name="24 CuadroTexto"/>
          <p:cNvSpPr txBox="1"/>
          <p:nvPr/>
        </p:nvSpPr>
        <p:spPr>
          <a:xfrm rot="21270785">
            <a:off x="475208" y="2950175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p:sp>
        <p:nvSpPr>
          <p:cNvPr id="26" name="25 CuadroTexto"/>
          <p:cNvSpPr txBox="1"/>
          <p:nvPr/>
        </p:nvSpPr>
        <p:spPr>
          <a:xfrm rot="21270785">
            <a:off x="1323869" y="4181878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  <a:cs typeface="Arial" pitchFamily="34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26 CuadroTexto"/>
              <p:cNvSpPr txBox="1"/>
              <p:nvPr/>
            </p:nvSpPr>
            <p:spPr>
              <a:xfrm>
                <a:off x="4139952" y="1969136"/>
                <a:ext cx="3719673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bc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7" name="2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969136"/>
                <a:ext cx="3719673" cy="96141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4175218" y="3170691"/>
                <a:ext cx="3649140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β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ac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218" y="3170691"/>
                <a:ext cx="3649140" cy="96141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4211960" y="4509120"/>
                <a:ext cx="3705245" cy="96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Cos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+ 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s-CO" sz="24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c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2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ab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509120"/>
                <a:ext cx="3705245" cy="96141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559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s-CO" sz="44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AU" sz="5400" dirty="0" smtClean="0">
                <a:ln>
                  <a:solidFill>
                    <a:srgbClr val="0000CC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Let see some examples…</a:t>
            </a:r>
            <a:endParaRPr lang="en-AU" sz="5400" cap="none" spc="0" dirty="0">
              <a:ln>
                <a:solidFill>
                  <a:srgbClr val="0000CC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52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2 Conector recto"/>
          <p:cNvCxnSpPr/>
          <p:nvPr/>
        </p:nvCxnSpPr>
        <p:spPr>
          <a:xfrm>
            <a:off x="755576" y="2670231"/>
            <a:ext cx="1872208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H="1" flipV="1">
            <a:off x="107504" y="1158063"/>
            <a:ext cx="648072" cy="15121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107504" y="1158063"/>
            <a:ext cx="2520280" cy="151216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683568" y="2392431"/>
            <a:ext cx="773032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105°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1691680" y="2372907"/>
            <a:ext cx="668773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Snap ITC" panose="04040A07060A02020202" pitchFamily="82" charset="0"/>
                <a:cs typeface="Arial" pitchFamily="34" charset="0"/>
              </a:rPr>
              <a:t>45°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239472" y="2675263"/>
            <a:ext cx="904415" cy="369332"/>
          </a:xfrm>
          <a:prstGeom prst="rect">
            <a:avLst/>
          </a:prstGeom>
          <a:noFill/>
          <a:ln w="3175"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Ravie" panose="04040805050809020602" pitchFamily="82" charset="0"/>
                <a:cs typeface="Arial" pitchFamily="34" charset="0"/>
              </a:rPr>
              <a:t>6 cm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0" y="720000"/>
            <a:ext cx="6027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  <a:cs typeface="Arial" pitchFamily="34" charset="0"/>
              </a:rPr>
              <a:t>Solve the following triangle:</a:t>
            </a:r>
            <a:endParaRPr lang="en-AU" sz="2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135244" y="1412776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avie" panose="04040805050809020602" pitchFamily="82" charset="0"/>
                <a:cs typeface="Arial" pitchFamily="34" charset="0"/>
              </a:rPr>
              <a:t>a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107504" y="1869211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avie" panose="04040805050809020602" pitchFamily="82" charset="0"/>
                <a:cs typeface="Arial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227836" y="1321604"/>
                <a:ext cx="4789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836" y="1321604"/>
                <a:ext cx="4789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3062001" y="1212721"/>
                <a:ext cx="373749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=180</m:t>
                      </m:r>
                      <m:r>
                        <a:rPr lang="es-CO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(105 + 45)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2001" y="1212721"/>
                <a:ext cx="3737498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6516216" y="1212721"/>
                <a:ext cx="1215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 30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1212721"/>
                <a:ext cx="1215397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Rectángulo"/>
              <p:cNvSpPr/>
              <p:nvPr/>
            </p:nvSpPr>
            <p:spPr>
              <a:xfrm>
                <a:off x="107504" y="3163894"/>
                <a:ext cx="2615975" cy="807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prstClr val="black"/>
                          </a:solidFill>
                          <a:latin typeface="Snap ITC" panose="04040A07060A02020202" pitchFamily="82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45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2" name="21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3163894"/>
                <a:ext cx="2615975" cy="807657"/>
              </a:xfrm>
              <a:prstGeom prst="rect">
                <a:avLst/>
              </a:prstGeom>
              <a:blipFill rotWithShape="1">
                <a:blip r:embed="rId5"/>
                <a:stretch>
                  <a:fillRect r="-1468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701226" y="1727195"/>
                <a:ext cx="3679086" cy="888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1727195"/>
                <a:ext cx="3679086" cy="8888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3693052" y="3163894"/>
                <a:ext cx="2893741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45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b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052" y="3163894"/>
                <a:ext cx="2893741" cy="80970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7066187" y="3336889"/>
                <a:ext cx="20778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8,484=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b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6187" y="3336889"/>
                <a:ext cx="2077813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Rectángulo"/>
              <p:cNvSpPr/>
              <p:nvPr/>
            </p:nvSpPr>
            <p:spPr>
              <a:xfrm>
                <a:off x="11809" y="4647023"/>
                <a:ext cx="2615975" cy="807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solidFill>
                            <a:prstClr val="black"/>
                          </a:solidFill>
                          <a:latin typeface="Snap ITC" panose="04040A07060A02020202" pitchFamily="82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solidFill>
                                <a:prstClr val="black"/>
                              </a:solidFill>
                              <a:latin typeface="Snap ITC" panose="04040A07060A02020202" pitchFamily="82" charset="0"/>
                              <a:cs typeface="Arial" pitchFamily="34" charset="0"/>
                            </a:rPr>
                            <m:t> 105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9" y="4647023"/>
                <a:ext cx="2615975" cy="807657"/>
              </a:xfrm>
              <a:prstGeom prst="rect">
                <a:avLst/>
              </a:prstGeom>
              <a:blipFill rotWithShape="1">
                <a:blip r:embed="rId9"/>
                <a:stretch>
                  <a:fillRect r="-2028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3701226" y="4687226"/>
                <a:ext cx="3041217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6 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105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a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4687226"/>
                <a:ext cx="3041217" cy="80970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7244921" y="4861248"/>
                <a:ext cx="172034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11,6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a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4921" y="4861248"/>
                <a:ext cx="1720343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29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EXERCISES</a:t>
            </a:r>
            <a:endParaRPr lang="en-AU" sz="60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CuadroTexto"/>
          <p:cNvSpPr txBox="1"/>
          <p:nvPr/>
        </p:nvSpPr>
        <p:spPr>
          <a:xfrm>
            <a:off x="2399770" y="6418294"/>
            <a:ext cx="4341253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err="1" smtClean="0">
                <a:latin typeface="Ravie" panose="04040805050809020602" pitchFamily="82" charset="0"/>
              </a:rPr>
              <a:t>First</a:t>
            </a:r>
            <a:r>
              <a:rPr lang="es-CO" dirty="0" smtClean="0">
                <a:latin typeface="Ravie" panose="04040805050809020602" pitchFamily="82" charset="0"/>
              </a:rPr>
              <a:t>, </a:t>
            </a:r>
            <a:r>
              <a:rPr lang="es-CO" dirty="0" err="1" smtClean="0">
                <a:latin typeface="Ravie" panose="04040805050809020602" pitchFamily="82" charset="0"/>
              </a:rPr>
              <a:t>find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left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angle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2484729" y="6465699"/>
            <a:ext cx="436048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…use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angles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 rot="20735028">
            <a:off x="481257" y="1283567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30°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308400" y="6443848"/>
            <a:ext cx="4523995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</a:t>
            </a:r>
            <a:r>
              <a:rPr lang="es-CO" dirty="0" err="1" smtClean="0">
                <a:latin typeface="Ravie" panose="04040805050809020602" pitchFamily="82" charset="0"/>
              </a:rPr>
              <a:t>then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 to use…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948202" y="2616028"/>
            <a:ext cx="1185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 smtClean="0">
                <a:solidFill>
                  <a:srgbClr val="0000CC"/>
                </a:solidFill>
                <a:latin typeface="Tekton Pro Cond" pitchFamily="34" charset="0"/>
              </a:rPr>
              <a:t>Sine theorem</a:t>
            </a:r>
            <a:endParaRPr lang="en-AU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41" name="40 Flecha derecha"/>
          <p:cNvSpPr/>
          <p:nvPr/>
        </p:nvSpPr>
        <p:spPr>
          <a:xfrm>
            <a:off x="3203848" y="3429040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2" name="41 Flecha derecha"/>
          <p:cNvSpPr/>
          <p:nvPr/>
        </p:nvSpPr>
        <p:spPr>
          <a:xfrm>
            <a:off x="6586793" y="338772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3" name="42 CuadroTexto"/>
          <p:cNvSpPr txBox="1"/>
          <p:nvPr/>
        </p:nvSpPr>
        <p:spPr>
          <a:xfrm>
            <a:off x="1745745" y="6418294"/>
            <a:ext cx="565250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…now use the sine theorem again…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4" name="43 Flecha derecha"/>
          <p:cNvSpPr/>
          <p:nvPr/>
        </p:nvSpPr>
        <p:spPr>
          <a:xfrm>
            <a:off x="3212022" y="4912081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5" name="44 Flecha derecha"/>
          <p:cNvSpPr/>
          <p:nvPr/>
        </p:nvSpPr>
        <p:spPr>
          <a:xfrm>
            <a:off x="6660232" y="494120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3701226" y="1790950"/>
                <a:ext cx="3679086" cy="7982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Ravie" panose="04040805050809020602" pitchFamily="82" charset="0"/>
                              <a:ea typeface="Cambria Math"/>
                            </a:rPr>
                            <m:t>θ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226" y="1790950"/>
                <a:ext cx="3679086" cy="7982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46 CuadroTexto"/>
          <p:cNvSpPr txBox="1"/>
          <p:nvPr/>
        </p:nvSpPr>
        <p:spPr>
          <a:xfrm>
            <a:off x="393638" y="1935995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8,484 cm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491443" y="1491566"/>
            <a:ext cx="1103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11,6 cm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30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9" grpId="0"/>
      <p:bldP spid="25" grpId="0"/>
      <p:bldP spid="20" grpId="0"/>
      <p:bldP spid="21" grpId="0"/>
      <p:bldP spid="28" grpId="0"/>
      <p:bldP spid="22" grpId="0"/>
      <p:bldP spid="31" grpId="0"/>
      <p:bldP spid="31" grpId="1"/>
      <p:bldP spid="24" grpId="0"/>
      <p:bldP spid="36" grpId="0"/>
      <p:bldP spid="38" grpId="0"/>
      <p:bldP spid="40" grpId="0"/>
      <p:bldP spid="2" grpId="0" animBg="1"/>
      <p:bldP spid="2" grpId="1" animBg="1"/>
      <p:bldP spid="33" grpId="0" animBg="1"/>
      <p:bldP spid="33" grpId="1" animBg="1"/>
      <p:bldP spid="4" grpId="0"/>
      <p:bldP spid="35" grpId="0" animBg="1"/>
      <p:bldP spid="35" grpId="1" animBg="1"/>
      <p:bldP spid="8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0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EXERCISES</a:t>
            </a:r>
            <a:endParaRPr lang="en-AU" sz="60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35496" y="836712"/>
            <a:ext cx="1944216" cy="18722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35496" y="2708920"/>
            <a:ext cx="1584176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1619672" y="836712"/>
            <a:ext cx="360040" cy="187220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634422" y="971436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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12484" y="2699628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 = 4 cm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756640" y="158815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b = 5 cm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79512" y="2420888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Symbol"/>
              </a:rPr>
              <a:t>30°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764238" y="141277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386788" y="2411596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</a:t>
            </a:r>
            <a:endParaRPr lang="es-CO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807461" y="6372036"/>
            <a:ext cx="552907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err="1" smtClean="0">
                <a:latin typeface="Ravie" panose="04040805050809020602" pitchFamily="82" charset="0"/>
              </a:rPr>
              <a:t>Initially</a:t>
            </a:r>
            <a:r>
              <a:rPr lang="es-CO" dirty="0" smtClean="0">
                <a:latin typeface="Ravie" panose="04040805050809020602" pitchFamily="82" charset="0"/>
              </a:rPr>
              <a:t>, </a:t>
            </a:r>
            <a:r>
              <a:rPr lang="es-CO" dirty="0" err="1" smtClean="0">
                <a:latin typeface="Ravie" panose="04040805050809020602" pitchFamily="82" charset="0"/>
              </a:rPr>
              <a:t>apply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sine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18 CuadroTexto"/>
              <p:cNvSpPr txBox="1"/>
              <p:nvPr/>
            </p:nvSpPr>
            <p:spPr>
              <a:xfrm>
                <a:off x="2298435" y="811264"/>
                <a:ext cx="1951175" cy="6896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=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  <a:ea typeface="Cambria Math"/>
                            </a:rPr>
                            <m:t>β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435" y="811264"/>
                <a:ext cx="1951175" cy="68967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19 Flecha derecha"/>
          <p:cNvSpPr/>
          <p:nvPr/>
        </p:nvSpPr>
        <p:spPr>
          <a:xfrm>
            <a:off x="4249610" y="98072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4628984" y="720000"/>
                <a:ext cx="2895344" cy="809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30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984" y="720000"/>
                <a:ext cx="2895344" cy="8097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21 CuadroTexto"/>
              <p:cNvSpPr txBox="1"/>
              <p:nvPr/>
            </p:nvSpPr>
            <p:spPr>
              <a:xfrm>
                <a:off x="4738814" y="1588150"/>
                <a:ext cx="3632726" cy="8068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30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Sen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2" name="2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1588150"/>
                <a:ext cx="3632726" cy="8068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4738814" y="2420888"/>
                <a:ext cx="25250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0,4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Sen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sz="2400" b="0" i="1" smtClean="0">
                          <a:latin typeface="Cambria Math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2420888"/>
                <a:ext cx="2525050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24 CuadroTexto"/>
              <p:cNvSpPr txBox="1"/>
              <p:nvPr/>
            </p:nvSpPr>
            <p:spPr>
              <a:xfrm>
                <a:off x="4738814" y="2882553"/>
                <a:ext cx="2840778" cy="5911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−1</m:t>
                          </m:r>
                        </m:sup>
                      </m:sSup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(0,4)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5" name="2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2882553"/>
                <a:ext cx="2840778" cy="59118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4738814" y="3473740"/>
                <a:ext cx="20986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23,57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814" y="3473740"/>
                <a:ext cx="2098651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26 CuadroTexto"/>
          <p:cNvSpPr txBox="1"/>
          <p:nvPr/>
        </p:nvSpPr>
        <p:spPr>
          <a:xfrm>
            <a:off x="2451702" y="6372036"/>
            <a:ext cx="361188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</a:t>
            </a:r>
            <a:r>
              <a:rPr lang="es-CO" dirty="0" err="1" smtClean="0">
                <a:latin typeface="Ravie" panose="04040805050809020602" pitchFamily="82" charset="0"/>
              </a:rPr>
              <a:t>find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left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angle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263515" y="6372036"/>
            <a:ext cx="461697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</a:t>
            </a:r>
            <a:r>
              <a:rPr lang="es-CO" dirty="0" smtClean="0">
                <a:latin typeface="Ravie" panose="04040805050809020602" pitchFamily="82" charset="0"/>
              </a:rPr>
              <a:t>use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angle</a:t>
            </a:r>
            <a:r>
              <a:rPr lang="es-CO" dirty="0" err="1" smtClean="0">
                <a:latin typeface="Ravie" panose="04040805050809020602" pitchFamily="82" charset="0"/>
              </a:rPr>
              <a:t>’s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35496" y="3975447"/>
                <a:ext cx="415427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0" smtClean="0">
                          <a:latin typeface="Snap ITC" panose="04040A07060A02020202" pitchFamily="82" charset="0"/>
                          <a:ea typeface="Cambria Math"/>
                        </a:rPr>
                        <m:t>θ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=180</m:t>
                      </m:r>
                      <m:r>
                        <a:rPr lang="es-CO" sz="2400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(30 + 23,57)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975447"/>
                <a:ext cx="4154279" cy="461665"/>
              </a:xfrm>
              <a:prstGeom prst="rect">
                <a:avLst/>
              </a:prstGeom>
              <a:blipFill rotWithShape="1">
                <a:blip r:embed="rId8"/>
                <a:stretch>
                  <a:fillRect b="-2236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3932667" y="3975447"/>
                <a:ext cx="198644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  <a:ea typeface="Cambria Math"/>
                        </a:rPr>
                        <m:t>= 126,43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667" y="3975447"/>
                <a:ext cx="1986441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30 CuadroTexto"/>
          <p:cNvSpPr txBox="1"/>
          <p:nvPr/>
        </p:nvSpPr>
        <p:spPr>
          <a:xfrm>
            <a:off x="1745745" y="6372036"/>
            <a:ext cx="5652509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…now use the sine theorem again…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735843" y="98072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23,57°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1572178" y="24208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126,43°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CuadroTexto"/>
              <p:cNvSpPr txBox="1"/>
              <p:nvPr/>
            </p:nvSpPr>
            <p:spPr>
              <a:xfrm>
                <a:off x="0" y="4437112"/>
                <a:ext cx="3666388" cy="810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a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126,43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4" name="3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37112"/>
                <a:ext cx="3666388" cy="81009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34 Flecha derecha"/>
          <p:cNvSpPr/>
          <p:nvPr/>
        </p:nvSpPr>
        <p:spPr>
          <a:xfrm>
            <a:off x="3666388" y="466215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4155592" y="4365104"/>
                <a:ext cx="3363421" cy="805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24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f>
                        <m:fPr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126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592" y="4365104"/>
                <a:ext cx="3363421" cy="805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36 CuadroTexto"/>
              <p:cNvSpPr txBox="1"/>
              <p:nvPr/>
            </p:nvSpPr>
            <p:spPr>
              <a:xfrm>
                <a:off x="4249610" y="5356749"/>
                <a:ext cx="2741455" cy="80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126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Sen</m:t>
                          </m:r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 24</m:t>
                          </m:r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610" y="5356749"/>
                <a:ext cx="2741455" cy="80855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7594400" y="5573984"/>
                <a:ext cx="127951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8 =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c</m:t>
                      </m:r>
                    </m:oMath>
                  </m:oMathPara>
                </a14:m>
                <a:endParaRPr lang="en-US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4400" y="5573984"/>
                <a:ext cx="1279516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38 Flecha derecha"/>
          <p:cNvSpPr/>
          <p:nvPr/>
        </p:nvSpPr>
        <p:spPr>
          <a:xfrm>
            <a:off x="6984392" y="5624817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0" name="39 CuadroTexto"/>
          <p:cNvSpPr txBox="1"/>
          <p:nvPr/>
        </p:nvSpPr>
        <p:spPr>
          <a:xfrm>
            <a:off x="51807" y="1412776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8 cm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90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8" grpId="1" animBg="1"/>
      <p:bldP spid="19" grpId="0"/>
      <p:bldP spid="20" grpId="0" animBg="1"/>
      <p:bldP spid="21" grpId="0"/>
      <p:bldP spid="22" grpId="0"/>
      <p:bldP spid="23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/>
      <p:bldP spid="30" grpId="0"/>
      <p:bldP spid="31" grpId="0" animBg="1"/>
      <p:bldP spid="32" grpId="0"/>
      <p:bldP spid="33" grpId="0"/>
      <p:bldP spid="35" grpId="0" animBg="1"/>
      <p:bldP spid="36" grpId="0"/>
      <p:bldP spid="37" grpId="0"/>
      <p:bldP spid="38" grpId="0"/>
      <p:bldP spid="39" grpId="0" animBg="1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6600" dirty="0" smtClean="0">
                <a:ln>
                  <a:solidFill>
                    <a:schemeClr val="tx1"/>
                  </a:solidFill>
                </a:ln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EXERCISES</a:t>
            </a:r>
            <a:endParaRPr lang="en-AU" sz="6600" dirty="0">
              <a:ln>
                <a:solidFill>
                  <a:schemeClr val="tx1"/>
                </a:solidFill>
              </a:ln>
              <a:effectLst>
                <a:glow rad="101600">
                  <a:srgbClr val="FFFF0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0" y="6511263"/>
            <a:ext cx="9143999" cy="360000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0" name="39 CuadroTexto"/>
          <p:cNvSpPr txBox="1"/>
          <p:nvPr/>
        </p:nvSpPr>
        <p:spPr>
          <a:xfrm>
            <a:off x="5404323" y="519921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ym typeface="Symbol"/>
              </a:rPr>
              <a:t></a:t>
            </a:r>
            <a:endParaRPr lang="es-CO" dirty="0"/>
          </a:p>
        </p:txBody>
      </p:sp>
      <p:sp>
        <p:nvSpPr>
          <p:cNvPr id="41" name="40 CuadroTexto"/>
          <p:cNvSpPr txBox="1"/>
          <p:nvPr/>
        </p:nvSpPr>
        <p:spPr>
          <a:xfrm rot="19682637">
            <a:off x="7161206" y="5573952"/>
            <a:ext cx="1431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</a:rPr>
              <a:t>a = 1.200 m</a:t>
            </a:r>
            <a:endParaRPr lang="es-CO" sz="1400" dirty="0">
              <a:latin typeface="Ravie" panose="040408050508090206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6862519" y="4777407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</a:rPr>
              <a:t>b</a:t>
            </a:r>
            <a:endParaRPr lang="es-CO" sz="1400" dirty="0"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 rot="2973643">
            <a:off x="5051886" y="5732843"/>
            <a:ext cx="12266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latin typeface="Ravie" panose="04040805050809020602" pitchFamily="82" charset="0"/>
                <a:cs typeface="Arial" pitchFamily="34" charset="0"/>
              </a:rPr>
              <a:t>c = 700 m</a:t>
            </a:r>
            <a:endParaRPr lang="es-CO" sz="1400" dirty="0">
              <a:latin typeface="Ravie" panose="04040805050809020602" pitchFamily="82" charset="0"/>
              <a:cs typeface="Arial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077937" y="6021288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Tekton Pro Cond" pitchFamily="34" charset="0"/>
                <a:sym typeface="Symbol"/>
              </a:rPr>
              <a:t>108°</a:t>
            </a:r>
            <a:endParaRPr lang="es-CO" b="1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699258" y="6444044"/>
            <a:ext cx="574548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Find th</a:t>
            </a:r>
            <a:r>
              <a:rPr lang="en-AU" dirty="0" smtClean="0">
                <a:latin typeface="Ravie" panose="04040805050809020602" pitchFamily="82" charset="0"/>
              </a:rPr>
              <a:t>e value of the unknown side</a:t>
            </a:r>
            <a:r>
              <a:rPr lang="en-AU" dirty="0" smtClean="0">
                <a:latin typeface="Ravie" panose="04040805050809020602" pitchFamily="82" charset="0"/>
              </a:rPr>
              <a:t>..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240272" y="6444044"/>
            <a:ext cx="46634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</a:t>
            </a:r>
            <a:r>
              <a:rPr lang="es-CO" dirty="0" err="1" smtClean="0">
                <a:latin typeface="Ravie" panose="04040805050809020602" pitchFamily="82" charset="0"/>
              </a:rPr>
              <a:t>apply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cosine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8484393" y="474662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Symbol"/>
              </a:rPr>
              <a:t>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5316041" y="5301208"/>
            <a:ext cx="1002788" cy="11304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 flipV="1">
            <a:off x="5316041" y="4725144"/>
            <a:ext cx="3816424" cy="57606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V="1">
            <a:off x="6318829" y="4725144"/>
            <a:ext cx="2813636" cy="17064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CuadroTexto"/>
          <p:cNvSpPr txBox="1"/>
          <p:nvPr/>
        </p:nvSpPr>
        <p:spPr>
          <a:xfrm>
            <a:off x="0" y="720000"/>
            <a:ext cx="4451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a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+ c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− 2a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c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Cos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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0" y="1144130"/>
            <a:ext cx="861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(1200)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+ (700)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− 2(1200)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(700)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</a:t>
            </a:r>
            <a:r>
              <a:rPr lang="es-CO" sz="2400" dirty="0" smtClean="0">
                <a:latin typeface="Snap ITC" panose="04040A07060A02020202" pitchFamily="82" charset="0"/>
              </a:rPr>
              <a:t>Cos </a:t>
            </a:r>
            <a:r>
              <a:rPr lang="es-CO" sz="2400" dirty="0" smtClean="0">
                <a:latin typeface="Snap ITC" panose="04040A07060A02020202" pitchFamily="82" charset="0"/>
                <a:sym typeface="Symbol"/>
              </a:rPr>
              <a:t>108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0" y="1605795"/>
            <a:ext cx="8232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1’440.000 + 490.000 </a:t>
            </a:r>
            <a:r>
              <a:rPr lang="es-CO" sz="2400" dirty="0">
                <a:latin typeface="Snap ITC" panose="04040A07060A02020202" pitchFamily="82" charset="0"/>
              </a:rPr>
              <a:t>− </a:t>
            </a:r>
            <a:r>
              <a:rPr lang="es-CO" sz="2400" dirty="0" smtClean="0">
                <a:latin typeface="Snap ITC" panose="04040A07060A02020202" pitchFamily="82" charset="0"/>
              </a:rPr>
              <a:t>(−519.148,6)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2258569"/>
            <a:ext cx="349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</a:t>
            </a:r>
            <a:r>
              <a:rPr lang="es-CO" sz="2400" baseline="30000" dirty="0" smtClean="0">
                <a:latin typeface="Snap ITC" panose="04040A07060A02020202" pitchFamily="82" charset="0"/>
              </a:rPr>
              <a:t>2</a:t>
            </a:r>
            <a:r>
              <a:rPr lang="es-CO" sz="2400" dirty="0" smtClean="0">
                <a:latin typeface="Snap ITC" panose="04040A07060A02020202" pitchFamily="82" charset="0"/>
              </a:rPr>
              <a:t> = 2’449.148,6</a:t>
            </a:r>
            <a:endParaRPr lang="es-CO" sz="2400" dirty="0">
              <a:latin typeface="Snap ITC" panose="04040A07060A020202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4055574" y="2067460"/>
                <a:ext cx="3328539" cy="8438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sz="2400" i="0" smtClean="0">
                          <a:latin typeface="Snap ITC" panose="04040A07060A02020202" pitchFamily="82" charset="0"/>
                        </a:rPr>
                        <m:t>b</m:t>
                      </m:r>
                      <m:r>
                        <a:rPr lang="es-CO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 b="0" i="0" smtClean="0">
                          <a:latin typeface="Snap ITC" panose="04040A07060A02020202" pitchFamily="82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O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s-CO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2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latin typeface="Snap ITC" panose="04040A07060A02020202" pitchFamily="82" charset="0"/>
                                </a:rPr>
                                <m:t>′</m:t>
                              </m:r>
                            </m:sup>
                          </m:sSup>
                          <m:r>
                            <m:rPr>
                              <m:nor/>
                            </m:rPr>
                            <a:rPr lang="es-CO" sz="2400" b="0" i="0" smtClean="0">
                              <a:latin typeface="Snap ITC" panose="04040A07060A02020202" pitchFamily="82" charset="0"/>
                            </a:rPr>
                            <m:t>449.148,6</m:t>
                          </m:r>
                        </m:e>
                      </m:rad>
                    </m:oMath>
                  </m:oMathPara>
                </a14:m>
                <a:endParaRPr lang="es-CO" sz="2400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574" y="2067460"/>
                <a:ext cx="3328539" cy="8438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23 Flecha derecha"/>
          <p:cNvSpPr/>
          <p:nvPr/>
        </p:nvSpPr>
        <p:spPr>
          <a:xfrm>
            <a:off x="3566370" y="2309402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6" name="25 CuadroTexto"/>
          <p:cNvSpPr txBox="1"/>
          <p:nvPr/>
        </p:nvSpPr>
        <p:spPr>
          <a:xfrm>
            <a:off x="3275010" y="2911345"/>
            <a:ext cx="2593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Snap ITC" panose="04040A07060A02020202" pitchFamily="82" charset="0"/>
              </a:rPr>
              <a:t>b = 1.564,98</a:t>
            </a:r>
            <a:endParaRPr lang="es-CO" sz="2400" dirty="0">
              <a:latin typeface="Snap ITC" panose="04040A07060A02020202" pitchFamily="82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 rot="21175349">
            <a:off x="7019315" y="4643844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1.564,98 m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2294774" y="6444044"/>
            <a:ext cx="455445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…</a:t>
            </a:r>
            <a:r>
              <a:rPr lang="es-CO" dirty="0" err="1" smtClean="0">
                <a:latin typeface="Ravie" panose="04040805050809020602" pitchFamily="82" charset="0"/>
              </a:rPr>
              <a:t>apply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again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err="1" smtClean="0">
                <a:latin typeface="Ravie" panose="04040805050809020602" pitchFamily="82" charset="0"/>
              </a:rPr>
              <a:t>theorem</a:t>
            </a:r>
            <a:r>
              <a:rPr lang="es-CO" dirty="0" smtClean="0">
                <a:latin typeface="Ravie" panose="04040805050809020602" pitchFamily="82" charset="0"/>
              </a:rPr>
              <a:t>…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0" y="3373010"/>
                <a:ext cx="2875915" cy="744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b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c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a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bc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73010"/>
                <a:ext cx="2875915" cy="74411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30 Flecha derecha"/>
          <p:cNvSpPr/>
          <p:nvPr/>
        </p:nvSpPr>
        <p:spPr>
          <a:xfrm>
            <a:off x="2875915" y="3668729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3396699" y="3476672"/>
                <a:ext cx="5060808" cy="798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1.564,98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+ 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700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1.200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2(1.564,98)(700)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699" y="3476672"/>
                <a:ext cx="5060808" cy="7981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CuadroTexto"/>
              <p:cNvSpPr txBox="1"/>
              <p:nvPr/>
            </p:nvSpPr>
            <p:spPr>
              <a:xfrm>
                <a:off x="0" y="4274758"/>
                <a:ext cx="2722155" cy="8229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s-CO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449.162,4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CO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s-CO" b="0" i="0" smtClean="0">
                                      <a:latin typeface="Snap ITC" panose="04040A07060A02020202" pitchFamily="82" charset="0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m:rPr>
                                  <m:nor/>
                                </m:rPr>
                                <a:rPr lang="es-CO" b="0" i="0" smtClean="0">
                                  <a:latin typeface="Snap ITC" panose="04040A07060A02020202" pitchFamily="82" charset="0"/>
                                  <a:ea typeface="Cambria Math"/>
                                </a:rPr>
                                <m:t>190.972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274758"/>
                <a:ext cx="2722155" cy="82298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38 CuadroTexto"/>
              <p:cNvSpPr txBox="1"/>
              <p:nvPr/>
            </p:nvSpPr>
            <p:spPr>
              <a:xfrm>
                <a:off x="3275856" y="4501583"/>
                <a:ext cx="21242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s-CO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nor/>
                            </m:rPr>
                            <a:rPr lang="es-CO" i="0" smtClean="0">
                              <a:latin typeface="Snap ITC" panose="04040A07060A02020202" pitchFamily="82" charset="0"/>
                              <a:ea typeface="Cambria Math"/>
                            </a:rPr>
                            <m:t>α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 = 0,684</m:t>
                          </m:r>
                        </m:e>
                      </m:func>
                    </m:oMath>
                  </m:oMathPara>
                </a14:m>
                <a:endParaRPr lang="es-CO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39" name="3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01583"/>
                <a:ext cx="2124299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43 Flecha derecha"/>
          <p:cNvSpPr/>
          <p:nvPr/>
        </p:nvSpPr>
        <p:spPr>
          <a:xfrm>
            <a:off x="2722155" y="4545144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48 CuadroTexto"/>
              <p:cNvSpPr txBox="1"/>
              <p:nvPr/>
            </p:nvSpPr>
            <p:spPr>
              <a:xfrm>
                <a:off x="0" y="5199215"/>
                <a:ext cx="2544223" cy="467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α</m:t>
                      </m:r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 = </m:t>
                      </m:r>
                      <m:sSup>
                        <m:sSupPr>
                          <m:ctrlPr>
                            <a:rPr lang="es-CO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Cos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Snap ITC" panose="04040A07060A02020202" pitchFamily="82" charset="0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Snap ITC" panose="04040A07060A02020202" pitchFamily="82" charset="0"/>
                          <a:ea typeface="Cambria Math"/>
                        </a:rPr>
                        <m:t>(0,684)</m:t>
                      </m:r>
                    </m:oMath>
                  </m:oMathPara>
                </a14:m>
                <a:endParaRPr lang="en-US" dirty="0">
                  <a:latin typeface="Snap ITC" panose="04040A07060A02020202" pitchFamily="82" charset="0"/>
                </a:endParaRPr>
              </a:p>
            </p:txBody>
          </p:sp>
        </mc:Choice>
        <mc:Fallback xmlns="">
          <p:sp>
            <p:nvSpPr>
              <p:cNvPr id="49" name="4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99215"/>
                <a:ext cx="2544223" cy="46705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49 Flecha derecha"/>
          <p:cNvSpPr/>
          <p:nvPr/>
        </p:nvSpPr>
        <p:spPr>
          <a:xfrm>
            <a:off x="2479437" y="5301248"/>
            <a:ext cx="489204" cy="36000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5 CuadroTexto"/>
          <p:cNvSpPr txBox="1"/>
          <p:nvPr/>
        </p:nvSpPr>
        <p:spPr>
          <a:xfrm>
            <a:off x="2968641" y="5301248"/>
            <a:ext cx="152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  <a:sym typeface="Symbol"/>
              </a:rPr>
              <a:t> = 46,8°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569593" y="5248074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 46,8°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415000" y="6444044"/>
            <a:ext cx="4314001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…and then the left angle…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5867980"/>
            <a:ext cx="325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  <a:sym typeface="Symbol"/>
              </a:rPr>
              <a:t> = 180 – (108 + 46,8)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11359" y="5863394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nap ITC" panose="04040A07060A02020202" pitchFamily="82" charset="0"/>
              </a:rPr>
              <a:t>= 25,2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 rot="20247158">
            <a:off x="7773886" y="4909848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b="1" dirty="0" smtClean="0">
                <a:solidFill>
                  <a:srgbClr val="0000CC"/>
                </a:solidFill>
                <a:latin typeface="Tekton Pro Cond" pitchFamily="34" charset="0"/>
                <a:sym typeface="Wingdings" panose="05000000000000000000" pitchFamily="2" charset="2"/>
              </a:rPr>
              <a:t>25,2° </a:t>
            </a:r>
            <a:endParaRPr lang="es-CO" b="1" dirty="0">
              <a:solidFill>
                <a:srgbClr val="0000CC"/>
              </a:solidFill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97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5" grpId="0"/>
      <p:bldP spid="43" grpId="0"/>
      <p:bldP spid="47" grpId="0" animBg="1"/>
      <p:bldP spid="47" grpId="1" animBg="1"/>
      <p:bldP spid="48" grpId="0" animBg="1"/>
      <p:bldP spid="48" grpId="1" animBg="1"/>
      <p:bldP spid="46" grpId="0"/>
      <p:bldP spid="2" grpId="0"/>
      <p:bldP spid="17" grpId="0"/>
      <p:bldP spid="21" grpId="0"/>
      <p:bldP spid="23" grpId="0"/>
      <p:bldP spid="3" grpId="0"/>
      <p:bldP spid="24" grpId="0" animBg="1"/>
      <p:bldP spid="26" grpId="0"/>
      <p:bldP spid="27" grpId="0"/>
      <p:bldP spid="28" grpId="0" animBg="1"/>
      <p:bldP spid="28" grpId="1" animBg="1"/>
      <p:bldP spid="4" grpId="0"/>
      <p:bldP spid="31" grpId="0" animBg="1"/>
      <p:bldP spid="33" grpId="0"/>
      <p:bldP spid="39" grpId="0"/>
      <p:bldP spid="44" grpId="0" animBg="1"/>
      <p:bldP spid="49" grpId="0"/>
      <p:bldP spid="50" grpId="0" animBg="1"/>
      <p:bldP spid="6" grpId="0"/>
      <p:bldP spid="51" grpId="0"/>
      <p:bldP spid="52" grpId="0" animBg="1"/>
      <p:bldP spid="7" grpId="0"/>
      <p:bldP spid="8" grpId="0"/>
      <p:bldP spid="5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1041</Words>
  <Application>Microsoft Office PowerPoint</Application>
  <PresentationFormat>Presentación en pantalla (4:3)</PresentationFormat>
  <Paragraphs>180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11</cp:revision>
  <dcterms:created xsi:type="dcterms:W3CDTF">2022-08-01T21:03:24Z</dcterms:created>
  <dcterms:modified xsi:type="dcterms:W3CDTF">2022-08-02T01:02:19Z</dcterms:modified>
</cp:coreProperties>
</file>