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E7D42-2F30-4933-A7EB-C82D143AFEC2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9F1B4-5ACA-4FAE-9CB1-6CC2523E28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878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9F1B4-5ACA-4FAE-9CB1-6CC2523E2818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355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491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285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960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37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769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395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6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75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03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51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872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/>
          </a:fgClr>
          <a:bgClr>
            <a:schemeClr val="accent3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97237-BAD7-48B9-A119-A0938D99D96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24EE-0B99-4823-9721-00A04B9B49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082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138591" y="188640"/>
            <a:ext cx="169556" cy="5232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endParaRPr lang="es-ES" sz="28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4" y="188640"/>
            <a:ext cx="3254943" cy="3240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171263" y="3388930"/>
            <a:ext cx="2801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Cooper Black" panose="0208090404030B020404" pitchFamily="18" charset="0"/>
              </a:rPr>
              <a:t>By: </a:t>
            </a:r>
            <a:r>
              <a:rPr lang="en-AU" sz="2000" dirty="0" smtClean="0">
                <a:latin typeface="Cooper Black" panose="0208090404030B020404" pitchFamily="18" charset="0"/>
              </a:rPr>
              <a:t>Mr. Erick Duque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926884" y="4437112"/>
            <a:ext cx="5290231" cy="1477328"/>
            <a:chOff x="1907704" y="4437112"/>
            <a:chExt cx="5290231" cy="1477328"/>
          </a:xfrm>
        </p:grpSpPr>
        <p:sp>
          <p:nvSpPr>
            <p:cNvPr id="8" name="7 CuadroTexto"/>
            <p:cNvSpPr txBox="1"/>
            <p:nvPr/>
          </p:nvSpPr>
          <p:spPr>
            <a:xfrm>
              <a:off x="1907704" y="4437112"/>
              <a:ext cx="529023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Contact</a:t>
              </a:r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us</a:t>
              </a:r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s-CO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Wingdings"/>
                <a:buChar char="*"/>
              </a:pPr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a.m.e.asesoriasmatematicas@gmail.com</a:t>
              </a:r>
            </a:p>
            <a:p>
              <a:pPr marL="285750" indent="-285750">
                <a:buFont typeface="Wingdings"/>
                <a:buChar char=":"/>
              </a:pPr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asesoriasmatematicas0.webnode.com.co</a:t>
              </a:r>
            </a:p>
            <a:p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  @asesoriasmatematicas0</a:t>
              </a:r>
            </a:p>
            <a:p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  @</a:t>
              </a:r>
              <a:r>
                <a:rPr lang="es-CO" b="1" dirty="0" err="1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a.m.e._asesorias_matematicas</a:t>
              </a:r>
              <a:endParaRPr lang="es-CO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  <p:pic>
          <p:nvPicPr>
            <p:cNvPr id="9" name="Picture 2" descr="Nueva actualización de Instagram: reels en Facebook, dúo de vídeos y más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43958" y1="37500" x2="43958" y2="37500"/>
                          <a14:foregroundMark x1="66146" y1="33854" x2="66146" y2="3385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41" t="18476" r="19018" b="18552"/>
            <a:stretch/>
          </p:blipFill>
          <p:spPr bwMode="auto">
            <a:xfrm>
              <a:off x="2017248" y="5661248"/>
              <a:ext cx="17848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Facebook - Inicia sesión o regístrat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7248" y="5373216"/>
              <a:ext cx="180000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10 CuadroTexto"/>
          <p:cNvSpPr txBox="1"/>
          <p:nvPr/>
        </p:nvSpPr>
        <p:spPr>
          <a:xfrm>
            <a:off x="3275855" y="515978"/>
            <a:ext cx="5806987" cy="2585323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Permutations and Combinations</a:t>
            </a:r>
            <a:endParaRPr lang="en-AU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Explosión 1"/>
          <p:cNvSpPr/>
          <p:nvPr/>
        </p:nvSpPr>
        <p:spPr>
          <a:xfrm>
            <a:off x="7632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9" name="18 Explosión 1"/>
          <p:cNvSpPr/>
          <p:nvPr/>
        </p:nvSpPr>
        <p:spPr>
          <a:xfrm flipH="1">
            <a:off x="-648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Free" panose="03080402000500000000" pitchFamily="66" charset="0"/>
              </a:rPr>
              <a:t>sin </a:t>
            </a:r>
            <a:r>
              <a:rPr lang="es-CO" dirty="0" smtClean="0"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n-AU" sz="5400" dirty="0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Combinations</a:t>
            </a:r>
            <a:endParaRPr lang="en-AU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7236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COMBINATIONS “with” REPETITION</a:t>
            </a:r>
            <a:endParaRPr lang="en-AU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5436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To calculate all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combinations</a:t>
            </a:r>
            <a:r>
              <a:rPr lang="en-AU" sz="2400" dirty="0" smtClean="0">
                <a:latin typeface="Snap ITC" panose="04040A07060A02020202" pitchFamily="82" charset="0"/>
              </a:rPr>
              <a:t> of a set of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n-AU" sz="2400" dirty="0" smtClean="0">
                <a:latin typeface="Snap ITC" panose="04040A07060A02020202" pitchFamily="82" charset="0"/>
              </a:rPr>
              <a:t> data, taken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n-AU" sz="2400" dirty="0" smtClean="0">
                <a:latin typeface="Snap ITC" panose="04040A07060A02020202" pitchFamily="82" charset="0"/>
              </a:rPr>
              <a:t> elements, its formula will be: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11760" y="2260678"/>
            <a:ext cx="67678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CO" sz="2400" baseline="30000" dirty="0" smtClean="0"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C</a:t>
            </a:r>
            <a:r>
              <a:rPr lang="es-CO" sz="2400" baseline="-25000" dirty="0" smtClean="0">
                <a:latin typeface="Snap ITC" panose="04040A07060A02020202" pitchFamily="82" charset="0"/>
              </a:rPr>
              <a:t>r</a:t>
            </a:r>
            <a:endParaRPr lang="es-CO" sz="2400" baseline="-250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3088548" y="2060848"/>
                <a:ext cx="3488647" cy="86132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d>
                        <m:d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</m:den>
                          </m:f>
                        </m:e>
                      </m:d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 − 1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!∙</m:t>
                          </m:r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− 1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548" y="2060848"/>
                <a:ext cx="348864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Rectángulo"/>
          <p:cNvSpPr/>
          <p:nvPr/>
        </p:nvSpPr>
        <p:spPr>
          <a:xfrm>
            <a:off x="0" y="338795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For example:</a:t>
            </a:r>
            <a:r>
              <a:rPr lang="en-AU" sz="2400" dirty="0" smtClean="0">
                <a:latin typeface="Snap ITC" panose="04040A07060A02020202" pitchFamily="82" charset="0"/>
              </a:rPr>
              <a:t> we get 5 different flavour of ice cream: banana, chocolate, lemon, strawberry and vanilla to make a cone with three scoops. How many combinations can we make?</a:t>
            </a:r>
            <a:endParaRPr lang="en-AU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8 CuadroTexto"/>
              <p:cNvSpPr txBox="1"/>
              <p:nvPr/>
            </p:nvSpPr>
            <p:spPr>
              <a:xfrm>
                <a:off x="360040" y="5092526"/>
                <a:ext cx="3049489" cy="794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s-CO" sz="2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s-CO" sz="2400" b="0" i="0" smtClean="0">
                        <a:latin typeface="Snap ITC" panose="04040A07060A02020202" pitchFamily="82" charset="0"/>
                      </a:rPr>
                      <m:t>=</m:t>
                    </m:r>
                    <m:f>
                      <m:fPr>
                        <m:ctrlPr>
                          <a:rPr lang="es-CO" sz="24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5+3−1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!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3!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  <a:ea typeface="Cambria Math"/>
                              </a:rPr>
                              <m:t>5−1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s-CO" sz="2400" dirty="0" smtClean="0">
                    <a:latin typeface="Snap ITC" panose="04040A07060A02020202" pitchFamily="82" charset="0"/>
                  </a:rPr>
                  <a:t> =</a:t>
                </a:r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40" y="5092526"/>
                <a:ext cx="3049489" cy="794769"/>
              </a:xfrm>
              <a:prstGeom prst="rect">
                <a:avLst/>
              </a:prstGeom>
              <a:blipFill rotWithShape="1">
                <a:blip r:embed="rId3"/>
                <a:stretch>
                  <a:fillRect r="-700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3275856" y="5130292"/>
                <a:ext cx="1673856" cy="719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7!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3!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4!</m:t>
                        </m:r>
                      </m:den>
                    </m:f>
                  </m:oMath>
                </a14:m>
                <a:r>
                  <a:rPr lang="es-CO" sz="2400" dirty="0" smtClean="0">
                    <a:latin typeface="Snap ITC" panose="04040A07060A02020202" pitchFamily="82" charset="0"/>
                  </a:rPr>
                  <a:t> =</a:t>
                </a:r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5130292"/>
                <a:ext cx="1673856" cy="719236"/>
              </a:xfrm>
              <a:prstGeom prst="rect">
                <a:avLst/>
              </a:prstGeom>
              <a:blipFill rotWithShape="1">
                <a:blip r:embed="rId4"/>
                <a:stretch>
                  <a:fillRect r="-5091" b="-593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10 CuadroTexto"/>
              <p:cNvSpPr txBox="1"/>
              <p:nvPr/>
            </p:nvSpPr>
            <p:spPr>
              <a:xfrm>
                <a:off x="4788024" y="5085184"/>
                <a:ext cx="2196435" cy="8094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7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∙6∙5∙4!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∙2∙1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4!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085184"/>
                <a:ext cx="2196435" cy="8094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11 Conector recto"/>
          <p:cNvCxnSpPr/>
          <p:nvPr/>
        </p:nvCxnSpPr>
        <p:spPr>
          <a:xfrm flipV="1">
            <a:off x="6190798" y="5611001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6190798" y="5214731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CuadroTexto"/>
              <p:cNvSpPr txBox="1"/>
              <p:nvPr/>
            </p:nvSpPr>
            <p:spPr>
              <a:xfrm>
                <a:off x="6732240" y="5085184"/>
                <a:ext cx="1335622" cy="807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5085184"/>
                <a:ext cx="1335622" cy="8076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CuadroTexto"/>
          <p:cNvSpPr txBox="1"/>
          <p:nvPr/>
        </p:nvSpPr>
        <p:spPr>
          <a:xfrm>
            <a:off x="7844431" y="5259682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35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2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n-AU" sz="5400" dirty="0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Combinations</a:t>
            </a:r>
            <a:endParaRPr lang="en-AU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229851"/>
            <a:ext cx="7524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COMBINATION “without” REPETITIONS</a:t>
            </a:r>
            <a:endParaRPr lang="en-AU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69151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To calculate all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combinations</a:t>
            </a:r>
            <a:r>
              <a:rPr lang="en-AU" sz="2400" dirty="0" smtClean="0">
                <a:latin typeface="Snap ITC" panose="04040A07060A02020202" pitchFamily="82" charset="0"/>
              </a:rPr>
              <a:t> of a set of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n-AU" sz="2400" dirty="0" smtClean="0">
                <a:latin typeface="Snap ITC" panose="04040A07060A02020202" pitchFamily="82" charset="0"/>
              </a:rPr>
              <a:t> data, taken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n-AU" sz="2400" dirty="0" smtClean="0">
                <a:latin typeface="Snap ITC" panose="04040A07060A02020202" pitchFamily="82" charset="0"/>
              </a:rPr>
              <a:t> elements, its formula will be:</a:t>
            </a:r>
            <a:endParaRPr lang="en-AU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CuadroTexto"/>
              <p:cNvSpPr txBox="1"/>
              <p:nvPr/>
            </p:nvSpPr>
            <p:spPr>
              <a:xfrm>
                <a:off x="3009617" y="2598003"/>
                <a:ext cx="3124766" cy="85792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 ∙ </m:t>
                          </m:r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−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r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617" y="2598003"/>
                <a:ext cx="3124766" cy="8579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Rectángulo"/>
          <p:cNvSpPr/>
          <p:nvPr/>
        </p:nvSpPr>
        <p:spPr>
          <a:xfrm>
            <a:off x="0" y="360611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For example:</a:t>
            </a:r>
            <a:r>
              <a:rPr lang="en-AU" sz="2400" dirty="0" smtClean="0">
                <a:latin typeface="Snap ITC" panose="04040A07060A02020202" pitchFamily="82" charset="0"/>
              </a:rPr>
              <a:t> In how many ways can 5 books be selected from 8 different books?</a:t>
            </a:r>
            <a:endParaRPr lang="en-AU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CuadroTexto"/>
              <p:cNvSpPr txBox="1"/>
              <p:nvPr/>
            </p:nvSpPr>
            <p:spPr>
              <a:xfrm>
                <a:off x="179512" y="4869160"/>
                <a:ext cx="1239955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869160"/>
                <a:ext cx="1239955" cy="922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8 CuadroTexto"/>
              <p:cNvSpPr txBox="1"/>
              <p:nvPr/>
            </p:nvSpPr>
            <p:spPr>
              <a:xfrm>
                <a:off x="1259632" y="4901284"/>
                <a:ext cx="2530949" cy="857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8!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5!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8 − 5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!</m:t>
                          </m:r>
                        </m:den>
                      </m:f>
                      <m:r>
                        <a:rPr lang="es-CO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901284"/>
                <a:ext cx="2530949" cy="85792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3618148" y="4925809"/>
                <a:ext cx="3278462" cy="808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8 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7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6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5!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5!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3!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148" y="4925809"/>
                <a:ext cx="3278462" cy="8088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"/>
          <p:cNvCxnSpPr/>
          <p:nvPr/>
        </p:nvCxnSpPr>
        <p:spPr>
          <a:xfrm flipV="1">
            <a:off x="4593691" y="5445224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6084168" y="5008508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CuadroTexto"/>
              <p:cNvSpPr txBox="1"/>
              <p:nvPr/>
            </p:nvSpPr>
            <p:spPr>
              <a:xfrm>
                <a:off x="6699931" y="4966278"/>
                <a:ext cx="1072730" cy="806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336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931" y="4966278"/>
                <a:ext cx="1072730" cy="8067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>
            <a:off x="7772661" y="5138824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 56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19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776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First, let’s talk about permutations…</a:t>
            </a:r>
            <a:endParaRPr lang="en-AU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24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err="1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permutations</a:t>
            </a:r>
            <a:endParaRPr lang="es-CO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Un ordered array of r selected elements of a </a:t>
            </a:r>
            <a:r>
              <a:rPr lang="en-AU" sz="2400" dirty="0" smtClean="0">
                <a:latin typeface="Snap ITC" panose="04040A07060A02020202" pitchFamily="82" charset="0"/>
              </a:rPr>
              <a:t>set of n different elements is called permutation (n </a:t>
            </a:r>
            <a:r>
              <a:rPr lang="en-AU" sz="2400" dirty="0" smtClean="0">
                <a:latin typeface="Snap ITC" panose="04040A07060A02020202" pitchFamily="82" charset="0"/>
                <a:sym typeface="Symbol"/>
              </a:rPr>
              <a:t> r)</a:t>
            </a:r>
            <a:r>
              <a:rPr lang="en-AU" sz="2400" dirty="0" smtClean="0">
                <a:latin typeface="Snap ITC" panose="04040A07060A02020202" pitchFamily="82" charset="0"/>
              </a:rPr>
              <a:t>. The order must be taken into account.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893025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Its notation differ according with the author: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AU" sz="2400" dirty="0" smtClean="0">
                <a:latin typeface="Snap ITC" panose="04040A07060A02020202" pitchFamily="82" charset="0"/>
              </a:rPr>
              <a:t>P(n, r)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AU" sz="2400" baseline="-25000" dirty="0" smtClean="0">
                <a:latin typeface="Snap ITC" panose="04040A07060A02020202" pitchFamily="82" charset="0"/>
              </a:rPr>
              <a:t>n</a:t>
            </a:r>
            <a:r>
              <a:rPr lang="en-AU" sz="2400" dirty="0" smtClean="0">
                <a:latin typeface="Snap ITC" panose="04040A07060A02020202" pitchFamily="82" charset="0"/>
              </a:rPr>
              <a:t>P</a:t>
            </a:r>
            <a:r>
              <a:rPr lang="en-AU" sz="2400" baseline="-25000" dirty="0" smtClean="0">
                <a:latin typeface="Snap ITC" panose="04040A07060A02020202" pitchFamily="82" charset="0"/>
              </a:rPr>
              <a:t>r</a:t>
            </a:r>
            <a:endParaRPr lang="en-AU" sz="2400" dirty="0" smtClean="0">
              <a:latin typeface="Snap ITC" panose="04040A07060A02020202" pitchFamily="82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AU" sz="2400" dirty="0" smtClean="0">
                <a:latin typeface="Snap ITC" panose="04040A07060A02020202" pitchFamily="82" charset="0"/>
              </a:rPr>
              <a:t>P</a:t>
            </a:r>
            <a:r>
              <a:rPr lang="en-AU" sz="2400" baseline="30000" dirty="0" smtClean="0">
                <a:latin typeface="Snap ITC" panose="04040A07060A02020202" pitchFamily="82" charset="0"/>
              </a:rPr>
              <a:t>n</a:t>
            </a:r>
            <a:r>
              <a:rPr lang="en-AU" sz="2400" baseline="-25000" dirty="0" smtClean="0">
                <a:latin typeface="Snap ITC" panose="04040A07060A02020202" pitchFamily="82" charset="0"/>
              </a:rPr>
              <a:t>r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AU" sz="2400" baseline="30000" dirty="0" smtClean="0">
                <a:latin typeface="Snap ITC" panose="04040A07060A02020202" pitchFamily="82" charset="0"/>
              </a:rPr>
              <a:t>n</a:t>
            </a:r>
            <a:r>
              <a:rPr lang="en-AU" sz="2400" dirty="0" smtClean="0">
                <a:latin typeface="Snap ITC" panose="04040A07060A02020202" pitchFamily="82" charset="0"/>
              </a:rPr>
              <a:t>P</a:t>
            </a:r>
            <a:r>
              <a:rPr lang="en-AU" sz="2400" baseline="-25000" dirty="0" smtClean="0">
                <a:latin typeface="Snap ITC" panose="04040A07060A02020202" pitchFamily="82" charset="0"/>
              </a:rPr>
              <a:t>r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AU" sz="2400" dirty="0" smtClean="0">
                <a:latin typeface="Snap ITC" panose="04040A07060A02020202" pitchFamily="82" charset="0"/>
              </a:rPr>
              <a:t>P</a:t>
            </a:r>
            <a:r>
              <a:rPr lang="en-AU" sz="2400" baseline="-25000" dirty="0" smtClean="0">
                <a:latin typeface="Snap ITC" panose="04040A07060A02020202" pitchFamily="82" charset="0"/>
              </a:rPr>
              <a:t>n,r</a:t>
            </a:r>
            <a:endParaRPr lang="en-AU" sz="2400" baseline="-25000" dirty="0" smtClean="0">
              <a:latin typeface="Snap ITC" panose="04040A07060A02020202" pitchFamily="82" charset="0"/>
            </a:endParaRPr>
          </a:p>
        </p:txBody>
      </p:sp>
      <p:sp>
        <p:nvSpPr>
          <p:cNvPr id="6" name="5 Flecha derecha"/>
          <p:cNvSpPr/>
          <p:nvPr/>
        </p:nvSpPr>
        <p:spPr>
          <a:xfrm flipH="1">
            <a:off x="5076056" y="3789080"/>
            <a:ext cx="360000" cy="360000"/>
          </a:xfrm>
          <a:prstGeom prst="rightArrow">
            <a:avLst/>
          </a:prstGeom>
          <a:solidFill>
            <a:srgbClr val="FF000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5436056" y="3799803"/>
            <a:ext cx="3108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latin typeface="Snap ITC" panose="04040A07060A02020202" pitchFamily="82" charset="0"/>
              </a:rPr>
              <a:t>We are going to use that</a:t>
            </a:r>
            <a:endParaRPr lang="en-AU" sz="16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4667652"/>
            <a:ext cx="2987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FOR EXAMPLE</a:t>
            </a:r>
            <a:endParaRPr lang="en-AU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987824" y="4667652"/>
            <a:ext cx="61561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000" dirty="0" smtClean="0">
                <a:latin typeface="Snap ITC" panose="04040A07060A02020202" pitchFamily="82" charset="0"/>
              </a:rPr>
              <a:t>Let’s see all permutations of the letters {A, B, C, D} only if two are taken at a time.</a:t>
            </a:r>
            <a:endParaRPr lang="en-AU" sz="2000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587727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latin typeface="Snap ITC" panose="04040A07060A02020202" pitchFamily="82" charset="0"/>
              </a:rPr>
              <a:t>AB, AC, AD, BA, BC, BD, CA, CB, CD, DA, DB, DC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0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see the both kind of permutations</a:t>
            </a:r>
            <a:r>
              <a:rPr lang="en-AU" sz="540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7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err="1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permutaTions</a:t>
            </a:r>
            <a:endParaRPr lang="es-CO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7236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PERMUTATIONS “WITH” REPETITION</a:t>
            </a:r>
            <a:endParaRPr lang="en-AU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5436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To calculate all permutations of a set of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n-AU" sz="2400" dirty="0" smtClean="0">
                <a:latin typeface="Snap ITC" panose="04040A07060A02020202" pitchFamily="82" charset="0"/>
              </a:rPr>
              <a:t> data, taken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n-AU" sz="2400" dirty="0" smtClean="0">
                <a:latin typeface="Snap ITC" panose="04040A07060A02020202" pitchFamily="82" charset="0"/>
              </a:rPr>
              <a:t> elements, its formula is as follow: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3438128" y="2354690"/>
            <a:ext cx="1584176" cy="1033264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</a:t>
            </a:r>
            <a:r>
              <a:rPr lang="en-US" sz="60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</a:t>
            </a:r>
            <a:endParaRPr lang="en-US" sz="6000" baseline="30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338795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Assume that you want to create a cell phone password of 4 digits.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421895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err="1" smtClean="0">
                <a:latin typeface="Snap ITC" panose="04040A07060A02020202" pitchFamily="82" charset="0"/>
              </a:rPr>
              <a:t>then</a:t>
            </a:r>
            <a:r>
              <a:rPr lang="es-CO" sz="2400" dirty="0" smtClean="0">
                <a:latin typeface="Snap ITC" panose="04040A07060A02020202" pitchFamily="82" charset="0"/>
              </a:rPr>
              <a:t>, </a:t>
            </a:r>
            <a:r>
              <a:rPr lang="es-CO" sz="2400" dirty="0" err="1" smtClean="0">
                <a:latin typeface="Snap ITC" panose="04040A07060A02020202" pitchFamily="82" charset="0"/>
              </a:rPr>
              <a:t>the</a:t>
            </a:r>
            <a:r>
              <a:rPr lang="es-CO" sz="2400" dirty="0" smtClean="0">
                <a:latin typeface="Snap ITC" panose="04040A07060A02020202" pitchFamily="82" charset="0"/>
              </a:rPr>
              <a:t> data set </a:t>
            </a:r>
            <a:r>
              <a:rPr lang="es-CO" sz="2400" dirty="0" err="1" smtClean="0">
                <a:latin typeface="Snap ITC" panose="04040A07060A02020202" pitchFamily="82" charset="0"/>
              </a:rPr>
              <a:t>is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[0,1, 2, 3, 4, 5, 6, 7, 8, 9]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err="1" smtClean="0">
                <a:latin typeface="Snap ITC" panose="04040A07060A02020202" pitchFamily="82" charset="0"/>
              </a:rPr>
              <a:t>nd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err="1" smtClean="0">
                <a:latin typeface="Snap ITC" panose="04040A07060A02020202" pitchFamily="82" charset="0"/>
              </a:rPr>
              <a:t>the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err="1" smtClean="0">
                <a:latin typeface="Snap ITC" panose="04040A07060A02020202" pitchFamily="82" charset="0"/>
              </a:rPr>
              <a:t>taken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err="1" smtClean="0">
                <a:latin typeface="Snap ITC" panose="04040A07060A02020202" pitchFamily="82" charset="0"/>
              </a:rPr>
              <a:t>elements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b="1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smtClean="0">
                <a:latin typeface="Snap ITC" panose="04040A07060A02020202" pitchFamily="82" charset="0"/>
              </a:rPr>
              <a:t>are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4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5049948"/>
            <a:ext cx="3635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In </a:t>
            </a:r>
            <a:r>
              <a:rPr lang="es-CO" sz="2400" dirty="0" err="1" smtClean="0">
                <a:latin typeface="Snap ITC" panose="04040A07060A02020202" pitchFamily="82" charset="0"/>
              </a:rPr>
              <a:t>that</a:t>
            </a:r>
            <a:r>
              <a:rPr lang="es-CO" sz="2400" dirty="0" smtClean="0">
                <a:latin typeface="Snap ITC" panose="04040A07060A02020202" pitchFamily="82" charset="0"/>
              </a:rPr>
              <a:t> case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 = 10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870938" y="5631631"/>
            <a:ext cx="34021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>
                <a:latin typeface="Snap ITC" panose="04040A07060A02020202" pitchFamily="82" charset="0"/>
              </a:rPr>
              <a:t>10</a:t>
            </a:r>
            <a:r>
              <a:rPr lang="es-CO" sz="3200" baseline="30000" dirty="0" smtClean="0">
                <a:latin typeface="Snap ITC" panose="04040A07060A02020202" pitchFamily="82" charset="0"/>
              </a:rPr>
              <a:t>4</a:t>
            </a:r>
            <a:r>
              <a:rPr lang="es-CO" sz="3200" dirty="0" smtClean="0">
                <a:latin typeface="Snap ITC" panose="04040A07060A02020202" pitchFamily="82" charset="0"/>
              </a:rPr>
              <a:t> = 10,000</a:t>
            </a:r>
            <a:endParaRPr lang="es-CO" sz="32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1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61111E-6 1.48148E-6 L -0.37222 -0.002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1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6" grpId="1" animBg="1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err="1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permutations</a:t>
            </a:r>
            <a:endParaRPr lang="es-CO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1" y="692696"/>
            <a:ext cx="77094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PERMUTATIONS “without” REPETITION</a:t>
            </a:r>
            <a:endParaRPr lang="en-AU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5436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To calculate all permutations of a set of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n-AU" sz="2400" dirty="0" smtClean="0">
                <a:latin typeface="Snap ITC" panose="04040A07060A02020202" pitchFamily="82" charset="0"/>
              </a:rPr>
              <a:t> data, taken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n-AU" sz="2400" dirty="0" smtClean="0">
                <a:latin typeface="Snap ITC" panose="04040A07060A02020202" pitchFamily="82" charset="0"/>
              </a:rPr>
              <a:t> elements, its formula is as follow: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321297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Assume  you want to create a password for your cell phone with no repeating digits.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421895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The dat</a:t>
            </a:r>
            <a:r>
              <a:rPr lang="en-AU" sz="2400" dirty="0" smtClean="0">
                <a:latin typeface="Snap ITC" panose="04040A07060A02020202" pitchFamily="82" charset="0"/>
              </a:rPr>
              <a:t>a set is</a:t>
            </a:r>
            <a:r>
              <a:rPr lang="en-AU" sz="2400" dirty="0" smtClean="0">
                <a:latin typeface="Snap ITC" panose="04040A07060A02020202" pitchFamily="82" charset="0"/>
              </a:rPr>
              <a:t>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[0,1, 2, 3, 4, 5, 6, 7, 8, 9]</a:t>
            </a:r>
            <a:r>
              <a:rPr lang="en-AU" sz="2400" dirty="0" smtClean="0">
                <a:latin typeface="Snap ITC" panose="04040A07060A02020202" pitchFamily="82" charset="0"/>
              </a:rPr>
              <a:t> and the taken elements </a:t>
            </a:r>
            <a:r>
              <a:rPr lang="en-AU" sz="2400" b="1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n-AU" sz="2400" dirty="0" smtClean="0">
                <a:latin typeface="Snap ITC" panose="04040A07060A02020202" pitchFamily="82" charset="0"/>
              </a:rPr>
              <a:t> are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4</a:t>
            </a:r>
            <a:endParaRPr lang="en-AU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5049948"/>
            <a:ext cx="3635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In this case </a:t>
            </a:r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 = 10</a:t>
            </a:r>
            <a:endParaRPr lang="en-AU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Nube"/>
          <p:cNvSpPr/>
          <p:nvPr/>
        </p:nvSpPr>
        <p:spPr>
          <a:xfrm>
            <a:off x="3846113" y="2132856"/>
            <a:ext cx="1944216" cy="914400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4061155" y="2161093"/>
                <a:ext cx="1514132" cy="857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 −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155" y="2161093"/>
                <a:ext cx="1514132" cy="8579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"/>
          <p:cNvCxnSpPr/>
          <p:nvPr/>
        </p:nvCxnSpPr>
        <p:spPr>
          <a:xfrm flipV="1">
            <a:off x="5581094" y="5661248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4789006" y="5949280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CuadroTexto"/>
              <p:cNvSpPr txBox="1"/>
              <p:nvPr/>
            </p:nvSpPr>
            <p:spPr>
              <a:xfrm>
                <a:off x="2375790" y="5629840"/>
                <a:ext cx="1208215" cy="6665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10!</m:t>
                          </m:r>
                        </m:num>
                        <m:den>
                          <m:d>
                            <m:d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10−4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790" y="5629840"/>
                <a:ext cx="1208215" cy="6665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>
            <a:off x="1434507" y="5732305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aseline="30000" dirty="0" err="1" smtClean="0">
                <a:latin typeface="Snap ITC" panose="04040A07060A02020202" pitchFamily="82" charset="0"/>
              </a:rPr>
              <a:t>n</a:t>
            </a:r>
            <a:r>
              <a:rPr lang="es-CO" sz="2400" dirty="0" err="1" smtClean="0">
                <a:latin typeface="Snap ITC" panose="04040A07060A02020202" pitchFamily="82" charset="0"/>
              </a:rPr>
              <a:t>P</a:t>
            </a:r>
            <a:r>
              <a:rPr lang="es-CO" sz="2400" baseline="-25000" dirty="0" err="1" smtClean="0"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14 CuadroTexto"/>
              <p:cNvSpPr txBox="1"/>
              <p:nvPr/>
            </p:nvSpPr>
            <p:spPr>
              <a:xfrm>
                <a:off x="3640430" y="5648275"/>
                <a:ext cx="2549096" cy="5627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CO" b="0" i="0" smtClean="0">
                        <a:latin typeface="Snap ITC" panose="04040A07060A02020202" pitchFamily="82" charset="0"/>
                      </a:rPr>
                      <m:t>=</m:t>
                    </m:r>
                    <m:f>
                      <m:fPr>
                        <m:ctrlPr>
                          <a:rPr lang="es-CO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9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6!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</a:rPr>
                          <m:t>6!</m:t>
                        </m:r>
                      </m:den>
                    </m:f>
                  </m:oMath>
                </a14:m>
                <a:r>
                  <a:rPr lang="es-CO" dirty="0" smtClean="0">
                    <a:latin typeface="Snap ITC" panose="04040A07060A02020202" pitchFamily="82" charset="0"/>
                  </a:rPr>
                  <a:t>Z</a:t>
                </a:r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430" y="5648275"/>
                <a:ext cx="2549096" cy="562718"/>
              </a:xfrm>
              <a:prstGeom prst="rect">
                <a:avLst/>
              </a:prstGeom>
              <a:blipFill rotWithShape="1">
                <a:blip r:embed="rId4"/>
                <a:stretch>
                  <a:fillRect b="-326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CuadroTexto"/>
          <p:cNvSpPr txBox="1"/>
          <p:nvPr/>
        </p:nvSpPr>
        <p:spPr>
          <a:xfrm>
            <a:off x="5971197" y="5732305"/>
            <a:ext cx="173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 5.040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1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Now, let´s talk about combinations</a:t>
            </a:r>
            <a:r>
              <a:rPr lang="en-AU" sz="540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n-AU" sz="5400" dirty="0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Combinations</a:t>
            </a:r>
            <a:endParaRPr lang="en-AU" sz="54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1" y="764704"/>
            <a:ext cx="8006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A combination is an unordered arrangement.</a:t>
            </a:r>
            <a:endParaRPr lang="en-AU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Rectángulo"/>
              <p:cNvSpPr/>
              <p:nvPr/>
            </p:nvSpPr>
            <p:spPr>
              <a:xfrm>
                <a:off x="-6959" y="1226369"/>
                <a:ext cx="9144000" cy="926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AU" sz="2400" dirty="0" smtClean="0">
                    <a:latin typeface="Snap ITC" panose="04040A07060A02020202" pitchFamily="82" charset="0"/>
                  </a:rPr>
                  <a:t>As well as </a:t>
                </a:r>
                <a:r>
                  <a:rPr lang="en-AU" sz="2400" dirty="0" smtClean="0">
                    <a:solidFill>
                      <a:srgbClr val="FF0000"/>
                    </a:solidFill>
                    <a:latin typeface="Snap ITC" panose="04040A07060A02020202" pitchFamily="82" charset="0"/>
                  </a:rPr>
                  <a:t>permutations</a:t>
                </a:r>
                <a:r>
                  <a:rPr lang="en-AU" sz="2400" dirty="0" smtClean="0">
                    <a:latin typeface="Snap ITC" panose="04040A07060A02020202" pitchFamily="82" charset="0"/>
                  </a:rPr>
                  <a:t>, </a:t>
                </a:r>
                <a:r>
                  <a:rPr lang="en-AU" sz="2400" dirty="0" smtClean="0">
                    <a:latin typeface="Snap ITC" panose="04040A07060A02020202" pitchFamily="82" charset="0"/>
                  </a:rPr>
                  <a:t>its notation varies according to the author: </a:t>
                </a:r>
                <a:r>
                  <a:rPr lang="en-AU" sz="2400" baseline="30000" dirty="0" err="1" smtClean="0">
                    <a:latin typeface="Snap ITC" panose="04040A07060A02020202" pitchFamily="82" charset="0"/>
                  </a:rPr>
                  <a:t>n</a:t>
                </a:r>
                <a:r>
                  <a:rPr lang="en-AU" sz="2400" dirty="0" err="1" smtClean="0">
                    <a:latin typeface="Snap ITC" panose="04040A07060A02020202" pitchFamily="82" charset="0"/>
                  </a:rPr>
                  <a:t>C</a:t>
                </a:r>
                <a:r>
                  <a:rPr lang="en-AU" sz="2400" baseline="-25000" dirty="0" err="1" smtClean="0">
                    <a:latin typeface="Snap ITC" panose="04040A07060A02020202" pitchFamily="82" charset="0"/>
                  </a:rPr>
                  <a:t>r</a:t>
                </a:r>
                <a:r>
                  <a:rPr lang="en-AU" sz="2400" dirty="0" smtClean="0">
                    <a:latin typeface="Snap ITC" panose="04040A07060A02020202" pitchFamily="82" charset="0"/>
                  </a:rPr>
                  <a:t>, </a:t>
                </a:r>
                <a:r>
                  <a:rPr lang="en-AU" sz="2400" dirty="0" err="1" smtClean="0">
                    <a:latin typeface="Snap ITC" panose="04040A07060A02020202" pitchFamily="82" charset="0"/>
                  </a:rPr>
                  <a:t>C</a:t>
                </a:r>
                <a:r>
                  <a:rPr lang="en-AU" sz="2400" baseline="30000" dirty="0" err="1" smtClean="0">
                    <a:latin typeface="Snap ITC" panose="04040A07060A02020202" pitchFamily="82" charset="0"/>
                  </a:rPr>
                  <a:t>n</a:t>
                </a:r>
                <a:r>
                  <a:rPr lang="en-AU" sz="2400" baseline="-25000" dirty="0" err="1" smtClean="0">
                    <a:latin typeface="Snap ITC" panose="04040A07060A02020202" pitchFamily="82" charset="0"/>
                  </a:rPr>
                  <a:t>r</a:t>
                </a:r>
                <a:r>
                  <a:rPr lang="en-AU" sz="2400" dirty="0" smtClean="0">
                    <a:latin typeface="Snap ITC" panose="04040A07060A02020202" pitchFamily="82" charset="0"/>
                  </a:rPr>
                  <a:t>, C</a:t>
                </a:r>
                <a:r>
                  <a:rPr lang="en-AU" sz="2400" baseline="-25000" dirty="0" smtClean="0">
                    <a:latin typeface="Snap ITC" panose="04040A07060A02020202" pitchFamily="82" charset="0"/>
                  </a:rPr>
                  <a:t>n,</a:t>
                </a:r>
                <a:r>
                  <a:rPr lang="en-AU" sz="2400" dirty="0" smtClean="0">
                    <a:latin typeface="Snap ITC" panose="04040A07060A02020202" pitchFamily="82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AU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AU" sz="2400" b="0" i="0" smtClean="0">
                                <a:latin typeface="Snap ITC" panose="04040A07060A02020202" pitchFamily="82" charset="0"/>
                              </a:rPr>
                              <m:t>n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AU" sz="2400" b="0" i="0" smtClean="0">
                                <a:latin typeface="Snap ITC" panose="04040A07060A02020202" pitchFamily="82" charset="0"/>
                              </a:rPr>
                              <m:t>r</m:t>
                            </m:r>
                          </m:den>
                        </m:f>
                      </m:e>
                    </m:d>
                  </m:oMath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59" y="1226369"/>
                <a:ext cx="9144000" cy="926216"/>
              </a:xfrm>
              <a:prstGeom prst="rect">
                <a:avLst/>
              </a:prstGeom>
              <a:blipFill rotWithShape="1">
                <a:blip r:embed="rId3"/>
                <a:stretch>
                  <a:fillRect l="-1067" t="-5263" r="-1000" b="-986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Rectángulo"/>
          <p:cNvSpPr/>
          <p:nvPr/>
        </p:nvSpPr>
        <p:spPr>
          <a:xfrm>
            <a:off x="0" y="2582902"/>
            <a:ext cx="2987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FOR EXAMPLE:</a:t>
            </a:r>
            <a:endParaRPr lang="en-AU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987824" y="2582902"/>
            <a:ext cx="61561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000" dirty="0" smtClean="0">
                <a:latin typeface="Snap ITC" panose="04040A07060A02020202" pitchFamily="82" charset="0"/>
              </a:rPr>
              <a:t>The numbers of all combination of letters {A, B, C, D} taken only two letters.</a:t>
            </a:r>
            <a:endParaRPr lang="en-AU" sz="20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379252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latin typeface="Snap ITC" panose="04040A07060A02020202" pitchFamily="82" charset="0"/>
              </a:rPr>
              <a:t>AB, AC, AD, BC, BD, CD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425418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 smtClean="0">
                <a:latin typeface="Snap ITC" panose="04040A07060A02020202" pitchFamily="82" charset="0"/>
              </a:rPr>
              <a:t>Written BA or AB is considered as being the same.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0" name="9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Explosión 1"/>
          <p:cNvSpPr/>
          <p:nvPr/>
        </p:nvSpPr>
        <p:spPr>
          <a:xfrm>
            <a:off x="7632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15 Explosión 1"/>
          <p:cNvSpPr/>
          <p:nvPr/>
        </p:nvSpPr>
        <p:spPr>
          <a:xfrm flipH="1">
            <a:off x="-648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Free" panose="03080402000500000000" pitchFamily="66" charset="0"/>
              </a:rPr>
              <a:t>sin </a:t>
            </a:r>
            <a:r>
              <a:rPr lang="es-CO" dirty="0" smtClean="0"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7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Let´s see the both kinds of combinations</a:t>
            </a:r>
            <a:r>
              <a:rPr lang="en-AU" sz="540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7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665</Words>
  <Application>Microsoft Office PowerPoint</Application>
  <PresentationFormat>Presentación en pantalla (4:3)</PresentationFormat>
  <Paragraphs>73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8</cp:revision>
  <dcterms:created xsi:type="dcterms:W3CDTF">2023-05-28T17:22:28Z</dcterms:created>
  <dcterms:modified xsi:type="dcterms:W3CDTF">2023-05-28T18:23:13Z</dcterms:modified>
</cp:coreProperties>
</file>