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519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580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579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411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992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523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7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04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16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896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237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/>
          </a:fgClr>
          <a:bgClr>
            <a:schemeClr val="accent3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77D05-4CCE-4F9E-AB08-9214771E3C7C}" type="datetimeFigureOut">
              <a:rPr lang="es-CO" smtClean="0"/>
              <a:t>28/05/2023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9734C-639B-4C8E-BB6B-D7119471351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155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138591" y="188640"/>
            <a:ext cx="169556" cy="52322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endParaRPr lang="es-ES" sz="28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4" y="188640"/>
            <a:ext cx="3254943" cy="324000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171263" y="3388930"/>
            <a:ext cx="2917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err="1" smtClean="0">
                <a:latin typeface="Cooper Black" panose="0208090404030B020404" pitchFamily="18" charset="0"/>
              </a:rPr>
              <a:t>Por</a:t>
            </a:r>
            <a:r>
              <a:rPr lang="en-AU" sz="2000" dirty="0" smtClean="0">
                <a:latin typeface="Cooper Black" panose="0208090404030B020404" pitchFamily="18" charset="0"/>
              </a:rPr>
              <a:t>: Mr. Erick Duque</a:t>
            </a:r>
            <a:endParaRPr lang="en-AU" sz="2000" dirty="0">
              <a:latin typeface="Cooper Black" panose="0208090404030B020404" pitchFamily="18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1926884" y="4437112"/>
            <a:ext cx="5290231" cy="1477328"/>
            <a:chOff x="1907704" y="4437112"/>
            <a:chExt cx="5290231" cy="1477328"/>
          </a:xfrm>
        </p:grpSpPr>
        <p:sp>
          <p:nvSpPr>
            <p:cNvPr id="10" name="9 CuadroTexto"/>
            <p:cNvSpPr txBox="1"/>
            <p:nvPr/>
          </p:nvSpPr>
          <p:spPr>
            <a:xfrm>
              <a:off x="1907704" y="4437112"/>
              <a:ext cx="529023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Contáctenos:</a:t>
              </a:r>
            </a:p>
            <a:p>
              <a:pPr marL="285750" indent="-285750">
                <a:buFont typeface="Wingdings"/>
                <a:buChar char="*"/>
              </a:pPr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a.m.e.asesoriasmatematicas@gmail.com</a:t>
              </a:r>
            </a:p>
            <a:p>
              <a:pPr marL="285750" indent="-285750">
                <a:buFont typeface="Wingdings"/>
                <a:buChar char=":"/>
              </a:pPr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 asesoriasmatematicas0.webnode.com.co</a:t>
              </a:r>
            </a:p>
            <a:p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     @asesoriasmatematicas0</a:t>
              </a:r>
            </a:p>
            <a:p>
              <a:r>
                <a: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      @</a:t>
              </a:r>
              <a:r>
                <a:rPr lang="es-CO" b="1" dirty="0" err="1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a.m.e._asesorias_matematicas</a:t>
              </a:r>
              <a:endParaRPr lang="es-CO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endParaRPr>
            </a:p>
          </p:txBody>
        </p:sp>
        <p:pic>
          <p:nvPicPr>
            <p:cNvPr id="11" name="Picture 2" descr="Nueva actualización de Instagram: reels en Facebook, dúo de vídeos y más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>
                          <a14:foregroundMark x1="43958" y1="37500" x2="43958" y2="37500"/>
                          <a14:foregroundMark x1="66146" y1="33854" x2="66146" y2="3385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41" t="18476" r="19018" b="18552"/>
            <a:stretch/>
          </p:blipFill>
          <p:spPr bwMode="auto">
            <a:xfrm>
              <a:off x="2017248" y="5661248"/>
              <a:ext cx="17848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4" descr="Facebook - Inicia sesión o regístrat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7248" y="5373216"/>
              <a:ext cx="180000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15 CuadroTexto"/>
          <p:cNvSpPr txBox="1"/>
          <p:nvPr/>
        </p:nvSpPr>
        <p:spPr>
          <a:xfrm>
            <a:off x="3275855" y="515978"/>
            <a:ext cx="5806987" cy="2585323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ysClr val="windowText" lastClr="000000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PERMUTACIONES Y COMBINACIONES</a:t>
            </a:r>
            <a:endParaRPr lang="es-CO" sz="5400" dirty="0">
              <a:ln>
                <a:solidFill>
                  <a:sysClr val="windowText" lastClr="000000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xplosión 1"/>
          <p:cNvSpPr/>
          <p:nvPr/>
        </p:nvSpPr>
        <p:spPr>
          <a:xfrm>
            <a:off x="7632460" y="5709517"/>
            <a:ext cx="2160000" cy="1260000"/>
          </a:xfrm>
          <a:prstGeom prst="irregularSeal1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4" name="23 Explosión 1"/>
          <p:cNvSpPr/>
          <p:nvPr/>
        </p:nvSpPr>
        <p:spPr>
          <a:xfrm flipH="1">
            <a:off x="-648460" y="5709517"/>
            <a:ext cx="2160000" cy="1260000"/>
          </a:xfrm>
          <a:prstGeom prst="irregularSeal1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Ink Free" panose="03080402000500000000" pitchFamily="66" charset="0"/>
              </a:rPr>
              <a:t>sin </a:t>
            </a:r>
            <a:r>
              <a:rPr lang="es-CO" dirty="0" smtClean="0"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37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COMBINACIONES</a:t>
            </a:r>
            <a:endParaRPr lang="es-CO" sz="5400" dirty="0">
              <a:ln>
                <a:solidFill>
                  <a:schemeClr val="tx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92696"/>
            <a:ext cx="7236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COMBINACIONES “CON” REPETICIÓN</a:t>
            </a:r>
            <a:endParaRPr lang="es-CO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15436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Si queremos calcular las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combinaciones</a:t>
            </a:r>
            <a:r>
              <a:rPr lang="es-CO" sz="2400" dirty="0" smtClean="0">
                <a:latin typeface="Snap ITC" panose="04040A07060A02020202" pitchFamily="82" charset="0"/>
              </a:rPr>
              <a:t> de un conjunto de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</a:t>
            </a:r>
            <a:r>
              <a:rPr lang="es-CO" sz="2400" dirty="0" smtClean="0">
                <a:latin typeface="Snap ITC" panose="04040A07060A02020202" pitchFamily="82" charset="0"/>
              </a:rPr>
              <a:t> datos, tomando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 elementos, su formula será la siguiente: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11760" y="2734039"/>
            <a:ext cx="67678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CO" sz="2400" baseline="30000" dirty="0" smtClean="0">
                <a:latin typeface="Snap ITC" panose="04040A07060A02020202" pitchFamily="82" charset="0"/>
              </a:rPr>
              <a:t>n</a:t>
            </a:r>
            <a:r>
              <a:rPr lang="es-CO" sz="2400" dirty="0" smtClean="0">
                <a:latin typeface="Snap ITC" panose="04040A07060A02020202" pitchFamily="82" charset="0"/>
              </a:rPr>
              <a:t>C</a:t>
            </a:r>
            <a:r>
              <a:rPr lang="es-CO" sz="2400" baseline="-25000" dirty="0" smtClean="0">
                <a:latin typeface="Snap ITC" panose="04040A07060A02020202" pitchFamily="82" charset="0"/>
              </a:rPr>
              <a:t>r</a:t>
            </a:r>
            <a:endParaRPr lang="es-CO" sz="2400" baseline="-250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>
                <a:off x="3088548" y="2534209"/>
                <a:ext cx="3488647" cy="86132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d>
                        <m:d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r</m:t>
                              </m:r>
                            </m:den>
                          </m:f>
                        </m:e>
                      </m:d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 − 1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!∙</m:t>
                          </m:r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− 1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548" y="2534209"/>
                <a:ext cx="3488647" cy="8613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Rectángulo"/>
          <p:cNvSpPr/>
          <p:nvPr/>
        </p:nvSpPr>
        <p:spPr>
          <a:xfrm>
            <a:off x="0" y="338795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Por ejemplo:</a:t>
            </a:r>
            <a:r>
              <a:rPr lang="es-CO" sz="2400" dirty="0" smtClean="0">
                <a:latin typeface="Snap ITC" panose="04040A07060A02020202" pitchFamily="82" charset="0"/>
              </a:rPr>
              <a:t> Supongamos que tenemos 5 sabores de helado: banano, chocolate, limón, fresa y vainilla para hacer un cono de tres bolitas. ¿Cuántas posibles combinaciones de cono puedes hacer?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360040" y="5092526"/>
                <a:ext cx="3049489" cy="794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s-CO" sz="2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s-CO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5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m:rPr>
                        <m:nor/>
                      </m:rPr>
                      <a:rPr lang="es-CO" sz="2400" b="0" i="0" smtClean="0">
                        <a:latin typeface="Snap ITC" panose="04040A07060A02020202" pitchFamily="82" charset="0"/>
                      </a:rPr>
                      <m:t>=</m:t>
                    </m:r>
                    <m:f>
                      <m:fPr>
                        <m:ctrlPr>
                          <a:rPr lang="es-CO" sz="2400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s-CO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5+3−1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!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3!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s-CO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  <a:ea typeface="Cambria Math"/>
                              </a:rPr>
                              <m:t>5−1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  <a:ea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s-CO" sz="2400" dirty="0" smtClean="0">
                    <a:latin typeface="Snap ITC" panose="04040A07060A02020202" pitchFamily="82" charset="0"/>
                  </a:rPr>
                  <a:t> =</a:t>
                </a:r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40" y="5092526"/>
                <a:ext cx="3049489" cy="794769"/>
              </a:xfrm>
              <a:prstGeom prst="rect">
                <a:avLst/>
              </a:prstGeom>
              <a:blipFill rotWithShape="1">
                <a:blip r:embed="rId3"/>
                <a:stretch>
                  <a:fillRect r="-2400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3275856" y="5130292"/>
                <a:ext cx="1673856" cy="719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CO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7!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</a:rPr>
                          <m:t>3!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sz="2400" b="0" i="0" smtClean="0">
                            <a:latin typeface="Snap ITC" panose="04040A07060A02020202" pitchFamily="82" charset="0"/>
                            <a:ea typeface="Cambria Math"/>
                          </a:rPr>
                          <m:t>4!</m:t>
                        </m:r>
                      </m:den>
                    </m:f>
                  </m:oMath>
                </a14:m>
                <a:r>
                  <a:rPr lang="es-CO" sz="2400" dirty="0" smtClean="0">
                    <a:latin typeface="Snap ITC" panose="04040A07060A02020202" pitchFamily="82" charset="0"/>
                  </a:rPr>
                  <a:t> =</a:t>
                </a:r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5130292"/>
                <a:ext cx="1673856" cy="719236"/>
              </a:xfrm>
              <a:prstGeom prst="rect">
                <a:avLst/>
              </a:prstGeom>
              <a:blipFill rotWithShape="1">
                <a:blip r:embed="rId4"/>
                <a:stretch>
                  <a:fillRect r="-5091" b="-593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4788024" y="5085184"/>
                <a:ext cx="2196435" cy="8094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7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∙6∙5∙4!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∙2∙1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4!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085184"/>
                <a:ext cx="2196435" cy="8094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11 Conector recto"/>
          <p:cNvCxnSpPr/>
          <p:nvPr/>
        </p:nvCxnSpPr>
        <p:spPr>
          <a:xfrm flipV="1">
            <a:off x="6190798" y="5611001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V="1">
            <a:off x="6190798" y="5214731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6732240" y="5085184"/>
                <a:ext cx="1335622" cy="807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210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5085184"/>
                <a:ext cx="1335622" cy="8076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CuadroTexto"/>
          <p:cNvSpPr txBox="1"/>
          <p:nvPr/>
        </p:nvSpPr>
        <p:spPr>
          <a:xfrm>
            <a:off x="7844431" y="5259682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35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84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/>
      <p:bldP spid="9" grpId="0"/>
      <p:bldP spid="10" grpId="0"/>
      <p:bldP spid="11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COMBINACIONES</a:t>
            </a:r>
            <a:endParaRPr lang="es-CO" sz="5400" dirty="0">
              <a:ln>
                <a:solidFill>
                  <a:schemeClr val="tx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92696"/>
            <a:ext cx="7236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COMBINACIONES “SIN” REPETICIÓN</a:t>
            </a:r>
            <a:endParaRPr lang="es-CO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15436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Si queremos calcular las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combinaciones</a:t>
            </a:r>
            <a:r>
              <a:rPr lang="es-CO" sz="2400" dirty="0" smtClean="0">
                <a:latin typeface="Snap ITC" panose="04040A07060A02020202" pitchFamily="82" charset="0"/>
              </a:rPr>
              <a:t> de un conjunto de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</a:t>
            </a:r>
            <a:r>
              <a:rPr lang="es-CO" sz="2400" dirty="0" smtClean="0">
                <a:latin typeface="Snap ITC" panose="04040A07060A02020202" pitchFamily="82" charset="0"/>
              </a:rPr>
              <a:t> datos, tomando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 elementos, su formula será la siguiente: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3009617" y="2499065"/>
                <a:ext cx="3124766" cy="85792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r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r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 ∙ </m:t>
                          </m:r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 −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r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617" y="2499065"/>
                <a:ext cx="3124766" cy="8579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Rectángulo"/>
          <p:cNvSpPr/>
          <p:nvPr/>
        </p:nvSpPr>
        <p:spPr>
          <a:xfrm>
            <a:off x="0" y="338795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Por ejemplo:</a:t>
            </a:r>
            <a:r>
              <a:rPr lang="es-CO" sz="2400" dirty="0">
                <a:latin typeface="Snap ITC" panose="04040A07060A02020202" pitchFamily="82" charset="0"/>
              </a:rPr>
              <a:t> </a:t>
            </a:r>
            <a:r>
              <a:rPr lang="es-CO" sz="2400" dirty="0" smtClean="0">
                <a:latin typeface="Snap ITC" panose="04040A07060A02020202" pitchFamily="82" charset="0"/>
              </a:rPr>
              <a:t>¿De cuántas posibles maneras se puede seleccionar 5 libros de diferentes materias en una repisa de 8 libros?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179512" y="4869160"/>
                <a:ext cx="1239955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s-CO" sz="2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869160"/>
                <a:ext cx="1239955" cy="922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1259632" y="4901284"/>
                <a:ext cx="2530949" cy="857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8!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5!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8 − 5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!</m:t>
                          </m:r>
                        </m:den>
                      </m:f>
                      <m:r>
                        <a:rPr lang="es-CO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901284"/>
                <a:ext cx="2530949" cy="85792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3618148" y="4925809"/>
                <a:ext cx="3278462" cy="808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8 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7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6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5!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5!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 3!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148" y="4925809"/>
                <a:ext cx="3278462" cy="8088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10 Conector recto"/>
          <p:cNvCxnSpPr/>
          <p:nvPr/>
        </p:nvCxnSpPr>
        <p:spPr>
          <a:xfrm flipV="1">
            <a:off x="4593691" y="5445224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6084168" y="5008508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6699931" y="4966278"/>
                <a:ext cx="1072730" cy="8067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336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931" y="4966278"/>
                <a:ext cx="1072730" cy="80675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/>
          <p:nvPr/>
        </p:nvSpPr>
        <p:spPr>
          <a:xfrm>
            <a:off x="7772661" y="5138824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 56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96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-776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cap="none" spc="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Hablemos primero de las permutaciones…</a:t>
            </a:r>
            <a:endParaRPr lang="es-CO" sz="5400" cap="none" spc="0" dirty="0">
              <a:ln>
                <a:solidFill>
                  <a:schemeClr val="accent6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permutaciones</a:t>
            </a:r>
            <a:endParaRPr lang="es-CO" sz="5400" dirty="0">
              <a:ln>
                <a:solidFill>
                  <a:schemeClr val="tx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69269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Un arreglo ordenado de r elementos seleccionados de un conjunto de n distintos elementos se llama permutación de n elementos tomados r a la vez (con n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 </a:t>
            </a:r>
            <a:r>
              <a:rPr lang="es-CO" sz="2400" dirty="0" smtClean="0">
                <a:latin typeface="Snap ITC" panose="04040A07060A02020202" pitchFamily="82" charset="0"/>
              </a:rPr>
              <a:t>r), en donde su orden interesa.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226235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Su notación varia de acuerdo al autor, algunas son: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s-CO" sz="2400" dirty="0" smtClean="0">
                <a:latin typeface="Snap ITC" panose="04040A07060A02020202" pitchFamily="82" charset="0"/>
              </a:rPr>
              <a:t>P(n, r)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s-CO" sz="2400" baseline="-25000" dirty="0" smtClean="0">
                <a:latin typeface="Snap ITC" panose="04040A07060A02020202" pitchFamily="82" charset="0"/>
              </a:rPr>
              <a:t>n</a:t>
            </a:r>
            <a:r>
              <a:rPr lang="es-CO" sz="2400" dirty="0" smtClean="0">
                <a:latin typeface="Snap ITC" panose="04040A07060A02020202" pitchFamily="82" charset="0"/>
              </a:rPr>
              <a:t>P</a:t>
            </a:r>
            <a:r>
              <a:rPr lang="es-CO" sz="2400" baseline="-25000" dirty="0" smtClean="0">
                <a:latin typeface="Snap ITC" panose="04040A07060A02020202" pitchFamily="82" charset="0"/>
              </a:rPr>
              <a:t>r</a:t>
            </a:r>
            <a:endParaRPr lang="es-CO" sz="2400" dirty="0" smtClean="0">
              <a:latin typeface="Snap ITC" panose="04040A07060A02020202" pitchFamily="82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s-CO" sz="2400" dirty="0" smtClean="0">
                <a:latin typeface="Snap ITC" panose="04040A07060A02020202" pitchFamily="82" charset="0"/>
              </a:rPr>
              <a:t>P</a:t>
            </a:r>
            <a:r>
              <a:rPr lang="es-CO" sz="2400" baseline="30000" dirty="0" smtClean="0">
                <a:latin typeface="Snap ITC" panose="04040A07060A02020202" pitchFamily="82" charset="0"/>
              </a:rPr>
              <a:t>n</a:t>
            </a:r>
            <a:r>
              <a:rPr lang="es-CO" sz="2400" baseline="-25000" dirty="0" smtClean="0">
                <a:latin typeface="Snap ITC" panose="04040A07060A02020202" pitchFamily="82" charset="0"/>
              </a:rPr>
              <a:t>r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s-CO" sz="2400" baseline="30000" dirty="0" smtClean="0">
                <a:latin typeface="Snap ITC" panose="04040A07060A02020202" pitchFamily="82" charset="0"/>
              </a:rPr>
              <a:t>n</a:t>
            </a:r>
            <a:r>
              <a:rPr lang="es-CO" sz="2400" dirty="0" smtClean="0">
                <a:latin typeface="Snap ITC" panose="04040A07060A02020202" pitchFamily="82" charset="0"/>
              </a:rPr>
              <a:t>P</a:t>
            </a:r>
            <a:r>
              <a:rPr lang="es-CO" sz="2400" baseline="-25000" dirty="0" smtClean="0">
                <a:latin typeface="Snap ITC" panose="04040A07060A02020202" pitchFamily="82" charset="0"/>
              </a:rPr>
              <a:t>r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s-CO" sz="2400" dirty="0" smtClean="0">
                <a:latin typeface="Snap ITC" panose="04040A07060A02020202" pitchFamily="82" charset="0"/>
              </a:rPr>
              <a:t>P</a:t>
            </a:r>
            <a:r>
              <a:rPr lang="es-CO" sz="2400" baseline="-25000" dirty="0" smtClean="0">
                <a:latin typeface="Snap ITC" panose="04040A07060A02020202" pitchFamily="82" charset="0"/>
              </a:rPr>
              <a:t>n,r</a:t>
            </a:r>
          </a:p>
        </p:txBody>
      </p:sp>
      <p:sp>
        <p:nvSpPr>
          <p:cNvPr id="8" name="7 Flecha derecha"/>
          <p:cNvSpPr/>
          <p:nvPr/>
        </p:nvSpPr>
        <p:spPr>
          <a:xfrm flipH="1">
            <a:off x="5076056" y="3789080"/>
            <a:ext cx="360000" cy="360000"/>
          </a:xfrm>
          <a:prstGeom prst="rightArrow">
            <a:avLst/>
          </a:prstGeom>
          <a:solidFill>
            <a:srgbClr val="FF0000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5436056" y="3799803"/>
            <a:ext cx="2939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dirty="0" smtClean="0">
                <a:latin typeface="Snap ITC" panose="04040A07060A02020202" pitchFamily="82" charset="0"/>
              </a:rPr>
              <a:t>Usaremos esta notación</a:t>
            </a:r>
            <a:endParaRPr lang="es-CO" sz="1600" dirty="0"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4667652"/>
            <a:ext cx="2987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POR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EJEMPLO:</a:t>
            </a:r>
            <a:endParaRPr lang="es-CO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987824" y="4667652"/>
            <a:ext cx="61561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 smtClean="0">
                <a:latin typeface="Snap ITC" panose="04040A07060A02020202" pitchFamily="82" charset="0"/>
              </a:rPr>
              <a:t>Veamos todas las permutaciones en el conjunto de letras {A, B, C, D} si solo tomamos dos letras.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587727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latin typeface="Snap ITC" panose="04040A07060A02020202" pitchFamily="82" charset="0"/>
              </a:rPr>
              <a:t>AB, AC, AD, BA, BC, BD, CA, CB, CD, DA, DB, DC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26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cap="none" spc="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</a:t>
            </a:r>
            <a:r>
              <a:rPr lang="es-CO" sz="540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eamos las dos clases de permutaciones…</a:t>
            </a:r>
            <a:endParaRPr lang="es-CO" sz="5400" cap="none" spc="0" dirty="0">
              <a:ln>
                <a:solidFill>
                  <a:schemeClr val="accent6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29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permutaciones</a:t>
            </a:r>
            <a:endParaRPr lang="es-CO" sz="5400" dirty="0">
              <a:ln>
                <a:solidFill>
                  <a:schemeClr val="tx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692696"/>
            <a:ext cx="7236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PERMUTACIONES “CON” REPETICIÓN</a:t>
            </a:r>
            <a:endParaRPr lang="es-CO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15436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Si queremos calcular las permutaciones de un conjunto de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</a:t>
            </a:r>
            <a:r>
              <a:rPr lang="es-CO" sz="2400" dirty="0" smtClean="0">
                <a:latin typeface="Snap ITC" panose="04040A07060A02020202" pitchFamily="82" charset="0"/>
              </a:rPr>
              <a:t> datos, tomando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 elementos, su formula será la siguiente: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8" name="7 Nube"/>
          <p:cNvSpPr/>
          <p:nvPr/>
        </p:nvSpPr>
        <p:spPr>
          <a:xfrm>
            <a:off x="3438128" y="2354690"/>
            <a:ext cx="1584176" cy="1033264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</a:t>
            </a:r>
            <a:r>
              <a:rPr lang="en-US" sz="60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r</a:t>
            </a:r>
            <a:endParaRPr lang="en-US" sz="6000" baseline="30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338795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Suponga que quiere crear una clave de acceso para su celular de 4 dígitos.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421895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Entonces, el conjunto de datos es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[0,1, 2, 3, 4, 5, 6, 7, 8, 9]</a:t>
            </a:r>
            <a:r>
              <a:rPr lang="es-CO" sz="2400" dirty="0" smtClean="0">
                <a:latin typeface="Snap ITC" panose="04040A07060A02020202" pitchFamily="82" charset="0"/>
              </a:rPr>
              <a:t> y los elementos tomados </a:t>
            </a:r>
            <a:r>
              <a:rPr lang="es-CO" sz="2400" b="1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 son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4</a:t>
            </a:r>
            <a:endParaRPr lang="es-CO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5049948"/>
            <a:ext cx="3635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En este caso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 = 10</a:t>
            </a:r>
            <a:endParaRPr lang="es-CO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870938" y="5631631"/>
            <a:ext cx="34021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 smtClean="0">
                <a:latin typeface="Snap ITC" panose="04040A07060A02020202" pitchFamily="82" charset="0"/>
              </a:rPr>
              <a:t>10</a:t>
            </a:r>
            <a:r>
              <a:rPr lang="es-CO" sz="3200" baseline="30000" dirty="0" smtClean="0">
                <a:latin typeface="Snap ITC" panose="04040A07060A02020202" pitchFamily="82" charset="0"/>
              </a:rPr>
              <a:t>4</a:t>
            </a:r>
            <a:r>
              <a:rPr lang="es-CO" sz="3200" dirty="0" smtClean="0">
                <a:latin typeface="Snap ITC" panose="04040A07060A02020202" pitchFamily="82" charset="0"/>
              </a:rPr>
              <a:t> = 10,000</a:t>
            </a:r>
            <a:endParaRPr lang="es-CO" sz="32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10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61111E-6 1.48148E-6 L -0.37222 -0.002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1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uiExpand="1" animBg="1"/>
      <p:bldP spid="8" grpId="1" animBg="1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permutaciones</a:t>
            </a:r>
            <a:endParaRPr lang="es-CO" sz="5400" dirty="0">
              <a:ln>
                <a:solidFill>
                  <a:schemeClr val="tx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92696"/>
            <a:ext cx="7164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PERMUTACIONES “SIN” REPETICIÓN</a:t>
            </a:r>
            <a:endParaRPr lang="es-CO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15436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Si queremos calcular las permutaciones de un conjunto de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</a:t>
            </a:r>
            <a:r>
              <a:rPr lang="es-CO" sz="2400" dirty="0" smtClean="0">
                <a:latin typeface="Snap ITC" panose="04040A07060A02020202" pitchFamily="82" charset="0"/>
              </a:rPr>
              <a:t> datos, tomando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 elementos, su formula será la siguiente: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338795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Suponga que quiere hacer una clave de acceso para su celular de 4 dígitos pero sin repetir número.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421895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Entonces, el conjunto de datos es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[0,1, 2, 3, 4, 5, 6, 7, 8, 9]</a:t>
            </a:r>
            <a:r>
              <a:rPr lang="es-CO" sz="2400" dirty="0" smtClean="0">
                <a:latin typeface="Snap ITC" panose="04040A07060A02020202" pitchFamily="82" charset="0"/>
              </a:rPr>
              <a:t> y los elementos tomados </a:t>
            </a:r>
            <a:r>
              <a:rPr lang="es-CO" sz="2400" b="1" dirty="0" smtClean="0">
                <a:solidFill>
                  <a:srgbClr val="FF0000"/>
                </a:solidFill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 son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4</a:t>
            </a:r>
            <a:endParaRPr lang="es-CO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5049948"/>
            <a:ext cx="3635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En este caso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n = 10</a:t>
            </a:r>
            <a:endParaRPr lang="es-CO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Nube"/>
          <p:cNvSpPr/>
          <p:nvPr/>
        </p:nvSpPr>
        <p:spPr>
          <a:xfrm>
            <a:off x="3846113" y="2438397"/>
            <a:ext cx="1944216" cy="914400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4061155" y="2466634"/>
                <a:ext cx="1514132" cy="857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 −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r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155" y="2466634"/>
                <a:ext cx="1514132" cy="85792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15 Conector recto"/>
          <p:cNvCxnSpPr/>
          <p:nvPr/>
        </p:nvCxnSpPr>
        <p:spPr>
          <a:xfrm flipV="1">
            <a:off x="5581094" y="5661248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4789006" y="5949280"/>
            <a:ext cx="215042" cy="2206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2375790" y="5629840"/>
                <a:ext cx="1208215" cy="6665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10!</m:t>
                          </m:r>
                        </m:num>
                        <m:den>
                          <m:d>
                            <m:d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10−4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790" y="5629840"/>
                <a:ext cx="1208215" cy="6665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12 CuadroTexto"/>
          <p:cNvSpPr txBox="1"/>
          <p:nvPr/>
        </p:nvSpPr>
        <p:spPr>
          <a:xfrm>
            <a:off x="1434507" y="5732305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aseline="30000" dirty="0" err="1" smtClean="0">
                <a:latin typeface="Snap ITC" panose="04040A07060A02020202" pitchFamily="82" charset="0"/>
              </a:rPr>
              <a:t>n</a:t>
            </a:r>
            <a:r>
              <a:rPr lang="es-CO" sz="2400" dirty="0" err="1" smtClean="0">
                <a:latin typeface="Snap ITC" panose="04040A07060A02020202" pitchFamily="82" charset="0"/>
              </a:rPr>
              <a:t>P</a:t>
            </a:r>
            <a:r>
              <a:rPr lang="es-CO" sz="2400" baseline="-25000" dirty="0" err="1" smtClean="0">
                <a:latin typeface="Snap ITC" panose="04040A07060A02020202" pitchFamily="82" charset="0"/>
              </a:rPr>
              <a:t>r</a:t>
            </a:r>
            <a:r>
              <a:rPr lang="es-CO" sz="2400" dirty="0" smtClean="0">
                <a:latin typeface="Snap ITC" panose="04040A07060A02020202" pitchFamily="82" charset="0"/>
              </a:rPr>
              <a:t>=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3640430" y="5648275"/>
                <a:ext cx="2549096" cy="5627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CO" b="0" i="0" smtClean="0">
                        <a:latin typeface="Snap ITC" panose="04040A07060A02020202" pitchFamily="82" charset="0"/>
                      </a:rPr>
                      <m:t>=</m:t>
                    </m:r>
                    <m:f>
                      <m:fPr>
                        <m:ctrlPr>
                          <a:rPr lang="es-CO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9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8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7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  <a:ea typeface="Cambria Math"/>
                          </a:rPr>
                          <m:t>6!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b="0" i="0" smtClean="0">
                            <a:latin typeface="Snap ITC" panose="04040A07060A02020202" pitchFamily="82" charset="0"/>
                          </a:rPr>
                          <m:t>6!</m:t>
                        </m:r>
                      </m:den>
                    </m:f>
                  </m:oMath>
                </a14:m>
                <a:r>
                  <a:rPr lang="es-CO" dirty="0" smtClean="0">
                    <a:latin typeface="Snap ITC" panose="04040A07060A02020202" pitchFamily="82" charset="0"/>
                  </a:rPr>
                  <a:t>Z</a:t>
                </a:r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430" y="5648275"/>
                <a:ext cx="2549096" cy="562718"/>
              </a:xfrm>
              <a:prstGeom prst="rect">
                <a:avLst/>
              </a:prstGeom>
              <a:blipFill rotWithShape="1">
                <a:blip r:embed="rId4"/>
                <a:stretch>
                  <a:fillRect b="-326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18 CuadroTexto"/>
          <p:cNvSpPr txBox="1"/>
          <p:nvPr/>
        </p:nvSpPr>
        <p:spPr>
          <a:xfrm>
            <a:off x="5971197" y="5732305"/>
            <a:ext cx="173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= 5.040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22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2" grpId="0" animBg="1"/>
      <p:bldP spid="11" grpId="0"/>
      <p:bldP spid="6" grpId="0"/>
      <p:bldP spid="13" grpId="0"/>
      <p:bldP spid="14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0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cap="none" spc="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hablemos de </a:t>
            </a:r>
            <a:r>
              <a:rPr lang="es-CO" sz="540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las combinaciones…</a:t>
            </a:r>
            <a:endParaRPr lang="es-CO" sz="5400" cap="none" spc="0" dirty="0">
              <a:ln>
                <a:solidFill>
                  <a:schemeClr val="accent6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44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blurRad="50800" dist="63500" dir="2700000" algn="tl" rotWithShape="0">
                    <a:prstClr val="black"/>
                  </a:outerShdw>
                </a:effectLst>
                <a:latin typeface="Showcard Gothic" panose="04020904020102020604" pitchFamily="82" charset="0"/>
              </a:rPr>
              <a:t>COMBINACIONES</a:t>
            </a:r>
            <a:endParaRPr lang="es-CO" sz="5400" dirty="0">
              <a:ln>
                <a:solidFill>
                  <a:schemeClr val="tx1"/>
                </a:solidFill>
              </a:ln>
              <a:solidFill>
                <a:srgbClr val="0000CC"/>
              </a:solidFill>
              <a:effectLst>
                <a:outerShdw blurRad="50800" dist="63500" dir="2700000" algn="tl" rotWithShape="0">
                  <a:prstClr val="black"/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1157843"/>
            <a:ext cx="7668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Una combinación es un arreglo no ordenado.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Rectángulo"/>
              <p:cNvSpPr/>
              <p:nvPr/>
            </p:nvSpPr>
            <p:spPr>
              <a:xfrm>
                <a:off x="-6959" y="1619508"/>
                <a:ext cx="9144000" cy="926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CO" sz="2400" dirty="0" smtClean="0">
                    <a:latin typeface="Snap ITC" panose="04040A07060A02020202" pitchFamily="82" charset="0"/>
                  </a:rPr>
                  <a:t>Al igual que en las </a:t>
                </a:r>
                <a:r>
                  <a:rPr lang="es-CO" sz="2400" dirty="0" smtClean="0">
                    <a:solidFill>
                      <a:srgbClr val="FF0000"/>
                    </a:solidFill>
                    <a:latin typeface="Snap ITC" panose="04040A07060A02020202" pitchFamily="82" charset="0"/>
                  </a:rPr>
                  <a:t>permutaciones</a:t>
                </a:r>
                <a:r>
                  <a:rPr lang="es-CO" sz="2400" dirty="0" smtClean="0">
                    <a:latin typeface="Snap ITC" panose="04040A07060A02020202" pitchFamily="82" charset="0"/>
                  </a:rPr>
                  <a:t>, su notación varia de acuerdo al autor: </a:t>
                </a:r>
                <a:r>
                  <a:rPr lang="es-CO" sz="2400" baseline="30000" dirty="0" smtClean="0">
                    <a:latin typeface="Snap ITC" panose="04040A07060A02020202" pitchFamily="82" charset="0"/>
                  </a:rPr>
                  <a:t>n</a:t>
                </a:r>
                <a:r>
                  <a:rPr lang="es-CO" sz="2400" dirty="0" smtClean="0">
                    <a:latin typeface="Snap ITC" panose="04040A07060A02020202" pitchFamily="82" charset="0"/>
                  </a:rPr>
                  <a:t>C</a:t>
                </a:r>
                <a:r>
                  <a:rPr lang="es-CO" sz="2400" baseline="-25000" dirty="0" smtClean="0">
                    <a:latin typeface="Snap ITC" panose="04040A07060A02020202" pitchFamily="82" charset="0"/>
                  </a:rPr>
                  <a:t>r</a:t>
                </a:r>
                <a:r>
                  <a:rPr lang="es-CO" sz="2400" dirty="0" smtClean="0">
                    <a:latin typeface="Snap ITC" panose="04040A07060A02020202" pitchFamily="82" charset="0"/>
                  </a:rPr>
                  <a:t>, </a:t>
                </a:r>
                <a:r>
                  <a:rPr lang="es-CO" sz="2400" dirty="0" err="1" smtClean="0">
                    <a:latin typeface="Snap ITC" panose="04040A07060A02020202" pitchFamily="82" charset="0"/>
                  </a:rPr>
                  <a:t>C</a:t>
                </a:r>
                <a:r>
                  <a:rPr lang="es-CO" sz="2400" baseline="30000" dirty="0" err="1" smtClean="0">
                    <a:latin typeface="Snap ITC" panose="04040A07060A02020202" pitchFamily="82" charset="0"/>
                  </a:rPr>
                  <a:t>n</a:t>
                </a:r>
                <a:r>
                  <a:rPr lang="es-CO" sz="2400" baseline="-25000" dirty="0" err="1" smtClean="0">
                    <a:latin typeface="Snap ITC" panose="04040A07060A02020202" pitchFamily="82" charset="0"/>
                  </a:rPr>
                  <a:t>r</a:t>
                </a:r>
                <a:r>
                  <a:rPr lang="es-CO" sz="2400" dirty="0" smtClean="0">
                    <a:latin typeface="Snap ITC" panose="04040A07060A02020202" pitchFamily="82" charset="0"/>
                  </a:rPr>
                  <a:t>, </a:t>
                </a:r>
                <a:r>
                  <a:rPr lang="es-CO" sz="2400" dirty="0" err="1" smtClean="0">
                    <a:latin typeface="Snap ITC" panose="04040A07060A02020202" pitchFamily="82" charset="0"/>
                  </a:rPr>
                  <a:t>C</a:t>
                </a:r>
                <a:r>
                  <a:rPr lang="es-CO" sz="2400" baseline="-25000" dirty="0" err="1" smtClean="0">
                    <a:latin typeface="Snap ITC" panose="04040A07060A02020202" pitchFamily="82" charset="0"/>
                  </a:rPr>
                  <a:t>n</a:t>
                </a:r>
                <a:r>
                  <a:rPr lang="es-CO" sz="2400" baseline="-25000" dirty="0" smtClean="0">
                    <a:latin typeface="Snap ITC" panose="04040A07060A02020202" pitchFamily="82" charset="0"/>
                  </a:rPr>
                  <a:t>,</a:t>
                </a:r>
                <a:r>
                  <a:rPr lang="es-CO" sz="2400" dirty="0" smtClean="0">
                    <a:latin typeface="Snap ITC" panose="04040A07060A02020202" pitchFamily="82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O" sz="24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s-CO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n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sz="2400" b="0" i="0" smtClean="0">
                                <a:latin typeface="Snap ITC" panose="04040A07060A02020202" pitchFamily="82" charset="0"/>
                              </a:rPr>
                              <m:t>r</m:t>
                            </m:r>
                          </m:den>
                        </m:f>
                      </m:e>
                    </m:d>
                  </m:oMath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959" y="1619508"/>
                <a:ext cx="9144000" cy="926216"/>
              </a:xfrm>
              <a:prstGeom prst="rect">
                <a:avLst/>
              </a:prstGeom>
              <a:blipFill rotWithShape="1">
                <a:blip r:embed="rId2"/>
                <a:stretch>
                  <a:fillRect l="-1067" t="-5263" r="-1000" b="-986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Rectángulo"/>
          <p:cNvSpPr/>
          <p:nvPr/>
        </p:nvSpPr>
        <p:spPr>
          <a:xfrm>
            <a:off x="0" y="2582902"/>
            <a:ext cx="2987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POR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EJEMPLO:</a:t>
            </a:r>
            <a:endParaRPr lang="es-CO" sz="2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987824" y="2582902"/>
            <a:ext cx="61561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 smtClean="0">
                <a:latin typeface="Snap ITC" panose="04040A07060A02020202" pitchFamily="82" charset="0"/>
              </a:rPr>
              <a:t>Veamos todas las combinaciones en el conjunto de letras {A, B, C, D} si solo tomamos dos letras.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379252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latin typeface="Snap ITC" panose="04040A07060A02020202" pitchFamily="82" charset="0"/>
              </a:rPr>
              <a:t>AB, AC, AD, </a:t>
            </a:r>
            <a:r>
              <a:rPr lang="es-CO" sz="2400" dirty="0" err="1" smtClean="0">
                <a:latin typeface="Snap ITC" panose="04040A07060A02020202" pitchFamily="82" charset="0"/>
              </a:rPr>
              <a:t>BC</a:t>
            </a:r>
            <a:r>
              <a:rPr lang="es-CO" sz="2400" dirty="0" smtClean="0">
                <a:latin typeface="Snap ITC" panose="04040A07060A02020202" pitchFamily="82" charset="0"/>
              </a:rPr>
              <a:t>, BD, CD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425418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 smtClean="0">
                <a:latin typeface="Snap ITC" panose="04040A07060A02020202" pitchFamily="82" charset="0"/>
              </a:rPr>
              <a:t>Aquí no se escribe BA, ya que es la misma pareja que AB.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0" name="9 Explosión 1"/>
          <p:cNvSpPr/>
          <p:nvPr/>
        </p:nvSpPr>
        <p:spPr>
          <a:xfrm>
            <a:off x="7452320" y="5517232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Explosión 1"/>
          <p:cNvSpPr/>
          <p:nvPr/>
        </p:nvSpPr>
        <p:spPr>
          <a:xfrm>
            <a:off x="7632460" y="5709517"/>
            <a:ext cx="2160000" cy="1260000"/>
          </a:xfrm>
          <a:prstGeom prst="irregularSeal1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Explosión 1"/>
          <p:cNvSpPr/>
          <p:nvPr/>
        </p:nvSpPr>
        <p:spPr>
          <a:xfrm flipH="1">
            <a:off x="-828600" y="5456838"/>
            <a:ext cx="2520280" cy="1644570"/>
          </a:xfrm>
          <a:prstGeom prst="irregularSeal1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Más"/>
          <p:cNvSpPr/>
          <p:nvPr/>
        </p:nvSpPr>
        <p:spPr>
          <a:xfrm>
            <a:off x="8244408" y="5276056"/>
            <a:ext cx="914400" cy="914400"/>
          </a:xfrm>
          <a:prstGeom prst="mathPlu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Multiplicar"/>
          <p:cNvSpPr/>
          <p:nvPr/>
        </p:nvSpPr>
        <p:spPr>
          <a:xfrm>
            <a:off x="7092280" y="6040800"/>
            <a:ext cx="914400" cy="914400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Distinto de"/>
          <p:cNvSpPr/>
          <p:nvPr/>
        </p:nvSpPr>
        <p:spPr>
          <a:xfrm rot="19220892">
            <a:off x="7350852" y="5306400"/>
            <a:ext cx="914400" cy="914400"/>
          </a:xfrm>
          <a:prstGeom prst="mathNotEqual">
            <a:avLst>
              <a:gd name="adj1" fmla="val 14429"/>
              <a:gd name="adj2" fmla="val 6460935"/>
              <a:gd name="adj3" fmla="val 2085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6" name="15 Explosión 1"/>
          <p:cNvSpPr/>
          <p:nvPr/>
        </p:nvSpPr>
        <p:spPr>
          <a:xfrm flipH="1">
            <a:off x="-648460" y="5709517"/>
            <a:ext cx="2160000" cy="1260000"/>
          </a:xfrm>
          <a:prstGeom prst="irregularSeal1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CuadroTexto"/>
          <p:cNvSpPr txBox="1"/>
          <p:nvPr/>
        </p:nvSpPr>
        <p:spPr>
          <a:xfrm rot="2028513">
            <a:off x="-72520" y="554859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Ink Free" panose="03080402000500000000" pitchFamily="66" charset="0"/>
              </a:rPr>
              <a:t>sin </a:t>
            </a:r>
            <a:r>
              <a:rPr lang="es-CO" dirty="0" smtClean="0">
                <a:latin typeface="Ink Free" panose="03080402000500000000" pitchFamily="66" charset="0"/>
                <a:sym typeface="Symbol"/>
              </a:rPr>
              <a:t> + sin  = 2 sin</a:t>
            </a:r>
            <a:endParaRPr lang="es-CO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96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cap="none" spc="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</a:t>
            </a:r>
            <a:r>
              <a:rPr lang="es-CO" sz="5400" dirty="0" smtClean="0">
                <a:ln>
                  <a:solidFill>
                    <a:schemeClr val="accent6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eamos las dos clases de combinaciones…</a:t>
            </a:r>
            <a:endParaRPr lang="es-CO" sz="5400" cap="none" spc="0" dirty="0">
              <a:ln>
                <a:solidFill>
                  <a:schemeClr val="accent6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51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697</Words>
  <Application>Microsoft Office PowerPoint</Application>
  <PresentationFormat>Presentación en pantalla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25</cp:revision>
  <dcterms:created xsi:type="dcterms:W3CDTF">2023-05-20T18:10:55Z</dcterms:created>
  <dcterms:modified xsi:type="dcterms:W3CDTF">2023-05-28T18:24:05Z</dcterms:modified>
</cp:coreProperties>
</file>