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1" r:id="rId2"/>
    <p:sldId id="257" r:id="rId3"/>
    <p:sldId id="266" r:id="rId4"/>
    <p:sldId id="258" r:id="rId5"/>
    <p:sldId id="267" r:id="rId6"/>
    <p:sldId id="268" r:id="rId7"/>
    <p:sldId id="269" r:id="rId8"/>
    <p:sldId id="270" r:id="rId9"/>
    <p:sldId id="260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00"/>
    <a:srgbClr val="FF7C8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74" d="100"/>
          <a:sy n="74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editar el estilo de subtítulo del patrón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D5053-040D-473B-8950-4DE2A255ADF0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08705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85FB2-F6DA-4CA8-B9C2-BFD6E335A9E7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58568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A28F-E6C5-4A20-B8D4-2FE743F7746F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84062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3F9C5-5FB1-4BA8-BE9C-2DEE20D86AC1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8325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2CAE-1531-4584-98F7-A7F2FF9451C2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02679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BADE-41F4-4408-95FE-7883DC865A15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413218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0B91-352C-4E4B-9DAB-1C1E92F5B11F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36381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C99CB-B9D5-4B78-9C0F-5A6325C89FED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11878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EFCB4-9223-4BF2-82C7-5468A9DC94BC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74886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C5976-7578-4FA2-BA1B-6E0D4F999D23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255900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DCB3-B229-41D0-B753-C93FCDF1C33B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  <p:extLst>
      <p:ext uri="{BB962C8B-B14F-4D97-AF65-F5344CB8AC3E}">
        <p14:creationId xmlns:p14="http://schemas.microsoft.com/office/powerpoint/2010/main" val="112257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20000"/>
              <a:lumOff val="80000"/>
            </a:schemeClr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7D76F0-C61E-496E-8B5C-16DADC56C74F}" type="slidenum">
              <a:rPr lang="en-US" altLang="es-CO"/>
              <a:pPr>
                <a:defRPr/>
              </a:pPr>
              <a:t>‹Nº›</a:t>
            </a:fld>
            <a:endParaRPr lang="en-US" altLang="es-C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71740" y="89337"/>
            <a:ext cx="90005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AU" altLang="es-CO" sz="4000" dirty="0">
                <a:ln>
                  <a:solidFill>
                    <a:schemeClr val="tx2">
                      <a:lumMod val="50000"/>
                    </a:schemeClr>
                  </a:solidFill>
                </a:ln>
                <a:pattFill prst="horzBrick">
                  <a:fgClr>
                    <a:schemeClr val="bg2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Blackoak Std" pitchFamily="82" charset="0"/>
              </a:rPr>
              <a:t>OPERING FRACTIONS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2579687" y="3986833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latin typeface="Cooper Black" panose="0208090404030B020404" pitchFamily="18" charset="0"/>
              </a:rPr>
              <a:t>By: Mr. Erick Duque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D434020-EA58-4393-801E-2262CFB017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381" y="1556144"/>
            <a:ext cx="2351236" cy="2376912"/>
          </a:xfrm>
          <a:prstGeom prst="rect">
            <a:avLst/>
          </a:prstGeom>
        </p:spPr>
      </p:pic>
      <p:grpSp>
        <p:nvGrpSpPr>
          <p:cNvPr id="16" name="15 Grupo"/>
          <p:cNvGrpSpPr/>
          <p:nvPr/>
        </p:nvGrpSpPr>
        <p:grpSpPr>
          <a:xfrm>
            <a:off x="1926885" y="4771018"/>
            <a:ext cx="5290231" cy="1754326"/>
            <a:chOff x="1926885" y="4149080"/>
            <a:chExt cx="5290231" cy="1754326"/>
          </a:xfrm>
        </p:grpSpPr>
        <p:grpSp>
          <p:nvGrpSpPr>
            <p:cNvPr id="17" name="16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9" name="18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20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8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287338" y="1268413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AU" altLang="es-CO" sz="24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To multiply fractions, you have to multiply in front, that is to multiply numerator by numerator and denominator by denominator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179388" y="2667000"/>
            <a:ext cx="1982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Example</a:t>
            </a:r>
            <a:r>
              <a:rPr lang="en-AU" altLang="es-CO" sz="2800" dirty="0" smtClean="0">
                <a:solidFill>
                  <a:srgbClr val="000000"/>
                </a:solidFill>
                <a:latin typeface="Bodoni MT Black" panose="02070A03080606020203" pitchFamily="18" charset="0"/>
              </a:rPr>
              <a:t>: </a:t>
            </a:r>
            <a:endParaRPr lang="en-AU" altLang="es-CO" sz="2800" dirty="0">
              <a:solidFill>
                <a:srgbClr val="000000"/>
              </a:solidFill>
              <a:latin typeface="Bodoni MT Black" panose="02070A03080606020203" pitchFamily="18" charset="0"/>
            </a:endParaRPr>
          </a:p>
        </p:txBody>
      </p:sp>
      <p:sp>
        <p:nvSpPr>
          <p:cNvPr id="5" name="CuadroTexto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00844" y="3340567"/>
            <a:ext cx="2733056" cy="12858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6" name="CuadroTexto 5"/>
          <p:cNvSpPr txBox="1">
            <a:spLocks noChangeArrowheads="1"/>
          </p:cNvSpPr>
          <p:nvPr/>
        </p:nvSpPr>
        <p:spPr bwMode="auto">
          <a:xfrm>
            <a:off x="2249488" y="3429000"/>
            <a:ext cx="377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3184525" y="3429000"/>
            <a:ext cx="379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9" name="CuadroTexto 8"/>
          <p:cNvSpPr txBox="1">
            <a:spLocks noChangeArrowheads="1"/>
          </p:cNvSpPr>
          <p:nvPr/>
        </p:nvSpPr>
        <p:spPr bwMode="auto">
          <a:xfrm>
            <a:off x="3203575" y="4202113"/>
            <a:ext cx="3794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10" name="CuadroTexto 9"/>
          <p:cNvSpPr txBox="1">
            <a:spLocks noChangeArrowheads="1"/>
          </p:cNvSpPr>
          <p:nvPr/>
        </p:nvSpPr>
        <p:spPr bwMode="auto">
          <a:xfrm>
            <a:off x="2268538" y="4202113"/>
            <a:ext cx="377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4394200" y="3770313"/>
            <a:ext cx="393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=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12" name="CuadroTexto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60032" y="3367271"/>
            <a:ext cx="1114088" cy="12833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MULTIPLYING FRACTIONS</a:t>
            </a:r>
            <a:endParaRPr lang="en-AU" sz="20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176213" y="632743"/>
            <a:ext cx="2379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4000" dirty="0" smtClean="0">
                <a:solidFill>
                  <a:srgbClr val="000000"/>
                </a:solidFill>
                <a:latin typeface="Bodoni MT Black" panose="02070A03080606020203" pitchFamily="18" charset="0"/>
              </a:rPr>
              <a:t>Practice</a:t>
            </a:r>
            <a:endParaRPr lang="en-AU" altLang="es-CO" sz="4000" dirty="0">
              <a:solidFill>
                <a:srgbClr val="000000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2483768" y="836712"/>
            <a:ext cx="39892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Solve the following exercises </a:t>
            </a:r>
            <a:endParaRPr lang="en-AU" altLang="es-CO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5" name="CuadroTexto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1350" y="1484784"/>
            <a:ext cx="1132298" cy="70134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6" name="CuadroTexto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1350" y="2621127"/>
            <a:ext cx="2354940" cy="70134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7" name="CuadroTexto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3907" y="3757470"/>
            <a:ext cx="2899961" cy="69384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8" name="CuadroTexto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1350" y="5157192"/>
            <a:ext cx="3323730" cy="7013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9" name="8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EXERCISES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11" name="CuadroTexto 13"/>
          <p:cNvSpPr txBox="1"/>
          <p:nvPr/>
        </p:nvSpPr>
        <p:spPr>
          <a:xfrm>
            <a:off x="4716016" y="2305615"/>
            <a:ext cx="4386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287338" y="1268413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AU" altLang="es-CO" sz="24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To divide fractions, you have to multiply in cross; in other words, to multiply the first fraction by the reciprocal of the second fraction.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179388" y="2546350"/>
            <a:ext cx="1982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latin typeface="Bodoni MT Black" panose="02070A03080606020203" pitchFamily="18" charset="0"/>
              </a:rPr>
              <a:t>Example: </a:t>
            </a:r>
          </a:p>
        </p:txBody>
      </p:sp>
      <p:sp>
        <p:nvSpPr>
          <p:cNvPr id="5" name="CuadroTexto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71844" y="3068960"/>
            <a:ext cx="1713611" cy="10407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771775" y="3284538"/>
            <a:ext cx="504825" cy="5762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3817938" y="3357563"/>
            <a:ext cx="393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2800">
                <a:solidFill>
                  <a:srgbClr val="000000"/>
                </a:solidFill>
                <a:sym typeface="Wingdings" panose="05000000000000000000" pitchFamily="2" charset="2"/>
              </a:rPr>
              <a:t>=</a:t>
            </a:r>
            <a:endParaRPr lang="es-CO" altLang="es-CO" sz="2800">
              <a:solidFill>
                <a:srgbClr val="000000"/>
              </a:solidFill>
            </a:endParaRPr>
          </a:p>
        </p:txBody>
      </p:sp>
      <p:sp>
        <p:nvSpPr>
          <p:cNvPr id="9" name="CuadroTexto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26541" y="3068960"/>
            <a:ext cx="908903" cy="103714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cxnSp>
        <p:nvCxnSpPr>
          <p:cNvPr id="11" name="Conector recto de flecha 10"/>
          <p:cNvCxnSpPr/>
          <p:nvPr/>
        </p:nvCxnSpPr>
        <p:spPr>
          <a:xfrm flipV="1">
            <a:off x="2771775" y="3357563"/>
            <a:ext cx="647700" cy="52228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DIVIDING FRACTIONS</a:t>
            </a:r>
            <a:endParaRPr lang="en-AU" sz="2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32916" y="764704"/>
            <a:ext cx="230683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4000" dirty="0" smtClean="0">
                <a:solidFill>
                  <a:srgbClr val="000000"/>
                </a:solidFill>
                <a:latin typeface="Bodoni MT Black" panose="02070A03080606020203" pitchFamily="18" charset="0"/>
              </a:rPr>
              <a:t>Practice</a:t>
            </a:r>
            <a:endParaRPr lang="en-AU" altLang="es-CO" sz="4000" dirty="0">
              <a:solidFill>
                <a:srgbClr val="000000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2322326" y="971436"/>
            <a:ext cx="3613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>
                <a:solidFill>
                  <a:srgbClr val="000000"/>
                </a:solidFill>
                <a:latin typeface="Cooper Black" panose="0208090404030B020404" pitchFamily="18" charset="0"/>
              </a:rPr>
              <a:t>Solve the following exercises </a:t>
            </a:r>
          </a:p>
        </p:txBody>
      </p:sp>
      <p:sp>
        <p:nvSpPr>
          <p:cNvPr id="4" name="CuadroTexto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0995" y="1628800"/>
            <a:ext cx="1481752" cy="70134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5" name="CuadroTexto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0995" y="2680894"/>
            <a:ext cx="1141916" cy="69147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6" name="CuadroTexto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0995" y="3723113"/>
            <a:ext cx="1924181" cy="69384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s-CO">
                <a:noFill/>
              </a:rPr>
              <a:t> 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EXERCISES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9" name="CuadroTexto 13"/>
          <p:cNvSpPr txBox="1"/>
          <p:nvPr/>
        </p:nvSpPr>
        <p:spPr>
          <a:xfrm>
            <a:off x="4716016" y="2305615"/>
            <a:ext cx="4386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32225" y="1345811"/>
            <a:ext cx="301307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The number </a:t>
            </a:r>
            <a:r>
              <a:rPr lang="en-US" altLang="en-US" sz="2000" b="1" i="1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 is called NUMERATOR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383881" y="1402988"/>
            <a:ext cx="39790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It means the number to take of the unit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232223" y="2277011"/>
            <a:ext cx="34756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The number </a:t>
            </a:r>
            <a:r>
              <a:rPr lang="en-US" altLang="en-US" sz="2000" b="1" i="1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b</a:t>
            </a: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 is called DENOMINATOR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383881" y="2276872"/>
            <a:ext cx="4364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It means the number of parts in which unit will be divided</a:t>
            </a: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44420" y="3068960"/>
            <a:ext cx="877018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To simplify fractions means to write the fraction in lowest terms, that is to divide the both terms by the same number.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45905" y="3780147"/>
            <a:ext cx="8685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</a:rPr>
              <a:t>It is possible to simplify by any number provide by the same number at the top and bottom of the fraction.</a:t>
            </a: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144420" y="4488172"/>
            <a:ext cx="202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</a:rPr>
              <a:t>For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oper Black" panose="0208090404030B020404" pitchFamily="18" charset="0"/>
              </a:rPr>
              <a:t>example</a:t>
            </a:r>
            <a:r>
              <a:rPr lang="en-US" altLang="en-US" sz="2000" dirty="0">
                <a:solidFill>
                  <a:srgbClr val="00000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355910" y="764704"/>
                <a:ext cx="843218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 smtClean="0">
                    <a:solidFill>
                      <a:srgbClr val="000000"/>
                    </a:solidFill>
                    <a:latin typeface="Cooper Black" panose="0208090404030B020404" pitchFamily="18" charset="0"/>
                  </a:rPr>
                  <a:t>It´s a number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CO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s-CO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s-CO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AU" sz="2400" dirty="0" smtClean="0">
                    <a:solidFill>
                      <a:srgbClr val="000000"/>
                    </a:solidFill>
                    <a:latin typeface="Cooper Black" panose="0208090404030B020404" pitchFamily="18" charset="0"/>
                  </a:rPr>
                  <a:t>when a and b are integers</a:t>
                </a:r>
                <a:endParaRPr lang="en-AU" sz="2400" dirty="0">
                  <a:solidFill>
                    <a:srgbClr val="000000"/>
                  </a:solidFill>
                  <a:latin typeface="Cooper Black" panose="0208090404030B020404" pitchFamily="18" charset="0"/>
                </a:endParaRPr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10" y="764704"/>
                <a:ext cx="8432180" cy="586571"/>
              </a:xfrm>
              <a:prstGeom prst="rect">
                <a:avLst/>
              </a:prstGeom>
              <a:blipFill rotWithShape="1">
                <a:blip r:embed="rId2"/>
                <a:stretch>
                  <a:fillRect l="-1084" t="-1031" r="-361" b="-82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29 Grupo"/>
          <p:cNvGrpSpPr/>
          <p:nvPr/>
        </p:nvGrpSpPr>
        <p:grpSpPr>
          <a:xfrm>
            <a:off x="3394234" y="5013176"/>
            <a:ext cx="745718" cy="1412296"/>
            <a:chOff x="3059831" y="1988840"/>
            <a:chExt cx="745718" cy="1412296"/>
          </a:xfrm>
        </p:grpSpPr>
        <p:sp>
          <p:nvSpPr>
            <p:cNvPr id="31" name="30 CuadroTexto"/>
            <p:cNvSpPr txBox="1"/>
            <p:nvPr/>
          </p:nvSpPr>
          <p:spPr>
            <a:xfrm>
              <a:off x="3059832" y="1988840"/>
              <a:ext cx="74571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18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3059831" y="2693250"/>
              <a:ext cx="74571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27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cxnSp>
          <p:nvCxnSpPr>
            <p:cNvPr id="33" name="32 Conector recto"/>
            <p:cNvCxnSpPr/>
            <p:nvPr/>
          </p:nvCxnSpPr>
          <p:spPr>
            <a:xfrm>
              <a:off x="3130359" y="2682379"/>
              <a:ext cx="604662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18 Conector recto"/>
          <p:cNvCxnSpPr/>
          <p:nvPr/>
        </p:nvCxnSpPr>
        <p:spPr>
          <a:xfrm flipV="1">
            <a:off x="2013976" y="5179050"/>
            <a:ext cx="745717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2025455" y="5883460"/>
            <a:ext cx="745717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Igual que"/>
          <p:cNvSpPr/>
          <p:nvPr/>
        </p:nvSpPr>
        <p:spPr>
          <a:xfrm>
            <a:off x="2879872" y="5523460"/>
            <a:ext cx="540000" cy="360000"/>
          </a:xfrm>
          <a:prstGeom prst="mathEqual">
            <a:avLst>
              <a:gd name="adj1" fmla="val 19943"/>
              <a:gd name="adj2" fmla="val 1891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36" name="35 Grupo"/>
          <p:cNvGrpSpPr/>
          <p:nvPr/>
        </p:nvGrpSpPr>
        <p:grpSpPr>
          <a:xfrm>
            <a:off x="2051720" y="5013477"/>
            <a:ext cx="745718" cy="1412296"/>
            <a:chOff x="3059831" y="1988840"/>
            <a:chExt cx="745718" cy="1412296"/>
          </a:xfrm>
        </p:grpSpPr>
        <p:sp>
          <p:nvSpPr>
            <p:cNvPr id="37" name="36 CuadroTexto"/>
            <p:cNvSpPr txBox="1"/>
            <p:nvPr/>
          </p:nvSpPr>
          <p:spPr>
            <a:xfrm>
              <a:off x="3059832" y="1988840"/>
              <a:ext cx="74571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36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3059831" y="2693250"/>
              <a:ext cx="74571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54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cxnSp>
          <p:nvCxnSpPr>
            <p:cNvPr id="39" name="38 Conector recto"/>
            <p:cNvCxnSpPr/>
            <p:nvPr/>
          </p:nvCxnSpPr>
          <p:spPr>
            <a:xfrm>
              <a:off x="3130359" y="2682379"/>
              <a:ext cx="604662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39 Conector recto"/>
          <p:cNvCxnSpPr/>
          <p:nvPr/>
        </p:nvCxnSpPr>
        <p:spPr>
          <a:xfrm flipV="1">
            <a:off x="3394233" y="5151396"/>
            <a:ext cx="745717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V="1">
            <a:off x="3405713" y="5855505"/>
            <a:ext cx="745717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Igual que"/>
          <p:cNvSpPr/>
          <p:nvPr/>
        </p:nvSpPr>
        <p:spPr>
          <a:xfrm>
            <a:off x="4176016" y="5523460"/>
            <a:ext cx="540000" cy="360000"/>
          </a:xfrm>
          <a:prstGeom prst="mathEqual">
            <a:avLst>
              <a:gd name="adj1" fmla="val 19943"/>
              <a:gd name="adj2" fmla="val 1891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43" name="42 Grupo"/>
          <p:cNvGrpSpPr/>
          <p:nvPr/>
        </p:nvGrpSpPr>
        <p:grpSpPr>
          <a:xfrm>
            <a:off x="4716016" y="5013176"/>
            <a:ext cx="504056" cy="1412296"/>
            <a:chOff x="3059831" y="1988840"/>
            <a:chExt cx="504056" cy="1412296"/>
          </a:xfrm>
        </p:grpSpPr>
        <p:sp>
          <p:nvSpPr>
            <p:cNvPr id="44" name="43 CuadroTexto"/>
            <p:cNvSpPr txBox="1"/>
            <p:nvPr/>
          </p:nvSpPr>
          <p:spPr>
            <a:xfrm>
              <a:off x="3059832" y="1988840"/>
              <a:ext cx="46519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6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3059831" y="2693250"/>
              <a:ext cx="46519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9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cxnSp>
          <p:nvCxnSpPr>
            <p:cNvPr id="46" name="45 Conector recto"/>
            <p:cNvCxnSpPr/>
            <p:nvPr/>
          </p:nvCxnSpPr>
          <p:spPr>
            <a:xfrm>
              <a:off x="3130359" y="2682379"/>
              <a:ext cx="433528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47 Igual que"/>
          <p:cNvSpPr/>
          <p:nvPr/>
        </p:nvSpPr>
        <p:spPr>
          <a:xfrm>
            <a:off x="5292080" y="5517232"/>
            <a:ext cx="540000" cy="360000"/>
          </a:xfrm>
          <a:prstGeom prst="mathEqual">
            <a:avLst>
              <a:gd name="adj1" fmla="val 19943"/>
              <a:gd name="adj2" fmla="val 1891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cxnSp>
        <p:nvCxnSpPr>
          <p:cNvPr id="53" name="52 Conector recto"/>
          <p:cNvCxnSpPr/>
          <p:nvPr/>
        </p:nvCxnSpPr>
        <p:spPr>
          <a:xfrm flipV="1">
            <a:off x="4760643" y="5179050"/>
            <a:ext cx="375940" cy="3661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4772124" y="5888761"/>
            <a:ext cx="375940" cy="3661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55 Grupo"/>
          <p:cNvGrpSpPr/>
          <p:nvPr/>
        </p:nvGrpSpPr>
        <p:grpSpPr>
          <a:xfrm>
            <a:off x="5868144" y="4997312"/>
            <a:ext cx="504056" cy="1412296"/>
            <a:chOff x="3059831" y="1988840"/>
            <a:chExt cx="504056" cy="1412296"/>
          </a:xfrm>
        </p:grpSpPr>
        <p:sp>
          <p:nvSpPr>
            <p:cNvPr id="57" name="56 CuadroTexto"/>
            <p:cNvSpPr txBox="1"/>
            <p:nvPr/>
          </p:nvSpPr>
          <p:spPr>
            <a:xfrm>
              <a:off x="3059832" y="1988840"/>
              <a:ext cx="46519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2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059831" y="2693250"/>
              <a:ext cx="46519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</a:rPr>
                <a:t>3</a:t>
              </a:r>
              <a:endParaRPr lang="en-AU" sz="4000" dirty="0">
                <a:solidFill>
                  <a:srgbClr val="000000"/>
                </a:solidFill>
              </a:endParaRPr>
            </a:p>
          </p:txBody>
        </p:sp>
        <p:cxnSp>
          <p:nvCxnSpPr>
            <p:cNvPr id="59" name="58 Conector recto"/>
            <p:cNvCxnSpPr/>
            <p:nvPr/>
          </p:nvCxnSpPr>
          <p:spPr>
            <a:xfrm>
              <a:off x="3130359" y="2682379"/>
              <a:ext cx="433528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59 Rectángulo"/>
          <p:cNvSpPr/>
          <p:nvPr/>
        </p:nvSpPr>
        <p:spPr>
          <a:xfrm>
            <a:off x="0" y="6525344"/>
            <a:ext cx="9144000" cy="338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FRACTIONS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2" grpId="0"/>
      <p:bldP spid="35" grpId="0" animBg="1"/>
      <p:bldP spid="42" grpId="0" animBg="1"/>
      <p:bldP spid="48" grpId="0" animBg="1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6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FRACTIONS</a:t>
            </a:r>
            <a:endParaRPr lang="en-AU" sz="26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6525344"/>
            <a:ext cx="9144000" cy="3388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If you are going to add TWO fractions, you can use the method called “HAPPY FACE” </a:t>
            </a:r>
            <a:endParaRPr lang="en-AU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2483769" y="2393411"/>
            <a:ext cx="499721" cy="1412296"/>
            <a:chOff x="3059831" y="1988840"/>
            <a:chExt cx="499721" cy="1412296"/>
          </a:xfrm>
        </p:grpSpPr>
        <p:sp>
          <p:nvSpPr>
            <p:cNvPr id="12" name="11 CuadroTexto"/>
            <p:cNvSpPr txBox="1"/>
            <p:nvPr/>
          </p:nvSpPr>
          <p:spPr>
            <a:xfrm>
              <a:off x="3059832" y="1988840"/>
              <a:ext cx="43633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3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059831" y="2693250"/>
              <a:ext cx="44114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5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14" name="13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Más"/>
          <p:cNvSpPr/>
          <p:nvPr/>
        </p:nvSpPr>
        <p:spPr>
          <a:xfrm>
            <a:off x="3097868" y="2906950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3568223" y="2395149"/>
            <a:ext cx="499721" cy="1412296"/>
            <a:chOff x="3059831" y="1988840"/>
            <a:chExt cx="499721" cy="1412296"/>
          </a:xfrm>
        </p:grpSpPr>
        <p:sp>
          <p:nvSpPr>
            <p:cNvPr id="21" name="20 CuadroTexto"/>
            <p:cNvSpPr txBox="1"/>
            <p:nvPr/>
          </p:nvSpPr>
          <p:spPr>
            <a:xfrm>
              <a:off x="3059832" y="1988840"/>
              <a:ext cx="42030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2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3059831" y="2693250"/>
              <a:ext cx="46519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7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Igual que"/>
          <p:cNvSpPr/>
          <p:nvPr/>
        </p:nvSpPr>
        <p:spPr>
          <a:xfrm>
            <a:off x="4139992" y="2923035"/>
            <a:ext cx="360000" cy="360000"/>
          </a:xfrm>
          <a:prstGeom prst="mathEqual">
            <a:avLst>
              <a:gd name="adj1" fmla="val 10844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25" name="24 Conector recto"/>
          <p:cNvCxnSpPr/>
          <p:nvPr/>
        </p:nvCxnSpPr>
        <p:spPr>
          <a:xfrm>
            <a:off x="4626952" y="3081075"/>
            <a:ext cx="1673240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2" idx="3"/>
            <a:endCxn id="22" idx="1"/>
          </p:cNvCxnSpPr>
          <p:nvPr/>
        </p:nvCxnSpPr>
        <p:spPr>
          <a:xfrm>
            <a:off x="2920108" y="2747354"/>
            <a:ext cx="648115" cy="7061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95380" y="4941169"/>
            <a:ext cx="34457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3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‧ 7 = 21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546363" y="2400996"/>
            <a:ext cx="63350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0" name="29 Más"/>
          <p:cNvSpPr/>
          <p:nvPr/>
        </p:nvSpPr>
        <p:spPr>
          <a:xfrm>
            <a:off x="5259773" y="2574939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cxnSp>
        <p:nvCxnSpPr>
          <p:cNvPr id="31" name="30 Conector recto de flecha"/>
          <p:cNvCxnSpPr>
            <a:stCxn id="13" idx="3"/>
            <a:endCxn id="21" idx="1"/>
          </p:cNvCxnSpPr>
          <p:nvPr/>
        </p:nvCxnSpPr>
        <p:spPr>
          <a:xfrm flipV="1">
            <a:off x="2924915" y="2749092"/>
            <a:ext cx="643309" cy="7026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2707395" y="4941169"/>
            <a:ext cx="34277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5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‧ 2 = 10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554475" y="2400083"/>
            <a:ext cx="70083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Arco"/>
          <p:cNvSpPr/>
          <p:nvPr/>
        </p:nvSpPr>
        <p:spPr>
          <a:xfrm flipV="1">
            <a:off x="2699792" y="3234680"/>
            <a:ext cx="1008000" cy="914400"/>
          </a:xfrm>
          <a:prstGeom prst="arc">
            <a:avLst>
              <a:gd name="adj1" fmla="val 10692705"/>
              <a:gd name="adj2" fmla="val 2146117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38 CuadroTexto"/>
          <p:cNvSpPr txBox="1"/>
          <p:nvPr/>
        </p:nvSpPr>
        <p:spPr>
          <a:xfrm>
            <a:off x="2701384" y="4941169"/>
            <a:ext cx="34547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5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‧ 7 = 35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5066914" y="3109377"/>
            <a:ext cx="69281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3" name="42 Igual que"/>
          <p:cNvSpPr/>
          <p:nvPr/>
        </p:nvSpPr>
        <p:spPr>
          <a:xfrm>
            <a:off x="6326751" y="2895435"/>
            <a:ext cx="360000" cy="360000"/>
          </a:xfrm>
          <a:prstGeom prst="mathEqual">
            <a:avLst>
              <a:gd name="adj1" fmla="val 10844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6804248" y="2369287"/>
            <a:ext cx="692818" cy="1412296"/>
            <a:chOff x="3059831" y="1988840"/>
            <a:chExt cx="692818" cy="1412296"/>
          </a:xfrm>
        </p:grpSpPr>
        <p:sp>
          <p:nvSpPr>
            <p:cNvPr id="45" name="44 CuadroTexto"/>
            <p:cNvSpPr txBox="1"/>
            <p:nvPr/>
          </p:nvSpPr>
          <p:spPr>
            <a:xfrm>
              <a:off x="3059832" y="1988840"/>
              <a:ext cx="64953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31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3059831" y="2693250"/>
              <a:ext cx="69281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35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47" name="46 Conector recto"/>
            <p:cNvCxnSpPr/>
            <p:nvPr/>
          </p:nvCxnSpPr>
          <p:spPr>
            <a:xfrm>
              <a:off x="3158210" y="2682379"/>
              <a:ext cx="549693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864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  <p:bldP spid="24" grpId="0" animBg="1"/>
      <p:bldP spid="28" grpId="0"/>
      <p:bldP spid="28" grpId="1"/>
      <p:bldP spid="29" grpId="0"/>
      <p:bldP spid="30" grpId="0" animBg="1"/>
      <p:bldP spid="34" grpId="0"/>
      <p:bldP spid="34" grpId="1"/>
      <p:bldP spid="35" grpId="0"/>
      <p:bldP spid="38" grpId="0" animBg="1"/>
      <p:bldP spid="39" grpId="0"/>
      <p:bldP spid="39" grpId="1"/>
      <p:bldP spid="40" grpId="0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-8633" y="941819"/>
            <a:ext cx="91526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To add or subtract </a:t>
            </a: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more than two fractions, </a:t>
            </a: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you must follow the </a:t>
            </a: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method called “4 steps”</a:t>
            </a:r>
            <a:endParaRPr lang="en-US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107950" y="1997671"/>
            <a:ext cx="230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First Step:</a:t>
            </a: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552859" y="1997049"/>
            <a:ext cx="53277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Find the L. C. M. (Denominators)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107950" y="2459336"/>
            <a:ext cx="2519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Second Step: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555776" y="2458714"/>
            <a:ext cx="6516216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Divide by the bottom, multiply by the top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07950" y="2921001"/>
            <a:ext cx="230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Third Step: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2552859" y="2921001"/>
            <a:ext cx="2808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Add or subtract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107950" y="3933056"/>
            <a:ext cx="230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For example: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107947" y="3382666"/>
            <a:ext cx="2519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Fourth Step:</a:t>
            </a:r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2627782" y="3382666"/>
            <a:ext cx="41788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</a:p>
        </p:txBody>
      </p:sp>
      <p:grpSp>
        <p:nvGrpSpPr>
          <p:cNvPr id="32" name="31 Grupo"/>
          <p:cNvGrpSpPr/>
          <p:nvPr/>
        </p:nvGrpSpPr>
        <p:grpSpPr>
          <a:xfrm>
            <a:off x="3210453" y="4236343"/>
            <a:ext cx="2723095" cy="1424905"/>
            <a:chOff x="2713001" y="4236343"/>
            <a:chExt cx="2723095" cy="1424905"/>
          </a:xfrm>
        </p:grpSpPr>
        <p:grpSp>
          <p:nvGrpSpPr>
            <p:cNvPr id="18" name="17 Grupo"/>
            <p:cNvGrpSpPr/>
            <p:nvPr/>
          </p:nvGrpSpPr>
          <p:grpSpPr>
            <a:xfrm>
              <a:off x="2713001" y="4248952"/>
              <a:ext cx="499721" cy="1412296"/>
              <a:chOff x="3059831" y="1988840"/>
              <a:chExt cx="499721" cy="1412296"/>
            </a:xfrm>
          </p:grpSpPr>
          <p:sp>
            <p:nvSpPr>
              <p:cNvPr id="19" name="18 CuadroTexto"/>
              <p:cNvSpPr txBox="1"/>
              <p:nvPr/>
            </p:nvSpPr>
            <p:spPr>
              <a:xfrm>
                <a:off x="3059832" y="1988840"/>
                <a:ext cx="397866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1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>
                <a:off x="3059831" y="2693250"/>
                <a:ext cx="47481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4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21" name="20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21 Más"/>
            <p:cNvSpPr/>
            <p:nvPr/>
          </p:nvSpPr>
          <p:spPr>
            <a:xfrm>
              <a:off x="3273198" y="4762491"/>
              <a:ext cx="360000" cy="360000"/>
            </a:xfrm>
            <a:prstGeom prst="mathPlus">
              <a:avLst>
                <a:gd name="adj1" fmla="val 9435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000000"/>
                </a:solidFill>
              </a:endParaRPr>
            </a:p>
          </p:txBody>
        </p:sp>
        <p:grpSp>
          <p:nvGrpSpPr>
            <p:cNvPr id="23" name="22 Grupo"/>
            <p:cNvGrpSpPr/>
            <p:nvPr/>
          </p:nvGrpSpPr>
          <p:grpSpPr>
            <a:xfrm>
              <a:off x="3693674" y="4248952"/>
              <a:ext cx="499721" cy="1412296"/>
              <a:chOff x="3059831" y="1988840"/>
              <a:chExt cx="499721" cy="1412296"/>
            </a:xfrm>
          </p:grpSpPr>
          <p:sp>
            <p:nvSpPr>
              <p:cNvPr id="24" name="23 CuadroTexto"/>
              <p:cNvSpPr txBox="1"/>
              <p:nvPr/>
            </p:nvSpPr>
            <p:spPr>
              <a:xfrm>
                <a:off x="3059832" y="1988840"/>
                <a:ext cx="436338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3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25" name="24 CuadroTexto"/>
              <p:cNvSpPr txBox="1"/>
              <p:nvPr/>
            </p:nvSpPr>
            <p:spPr>
              <a:xfrm>
                <a:off x="3059831" y="2693250"/>
                <a:ext cx="47481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7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26" name="25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26 Más"/>
            <p:cNvSpPr/>
            <p:nvPr/>
          </p:nvSpPr>
          <p:spPr>
            <a:xfrm>
              <a:off x="4253871" y="4762491"/>
              <a:ext cx="360000" cy="360000"/>
            </a:xfrm>
            <a:prstGeom prst="mathPlus">
              <a:avLst>
                <a:gd name="adj1" fmla="val 9435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000000"/>
                </a:solidFill>
              </a:endParaRPr>
            </a:p>
          </p:txBody>
        </p:sp>
        <p:grpSp>
          <p:nvGrpSpPr>
            <p:cNvPr id="28" name="27 Grupo"/>
            <p:cNvGrpSpPr/>
            <p:nvPr/>
          </p:nvGrpSpPr>
          <p:grpSpPr>
            <a:xfrm>
              <a:off x="4674349" y="4236343"/>
              <a:ext cx="761747" cy="1412296"/>
              <a:chOff x="3059831" y="1988840"/>
              <a:chExt cx="761747" cy="1412296"/>
            </a:xfrm>
          </p:grpSpPr>
          <p:sp>
            <p:nvSpPr>
              <p:cNvPr id="29" name="28 CuadroTexto"/>
              <p:cNvSpPr txBox="1"/>
              <p:nvPr/>
            </p:nvSpPr>
            <p:spPr>
              <a:xfrm>
                <a:off x="3059832" y="1988840"/>
                <a:ext cx="671979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23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30" name="29 CuadroTexto"/>
              <p:cNvSpPr txBox="1"/>
              <p:nvPr/>
            </p:nvSpPr>
            <p:spPr>
              <a:xfrm>
                <a:off x="3059831" y="2693250"/>
                <a:ext cx="76174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60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31" name="30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32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6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FRACTIONS</a:t>
            </a:r>
            <a:endParaRPr lang="en-AU" sz="26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6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FRACTIONS</a:t>
            </a:r>
            <a:endParaRPr lang="en-AU" sz="26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275" y="764704"/>
            <a:ext cx="82421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1° STEP: Take the denominators and find its L. C. M.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251520" y="1412776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4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856830" y="1412776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1445729" y="1412776"/>
            <a:ext cx="76174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60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54" name="53 Conector recto"/>
          <p:cNvCxnSpPr/>
          <p:nvPr/>
        </p:nvCxnSpPr>
        <p:spPr>
          <a:xfrm>
            <a:off x="2237784" y="1546312"/>
            <a:ext cx="0" cy="39709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2324241" y="1412776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278771" y="2120662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856830" y="2120662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445729" y="2120662"/>
            <a:ext cx="76174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2324241" y="2120662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289992" y="2828548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856830" y="2828548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1499429" y="2828548"/>
            <a:ext cx="6543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2316226" y="2828548"/>
            <a:ext cx="4363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3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289992" y="3536434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66" name="65 CuadroTexto"/>
          <p:cNvSpPr txBox="1"/>
          <p:nvPr/>
        </p:nvSpPr>
        <p:spPr>
          <a:xfrm>
            <a:off x="856830" y="3536434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1606029" y="3536434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2313822" y="3536434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289992" y="4244320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856830" y="4244320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627669" y="4244320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2296990" y="4244320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289992" y="4952206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74" name="73 CuadroTexto"/>
          <p:cNvSpPr txBox="1"/>
          <p:nvPr/>
        </p:nvSpPr>
        <p:spPr>
          <a:xfrm>
            <a:off x="895302" y="4952206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1627669" y="4952206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915817" y="1546312"/>
            <a:ext cx="62281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So, the L. C. M. consist of to multiply all the number at right…</a:t>
            </a:r>
            <a:endParaRPr lang="en-US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3347864" y="2834928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0" name="79 Multiplicar"/>
          <p:cNvSpPr/>
          <p:nvPr/>
        </p:nvSpPr>
        <p:spPr>
          <a:xfrm>
            <a:off x="3750158" y="3008871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80 CuadroTexto"/>
          <p:cNvSpPr txBox="1"/>
          <p:nvPr/>
        </p:nvSpPr>
        <p:spPr>
          <a:xfrm>
            <a:off x="4110158" y="2834928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2" name="81 Multiplicar"/>
          <p:cNvSpPr/>
          <p:nvPr/>
        </p:nvSpPr>
        <p:spPr>
          <a:xfrm>
            <a:off x="4530466" y="3002491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82 CuadroTexto"/>
          <p:cNvSpPr txBox="1"/>
          <p:nvPr/>
        </p:nvSpPr>
        <p:spPr>
          <a:xfrm>
            <a:off x="4890466" y="2828548"/>
            <a:ext cx="4363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3</a:t>
            </a:r>
          </a:p>
        </p:txBody>
      </p:sp>
      <p:sp>
        <p:nvSpPr>
          <p:cNvPr id="84" name="83 Multiplicar"/>
          <p:cNvSpPr/>
          <p:nvPr/>
        </p:nvSpPr>
        <p:spPr>
          <a:xfrm>
            <a:off x="5326804" y="3002491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5" name="84 CuadroTexto"/>
          <p:cNvSpPr txBox="1"/>
          <p:nvPr/>
        </p:nvSpPr>
        <p:spPr>
          <a:xfrm>
            <a:off x="5686804" y="2834928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6" name="85 Multiplicar"/>
          <p:cNvSpPr/>
          <p:nvPr/>
        </p:nvSpPr>
        <p:spPr>
          <a:xfrm>
            <a:off x="6127950" y="3002491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7" name="86 CuadroTexto"/>
          <p:cNvSpPr txBox="1"/>
          <p:nvPr/>
        </p:nvSpPr>
        <p:spPr>
          <a:xfrm>
            <a:off x="6487950" y="2828548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8" name="87 Igual que"/>
          <p:cNvSpPr/>
          <p:nvPr/>
        </p:nvSpPr>
        <p:spPr>
          <a:xfrm>
            <a:off x="6962760" y="3008871"/>
            <a:ext cx="360000" cy="360000"/>
          </a:xfrm>
          <a:prstGeom prst="mathEqual">
            <a:avLst>
              <a:gd name="adj1" fmla="val 10844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322760" y="2681039"/>
            <a:ext cx="142859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Showcard Gothic" panose="04020904020102020604" pitchFamily="82" charset="0"/>
              </a:rPr>
              <a:t>420</a:t>
            </a:r>
            <a:endParaRPr lang="en-AU" sz="6000" dirty="0">
              <a:solidFill>
                <a:srgbClr val="FF3399"/>
              </a:solidFill>
              <a:latin typeface="Showcard Gothic" panose="04020904020102020604" pitchFamily="82" charset="0"/>
            </a:endParaRPr>
          </a:p>
        </p:txBody>
      </p:sp>
      <p:sp>
        <p:nvSpPr>
          <p:cNvPr id="90" name="89 Flecha arriba"/>
          <p:cNvSpPr/>
          <p:nvPr/>
        </p:nvSpPr>
        <p:spPr>
          <a:xfrm>
            <a:off x="7857058" y="3543605"/>
            <a:ext cx="360000" cy="720000"/>
          </a:xfrm>
          <a:prstGeom prst="upArrow">
            <a:avLst>
              <a:gd name="adj1" fmla="val 44685"/>
              <a:gd name="adj2" fmla="val 68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6725356" y="4305875"/>
            <a:ext cx="24186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This number will be the new denominator</a:t>
            </a:r>
            <a:endParaRPr lang="en-US" altLang="en-US" sz="16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3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8" grpId="0"/>
      <p:bldP spid="78" grpId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/>
      <p:bldP spid="88" grpId="0" animBg="1"/>
      <p:bldP spid="89" grpId="0"/>
      <p:bldP spid="90" grpId="0" animBg="1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6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FRACTIONS</a:t>
            </a:r>
            <a:endParaRPr lang="en-AU" sz="26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0" y="764704"/>
            <a:ext cx="91440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2° STEP: divide by the bottom and then multiply by the top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120564" y="1356023"/>
            <a:ext cx="2723095" cy="1424905"/>
            <a:chOff x="2713001" y="4236343"/>
            <a:chExt cx="2723095" cy="1424905"/>
          </a:xfrm>
        </p:grpSpPr>
        <p:grpSp>
          <p:nvGrpSpPr>
            <p:cNvPr id="6" name="5 Grupo"/>
            <p:cNvGrpSpPr/>
            <p:nvPr/>
          </p:nvGrpSpPr>
          <p:grpSpPr>
            <a:xfrm>
              <a:off x="2713001" y="4248952"/>
              <a:ext cx="499721" cy="1412296"/>
              <a:chOff x="3059831" y="1988840"/>
              <a:chExt cx="499721" cy="1412296"/>
            </a:xfrm>
          </p:grpSpPr>
          <p:sp>
            <p:nvSpPr>
              <p:cNvPr id="17" name="16 CuadroTexto"/>
              <p:cNvSpPr txBox="1"/>
              <p:nvPr/>
            </p:nvSpPr>
            <p:spPr>
              <a:xfrm>
                <a:off x="3059832" y="1988840"/>
                <a:ext cx="397866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1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18" name="17 CuadroTexto"/>
              <p:cNvSpPr txBox="1"/>
              <p:nvPr/>
            </p:nvSpPr>
            <p:spPr>
              <a:xfrm>
                <a:off x="3059831" y="2693250"/>
                <a:ext cx="47481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4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19" name="18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6 Más"/>
            <p:cNvSpPr/>
            <p:nvPr/>
          </p:nvSpPr>
          <p:spPr>
            <a:xfrm>
              <a:off x="3273198" y="4762491"/>
              <a:ext cx="360000" cy="360000"/>
            </a:xfrm>
            <a:prstGeom prst="mathPlus">
              <a:avLst>
                <a:gd name="adj1" fmla="val 9435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000000"/>
                </a:solidFill>
              </a:endParaRPr>
            </a:p>
          </p:txBody>
        </p:sp>
        <p:grpSp>
          <p:nvGrpSpPr>
            <p:cNvPr id="8" name="7 Grupo"/>
            <p:cNvGrpSpPr/>
            <p:nvPr/>
          </p:nvGrpSpPr>
          <p:grpSpPr>
            <a:xfrm>
              <a:off x="3693674" y="4248952"/>
              <a:ext cx="499721" cy="1412296"/>
              <a:chOff x="3059831" y="1988840"/>
              <a:chExt cx="499721" cy="1412296"/>
            </a:xfrm>
          </p:grpSpPr>
          <p:sp>
            <p:nvSpPr>
              <p:cNvPr id="14" name="13 CuadroTexto"/>
              <p:cNvSpPr txBox="1"/>
              <p:nvPr/>
            </p:nvSpPr>
            <p:spPr>
              <a:xfrm>
                <a:off x="3059832" y="1988840"/>
                <a:ext cx="436338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3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15" name="14 CuadroTexto"/>
              <p:cNvSpPr txBox="1"/>
              <p:nvPr/>
            </p:nvSpPr>
            <p:spPr>
              <a:xfrm>
                <a:off x="3059831" y="2693250"/>
                <a:ext cx="47481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7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16" name="15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8 Más"/>
            <p:cNvSpPr/>
            <p:nvPr/>
          </p:nvSpPr>
          <p:spPr>
            <a:xfrm>
              <a:off x="4253871" y="4762491"/>
              <a:ext cx="360000" cy="360000"/>
            </a:xfrm>
            <a:prstGeom prst="mathPlus">
              <a:avLst>
                <a:gd name="adj1" fmla="val 9435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000000"/>
                </a:solidFill>
              </a:endParaRPr>
            </a:p>
          </p:txBody>
        </p:sp>
        <p:grpSp>
          <p:nvGrpSpPr>
            <p:cNvPr id="10" name="9 Grupo"/>
            <p:cNvGrpSpPr/>
            <p:nvPr/>
          </p:nvGrpSpPr>
          <p:grpSpPr>
            <a:xfrm>
              <a:off x="4674349" y="4236343"/>
              <a:ext cx="761747" cy="1412296"/>
              <a:chOff x="3059831" y="1988840"/>
              <a:chExt cx="761747" cy="141229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3059832" y="1988840"/>
                <a:ext cx="671979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23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3059831" y="2693250"/>
                <a:ext cx="76174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4000" dirty="0" smtClean="0">
                    <a:solidFill>
                      <a:srgbClr val="000000"/>
                    </a:solidFill>
                    <a:latin typeface="Showcard Gothic" panose="04020904020102020604" pitchFamily="82" charset="0"/>
                  </a:rPr>
                  <a:t>60</a:t>
                </a:r>
                <a:endParaRPr lang="en-AU" sz="4000" dirty="0">
                  <a:solidFill>
                    <a:srgbClr val="000000"/>
                  </a:solidFill>
                  <a:latin typeface="Showcard Gothic" panose="04020904020102020604" pitchFamily="82" charset="0"/>
                </a:endParaRPr>
              </a:p>
            </p:txBody>
          </p:sp>
          <p:cxnSp>
            <p:nvCxnSpPr>
              <p:cNvPr id="13" name="12 Conector recto"/>
              <p:cNvCxnSpPr/>
              <p:nvPr/>
            </p:nvCxnSpPr>
            <p:spPr>
              <a:xfrm>
                <a:off x="3059831" y="2682379"/>
                <a:ext cx="499721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" name="19 Conector recto"/>
          <p:cNvCxnSpPr/>
          <p:nvPr/>
        </p:nvCxnSpPr>
        <p:spPr>
          <a:xfrm flipV="1">
            <a:off x="3186792" y="2049562"/>
            <a:ext cx="3441606" cy="1012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Igual que"/>
          <p:cNvSpPr/>
          <p:nvPr/>
        </p:nvSpPr>
        <p:spPr>
          <a:xfrm>
            <a:off x="2723059" y="1869562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400885" y="2076518"/>
            <a:ext cx="101341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3399"/>
                </a:solidFill>
                <a:latin typeface="Showcard Gothic" panose="04020904020102020604" pitchFamily="82" charset="0"/>
              </a:rPr>
              <a:t>420</a:t>
            </a:r>
            <a:endParaRPr lang="en-AU" sz="4000" dirty="0">
              <a:solidFill>
                <a:srgbClr val="FF3399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051021" y="4293096"/>
            <a:ext cx="50419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420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÷ 4 = 105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083059" y="1368632"/>
            <a:ext cx="95731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105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Más"/>
          <p:cNvSpPr/>
          <p:nvPr/>
        </p:nvSpPr>
        <p:spPr>
          <a:xfrm>
            <a:off x="4040372" y="1542575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28" name="27 Más"/>
          <p:cNvSpPr/>
          <p:nvPr/>
        </p:nvSpPr>
        <p:spPr>
          <a:xfrm>
            <a:off x="5383219" y="1542575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050322" y="5077633"/>
            <a:ext cx="50148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105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  <a:sym typeface="Symbol"/>
              </a:rPr>
              <a:t>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 1 = 105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051720" y="4293096"/>
            <a:ext cx="4607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420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÷ 7 = 60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077381" y="5149641"/>
            <a:ext cx="4590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60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  <a:sym typeface="Symbol"/>
              </a:rPr>
              <a:t>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 3 = 180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400372" y="1368632"/>
            <a:ext cx="98296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180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051720" y="4293096"/>
            <a:ext cx="4607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420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÷ 60 = 7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229781" y="5077633"/>
            <a:ext cx="45584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solidFill>
                  <a:srgbClr val="FF3399"/>
                </a:solidFill>
                <a:latin typeface="Cooper Black" panose="0208090404030B020404" pitchFamily="18" charset="0"/>
              </a:rPr>
              <a:t>7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  <a:sym typeface="Symbol"/>
              </a:rPr>
              <a:t>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 23 = 161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743219" y="1368632"/>
            <a:ext cx="88517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161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Igual que"/>
          <p:cNvSpPr/>
          <p:nvPr/>
        </p:nvSpPr>
        <p:spPr>
          <a:xfrm>
            <a:off x="6660232" y="1868663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35496" y="5042054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Para 1/4</a:t>
            </a:r>
            <a:endParaRPr lang="en-AU" sz="28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5496" y="5013176"/>
            <a:ext cx="1731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Para 3/7</a:t>
            </a:r>
            <a:endParaRPr lang="en-AU" sz="28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2709" y="5013176"/>
            <a:ext cx="2081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Para 23/60</a:t>
            </a:r>
            <a:endParaRPr lang="en-AU" sz="28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-14909" y="2924944"/>
            <a:ext cx="40552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oper Black" panose="0208090404030B020404" pitchFamily="18" charset="0"/>
              </a:rPr>
              <a:t>3° STEP: add or subtract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7092281" y="1340768"/>
            <a:ext cx="103906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446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7092280" y="2045178"/>
            <a:ext cx="101341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3399"/>
                </a:solidFill>
                <a:latin typeface="Showcard Gothic" panose="04020904020102020604" pitchFamily="82" charset="0"/>
              </a:rPr>
              <a:t>420</a:t>
            </a:r>
            <a:endParaRPr lang="en-AU" sz="4000" dirty="0">
              <a:solidFill>
                <a:srgbClr val="FF3399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49" name="48 Conector recto"/>
          <p:cNvCxnSpPr/>
          <p:nvPr/>
        </p:nvCxnSpPr>
        <p:spPr>
          <a:xfrm>
            <a:off x="7215106" y="2034307"/>
            <a:ext cx="885286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611560" y="5274786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105 + 180 + 161</a:t>
            </a:r>
            <a:r>
              <a:rPr lang="en-AU" sz="6000" dirty="0" smtClean="0">
                <a:solidFill>
                  <a:srgbClr val="000000"/>
                </a:solidFill>
                <a:latin typeface="Cooper Black" panose="0208090404030B020404" pitchFamily="18" charset="0"/>
                <a:cs typeface="Times New Roman"/>
              </a:rPr>
              <a:t>= 446</a:t>
            </a:r>
            <a:endParaRPr lang="en-AU" sz="6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35495" y="3386609"/>
            <a:ext cx="54726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4° STEP: </a:t>
            </a: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  <a:endParaRPr lang="en-US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54" name="53 Conector recto"/>
          <p:cNvCxnSpPr/>
          <p:nvPr/>
        </p:nvCxnSpPr>
        <p:spPr>
          <a:xfrm flipV="1">
            <a:off x="7120002" y="1459922"/>
            <a:ext cx="957974" cy="5253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7120002" y="2136468"/>
            <a:ext cx="957974" cy="5253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Igual que"/>
          <p:cNvSpPr/>
          <p:nvPr/>
        </p:nvSpPr>
        <p:spPr>
          <a:xfrm>
            <a:off x="8131348" y="1854307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60" name="59 Conector recto"/>
          <p:cNvCxnSpPr/>
          <p:nvPr/>
        </p:nvCxnSpPr>
        <p:spPr>
          <a:xfrm>
            <a:off x="7223579" y="3429000"/>
            <a:ext cx="804805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7189511" y="3356992"/>
            <a:ext cx="93647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3399"/>
                </a:solidFill>
                <a:latin typeface="Showcard Gothic" panose="04020904020102020604" pitchFamily="82" charset="0"/>
              </a:rPr>
              <a:t>210</a:t>
            </a:r>
            <a:endParaRPr lang="en-AU" sz="4000" dirty="0">
              <a:solidFill>
                <a:srgbClr val="FF3399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7158003" y="2780928"/>
            <a:ext cx="90762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223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3" name="62 Igual que"/>
          <p:cNvSpPr/>
          <p:nvPr/>
        </p:nvSpPr>
        <p:spPr>
          <a:xfrm>
            <a:off x="8095211" y="3236806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grpSp>
        <p:nvGrpSpPr>
          <p:cNvPr id="68" name="67 Grupo"/>
          <p:cNvGrpSpPr/>
          <p:nvPr/>
        </p:nvGrpSpPr>
        <p:grpSpPr>
          <a:xfrm>
            <a:off x="6948264" y="4094794"/>
            <a:ext cx="1469907" cy="1412265"/>
            <a:chOff x="7647352" y="4082783"/>
            <a:chExt cx="1469907" cy="1412265"/>
          </a:xfrm>
        </p:grpSpPr>
        <p:sp>
          <p:nvSpPr>
            <p:cNvPr id="69" name="68 CuadroTexto"/>
            <p:cNvSpPr txBox="1"/>
            <p:nvPr/>
          </p:nvSpPr>
          <p:spPr>
            <a:xfrm>
              <a:off x="7647352" y="4128949"/>
              <a:ext cx="611065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8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</a:t>
              </a:r>
              <a:endParaRPr lang="en-AU" sz="8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8258417" y="4082783"/>
              <a:ext cx="64953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13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71" name="70 Conector recto"/>
            <p:cNvCxnSpPr/>
            <p:nvPr/>
          </p:nvCxnSpPr>
          <p:spPr>
            <a:xfrm>
              <a:off x="8180784" y="4790669"/>
              <a:ext cx="804805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uadroTexto"/>
            <p:cNvSpPr txBox="1"/>
            <p:nvPr/>
          </p:nvSpPr>
          <p:spPr>
            <a:xfrm>
              <a:off x="8180784" y="4787162"/>
              <a:ext cx="93647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210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9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2" grpId="0"/>
      <p:bldP spid="23" grpId="0"/>
      <p:bldP spid="23" grpId="1"/>
      <p:bldP spid="24" grpId="0"/>
      <p:bldP spid="25" grpId="0" animBg="1"/>
      <p:bldP spid="28" grpId="0" animBg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6" grpId="0"/>
      <p:bldP spid="36" grpId="1"/>
      <p:bldP spid="37" grpId="0"/>
      <p:bldP spid="37" grpId="1"/>
      <p:bldP spid="38" grpId="0"/>
      <p:bldP spid="42" grpId="0" animBg="1"/>
      <p:bldP spid="43" grpId="0"/>
      <p:bldP spid="43" grpId="1"/>
      <p:bldP spid="43" grpId="2"/>
      <p:bldP spid="44" grpId="0"/>
      <p:bldP spid="44" grpId="1"/>
      <p:bldP spid="44" grpId="2"/>
      <p:bldP spid="45" grpId="0"/>
      <p:bldP spid="45" grpId="1"/>
      <p:bldP spid="45" grpId="2"/>
      <p:bldP spid="46" grpId="0"/>
      <p:bldP spid="47" grpId="0"/>
      <p:bldP spid="48" grpId="0"/>
      <p:bldP spid="50" grpId="0"/>
      <p:bldP spid="50" grpId="1"/>
      <p:bldP spid="52" grpId="0"/>
      <p:bldP spid="59" grpId="0" animBg="1"/>
      <p:bldP spid="61" grpId="0"/>
      <p:bldP spid="62" grpId="0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EXERCISES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341385" y="1281369"/>
            <a:ext cx="679995" cy="1412296"/>
            <a:chOff x="3059831" y="1988840"/>
            <a:chExt cx="679995" cy="1412296"/>
          </a:xfrm>
        </p:grpSpPr>
        <p:sp>
          <p:nvSpPr>
            <p:cNvPr id="11" name="10 CuadroTexto"/>
            <p:cNvSpPr txBox="1"/>
            <p:nvPr/>
          </p:nvSpPr>
          <p:spPr>
            <a:xfrm>
              <a:off x="3059832" y="1988840"/>
              <a:ext cx="67999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19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059831" y="2693250"/>
              <a:ext cx="65434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15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3136174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13 Más"/>
          <p:cNvSpPr/>
          <p:nvPr/>
        </p:nvSpPr>
        <p:spPr>
          <a:xfrm>
            <a:off x="1995731" y="1794908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2453428" y="1268760"/>
            <a:ext cx="499721" cy="1412296"/>
            <a:chOff x="3059831" y="1988840"/>
            <a:chExt cx="499721" cy="1412296"/>
          </a:xfrm>
        </p:grpSpPr>
        <p:sp>
          <p:nvSpPr>
            <p:cNvPr id="16" name="15 CuadroTexto"/>
            <p:cNvSpPr txBox="1"/>
            <p:nvPr/>
          </p:nvSpPr>
          <p:spPr>
            <a:xfrm>
              <a:off x="3059832" y="1988840"/>
              <a:ext cx="39786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059831" y="2693250"/>
              <a:ext cx="44114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5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18" name="17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Menos"/>
          <p:cNvSpPr/>
          <p:nvPr/>
        </p:nvSpPr>
        <p:spPr>
          <a:xfrm>
            <a:off x="3029532" y="1782299"/>
            <a:ext cx="360000" cy="360000"/>
          </a:xfrm>
          <a:prstGeom prst="mathMinus">
            <a:avLst>
              <a:gd name="adj1" fmla="val 6619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20" name="19 Grupo"/>
          <p:cNvGrpSpPr/>
          <p:nvPr/>
        </p:nvGrpSpPr>
        <p:grpSpPr>
          <a:xfrm>
            <a:off x="3461540" y="1268760"/>
            <a:ext cx="499721" cy="1412296"/>
            <a:chOff x="3059831" y="1988840"/>
            <a:chExt cx="499721" cy="1412296"/>
          </a:xfrm>
        </p:grpSpPr>
        <p:sp>
          <p:nvSpPr>
            <p:cNvPr id="21" name="20 CuadroTexto"/>
            <p:cNvSpPr txBox="1"/>
            <p:nvPr/>
          </p:nvSpPr>
          <p:spPr>
            <a:xfrm>
              <a:off x="3059832" y="1988840"/>
              <a:ext cx="39786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3059831" y="2693250"/>
              <a:ext cx="42030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2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26 CuadroTexto"/>
          <p:cNvSpPr txBox="1"/>
          <p:nvPr/>
        </p:nvSpPr>
        <p:spPr>
          <a:xfrm>
            <a:off x="1340415" y="2865545"/>
            <a:ext cx="6543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995731" y="2865545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436877" y="2865545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2857185" y="3009561"/>
            <a:ext cx="0" cy="26875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897216" y="2865545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340415" y="3573431"/>
            <a:ext cx="6543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94761" y="3573431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448098" y="3573431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897216" y="3573431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449419" y="4281317"/>
            <a:ext cx="4363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016401" y="4281317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448098" y="4281317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889201" y="4281317"/>
            <a:ext cx="4363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468655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995731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448098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Multiplicar"/>
          <p:cNvSpPr/>
          <p:nvPr/>
        </p:nvSpPr>
        <p:spPr>
          <a:xfrm>
            <a:off x="4037644" y="3039488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44 Multiplicar"/>
          <p:cNvSpPr/>
          <p:nvPr/>
        </p:nvSpPr>
        <p:spPr>
          <a:xfrm>
            <a:off x="4685676" y="3039488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45 Igual que"/>
          <p:cNvSpPr/>
          <p:nvPr/>
        </p:nvSpPr>
        <p:spPr>
          <a:xfrm>
            <a:off x="5405796" y="3039488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5765796" y="2865545"/>
            <a:ext cx="73930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Igual que"/>
          <p:cNvSpPr/>
          <p:nvPr/>
        </p:nvSpPr>
        <p:spPr>
          <a:xfrm>
            <a:off x="4037644" y="1792037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49" name="48 Conector recto"/>
          <p:cNvCxnSpPr/>
          <p:nvPr/>
        </p:nvCxnSpPr>
        <p:spPr>
          <a:xfrm flipV="1">
            <a:off x="4484430" y="1962299"/>
            <a:ext cx="2464806" cy="973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4397644" y="1281369"/>
            <a:ext cx="7184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38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Más"/>
          <p:cNvSpPr/>
          <p:nvPr/>
        </p:nvSpPr>
        <p:spPr>
          <a:xfrm>
            <a:off x="5116110" y="1455312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5476110" y="1281369"/>
            <a:ext cx="4587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6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6294890" y="1281369"/>
            <a:ext cx="6543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4" name="53 Más"/>
          <p:cNvSpPr/>
          <p:nvPr/>
        </p:nvSpPr>
        <p:spPr>
          <a:xfrm>
            <a:off x="5934890" y="1455312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56" name="55 Igual que"/>
          <p:cNvSpPr/>
          <p:nvPr/>
        </p:nvSpPr>
        <p:spPr>
          <a:xfrm>
            <a:off x="7001087" y="1792037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57" name="56 Conector recto"/>
          <p:cNvCxnSpPr/>
          <p:nvPr/>
        </p:nvCxnSpPr>
        <p:spPr>
          <a:xfrm flipV="1">
            <a:off x="7361087" y="1952712"/>
            <a:ext cx="702436" cy="4869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7361087" y="1281825"/>
            <a:ext cx="70243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29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7361087" y="1857433"/>
            <a:ext cx="73930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9.25069E-9 L 0.08611 0.0009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34783E-7 L 0.15747 -0.104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5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62535E-7 L 0.22778 -0.2053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9" y="-10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9.25069E-9 L -0.05625 -0.14593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73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/>
      <p:bldP spid="28" grpId="0"/>
      <p:bldP spid="29" grpId="0"/>
      <p:bldP spid="31" grpId="0"/>
      <p:bldP spid="31" grpId="1"/>
      <p:bldP spid="32" grpId="0"/>
      <p:bldP spid="33" grpId="0"/>
      <p:bldP spid="34" grpId="0"/>
      <p:bldP spid="35" grpId="0"/>
      <p:bldP spid="35" grpId="1"/>
      <p:bldP spid="36" grpId="0"/>
      <p:bldP spid="37" grpId="0"/>
      <p:bldP spid="38" grpId="0"/>
      <p:bldP spid="39" grpId="0"/>
      <p:bldP spid="39" grpId="1"/>
      <p:bldP spid="40" grpId="0"/>
      <p:bldP spid="41" grpId="0"/>
      <p:bldP spid="42" grpId="0"/>
      <p:bldP spid="44" grpId="0" animBg="1"/>
      <p:bldP spid="45" grpId="0" animBg="1"/>
      <p:bldP spid="46" grpId="0" animBg="1"/>
      <p:bldP spid="47" grpId="0"/>
      <p:bldP spid="47" grpId="1"/>
      <p:bldP spid="48" grpId="0" animBg="1"/>
      <p:bldP spid="50" grpId="0"/>
      <p:bldP spid="51" grpId="0" animBg="1"/>
      <p:bldP spid="52" grpId="0"/>
      <p:bldP spid="53" grpId="0"/>
      <p:bldP spid="54" grpId="0" animBg="1"/>
      <p:bldP spid="56" grpId="0" animBg="1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EXERCISES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1403648" y="1281369"/>
            <a:ext cx="513801" cy="1412296"/>
            <a:chOff x="3122094" y="1988840"/>
            <a:chExt cx="513801" cy="1412296"/>
          </a:xfrm>
        </p:grpSpPr>
        <p:sp>
          <p:nvSpPr>
            <p:cNvPr id="23" name="22 CuadroTexto"/>
            <p:cNvSpPr txBox="1"/>
            <p:nvPr/>
          </p:nvSpPr>
          <p:spPr>
            <a:xfrm>
              <a:off x="3156276" y="1988840"/>
              <a:ext cx="39786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3122094" y="2693250"/>
              <a:ext cx="42030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2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25" name="24 Conector recto"/>
            <p:cNvCxnSpPr/>
            <p:nvPr/>
          </p:nvCxnSpPr>
          <p:spPr>
            <a:xfrm>
              <a:off x="3136174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Más"/>
          <p:cNvSpPr/>
          <p:nvPr/>
        </p:nvSpPr>
        <p:spPr>
          <a:xfrm>
            <a:off x="1995731" y="1794908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2453428" y="1268760"/>
            <a:ext cx="499721" cy="1412296"/>
            <a:chOff x="3059831" y="1988840"/>
            <a:chExt cx="499721" cy="1412296"/>
          </a:xfrm>
        </p:grpSpPr>
        <p:sp>
          <p:nvSpPr>
            <p:cNvPr id="28" name="27 CuadroTexto"/>
            <p:cNvSpPr txBox="1"/>
            <p:nvPr/>
          </p:nvSpPr>
          <p:spPr>
            <a:xfrm>
              <a:off x="3059832" y="1988840"/>
              <a:ext cx="43633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3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3059831" y="2693250"/>
              <a:ext cx="47481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4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30" name="29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31 Grupo"/>
          <p:cNvGrpSpPr/>
          <p:nvPr/>
        </p:nvGrpSpPr>
        <p:grpSpPr>
          <a:xfrm>
            <a:off x="3461540" y="1268760"/>
            <a:ext cx="499721" cy="1412296"/>
            <a:chOff x="3059831" y="1988840"/>
            <a:chExt cx="499721" cy="1412296"/>
          </a:xfrm>
        </p:grpSpPr>
        <p:sp>
          <p:nvSpPr>
            <p:cNvPr id="33" name="32 CuadroTexto"/>
            <p:cNvSpPr txBox="1"/>
            <p:nvPr/>
          </p:nvSpPr>
          <p:spPr>
            <a:xfrm>
              <a:off x="3059832" y="1988840"/>
              <a:ext cx="43633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3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3059831" y="2693250"/>
              <a:ext cx="44114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5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35" name="34 Conector recto"/>
            <p:cNvCxnSpPr/>
            <p:nvPr/>
          </p:nvCxnSpPr>
          <p:spPr>
            <a:xfrm>
              <a:off x="3059831" y="2682379"/>
              <a:ext cx="499721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CuadroTexto"/>
          <p:cNvSpPr txBox="1"/>
          <p:nvPr/>
        </p:nvSpPr>
        <p:spPr>
          <a:xfrm>
            <a:off x="1340415" y="2865545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835696" y="2865545"/>
            <a:ext cx="47481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4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436877" y="2865545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2857185" y="3009561"/>
            <a:ext cx="0" cy="26875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2897216" y="2865545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340415" y="3573431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907704" y="3573431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2448098" y="3573431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97216" y="3573431"/>
            <a:ext cx="42030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331640" y="4281317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907704" y="4281317"/>
            <a:ext cx="29410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448098" y="4281317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889201" y="4281317"/>
            <a:ext cx="4411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1331640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907704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448098" y="4989203"/>
            <a:ext cx="39786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2" name="51 Multiplicar"/>
          <p:cNvSpPr/>
          <p:nvPr/>
        </p:nvSpPr>
        <p:spPr>
          <a:xfrm>
            <a:off x="4037644" y="3039488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52 Multiplicar"/>
          <p:cNvSpPr/>
          <p:nvPr/>
        </p:nvSpPr>
        <p:spPr>
          <a:xfrm>
            <a:off x="4685676" y="3039488"/>
            <a:ext cx="360000" cy="360000"/>
          </a:xfrm>
          <a:prstGeom prst="mathMultiply">
            <a:avLst>
              <a:gd name="adj1" fmla="val 12252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53 Igual que"/>
          <p:cNvSpPr/>
          <p:nvPr/>
        </p:nvSpPr>
        <p:spPr>
          <a:xfrm>
            <a:off x="5405796" y="3039488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765796" y="2865545"/>
            <a:ext cx="72327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6" name="55 Igual que"/>
          <p:cNvSpPr/>
          <p:nvPr/>
        </p:nvSpPr>
        <p:spPr>
          <a:xfrm>
            <a:off x="4037644" y="1792037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57" name="56 Conector recto"/>
          <p:cNvCxnSpPr/>
          <p:nvPr/>
        </p:nvCxnSpPr>
        <p:spPr>
          <a:xfrm flipV="1">
            <a:off x="4484430" y="1962299"/>
            <a:ext cx="2464806" cy="9738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4397644" y="1281369"/>
            <a:ext cx="70083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59" name="58 Más"/>
          <p:cNvSpPr/>
          <p:nvPr/>
        </p:nvSpPr>
        <p:spPr>
          <a:xfrm>
            <a:off x="5076056" y="1455312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5364088" y="1281369"/>
            <a:ext cx="654346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15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6294890" y="1281369"/>
            <a:ext cx="63350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12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Más"/>
          <p:cNvSpPr/>
          <p:nvPr/>
        </p:nvSpPr>
        <p:spPr>
          <a:xfrm>
            <a:off x="5934890" y="1455312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sp>
        <p:nvSpPr>
          <p:cNvPr id="63" name="62 Igual que"/>
          <p:cNvSpPr/>
          <p:nvPr/>
        </p:nvSpPr>
        <p:spPr>
          <a:xfrm>
            <a:off x="7001087" y="1792037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64" name="63 Conector recto"/>
          <p:cNvCxnSpPr/>
          <p:nvPr/>
        </p:nvCxnSpPr>
        <p:spPr>
          <a:xfrm flipV="1">
            <a:off x="7361087" y="1952712"/>
            <a:ext cx="702436" cy="4869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7361087" y="1281825"/>
            <a:ext cx="712054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37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7361087" y="1857433"/>
            <a:ext cx="72327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000000"/>
                </a:solidFill>
                <a:latin typeface="Showcard Gothic" panose="04020904020102020604" pitchFamily="82" charset="0"/>
              </a:rPr>
              <a:t>20</a:t>
            </a:r>
            <a:endParaRPr lang="en-AU" sz="4000" dirty="0">
              <a:solidFill>
                <a:srgbClr val="00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7" name="66 Más"/>
          <p:cNvSpPr/>
          <p:nvPr/>
        </p:nvSpPr>
        <p:spPr>
          <a:xfrm>
            <a:off x="2987824" y="1777581"/>
            <a:ext cx="360000" cy="360000"/>
          </a:xfrm>
          <a:prstGeom prst="mathPlus">
            <a:avLst>
              <a:gd name="adj1" fmla="val 9435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68" name="67 Grupo"/>
          <p:cNvGrpSpPr/>
          <p:nvPr/>
        </p:nvGrpSpPr>
        <p:grpSpPr>
          <a:xfrm>
            <a:off x="7092280" y="2736815"/>
            <a:ext cx="1152128" cy="1412265"/>
            <a:chOff x="7647352" y="4082783"/>
            <a:chExt cx="1152128" cy="1412265"/>
          </a:xfrm>
        </p:grpSpPr>
        <p:sp>
          <p:nvSpPr>
            <p:cNvPr id="69" name="68 CuadroTexto"/>
            <p:cNvSpPr txBox="1"/>
            <p:nvPr/>
          </p:nvSpPr>
          <p:spPr>
            <a:xfrm>
              <a:off x="7647352" y="4128949"/>
              <a:ext cx="611065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8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</a:t>
              </a:r>
              <a:endParaRPr lang="en-AU" sz="8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8079400" y="4082783"/>
              <a:ext cx="67358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17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  <p:cxnSp>
          <p:nvCxnSpPr>
            <p:cNvPr id="71" name="70 Conector recto"/>
            <p:cNvCxnSpPr/>
            <p:nvPr/>
          </p:nvCxnSpPr>
          <p:spPr>
            <a:xfrm>
              <a:off x="8151408" y="4790669"/>
              <a:ext cx="604662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CuadroTexto"/>
            <p:cNvSpPr txBox="1"/>
            <p:nvPr/>
          </p:nvSpPr>
          <p:spPr>
            <a:xfrm>
              <a:off x="8076205" y="4787162"/>
              <a:ext cx="72327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solidFill>
                    <a:srgbClr val="000000"/>
                  </a:solidFill>
                  <a:latin typeface="Showcard Gothic" panose="04020904020102020604" pitchFamily="82" charset="0"/>
                </a:rPr>
                <a:t>20</a:t>
              </a:r>
              <a:endParaRPr lang="en-AU" sz="4000" dirty="0">
                <a:solidFill>
                  <a:srgbClr val="000000"/>
                </a:solidFill>
                <a:latin typeface="Showcard Gothic" panose="04020904020102020604" pitchFamily="82" charset="0"/>
              </a:endParaRPr>
            </a:p>
          </p:txBody>
        </p:sp>
      </p:grpSp>
      <p:sp>
        <p:nvSpPr>
          <p:cNvPr id="73" name="72 Igual que"/>
          <p:cNvSpPr/>
          <p:nvPr/>
        </p:nvSpPr>
        <p:spPr>
          <a:xfrm>
            <a:off x="8169916" y="1777581"/>
            <a:ext cx="360000" cy="360000"/>
          </a:xfrm>
          <a:prstGeom prst="mathEqual">
            <a:avLst>
              <a:gd name="adj1" fmla="val 12252"/>
              <a:gd name="adj2" fmla="val 11760"/>
            </a:avLst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2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9.25069E-9 L 0.08611 0.0009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34783E-7 L 0.15747 -0.104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5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62535E-7 L 0.22778 -0.2053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9" y="-10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9.25069E-9 L -0.05625 -0.14593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73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/>
      <p:bldP spid="37" grpId="0"/>
      <p:bldP spid="38" grpId="0"/>
      <p:bldP spid="40" grpId="0"/>
      <p:bldP spid="40" grpId="1"/>
      <p:bldP spid="41" grpId="0"/>
      <p:bldP spid="42" grpId="0"/>
      <p:bldP spid="43" grpId="0"/>
      <p:bldP spid="44" grpId="0"/>
      <p:bldP spid="44" grpId="1"/>
      <p:bldP spid="45" grpId="0"/>
      <p:bldP spid="46" grpId="0"/>
      <p:bldP spid="47" grpId="0"/>
      <p:bldP spid="48" grpId="0"/>
      <p:bldP spid="48" grpId="1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/>
      <p:bldP spid="55" grpId="1"/>
      <p:bldP spid="56" grpId="0" animBg="1"/>
      <p:bldP spid="58" grpId="0"/>
      <p:bldP spid="59" grpId="0" animBg="1"/>
      <p:bldP spid="60" grpId="0"/>
      <p:bldP spid="61" grpId="0"/>
      <p:bldP spid="62" grpId="0" animBg="1"/>
      <p:bldP spid="63" grpId="0" animBg="1"/>
      <p:bldP spid="65" grpId="0"/>
      <p:bldP spid="66" grpId="0"/>
      <p:bldP spid="67" grpId="0" animBg="1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52661" y="764704"/>
            <a:ext cx="1654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400" dirty="0" smtClean="0">
                <a:solidFill>
                  <a:srgbClr val="000000"/>
                </a:solidFill>
                <a:latin typeface="Stencil" panose="040409050D0802020404" pitchFamily="82" charset="0"/>
              </a:rPr>
              <a:t>Practice</a:t>
            </a:r>
            <a:endParaRPr lang="en-AU" altLang="es-CO" sz="2400" dirty="0">
              <a:solidFill>
                <a:srgbClr val="000000"/>
              </a:solidFill>
              <a:latin typeface="Stencil" panose="040409050D0802020404" pitchFamily="82" charset="0"/>
            </a:endParaRPr>
          </a:p>
        </p:txBody>
      </p:sp>
      <p:sp>
        <p:nvSpPr>
          <p:cNvPr id="25" name="CuadroTexto 24"/>
          <p:cNvSpPr txBox="1">
            <a:spLocks noChangeArrowheads="1"/>
          </p:cNvSpPr>
          <p:nvPr/>
        </p:nvSpPr>
        <p:spPr bwMode="auto">
          <a:xfrm>
            <a:off x="30436" y="1226666"/>
            <a:ext cx="3613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>
                <a:solidFill>
                  <a:srgbClr val="000000"/>
                </a:solidFill>
                <a:latin typeface="Cooper Black" panose="0208090404030B020404" pitchFamily="18" charset="0"/>
              </a:rPr>
              <a:t>Solve the following exercises </a:t>
            </a:r>
          </a:p>
        </p:txBody>
      </p:sp>
      <p:sp>
        <p:nvSpPr>
          <p:cNvPr id="41" name="40 Rectángulo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41 Rectángulo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rgbClr val="FF0000"/>
                  </a:solidFill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EXERCISES</a:t>
            </a:r>
            <a:endParaRPr lang="en-AU" sz="4400" dirty="0">
              <a:ln>
                <a:solidFill>
                  <a:srgbClr val="FF0000"/>
                </a:solidFill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0" y="1700808"/>
                <a:ext cx="3168753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90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00808"/>
                <a:ext cx="3168753" cy="9017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0" y="2696765"/>
                <a:ext cx="4589846" cy="910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324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162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108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96765"/>
                <a:ext cx="4589846" cy="9105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CuadroTexto"/>
              <p:cNvSpPr txBox="1"/>
              <p:nvPr/>
            </p:nvSpPr>
            <p:spPr>
              <a:xfrm>
                <a:off x="0" y="3751351"/>
                <a:ext cx="3794757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25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2" name="3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51351"/>
                <a:ext cx="3794757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-10030" y="4831471"/>
                <a:ext cx="4221990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13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46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30" y="4831471"/>
                <a:ext cx="4221990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CuadroTexto 13"/>
          <p:cNvSpPr txBox="1"/>
          <p:nvPr/>
        </p:nvSpPr>
        <p:spPr>
          <a:xfrm>
            <a:off x="4716016" y="2305615"/>
            <a:ext cx="4386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solidFill>
                  <a:srgbClr val="000000"/>
                </a:solidFill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9" grpId="0"/>
      <p:bldP spid="31" grpId="0"/>
      <p:bldP spid="32" grpId="0"/>
      <p:bldP spid="36" grpId="0"/>
      <p:bldP spid="47" grpId="0"/>
    </p:bldLst>
  </p:timing>
</p:sld>
</file>

<file path=ppt/theme/theme1.xml><?xml version="1.0" encoding="utf-8"?>
<a:theme xmlns:a="http://schemas.openxmlformats.org/drawingml/2006/main" name="Textura">
  <a:themeElements>
    <a:clrScheme name="Textura 1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CC66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B95C00"/>
      </a:accent6>
      <a:hlink>
        <a:srgbClr val="FFCC66"/>
      </a:hlink>
      <a:folHlink>
        <a:srgbClr val="CC33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Opering fractions</Template>
  <TotalTime>236</TotalTime>
  <Words>691</Words>
  <Application>Microsoft Office PowerPoint</Application>
  <PresentationFormat>Presentación en pantalla (4:3)</PresentationFormat>
  <Paragraphs>218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Textura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Erick Duque Barragán</cp:lastModifiedBy>
  <cp:revision>35</cp:revision>
  <dcterms:created xsi:type="dcterms:W3CDTF">2017-07-06T19:32:12Z</dcterms:created>
  <dcterms:modified xsi:type="dcterms:W3CDTF">2022-09-08T00:17:21Z</dcterms:modified>
</cp:coreProperties>
</file>