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2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2FD45-16E1-4DA2-9387-1EE6AEEBCF62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3DF49-4271-4348-845E-99257D25DA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260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C1B3-494C-4219-B68D-D32807FBA535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2A8B-C789-41DE-9394-C1F991401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7632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C1B3-494C-4219-B68D-D32807FBA535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2A8B-C789-41DE-9394-C1F991401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5060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C1B3-494C-4219-B68D-D32807FBA535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2A8B-C789-41DE-9394-C1F991401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65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C1B3-494C-4219-B68D-D32807FBA535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2A8B-C789-41DE-9394-C1F991401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4378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C1B3-494C-4219-B68D-D32807FBA535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2A8B-C789-41DE-9394-C1F991401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579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C1B3-494C-4219-B68D-D32807FBA535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2A8B-C789-41DE-9394-C1F991401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420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C1B3-494C-4219-B68D-D32807FBA535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2A8B-C789-41DE-9394-C1F991401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1369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C1B3-494C-4219-B68D-D32807FBA535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2A8B-C789-41DE-9394-C1F991401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351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C1B3-494C-4219-B68D-D32807FBA535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2A8B-C789-41DE-9394-C1F991401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944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C1B3-494C-4219-B68D-D32807FBA535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2A8B-C789-41DE-9394-C1F991401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0572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9C1B3-494C-4219-B68D-D32807FBA535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32A8B-C789-41DE-9394-C1F991401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8516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9C1B3-494C-4219-B68D-D32807FBA535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32A8B-C789-41DE-9394-C1F991401A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6550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>
            <a:spLocks noChangeArrowheads="1"/>
          </p:cNvSpPr>
          <p:nvPr/>
        </p:nvSpPr>
        <p:spPr bwMode="auto">
          <a:xfrm>
            <a:off x="3140447" y="-12919"/>
            <a:ext cx="59111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 sz="3600" dirty="0" smtClean="0">
                <a:ln>
                  <a:solidFill>
                    <a:srgbClr val="FF0000"/>
                  </a:solidFill>
                </a:ln>
                <a:solidFill>
                  <a:srgbClr val="0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nap ITC" panose="04040A07060A02020202" pitchFamily="82" charset="0"/>
              </a:rPr>
              <a:t>NÚMEROS ENTEROS</a:t>
            </a:r>
            <a:endParaRPr lang="es-CO" altLang="es-CO" sz="3600" dirty="0">
              <a:ln>
                <a:solidFill>
                  <a:srgbClr val="FF0000"/>
                </a:solidFill>
              </a:ln>
              <a:solidFill>
                <a:srgbClr val="0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5" name="CuadroTexto 4"/>
          <p:cNvSpPr txBox="1">
            <a:spLocks noChangeArrowheads="1"/>
          </p:cNvSpPr>
          <p:nvPr/>
        </p:nvSpPr>
        <p:spPr bwMode="auto">
          <a:xfrm>
            <a:off x="4103688" y="3746971"/>
            <a:ext cx="3984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AU" altLang="es-CO" sz="2800" dirty="0">
                <a:solidFill>
                  <a:srgbClr val="000000"/>
                </a:solidFill>
                <a:latin typeface="Cooper Black" panose="0208090404030B020404" pitchFamily="18" charset="0"/>
              </a:rPr>
              <a:t>By: Mr. Erick Duque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1C52AF38-398D-422C-8631-1B87E370C9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80" y="650759"/>
            <a:ext cx="2925040" cy="2956982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="" xmlns:a16="http://schemas.microsoft.com/office/drawing/2014/main" id="{189072E5-DA0B-4378-903C-64F8915E03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  <p:grpSp>
        <p:nvGrpSpPr>
          <p:cNvPr id="11" name="10 Grupo"/>
          <p:cNvGrpSpPr/>
          <p:nvPr/>
        </p:nvGrpSpPr>
        <p:grpSpPr>
          <a:xfrm>
            <a:off x="3450884" y="4509120"/>
            <a:ext cx="5290231" cy="1754326"/>
            <a:chOff x="1926885" y="4149080"/>
            <a:chExt cx="5290231" cy="1754326"/>
          </a:xfrm>
        </p:grpSpPr>
        <p:grpSp>
          <p:nvGrpSpPr>
            <p:cNvPr id="13" name="12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5" name="14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Contáctenos: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6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4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583747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4859" y="223590"/>
            <a:ext cx="1975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Bodoni MT Black" panose="02070A03080606020203" pitchFamily="18" charset="0"/>
              </a:rPr>
              <a:t>Ejemplos: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120080" y="223590"/>
            <a:ext cx="17844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(−3</a:t>
            </a:r>
            <a:r>
              <a:rPr lang="es-CO" sz="28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8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7315197" y="268267"/>
            <a:ext cx="4433654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>
                <a:solidFill>
                  <a:schemeClr val="tx1"/>
                </a:solidFill>
                <a:latin typeface="Arial Black" panose="020B0A04020102020204" pitchFamily="34" charset="0"/>
              </a:rPr>
              <a:t>Multiplicar primero los signos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6229325" y="940928"/>
            <a:ext cx="5901193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>
                <a:solidFill>
                  <a:schemeClr val="tx1"/>
                </a:solidFill>
                <a:latin typeface="Arial Black" panose="020B0A04020102020204" pitchFamily="34" charset="0"/>
              </a:rPr>
              <a:t>Luego los números común y corriente</a:t>
            </a:r>
          </a:p>
        </p:txBody>
      </p:sp>
      <p:sp>
        <p:nvSpPr>
          <p:cNvPr id="7" name="12 Proceso"/>
          <p:cNvSpPr/>
          <p:nvPr/>
        </p:nvSpPr>
        <p:spPr>
          <a:xfrm>
            <a:off x="2655426" y="2922826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brir corchete 7"/>
          <p:cNvSpPr/>
          <p:nvPr/>
        </p:nvSpPr>
        <p:spPr>
          <a:xfrm>
            <a:off x="2412124" y="2333297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CuadroTexto 8"/>
          <p:cNvSpPr txBox="1"/>
          <p:nvPr/>
        </p:nvSpPr>
        <p:spPr>
          <a:xfrm>
            <a:off x="3569826" y="2257915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0" name="Cerrar corchete 9"/>
          <p:cNvSpPr/>
          <p:nvPr/>
        </p:nvSpPr>
        <p:spPr>
          <a:xfrm>
            <a:off x="4575229" y="2302984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2 Proceso"/>
          <p:cNvSpPr/>
          <p:nvPr/>
        </p:nvSpPr>
        <p:spPr>
          <a:xfrm>
            <a:off x="6919614" y="2944597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brir corchete 11"/>
          <p:cNvSpPr/>
          <p:nvPr/>
        </p:nvSpPr>
        <p:spPr>
          <a:xfrm>
            <a:off x="6676312" y="2355068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CuadroTexto 12"/>
          <p:cNvSpPr txBox="1"/>
          <p:nvPr/>
        </p:nvSpPr>
        <p:spPr>
          <a:xfrm>
            <a:off x="7834014" y="2279686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14" name="Cerrar corchete 13"/>
          <p:cNvSpPr/>
          <p:nvPr/>
        </p:nvSpPr>
        <p:spPr>
          <a:xfrm>
            <a:off x="8839417" y="2324755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ultiplicar 14"/>
          <p:cNvSpPr/>
          <p:nvPr/>
        </p:nvSpPr>
        <p:spPr>
          <a:xfrm>
            <a:off x="5099996" y="2457543"/>
            <a:ext cx="1261241" cy="1213945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Cruz"/>
          <p:cNvSpPr/>
          <p:nvPr/>
        </p:nvSpPr>
        <p:spPr>
          <a:xfrm>
            <a:off x="3739615" y="4881480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uadroTexto 17"/>
          <p:cNvSpPr txBox="1"/>
          <p:nvPr/>
        </p:nvSpPr>
        <p:spPr>
          <a:xfrm>
            <a:off x="4617360" y="4610766"/>
            <a:ext cx="18261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Arial Black" panose="020B0A04020102020204" pitchFamily="34" charset="0"/>
              </a:rPr>
              <a:t>15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="" xmlns:a16="http://schemas.microsoft.com/office/drawing/2014/main" id="{4E555ACE-0D7E-49C4-93ED-FB30ECC253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81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 animBg="1"/>
      <p:bldP spid="7" grpId="0" animBg="1"/>
      <p:bldP spid="7" grpId="1" animBg="1"/>
      <p:bldP spid="8" grpId="0" animBg="1"/>
      <p:bldP spid="9" grpId="0"/>
      <p:bldP spid="10" grpId="0" animBg="1"/>
      <p:bldP spid="11" grpId="0" animBg="1"/>
      <p:bldP spid="11" grpId="1" animBg="1"/>
      <p:bldP spid="12" grpId="0" animBg="1"/>
      <p:bldP spid="13" grpId="0"/>
      <p:bldP spid="14" grpId="0" animBg="1"/>
      <p:bldP spid="15" grpId="0" animBg="1"/>
      <p:bldP spid="16" grpId="0" animBg="1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99695" y="174923"/>
            <a:ext cx="1992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Bodoni MT Black" panose="02070A03080606020203" pitchFamily="18" charset="0"/>
              </a:rPr>
              <a:t>Practicar: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99695" y="698143"/>
            <a:ext cx="555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Resolver los siguientes ejercicios.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99695" y="1221363"/>
            <a:ext cx="13340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(−7</a:t>
            </a:r>
            <a:r>
              <a:rPr lang="es-CO" sz="28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800" b="0" i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93071" y="1751451"/>
            <a:ext cx="17844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(−8</a:t>
            </a:r>
            <a:r>
              <a:rPr lang="es-CO" sz="28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800" b="0" i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06325" y="2281541"/>
            <a:ext cx="19351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87 </a:t>
            </a:r>
            <a:r>
              <a:rPr lang="es-CO" sz="2800" b="0" i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(−105)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06325" y="2752109"/>
            <a:ext cx="2585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(−108</a:t>
            </a:r>
            <a:r>
              <a:rPr lang="es-CO" sz="28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800" b="0" i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(−325)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93070" y="3323515"/>
            <a:ext cx="27350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(−3.456</a:t>
            </a:r>
            <a:r>
              <a:rPr lang="es-CO" sz="28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800" b="0" i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9.876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86447" y="3812166"/>
            <a:ext cx="27350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(−8.567</a:t>
            </a:r>
            <a:r>
              <a:rPr lang="es-CO" sz="2800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800" b="0" i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5.932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373642" y="5210120"/>
            <a:ext cx="83536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Escríbanos </a:t>
            </a:r>
            <a:r>
              <a:rPr lang="es-CO" sz="2800" dirty="0">
                <a:latin typeface="Showcard Gothic" panose="04020904020102020604" pitchFamily="82" charset="0"/>
                <a:cs typeface="Arial" panose="020B0604020202020204" pitchFamily="34" charset="0"/>
              </a:rPr>
              <a:t>a nuestro correo con sus respuestas y  le enviaremos sus resultados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="" xmlns:a16="http://schemas.microsoft.com/office/drawing/2014/main" id="{66707F1B-0DBB-479F-A8E7-64B10B1097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49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2529960" y="0"/>
            <a:ext cx="7132081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 sz="3600" dirty="0">
                <a:ln>
                  <a:solidFill>
                    <a:srgbClr val="FF0000"/>
                  </a:solidFill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división de números enteros</a:t>
            </a:r>
          </a:p>
        </p:txBody>
      </p:sp>
      <p:sp>
        <p:nvSpPr>
          <p:cNvPr id="3" name="Nube 2"/>
          <p:cNvSpPr/>
          <p:nvPr/>
        </p:nvSpPr>
        <p:spPr>
          <a:xfrm>
            <a:off x="193074" y="803986"/>
            <a:ext cx="2297878" cy="249100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debe tener en cuenta el cociente de signos</a:t>
            </a:r>
          </a:p>
        </p:txBody>
      </p:sp>
      <p:sp>
        <p:nvSpPr>
          <p:cNvPr id="4" name="8 Cruz"/>
          <p:cNvSpPr/>
          <p:nvPr/>
        </p:nvSpPr>
        <p:spPr>
          <a:xfrm>
            <a:off x="2671709" y="1006371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11 Cruz"/>
          <p:cNvSpPr/>
          <p:nvPr/>
        </p:nvSpPr>
        <p:spPr>
          <a:xfrm>
            <a:off x="4639037" y="1006371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12 Proceso"/>
          <p:cNvSpPr/>
          <p:nvPr/>
        </p:nvSpPr>
        <p:spPr>
          <a:xfrm>
            <a:off x="2671192" y="2615023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13 Proceso"/>
          <p:cNvSpPr/>
          <p:nvPr/>
        </p:nvSpPr>
        <p:spPr>
          <a:xfrm>
            <a:off x="4639037" y="2615023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15 Cruz"/>
          <p:cNvSpPr/>
          <p:nvPr/>
        </p:nvSpPr>
        <p:spPr>
          <a:xfrm>
            <a:off x="6944014" y="1529225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6 Igual que"/>
          <p:cNvSpPr/>
          <p:nvPr/>
        </p:nvSpPr>
        <p:spPr>
          <a:xfrm>
            <a:off x="5738462" y="1611499"/>
            <a:ext cx="914400" cy="914400"/>
          </a:xfrm>
          <a:prstGeom prst="mathEqual">
            <a:avLst>
              <a:gd name="adj1" fmla="val 23520"/>
              <a:gd name="adj2" fmla="val 905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17 Menos"/>
          <p:cNvSpPr/>
          <p:nvPr/>
        </p:nvSpPr>
        <p:spPr>
          <a:xfrm>
            <a:off x="2575180" y="3397631"/>
            <a:ext cx="1106424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9 Cruz"/>
          <p:cNvSpPr/>
          <p:nvPr/>
        </p:nvSpPr>
        <p:spPr>
          <a:xfrm>
            <a:off x="4639037" y="3397631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20 Cruz"/>
          <p:cNvSpPr/>
          <p:nvPr/>
        </p:nvSpPr>
        <p:spPr>
          <a:xfrm>
            <a:off x="2671192" y="4726579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22 Menos"/>
          <p:cNvSpPr/>
          <p:nvPr/>
        </p:nvSpPr>
        <p:spPr>
          <a:xfrm>
            <a:off x="4446861" y="4713527"/>
            <a:ext cx="1106424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23 Igual que"/>
          <p:cNvSpPr/>
          <p:nvPr/>
        </p:nvSpPr>
        <p:spPr>
          <a:xfrm>
            <a:off x="5738462" y="4095953"/>
            <a:ext cx="914400" cy="914400"/>
          </a:xfrm>
          <a:prstGeom prst="mathEqual">
            <a:avLst>
              <a:gd name="adj1" fmla="val 23520"/>
              <a:gd name="adj2" fmla="val 905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24 Menos"/>
          <p:cNvSpPr/>
          <p:nvPr/>
        </p:nvSpPr>
        <p:spPr>
          <a:xfrm>
            <a:off x="6944014" y="4095953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ángulo redondeado 19"/>
          <p:cNvSpPr/>
          <p:nvPr/>
        </p:nvSpPr>
        <p:spPr>
          <a:xfrm>
            <a:off x="8017373" y="1697756"/>
            <a:ext cx="2632842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  <a:latin typeface="Arial Black" panose="020B0A04020102020204" pitchFamily="34" charset="0"/>
              </a:rPr>
              <a:t>SIGNOS IGUALES</a:t>
            </a:r>
          </a:p>
        </p:txBody>
      </p:sp>
      <p:sp>
        <p:nvSpPr>
          <p:cNvPr id="21" name="Rectángulo redondeado 20"/>
          <p:cNvSpPr/>
          <p:nvPr/>
        </p:nvSpPr>
        <p:spPr>
          <a:xfrm>
            <a:off x="7873118" y="4264484"/>
            <a:ext cx="3185739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  <a:latin typeface="Arial Black" panose="020B0A04020102020204" pitchFamily="34" charset="0"/>
              </a:rPr>
              <a:t>SIGNOS CONTRARIOS</a:t>
            </a:r>
          </a:p>
        </p:txBody>
      </p:sp>
      <p:sp>
        <p:nvSpPr>
          <p:cNvPr id="22" name="División 21"/>
          <p:cNvSpPr/>
          <p:nvPr/>
        </p:nvSpPr>
        <p:spPr>
          <a:xfrm>
            <a:off x="3633793" y="1135214"/>
            <a:ext cx="902610" cy="673868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División 22"/>
          <p:cNvSpPr/>
          <p:nvPr/>
        </p:nvSpPr>
        <p:spPr>
          <a:xfrm>
            <a:off x="3633793" y="2322267"/>
            <a:ext cx="902610" cy="673868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División 23"/>
          <p:cNvSpPr/>
          <p:nvPr/>
        </p:nvSpPr>
        <p:spPr>
          <a:xfrm>
            <a:off x="3633793" y="3517897"/>
            <a:ext cx="902610" cy="673868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División 24"/>
          <p:cNvSpPr/>
          <p:nvPr/>
        </p:nvSpPr>
        <p:spPr>
          <a:xfrm>
            <a:off x="3637586" y="4846845"/>
            <a:ext cx="902610" cy="673868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26" name="Imagen 25">
            <a:extLst>
              <a:ext uri="{FF2B5EF4-FFF2-40B4-BE49-F238E27FC236}">
                <a16:creationId xmlns="" xmlns:a16="http://schemas.microsoft.com/office/drawing/2014/main" id="{D1C926A2-660F-4E94-8D72-EC0F509671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19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1"/>
          <p:cNvSpPr txBox="1"/>
          <p:nvPr/>
        </p:nvSpPr>
        <p:spPr>
          <a:xfrm>
            <a:off x="144859" y="223590"/>
            <a:ext cx="1975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Bodoni MT Black" panose="02070A03080606020203" pitchFamily="18" charset="0"/>
              </a:rPr>
              <a:t>Ejemplos: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120080" y="223590"/>
            <a:ext cx="2082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−15) </a:t>
            </a:r>
            <a:r>
              <a:rPr lang="es-CO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7315197" y="268267"/>
            <a:ext cx="4433654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Dividir </a:t>
            </a:r>
            <a:r>
              <a:rPr lang="es-CO" sz="2000" dirty="0">
                <a:solidFill>
                  <a:schemeClr val="tx1"/>
                </a:solidFill>
                <a:latin typeface="Arial Black" panose="020B0A04020102020204" pitchFamily="34" charset="0"/>
              </a:rPr>
              <a:t>primero los signos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6229325" y="940928"/>
            <a:ext cx="5901193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>
                <a:solidFill>
                  <a:schemeClr val="tx1"/>
                </a:solidFill>
                <a:latin typeface="Arial Black" panose="020B0A04020102020204" pitchFamily="34" charset="0"/>
              </a:rPr>
              <a:t>Luego los números común y corriente</a:t>
            </a:r>
          </a:p>
        </p:txBody>
      </p:sp>
      <p:sp>
        <p:nvSpPr>
          <p:cNvPr id="7" name="12 Proceso"/>
          <p:cNvSpPr/>
          <p:nvPr/>
        </p:nvSpPr>
        <p:spPr>
          <a:xfrm>
            <a:off x="2127387" y="2922826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brir corchete 7"/>
          <p:cNvSpPr/>
          <p:nvPr/>
        </p:nvSpPr>
        <p:spPr>
          <a:xfrm>
            <a:off x="1922722" y="2333297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CuadroTexto 8"/>
          <p:cNvSpPr txBox="1"/>
          <p:nvPr/>
        </p:nvSpPr>
        <p:spPr>
          <a:xfrm>
            <a:off x="3041787" y="2257915"/>
            <a:ext cx="18261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15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sp>
        <p:nvSpPr>
          <p:cNvPr id="10" name="Cerrar corchete 9"/>
          <p:cNvSpPr/>
          <p:nvPr/>
        </p:nvSpPr>
        <p:spPr>
          <a:xfrm>
            <a:off x="4613866" y="2302984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2 Proceso"/>
          <p:cNvSpPr/>
          <p:nvPr/>
        </p:nvSpPr>
        <p:spPr>
          <a:xfrm>
            <a:off x="6919614" y="2944597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brir corchete 11"/>
          <p:cNvSpPr/>
          <p:nvPr/>
        </p:nvSpPr>
        <p:spPr>
          <a:xfrm>
            <a:off x="6676312" y="2355068"/>
            <a:ext cx="220717" cy="1418896"/>
          </a:xfrm>
          <a:prstGeom prst="leftBracke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CuadroTexto 12"/>
          <p:cNvSpPr txBox="1"/>
          <p:nvPr/>
        </p:nvSpPr>
        <p:spPr>
          <a:xfrm>
            <a:off x="7834014" y="2279686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14" name="Cerrar corchete 13"/>
          <p:cNvSpPr/>
          <p:nvPr/>
        </p:nvSpPr>
        <p:spPr>
          <a:xfrm>
            <a:off x="8839417" y="2324755"/>
            <a:ext cx="218403" cy="1454414"/>
          </a:xfrm>
          <a:prstGeom prst="rightBracket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15 Cruz"/>
          <p:cNvSpPr/>
          <p:nvPr/>
        </p:nvSpPr>
        <p:spPr>
          <a:xfrm>
            <a:off x="3739615" y="4881480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uadroTexto 17"/>
          <p:cNvSpPr txBox="1"/>
          <p:nvPr/>
        </p:nvSpPr>
        <p:spPr>
          <a:xfrm>
            <a:off x="4617360" y="4610766"/>
            <a:ext cx="1005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9600" dirty="0" smtClean="0">
                <a:latin typeface="Arial Black" panose="020B0A04020102020204" pitchFamily="34" charset="0"/>
              </a:rPr>
              <a:t>3</a:t>
            </a:r>
            <a:endParaRPr lang="es-CO" sz="9600" dirty="0">
              <a:latin typeface="Arial Black" panose="020B0A04020102020204" pitchFamily="34" charset="0"/>
            </a:endParaRPr>
          </a:p>
        </p:txBody>
      </p:sp>
      <p:pic>
        <p:nvPicPr>
          <p:cNvPr id="18" name="Imagen 16">
            <a:extLst>
              <a:ext uri="{FF2B5EF4-FFF2-40B4-BE49-F238E27FC236}">
                <a16:creationId xmlns="" xmlns:a16="http://schemas.microsoft.com/office/drawing/2014/main" id="{4E555ACE-0D7E-49C4-93ED-FB30ECC253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  <p:sp>
        <p:nvSpPr>
          <p:cNvPr id="20" name="19 División"/>
          <p:cNvSpPr/>
          <p:nvPr/>
        </p:nvSpPr>
        <p:spPr>
          <a:xfrm>
            <a:off x="5074277" y="2572991"/>
            <a:ext cx="1369224" cy="914400"/>
          </a:xfrm>
          <a:prstGeom prst="mathDivid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0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 animBg="1"/>
      <p:bldP spid="7" grpId="1" animBg="1"/>
      <p:bldP spid="8" grpId="0" animBg="1"/>
      <p:bldP spid="9" grpId="0"/>
      <p:bldP spid="10" grpId="0" animBg="1"/>
      <p:bldP spid="11" grpId="0" animBg="1"/>
      <p:bldP spid="11" grpId="1" animBg="1"/>
      <p:bldP spid="12" grpId="0" animBg="1"/>
      <p:bldP spid="13" grpId="0"/>
      <p:bldP spid="14" grpId="0" animBg="1"/>
      <p:bldP spid="16" grpId="0" animBg="1"/>
      <p:bldP spid="17" grpId="0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5"/>
          <p:cNvSpPr txBox="1"/>
          <p:nvPr/>
        </p:nvSpPr>
        <p:spPr>
          <a:xfrm>
            <a:off x="199695" y="174923"/>
            <a:ext cx="1992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Bodoni MT Black" panose="02070A03080606020203" pitchFamily="18" charset="0"/>
              </a:rPr>
              <a:t>Practicar:</a:t>
            </a:r>
          </a:p>
        </p:txBody>
      </p:sp>
      <p:sp>
        <p:nvSpPr>
          <p:cNvPr id="6" name="CuadroTexto 6"/>
          <p:cNvSpPr txBox="1"/>
          <p:nvPr/>
        </p:nvSpPr>
        <p:spPr>
          <a:xfrm>
            <a:off x="199695" y="698143"/>
            <a:ext cx="555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Resolver los siguientes ejercicios.</a:t>
            </a:r>
          </a:p>
        </p:txBody>
      </p:sp>
      <p:sp>
        <p:nvSpPr>
          <p:cNvPr id="7" name="Rectángulo 7"/>
          <p:cNvSpPr/>
          <p:nvPr/>
        </p:nvSpPr>
        <p:spPr>
          <a:xfrm>
            <a:off x="199695" y="1221363"/>
            <a:ext cx="16321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−35) </a:t>
            </a:r>
            <a:r>
              <a:rPr lang="es-CO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8"/>
          <p:cNvSpPr/>
          <p:nvPr/>
        </p:nvSpPr>
        <p:spPr>
          <a:xfrm>
            <a:off x="193071" y="1751451"/>
            <a:ext cx="2082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80) </a:t>
            </a:r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9"/>
          <p:cNvSpPr/>
          <p:nvPr/>
        </p:nvSpPr>
        <p:spPr>
          <a:xfrm>
            <a:off x="206325" y="2281541"/>
            <a:ext cx="22333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870 </a:t>
            </a:r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(−105)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10"/>
          <p:cNvSpPr/>
          <p:nvPr/>
        </p:nvSpPr>
        <p:spPr>
          <a:xfrm>
            <a:off x="206325" y="2752109"/>
            <a:ext cx="26837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(−108) </a:t>
            </a:r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(−325)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1"/>
          <p:cNvSpPr/>
          <p:nvPr/>
        </p:nvSpPr>
        <p:spPr>
          <a:xfrm>
            <a:off x="193070" y="3323515"/>
            <a:ext cx="28328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(−3.456) </a:t>
            </a:r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9.876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2"/>
          <p:cNvSpPr/>
          <p:nvPr/>
        </p:nvSpPr>
        <p:spPr>
          <a:xfrm>
            <a:off x="186447" y="3812166"/>
            <a:ext cx="4480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85.678) </a:t>
            </a:r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  <a:r>
              <a:rPr lang="es-CO" sz="2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5.932 </a:t>
            </a:r>
            <a:r>
              <a:rPr lang="es-CO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÷ </a:t>
            </a:r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−345)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3"/>
          <p:cNvSpPr txBox="1"/>
          <p:nvPr/>
        </p:nvSpPr>
        <p:spPr>
          <a:xfrm>
            <a:off x="1373642" y="5210120"/>
            <a:ext cx="83536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Escríbanos </a:t>
            </a:r>
            <a:r>
              <a:rPr lang="es-CO" sz="2800" dirty="0">
                <a:latin typeface="Showcard Gothic" panose="04020904020102020604" pitchFamily="82" charset="0"/>
                <a:cs typeface="Arial" panose="020B0604020202020204" pitchFamily="34" charset="0"/>
              </a:rPr>
              <a:t>a nuestro correo con sus respuestas y  le enviaremos sus resultados</a:t>
            </a:r>
          </a:p>
        </p:txBody>
      </p:sp>
      <p:pic>
        <p:nvPicPr>
          <p:cNvPr id="14" name="Imagen 14">
            <a:extLst>
              <a:ext uri="{FF2B5EF4-FFF2-40B4-BE49-F238E27FC236}">
                <a16:creationId xmlns="" xmlns:a16="http://schemas.microsoft.com/office/drawing/2014/main" id="{66707F1B-0DBB-479F-A8E7-64B10B1097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6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59026" y="159026"/>
            <a:ext cx="110324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Los números enteros son aquellos que están formados por los números naturales (N), sus opuestos aditivos y el cero</a:t>
            </a:r>
          </a:p>
          <a:p>
            <a:pPr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Se representan en una recta numérica.</a:t>
            </a: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519822" y="2044725"/>
            <a:ext cx="11409838" cy="39757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5724939" y="1880469"/>
            <a:ext cx="19878" cy="408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6513433" y="1893723"/>
            <a:ext cx="19878" cy="408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7308563" y="1873845"/>
            <a:ext cx="19878" cy="408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8103695" y="1873843"/>
            <a:ext cx="19878" cy="408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8912055" y="1840711"/>
            <a:ext cx="19878" cy="408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9693957" y="1893723"/>
            <a:ext cx="19878" cy="408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10502331" y="1906977"/>
            <a:ext cx="19878" cy="408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4936440" y="1887099"/>
            <a:ext cx="19878" cy="408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4154571" y="1900353"/>
            <a:ext cx="19878" cy="408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3554453" y="1893729"/>
            <a:ext cx="19878" cy="408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2772587" y="1887105"/>
            <a:ext cx="19878" cy="408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>
            <a:off x="1970843" y="1900359"/>
            <a:ext cx="19878" cy="408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1169099" y="1913613"/>
            <a:ext cx="19878" cy="408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5565591" y="225536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6354018" y="224873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7109401" y="222884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7924402" y="220898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8739412" y="220898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9554422" y="224873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10336355" y="224873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4743952" y="224873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–1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3807313" y="224369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–2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2988914" y="224369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–3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2435293" y="224369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–4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1628703" y="224341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–5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607707" y="224341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–6</a:t>
            </a:r>
          </a:p>
        </p:txBody>
      </p:sp>
      <p:sp>
        <p:nvSpPr>
          <p:cNvPr id="37" name="Abrir llave 36"/>
          <p:cNvSpPr/>
          <p:nvPr/>
        </p:nvSpPr>
        <p:spPr>
          <a:xfrm rot="16200000">
            <a:off x="2684824" y="437541"/>
            <a:ext cx="567431" cy="4721662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8" name="CuadroTexto 37"/>
          <p:cNvSpPr txBox="1"/>
          <p:nvPr/>
        </p:nvSpPr>
        <p:spPr>
          <a:xfrm>
            <a:off x="1850284" y="3082088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>
                <a:latin typeface="Arial" panose="020B0604020202020204" pitchFamily="34" charset="0"/>
                <a:cs typeface="Arial" panose="020B0604020202020204" pitchFamily="34" charset="0"/>
              </a:rPr>
              <a:t>Negativos</a:t>
            </a:r>
          </a:p>
        </p:txBody>
      </p:sp>
      <p:sp>
        <p:nvSpPr>
          <p:cNvPr id="39" name="Abrir llave 38"/>
          <p:cNvSpPr/>
          <p:nvPr/>
        </p:nvSpPr>
        <p:spPr>
          <a:xfrm rot="16200000">
            <a:off x="8272546" y="710492"/>
            <a:ext cx="567431" cy="4292420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0" name="CuadroTexto 39"/>
          <p:cNvSpPr txBox="1"/>
          <p:nvPr/>
        </p:nvSpPr>
        <p:spPr>
          <a:xfrm>
            <a:off x="7540598" y="3112179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Positivos</a:t>
            </a:r>
          </a:p>
        </p:txBody>
      </p:sp>
      <p:sp>
        <p:nvSpPr>
          <p:cNvPr id="41" name="CuadroTexto 40"/>
          <p:cNvSpPr txBox="1"/>
          <p:nvPr/>
        </p:nvSpPr>
        <p:spPr>
          <a:xfrm>
            <a:off x="2249086" y="5155324"/>
            <a:ext cx="6393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…-5, -4, -3, -2, -1, 0, 1, 2, 3, 4, 5, 6, … </a:t>
            </a:r>
          </a:p>
        </p:txBody>
      </p:sp>
      <p:sp>
        <p:nvSpPr>
          <p:cNvPr id="42" name="Elipse 41"/>
          <p:cNvSpPr/>
          <p:nvPr/>
        </p:nvSpPr>
        <p:spPr>
          <a:xfrm>
            <a:off x="5178553" y="4745421"/>
            <a:ext cx="4087794" cy="13400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3" name="Elipse 42"/>
          <p:cNvSpPr/>
          <p:nvPr/>
        </p:nvSpPr>
        <p:spPr>
          <a:xfrm>
            <a:off x="2233664" y="4162097"/>
            <a:ext cx="7705800" cy="247518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4" name="CuadroTexto 43"/>
          <p:cNvSpPr txBox="1"/>
          <p:nvPr/>
        </p:nvSpPr>
        <p:spPr>
          <a:xfrm>
            <a:off x="7924402" y="435948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8334084" y="3900056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</a:p>
        </p:txBody>
      </p:sp>
      <p:pic>
        <p:nvPicPr>
          <p:cNvPr id="46" name="Imagen 45">
            <a:extLst>
              <a:ext uri="{FF2B5EF4-FFF2-40B4-BE49-F238E27FC236}">
                <a16:creationId xmlns="" xmlns:a16="http://schemas.microsoft.com/office/drawing/2014/main" id="{7B589A71-502E-466E-8AA0-7C4FD9D91C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6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 animBg="1"/>
      <p:bldP spid="40" grpId="0"/>
      <p:bldP spid="41" grpId="0"/>
      <p:bldP spid="42" grpId="0" animBg="1"/>
      <p:bldP spid="43" grpId="0" animBg="1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0359" y="189186"/>
            <a:ext cx="3847400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 Black" panose="020B0A04020102020204" pitchFamily="34" charset="0"/>
              </a:rPr>
              <a:t>VALOR ABSOLUTO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10359" y="712406"/>
            <a:ext cx="84449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Es la distancia que hay de cualquier número al cero</a:t>
            </a:r>
          </a:p>
        </p:txBody>
      </p:sp>
      <p:grpSp>
        <p:nvGrpSpPr>
          <p:cNvPr id="61" name="Grupo 60"/>
          <p:cNvGrpSpPr/>
          <p:nvPr/>
        </p:nvGrpSpPr>
        <p:grpSpPr>
          <a:xfrm>
            <a:off x="442103" y="3590683"/>
            <a:ext cx="10372580" cy="937871"/>
            <a:chOff x="601130" y="4047883"/>
            <a:chExt cx="10372580" cy="937871"/>
          </a:xfrm>
        </p:grpSpPr>
        <p:cxnSp>
          <p:nvCxnSpPr>
            <p:cNvPr id="31" name="Conector recto 30"/>
            <p:cNvCxnSpPr/>
            <p:nvPr/>
          </p:nvCxnSpPr>
          <p:spPr>
            <a:xfrm flipV="1">
              <a:off x="601130" y="4251897"/>
              <a:ext cx="10372580" cy="39757"/>
            </a:xfrm>
            <a:prstGeom prst="line">
              <a:avLst/>
            </a:pr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1"/>
            <p:cNvCxnSpPr/>
            <p:nvPr/>
          </p:nvCxnSpPr>
          <p:spPr>
            <a:xfrm>
              <a:off x="5724939" y="4087641"/>
              <a:ext cx="19878" cy="4080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/>
            <p:cNvCxnSpPr/>
            <p:nvPr/>
          </p:nvCxnSpPr>
          <p:spPr>
            <a:xfrm>
              <a:off x="6513433" y="4100895"/>
              <a:ext cx="19878" cy="4080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/>
            <p:cNvCxnSpPr/>
            <p:nvPr/>
          </p:nvCxnSpPr>
          <p:spPr>
            <a:xfrm>
              <a:off x="7308563" y="4081017"/>
              <a:ext cx="19878" cy="4080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/>
            <p:cNvCxnSpPr/>
            <p:nvPr/>
          </p:nvCxnSpPr>
          <p:spPr>
            <a:xfrm>
              <a:off x="8103695" y="4081015"/>
              <a:ext cx="19878" cy="4080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5"/>
            <p:cNvCxnSpPr/>
            <p:nvPr/>
          </p:nvCxnSpPr>
          <p:spPr>
            <a:xfrm>
              <a:off x="8912055" y="4047883"/>
              <a:ext cx="19878" cy="4080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/>
            <p:cNvCxnSpPr/>
            <p:nvPr/>
          </p:nvCxnSpPr>
          <p:spPr>
            <a:xfrm>
              <a:off x="9693957" y="4100895"/>
              <a:ext cx="19878" cy="4080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7"/>
            <p:cNvCxnSpPr/>
            <p:nvPr/>
          </p:nvCxnSpPr>
          <p:spPr>
            <a:xfrm>
              <a:off x="10502331" y="4114149"/>
              <a:ext cx="19878" cy="4080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8"/>
            <p:cNvCxnSpPr/>
            <p:nvPr/>
          </p:nvCxnSpPr>
          <p:spPr>
            <a:xfrm>
              <a:off x="4936440" y="4094271"/>
              <a:ext cx="19878" cy="4080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/>
          </p:nvCxnSpPr>
          <p:spPr>
            <a:xfrm>
              <a:off x="4154571" y="4107525"/>
              <a:ext cx="19878" cy="4080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40"/>
            <p:cNvCxnSpPr/>
            <p:nvPr/>
          </p:nvCxnSpPr>
          <p:spPr>
            <a:xfrm>
              <a:off x="3558551" y="4100901"/>
              <a:ext cx="0" cy="4080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1"/>
            <p:cNvCxnSpPr/>
            <p:nvPr/>
          </p:nvCxnSpPr>
          <p:spPr>
            <a:xfrm>
              <a:off x="2792465" y="4100901"/>
              <a:ext cx="0" cy="4014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2"/>
            <p:cNvCxnSpPr/>
            <p:nvPr/>
          </p:nvCxnSpPr>
          <p:spPr>
            <a:xfrm>
              <a:off x="1990721" y="4081015"/>
              <a:ext cx="0" cy="4345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43"/>
            <p:cNvCxnSpPr/>
            <p:nvPr/>
          </p:nvCxnSpPr>
          <p:spPr>
            <a:xfrm>
              <a:off x="1188977" y="4114149"/>
              <a:ext cx="0" cy="4146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CuadroTexto 44"/>
            <p:cNvSpPr txBox="1"/>
            <p:nvPr/>
          </p:nvSpPr>
          <p:spPr>
            <a:xfrm>
              <a:off x="5565591" y="4462534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8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46" name="CuadroTexto 45"/>
            <p:cNvSpPr txBox="1"/>
            <p:nvPr/>
          </p:nvSpPr>
          <p:spPr>
            <a:xfrm>
              <a:off x="6354018" y="445591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8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7" name="CuadroTexto 46"/>
            <p:cNvSpPr txBox="1"/>
            <p:nvPr/>
          </p:nvSpPr>
          <p:spPr>
            <a:xfrm>
              <a:off x="7109401" y="443602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8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8" name="CuadroTexto 47"/>
            <p:cNvSpPr txBox="1"/>
            <p:nvPr/>
          </p:nvSpPr>
          <p:spPr>
            <a:xfrm>
              <a:off x="7924402" y="4416154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8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49" name="CuadroTexto 48"/>
            <p:cNvSpPr txBox="1"/>
            <p:nvPr/>
          </p:nvSpPr>
          <p:spPr>
            <a:xfrm>
              <a:off x="8739412" y="4416154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8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50" name="CuadroTexto 49"/>
            <p:cNvSpPr txBox="1"/>
            <p:nvPr/>
          </p:nvSpPr>
          <p:spPr>
            <a:xfrm>
              <a:off x="9554422" y="445591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8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51" name="CuadroTexto 50"/>
            <p:cNvSpPr txBox="1"/>
            <p:nvPr/>
          </p:nvSpPr>
          <p:spPr>
            <a:xfrm>
              <a:off x="10336355" y="4455910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800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52" name="CuadroTexto 51"/>
            <p:cNvSpPr txBox="1"/>
            <p:nvPr/>
          </p:nvSpPr>
          <p:spPr>
            <a:xfrm>
              <a:off x="4586294" y="4455910"/>
              <a:ext cx="5854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800" dirty="0">
                  <a:latin typeface="Arial" panose="020B0604020202020204" pitchFamily="34" charset="0"/>
                  <a:cs typeface="Arial" panose="020B0604020202020204" pitchFamily="34" charset="0"/>
                </a:rPr>
                <a:t>–1</a:t>
              </a:r>
            </a:p>
          </p:txBody>
        </p:sp>
        <p:sp>
          <p:nvSpPr>
            <p:cNvPr id="53" name="CuadroTexto 52"/>
            <p:cNvSpPr txBox="1"/>
            <p:nvPr/>
          </p:nvSpPr>
          <p:spPr>
            <a:xfrm>
              <a:off x="3807313" y="4450870"/>
              <a:ext cx="5854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800" dirty="0">
                  <a:latin typeface="Arial" panose="020B0604020202020204" pitchFamily="34" charset="0"/>
                  <a:cs typeface="Arial" panose="020B0604020202020204" pitchFamily="34" charset="0"/>
                </a:rPr>
                <a:t>–2</a:t>
              </a:r>
            </a:p>
          </p:txBody>
        </p:sp>
        <p:sp>
          <p:nvSpPr>
            <p:cNvPr id="54" name="CuadroTexto 53"/>
            <p:cNvSpPr txBox="1"/>
            <p:nvPr/>
          </p:nvSpPr>
          <p:spPr>
            <a:xfrm>
              <a:off x="3193863" y="4450870"/>
              <a:ext cx="5854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800" dirty="0">
                  <a:latin typeface="Arial" panose="020B0604020202020204" pitchFamily="34" charset="0"/>
                  <a:cs typeface="Arial" panose="020B0604020202020204" pitchFamily="34" charset="0"/>
                </a:rPr>
                <a:t>–3</a:t>
              </a:r>
            </a:p>
          </p:txBody>
        </p:sp>
        <p:sp>
          <p:nvSpPr>
            <p:cNvPr id="55" name="CuadroTexto 54"/>
            <p:cNvSpPr txBox="1"/>
            <p:nvPr/>
          </p:nvSpPr>
          <p:spPr>
            <a:xfrm>
              <a:off x="2435293" y="4450870"/>
              <a:ext cx="5854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800" dirty="0">
                  <a:latin typeface="Arial" panose="020B0604020202020204" pitchFamily="34" charset="0"/>
                  <a:cs typeface="Arial" panose="020B0604020202020204" pitchFamily="34" charset="0"/>
                </a:rPr>
                <a:t>–4</a:t>
              </a:r>
            </a:p>
          </p:txBody>
        </p:sp>
        <p:sp>
          <p:nvSpPr>
            <p:cNvPr id="56" name="CuadroTexto 55"/>
            <p:cNvSpPr txBox="1"/>
            <p:nvPr/>
          </p:nvSpPr>
          <p:spPr>
            <a:xfrm>
              <a:off x="1628703" y="4450588"/>
              <a:ext cx="5854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800" dirty="0">
                  <a:latin typeface="Arial" panose="020B0604020202020204" pitchFamily="34" charset="0"/>
                  <a:cs typeface="Arial" panose="020B0604020202020204" pitchFamily="34" charset="0"/>
                </a:rPr>
                <a:t>–5</a:t>
              </a:r>
            </a:p>
          </p:txBody>
        </p:sp>
        <p:sp>
          <p:nvSpPr>
            <p:cNvPr id="57" name="CuadroTexto 56"/>
            <p:cNvSpPr txBox="1"/>
            <p:nvPr/>
          </p:nvSpPr>
          <p:spPr>
            <a:xfrm>
              <a:off x="796899" y="4450588"/>
              <a:ext cx="58541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800" dirty="0">
                  <a:latin typeface="Arial" panose="020B0604020202020204" pitchFamily="34" charset="0"/>
                  <a:cs typeface="Arial" panose="020B0604020202020204" pitchFamily="34" charset="0"/>
                </a:rPr>
                <a:t>–6</a:t>
              </a:r>
            </a:p>
          </p:txBody>
        </p:sp>
      </p:grpSp>
      <p:sp>
        <p:nvSpPr>
          <p:cNvPr id="58" name="CuadroTexto 57"/>
          <p:cNvSpPr txBox="1"/>
          <p:nvPr/>
        </p:nvSpPr>
        <p:spPr>
          <a:xfrm>
            <a:off x="105102" y="1195886"/>
            <a:ext cx="86901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Se simboliza por el número entre barras verticales |a|</a:t>
            </a:r>
          </a:p>
        </p:txBody>
      </p:sp>
      <p:sp>
        <p:nvSpPr>
          <p:cNvPr id="59" name="CuadroTexto 58"/>
          <p:cNvSpPr txBox="1"/>
          <p:nvPr/>
        </p:nvSpPr>
        <p:spPr>
          <a:xfrm>
            <a:off x="105102" y="1893360"/>
            <a:ext cx="1975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Bodoni MT Black" panose="02070A03080606020203" pitchFamily="18" charset="0"/>
              </a:rPr>
              <a:t>Ejemplos:</a:t>
            </a:r>
          </a:p>
        </p:txBody>
      </p:sp>
      <p:sp>
        <p:nvSpPr>
          <p:cNvPr id="60" name="CuadroTexto 59"/>
          <p:cNvSpPr txBox="1"/>
          <p:nvPr/>
        </p:nvSpPr>
        <p:spPr>
          <a:xfrm>
            <a:off x="1922494" y="1891588"/>
            <a:ext cx="4985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Hallar el valor absoluto de –3</a:t>
            </a:r>
          </a:p>
        </p:txBody>
      </p:sp>
      <p:sp>
        <p:nvSpPr>
          <p:cNvPr id="62" name="Flecha izquierda 61"/>
          <p:cNvSpPr/>
          <p:nvPr/>
        </p:nvSpPr>
        <p:spPr>
          <a:xfrm>
            <a:off x="3399524" y="3521807"/>
            <a:ext cx="2186281" cy="647303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3" name="CuadroTexto 62"/>
          <p:cNvSpPr txBox="1"/>
          <p:nvPr/>
        </p:nvSpPr>
        <p:spPr>
          <a:xfrm>
            <a:off x="3536052" y="3067463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Hay 3 unidades</a:t>
            </a:r>
          </a:p>
        </p:txBody>
      </p:sp>
      <p:sp>
        <p:nvSpPr>
          <p:cNvPr id="64" name="Nube 63"/>
          <p:cNvSpPr/>
          <p:nvPr/>
        </p:nvSpPr>
        <p:spPr>
          <a:xfrm>
            <a:off x="3133488" y="4581896"/>
            <a:ext cx="4989810" cy="219029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valor absoluto siempre será positivo porque es una distancia</a:t>
            </a:r>
          </a:p>
        </p:txBody>
      </p:sp>
      <p:sp>
        <p:nvSpPr>
          <p:cNvPr id="65" name="CuadroTexto 64"/>
          <p:cNvSpPr txBox="1"/>
          <p:nvPr/>
        </p:nvSpPr>
        <p:spPr>
          <a:xfrm>
            <a:off x="1732235" y="2976801"/>
            <a:ext cx="1550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|–3| 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= 3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1917232" y="2264711"/>
            <a:ext cx="4645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Hallar el valor absoluto de 5</a:t>
            </a:r>
          </a:p>
        </p:txBody>
      </p:sp>
      <p:sp>
        <p:nvSpPr>
          <p:cNvPr id="67" name="Flecha derecha 66"/>
          <p:cNvSpPr/>
          <p:nvPr/>
        </p:nvSpPr>
        <p:spPr>
          <a:xfrm>
            <a:off x="5599085" y="3492933"/>
            <a:ext cx="3969018" cy="7095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8" name="CuadroTexto 67"/>
          <p:cNvSpPr txBox="1"/>
          <p:nvPr/>
        </p:nvSpPr>
        <p:spPr>
          <a:xfrm>
            <a:off x="8790261" y="4581896"/>
            <a:ext cx="1322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|5| = 5</a:t>
            </a:r>
          </a:p>
        </p:txBody>
      </p:sp>
      <p:sp>
        <p:nvSpPr>
          <p:cNvPr id="69" name="CuadroTexto 68"/>
          <p:cNvSpPr txBox="1"/>
          <p:nvPr/>
        </p:nvSpPr>
        <p:spPr>
          <a:xfrm>
            <a:off x="6452696" y="3121698"/>
            <a:ext cx="1967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Hay 5 unidades</a:t>
            </a:r>
          </a:p>
        </p:txBody>
      </p:sp>
      <p:pic>
        <p:nvPicPr>
          <p:cNvPr id="70" name="Imagen 69">
            <a:extLst>
              <a:ext uri="{FF2B5EF4-FFF2-40B4-BE49-F238E27FC236}">
                <a16:creationId xmlns="" xmlns:a16="http://schemas.microsoft.com/office/drawing/2014/main" id="{952343FD-0A2A-4126-995E-CE0E17E805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84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8" grpId="0"/>
      <p:bldP spid="59" grpId="0"/>
      <p:bldP spid="60" grpId="0"/>
      <p:bldP spid="62" grpId="0" animBg="1"/>
      <p:bldP spid="63" grpId="0"/>
      <p:bldP spid="63" grpId="1"/>
      <p:bldP spid="64" grpId="0" animBg="1"/>
      <p:bldP spid="65" grpId="0"/>
      <p:bldP spid="66" grpId="0"/>
      <p:bldP spid="67" grpId="0" animBg="1"/>
      <p:bldP spid="68" grpId="0"/>
      <p:bldP spid="69" grpId="0"/>
      <p:bldP spid="6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2917084" y="2243"/>
            <a:ext cx="6357831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 sz="3600" dirty="0">
                <a:ln>
                  <a:solidFill>
                    <a:srgbClr val="FF0000"/>
                  </a:solidFill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Suma de números enteros</a:t>
            </a:r>
          </a:p>
        </p:txBody>
      </p:sp>
      <p:sp>
        <p:nvSpPr>
          <p:cNvPr id="5" name="4 Bisel"/>
          <p:cNvSpPr/>
          <p:nvPr/>
        </p:nvSpPr>
        <p:spPr>
          <a:xfrm>
            <a:off x="98223" y="914658"/>
            <a:ext cx="7957956" cy="1042416"/>
          </a:xfrm>
          <a:prstGeom prst="bevel">
            <a:avLst>
              <a:gd name="adj" fmla="val 13065"/>
            </a:avLst>
          </a:prstGeom>
          <a:noFill/>
          <a:ln w="7620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Signos iguales, se suman y se deja el mismo signo</a:t>
            </a:r>
          </a:p>
        </p:txBody>
      </p:sp>
      <p:sp>
        <p:nvSpPr>
          <p:cNvPr id="6" name="5 Bisel"/>
          <p:cNvSpPr/>
          <p:nvPr/>
        </p:nvSpPr>
        <p:spPr>
          <a:xfrm>
            <a:off x="98223" y="2363559"/>
            <a:ext cx="8777763" cy="1042416"/>
          </a:xfrm>
          <a:prstGeom prst="bevel">
            <a:avLst>
              <a:gd name="adj" fmla="val 13065"/>
            </a:avLst>
          </a:prstGeom>
          <a:noFill/>
          <a:ln w="7620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Signos contrarios, se restan y se mira el signo del mayor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05102" y="3722164"/>
            <a:ext cx="1975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Bodoni MT Black" panose="02070A03080606020203" pitchFamily="18" charset="0"/>
              </a:rPr>
              <a:t>Ejemplos: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020268" y="3722164"/>
            <a:ext cx="1895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(−3) + (−5)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2020268" y="4317207"/>
            <a:ext cx="3466132" cy="48873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regla a aplicar es…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1986455" y="4309438"/>
            <a:ext cx="2250579" cy="48873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lo tanto…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915339" y="3722164"/>
            <a:ext cx="9044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−8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2020268" y="3714395"/>
            <a:ext cx="14446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(−3) + 5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1954009" y="4330461"/>
            <a:ext cx="3466132" cy="48873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regla a aplicar es…</a:t>
            </a:r>
          </a:p>
        </p:txBody>
      </p:sp>
      <p:sp>
        <p:nvSpPr>
          <p:cNvPr id="15" name="Rectángulo redondeado 14"/>
          <p:cNvSpPr/>
          <p:nvPr/>
        </p:nvSpPr>
        <p:spPr>
          <a:xfrm>
            <a:off x="1920197" y="4322688"/>
            <a:ext cx="2250579" cy="48873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lo tanto…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3582301" y="3729933"/>
            <a:ext cx="6944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2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="" xmlns:a16="http://schemas.microsoft.com/office/drawing/2014/main" id="{14268798-541B-4231-BA8A-A3F5ADDEEB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37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5" grpId="1" animBg="1"/>
      <p:bldP spid="6" grpId="0" animBg="1"/>
      <p:bldP spid="6" grpId="1" animBg="1"/>
      <p:bldP spid="8" grpId="0"/>
      <p:bldP spid="9" grpId="0"/>
      <p:bldP spid="9" grpId="1"/>
      <p:bldP spid="10" grpId="0" animBg="1"/>
      <p:bldP spid="10" grpId="1" animBg="1"/>
      <p:bldP spid="11" grpId="0" animBg="1"/>
      <p:bldP spid="11" grpId="1" animBg="1"/>
      <p:bldP spid="12" grpId="0"/>
      <p:bldP spid="12" grpId="1"/>
      <p:bldP spid="13" grpId="0"/>
      <p:bldP spid="14" grpId="0" animBg="1"/>
      <p:bldP spid="14" grpId="1" animBg="1"/>
      <p:bldP spid="15" grpId="0" animBg="1"/>
      <p:bldP spid="15" grpId="1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99695" y="174923"/>
            <a:ext cx="1992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Bodoni MT Black" panose="02070A03080606020203" pitchFamily="18" charset="0"/>
              </a:rPr>
              <a:t>Practicar: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99695" y="698143"/>
            <a:ext cx="555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Resolver los siguientes ejercicios.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99695" y="1221363"/>
            <a:ext cx="14446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(−7) + 5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93071" y="1751451"/>
            <a:ext cx="1895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(−8) + (−5)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06325" y="2281541"/>
            <a:ext cx="20457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87 + (−105)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06325" y="2752109"/>
            <a:ext cx="26965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(−108) + (−325)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93070" y="3323515"/>
            <a:ext cx="28456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(−3.456) + 9.876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86447" y="3812166"/>
            <a:ext cx="28456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(−8.567) + 5.932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373642" y="5210120"/>
            <a:ext cx="83536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Escríbanos </a:t>
            </a:r>
            <a:r>
              <a:rPr lang="es-CO" sz="2800" dirty="0">
                <a:latin typeface="Showcard Gothic" panose="04020904020102020604" pitchFamily="82" charset="0"/>
                <a:cs typeface="Arial" panose="020B0604020202020204" pitchFamily="34" charset="0"/>
              </a:rPr>
              <a:t>a nuestro correo con sus respuestas y  le enviaremos sus resultados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B7D37596-D544-40C4-A9FB-3421739559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8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0359" y="189186"/>
            <a:ext cx="7963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Arial Black" panose="020B0A04020102020204" pitchFamily="34" charset="0"/>
              </a:rPr>
              <a:t>¿Qué pasa cuando hay varios números?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10359" y="712406"/>
            <a:ext cx="7204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1°) Organizar los números por positivos y negativos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5100" y="1085526"/>
            <a:ext cx="7204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2°) Sumar cada uno de estos grupos de números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05099" y="1511196"/>
            <a:ext cx="9306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3°) Restar los dos resultados y observar el signo del número mayor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05098" y="1983375"/>
            <a:ext cx="1803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Bodoni MT Black" panose="02070A03080606020203" pitchFamily="18" charset="0"/>
              </a:rPr>
              <a:t>Ejemplo: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928671" y="2031821"/>
            <a:ext cx="5174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(−37) + 59 + (−82) + 64 + (−13)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504520" y="3187512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endParaRPr lang="es-CO" sz="2800" dirty="0"/>
          </a:p>
        </p:txBody>
      </p:sp>
      <p:sp>
        <p:nvSpPr>
          <p:cNvPr id="9" name="Rectángulo 8"/>
          <p:cNvSpPr/>
          <p:nvPr/>
        </p:nvSpPr>
        <p:spPr>
          <a:xfrm>
            <a:off x="1599898" y="2818160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endParaRPr lang="es-CO" sz="2800" dirty="0"/>
          </a:p>
        </p:txBody>
      </p:sp>
      <p:sp>
        <p:nvSpPr>
          <p:cNvPr id="10" name="Rectángulo 9"/>
          <p:cNvSpPr/>
          <p:nvPr/>
        </p:nvSpPr>
        <p:spPr>
          <a:xfrm>
            <a:off x="1494902" y="3556864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</a:t>
            </a:r>
            <a:endParaRPr lang="es-CO" sz="2800" dirty="0"/>
          </a:p>
        </p:txBody>
      </p:sp>
      <p:sp>
        <p:nvSpPr>
          <p:cNvPr id="11" name="Rectángulo 10"/>
          <p:cNvSpPr/>
          <p:nvPr/>
        </p:nvSpPr>
        <p:spPr>
          <a:xfrm>
            <a:off x="1472987" y="3931262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s-CO" sz="2800" dirty="0"/>
          </a:p>
        </p:txBody>
      </p:sp>
      <p:cxnSp>
        <p:nvCxnSpPr>
          <p:cNvPr id="13" name="Conector recto 12"/>
          <p:cNvCxnSpPr/>
          <p:nvPr/>
        </p:nvCxnSpPr>
        <p:spPr>
          <a:xfrm>
            <a:off x="1472987" y="4454482"/>
            <a:ext cx="6073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4211724" y="2828666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s-CO" sz="2800" dirty="0"/>
          </a:p>
        </p:txBody>
      </p:sp>
      <p:sp>
        <p:nvSpPr>
          <p:cNvPr id="15" name="Rectángulo 14"/>
          <p:cNvSpPr/>
          <p:nvPr/>
        </p:nvSpPr>
        <p:spPr>
          <a:xfrm>
            <a:off x="1294301" y="4509340"/>
            <a:ext cx="785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132</a:t>
            </a:r>
            <a:endParaRPr lang="es-CO" sz="2800" dirty="0"/>
          </a:p>
        </p:txBody>
      </p:sp>
      <p:sp>
        <p:nvSpPr>
          <p:cNvPr id="16" name="Rectángulo 15"/>
          <p:cNvSpPr/>
          <p:nvPr/>
        </p:nvSpPr>
        <p:spPr>
          <a:xfrm>
            <a:off x="4116345" y="3143093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endParaRPr lang="es-CO" sz="2800" dirty="0"/>
          </a:p>
        </p:txBody>
      </p:sp>
      <p:sp>
        <p:nvSpPr>
          <p:cNvPr id="17" name="Rectángulo 16"/>
          <p:cNvSpPr/>
          <p:nvPr/>
        </p:nvSpPr>
        <p:spPr>
          <a:xfrm>
            <a:off x="4116345" y="3528210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endParaRPr lang="es-CO" sz="2800" dirty="0"/>
          </a:p>
        </p:txBody>
      </p:sp>
      <p:cxnSp>
        <p:nvCxnSpPr>
          <p:cNvPr id="18" name="Conector recto 17"/>
          <p:cNvCxnSpPr/>
          <p:nvPr/>
        </p:nvCxnSpPr>
        <p:spPr>
          <a:xfrm>
            <a:off x="4105387" y="4067669"/>
            <a:ext cx="6073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/>
          <p:cNvSpPr/>
          <p:nvPr/>
        </p:nvSpPr>
        <p:spPr>
          <a:xfrm>
            <a:off x="3953425" y="4074752"/>
            <a:ext cx="785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123</a:t>
            </a:r>
            <a:endParaRPr lang="es-CO" sz="2800" dirty="0"/>
          </a:p>
        </p:txBody>
      </p:sp>
      <p:cxnSp>
        <p:nvCxnSpPr>
          <p:cNvPr id="20" name="Conector recto 19"/>
          <p:cNvCxnSpPr/>
          <p:nvPr/>
        </p:nvCxnSpPr>
        <p:spPr>
          <a:xfrm>
            <a:off x="7474392" y="3997677"/>
            <a:ext cx="6073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7778058" y="4067669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s-CO" sz="2800" dirty="0"/>
          </a:p>
        </p:txBody>
      </p:sp>
      <p:sp>
        <p:nvSpPr>
          <p:cNvPr id="22" name="Rectángulo redondeado 21"/>
          <p:cNvSpPr/>
          <p:nvPr/>
        </p:nvSpPr>
        <p:spPr>
          <a:xfrm>
            <a:off x="2158474" y="5186024"/>
            <a:ext cx="2250579" cy="48873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lo tanto…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7001402" y="2062584"/>
            <a:ext cx="10038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− 9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Imagen 23">
            <a:extLst>
              <a:ext uri="{FF2B5EF4-FFF2-40B4-BE49-F238E27FC236}">
                <a16:creationId xmlns="" xmlns:a16="http://schemas.microsoft.com/office/drawing/2014/main" id="{1C098523-BDD1-47B6-B85B-52A01D1AAC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32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5167E-6 -1.11933E-6 L 0.28166 -0.10592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83" y="-5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4502E-6 2.22017E-7 L 0.49824 -0.2333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12" y="-116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5" grpId="1"/>
      <p:bldP spid="16" grpId="0"/>
      <p:bldP spid="17" grpId="0"/>
      <p:bldP spid="19" grpId="0"/>
      <p:bldP spid="19" grpId="1"/>
      <p:bldP spid="21" grpId="0"/>
      <p:bldP spid="22" grpId="0" animBg="1"/>
      <p:bldP spid="22" grpId="1" animBg="1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99695" y="174923"/>
            <a:ext cx="1992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Bodoni MT Black" panose="02070A03080606020203" pitchFamily="18" charset="0"/>
              </a:rPr>
              <a:t>Practicar: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99695" y="698143"/>
            <a:ext cx="555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Resolver los siguientes ejercicios.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99695" y="1221363"/>
            <a:ext cx="56092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+ (–2) + 5 + 3 + 2 + 7 + 1 + (–2) 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99695" y="1744583"/>
            <a:ext cx="69124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22 + (–12) + (–3) + 5 + 6 + (–7) + (–8) + 4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99695" y="2267803"/>
            <a:ext cx="8208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+ (–2) + (–3) + (–4) + (–5) + (–6) + (–12) + (–11) 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99695" y="2791023"/>
            <a:ext cx="5044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90 + (–56) + 2 + (–24) + (–13) 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99694" y="3314243"/>
            <a:ext cx="6015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11 + (–4) + (–67) + 34 + 8 + 6 + (–2) 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592668" y="4976236"/>
            <a:ext cx="8432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Escríbanos </a:t>
            </a:r>
            <a:r>
              <a:rPr lang="es-CO" sz="2800" dirty="0">
                <a:latin typeface="Showcard Gothic" panose="04020904020102020604" pitchFamily="82" charset="0"/>
                <a:cs typeface="Arial" panose="020B0604020202020204" pitchFamily="34" charset="0"/>
              </a:rPr>
              <a:t>a nuestro correo con sus respuestas y  le enviaremos sus resultados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75583F24-8B93-4FE3-B968-F300A01492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24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2967804" y="2243"/>
            <a:ext cx="6511719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 sz="3600" dirty="0">
                <a:ln>
                  <a:solidFill>
                    <a:srgbClr val="FF0000"/>
                  </a:solidFill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resta de números enteros</a:t>
            </a:r>
          </a:p>
        </p:txBody>
      </p:sp>
      <p:sp>
        <p:nvSpPr>
          <p:cNvPr id="3" name="Nube 2"/>
          <p:cNvSpPr/>
          <p:nvPr/>
        </p:nvSpPr>
        <p:spPr>
          <a:xfrm>
            <a:off x="193074" y="198784"/>
            <a:ext cx="3186230" cy="309621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debe cambiar el doble signo y aplicar la regla de la suma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912130" y="978964"/>
            <a:ext cx="1895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(−3) </a:t>
            </a:r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−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(−5)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4671351" y="978964"/>
            <a:ext cx="751111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Rectángulo 5"/>
          <p:cNvSpPr/>
          <p:nvPr/>
        </p:nvSpPr>
        <p:spPr>
          <a:xfrm>
            <a:off x="3906870" y="1683163"/>
            <a:ext cx="14446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(−3) </a:t>
            </a:r>
            <a:r>
              <a:rPr lang="es-CO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s-CO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351496" y="1683163"/>
            <a:ext cx="6944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2</a:t>
            </a: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5 Bisel"/>
          <p:cNvSpPr/>
          <p:nvPr/>
        </p:nvSpPr>
        <p:spPr>
          <a:xfrm>
            <a:off x="193074" y="3625384"/>
            <a:ext cx="8777763" cy="1042416"/>
          </a:xfrm>
          <a:prstGeom prst="bevel">
            <a:avLst>
              <a:gd name="adj" fmla="val 13065"/>
            </a:avLst>
          </a:prstGeom>
          <a:noFill/>
          <a:ln w="76200"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Signos contrarios, se restan y se mira el signo del mayor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4B7D34A5-8E06-4BB9-940A-253EAFF4B0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33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 animBg="1"/>
      <p:bldP spid="6" grpId="0"/>
      <p:bldP spid="7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1753859" y="0"/>
            <a:ext cx="8898590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CO" altLang="es-CO" sz="3600" dirty="0">
                <a:ln>
                  <a:solidFill>
                    <a:srgbClr val="FF0000"/>
                  </a:solidFill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anose="04020904020102020604" pitchFamily="82" charset="0"/>
              </a:rPr>
              <a:t>multiplicación de números enteros</a:t>
            </a:r>
          </a:p>
        </p:txBody>
      </p:sp>
      <p:sp>
        <p:nvSpPr>
          <p:cNvPr id="3" name="Nube 2"/>
          <p:cNvSpPr/>
          <p:nvPr/>
        </p:nvSpPr>
        <p:spPr>
          <a:xfrm>
            <a:off x="193074" y="803986"/>
            <a:ext cx="2297878" cy="249100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debe tener en cuenta el producto de signos</a:t>
            </a:r>
          </a:p>
        </p:txBody>
      </p:sp>
      <p:sp>
        <p:nvSpPr>
          <p:cNvPr id="4" name="8 Cruz"/>
          <p:cNvSpPr/>
          <p:nvPr/>
        </p:nvSpPr>
        <p:spPr>
          <a:xfrm>
            <a:off x="2671709" y="1006371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10 Elipse"/>
          <p:cNvSpPr/>
          <p:nvPr/>
        </p:nvSpPr>
        <p:spPr>
          <a:xfrm>
            <a:off x="3766866" y="1343176"/>
            <a:ext cx="199000" cy="24079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11 Cruz"/>
          <p:cNvSpPr/>
          <p:nvPr/>
        </p:nvSpPr>
        <p:spPr>
          <a:xfrm>
            <a:off x="4146623" y="1006113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12 Proceso"/>
          <p:cNvSpPr/>
          <p:nvPr/>
        </p:nvSpPr>
        <p:spPr>
          <a:xfrm>
            <a:off x="2671192" y="2615023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13 Proceso"/>
          <p:cNvSpPr/>
          <p:nvPr/>
        </p:nvSpPr>
        <p:spPr>
          <a:xfrm>
            <a:off x="4146623" y="2615023"/>
            <a:ext cx="914400" cy="21473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14 Elipse"/>
          <p:cNvSpPr/>
          <p:nvPr/>
        </p:nvSpPr>
        <p:spPr>
          <a:xfrm>
            <a:off x="3766866" y="2588963"/>
            <a:ext cx="199000" cy="24079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15 Cruz"/>
          <p:cNvSpPr/>
          <p:nvPr/>
        </p:nvSpPr>
        <p:spPr>
          <a:xfrm>
            <a:off x="6660232" y="1592289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6 Igual que"/>
          <p:cNvSpPr/>
          <p:nvPr/>
        </p:nvSpPr>
        <p:spPr>
          <a:xfrm>
            <a:off x="5454680" y="1674563"/>
            <a:ext cx="914400" cy="914400"/>
          </a:xfrm>
          <a:prstGeom prst="mathEqual">
            <a:avLst>
              <a:gd name="adj1" fmla="val 23520"/>
              <a:gd name="adj2" fmla="val 905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17 Menos"/>
          <p:cNvSpPr/>
          <p:nvPr/>
        </p:nvSpPr>
        <p:spPr>
          <a:xfrm>
            <a:off x="2575180" y="3397631"/>
            <a:ext cx="1106424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8 Elipse"/>
          <p:cNvSpPr/>
          <p:nvPr/>
        </p:nvSpPr>
        <p:spPr>
          <a:xfrm>
            <a:off x="3766866" y="3734178"/>
            <a:ext cx="199000" cy="24079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9 Cruz"/>
          <p:cNvSpPr/>
          <p:nvPr/>
        </p:nvSpPr>
        <p:spPr>
          <a:xfrm>
            <a:off x="4146623" y="3409249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20 Cruz"/>
          <p:cNvSpPr/>
          <p:nvPr/>
        </p:nvSpPr>
        <p:spPr>
          <a:xfrm>
            <a:off x="2671192" y="4726579"/>
            <a:ext cx="914400" cy="914400"/>
          </a:xfrm>
          <a:prstGeom prst="plus">
            <a:avLst>
              <a:gd name="adj" fmla="val 37838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21 Elipse"/>
          <p:cNvSpPr/>
          <p:nvPr/>
        </p:nvSpPr>
        <p:spPr>
          <a:xfrm>
            <a:off x="3790040" y="5063384"/>
            <a:ext cx="199000" cy="24079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22 Menos"/>
          <p:cNvSpPr/>
          <p:nvPr/>
        </p:nvSpPr>
        <p:spPr>
          <a:xfrm>
            <a:off x="4050611" y="4732312"/>
            <a:ext cx="1106424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23 Igual que"/>
          <p:cNvSpPr/>
          <p:nvPr/>
        </p:nvSpPr>
        <p:spPr>
          <a:xfrm>
            <a:off x="5454680" y="4269379"/>
            <a:ext cx="914400" cy="914400"/>
          </a:xfrm>
          <a:prstGeom prst="mathEqual">
            <a:avLst>
              <a:gd name="adj1" fmla="val 23520"/>
              <a:gd name="adj2" fmla="val 905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24 Menos"/>
          <p:cNvSpPr/>
          <p:nvPr/>
        </p:nvSpPr>
        <p:spPr>
          <a:xfrm>
            <a:off x="6660232" y="4269379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ángulo redondeado 19"/>
          <p:cNvSpPr/>
          <p:nvPr/>
        </p:nvSpPr>
        <p:spPr>
          <a:xfrm>
            <a:off x="7733591" y="1760820"/>
            <a:ext cx="2632842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  <a:latin typeface="Arial Black" panose="020B0A04020102020204" pitchFamily="34" charset="0"/>
              </a:rPr>
              <a:t>SIGNOS IGUALES</a:t>
            </a:r>
          </a:p>
        </p:txBody>
      </p:sp>
      <p:sp>
        <p:nvSpPr>
          <p:cNvPr id="21" name="Rectángulo redondeado 20"/>
          <p:cNvSpPr/>
          <p:nvPr/>
        </p:nvSpPr>
        <p:spPr>
          <a:xfrm>
            <a:off x="7589336" y="4437910"/>
            <a:ext cx="3185739" cy="5773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  <a:latin typeface="Arial Black" panose="020B0A04020102020204" pitchFamily="34" charset="0"/>
              </a:rPr>
              <a:t>SIGNOS CONTRARIOS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="" xmlns:a16="http://schemas.microsoft.com/office/drawing/2014/main" id="{D1A3343F-931B-449E-B62D-95EDB6E304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684" y="6140212"/>
            <a:ext cx="661748" cy="66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9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778</Words>
  <Application>Microsoft Office PowerPoint</Application>
  <PresentationFormat>Personalizado</PresentationFormat>
  <Paragraphs>145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Erick Duque Barragán</cp:lastModifiedBy>
  <cp:revision>39</cp:revision>
  <dcterms:created xsi:type="dcterms:W3CDTF">2017-07-06T03:24:15Z</dcterms:created>
  <dcterms:modified xsi:type="dcterms:W3CDTF">2021-05-20T04:23:47Z</dcterms:modified>
</cp:coreProperties>
</file>