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7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EFDD-3433-49EE-A753-FA26A0ECA06F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F9680-269D-4265-9946-E80EE526EE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1986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EFDD-3433-49EE-A753-FA26A0ECA06F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F9680-269D-4265-9946-E80EE526EE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2067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EFDD-3433-49EE-A753-FA26A0ECA06F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F9680-269D-4265-9946-E80EE526EE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1306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EFDD-3433-49EE-A753-FA26A0ECA06F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F9680-269D-4265-9946-E80EE526EE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310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4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EFDD-3433-49EE-A753-FA26A0ECA06F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F9680-269D-4265-9946-E80EE526EE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1301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EFDD-3433-49EE-A753-FA26A0ECA06F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F9680-269D-4265-9946-E80EE526EE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0856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8" y="1535115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EFDD-3433-49EE-A753-FA26A0ECA06F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F9680-269D-4265-9946-E80EE526EE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153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EFDD-3433-49EE-A753-FA26A0ECA06F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F9680-269D-4265-9946-E80EE526EE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812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EFDD-3433-49EE-A753-FA26A0ECA06F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F9680-269D-4265-9946-E80EE526EE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882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3" y="27305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EFDD-3433-49EE-A753-FA26A0ECA06F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F9680-269D-4265-9946-E80EE526EE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0313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EFDD-3433-49EE-A753-FA26A0ECA06F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F9680-269D-4265-9946-E80EE526EE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879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tx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1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CEFDD-3433-49EE-A753-FA26A0ECA06F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F9680-269D-4265-9946-E80EE526EE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8325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>
            <a:spLocks noChangeArrowheads="1"/>
          </p:cNvSpPr>
          <p:nvPr/>
        </p:nvSpPr>
        <p:spPr bwMode="auto">
          <a:xfrm>
            <a:off x="3203848" y="657269"/>
            <a:ext cx="5544616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CO" altLang="es-CO" sz="6600" dirty="0" smtClean="0">
                <a:ln>
                  <a:solidFill>
                    <a:srgbClr val="FF0000"/>
                  </a:solidFill>
                </a:ln>
                <a:solidFill>
                  <a:srgbClr val="0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nap ITC" panose="04040A07060A02020202" pitchFamily="82" charset="0"/>
              </a:rPr>
              <a:t>INTEGER NUMBERS</a:t>
            </a:r>
            <a:endParaRPr lang="es-CO" altLang="es-CO" sz="6600" dirty="0">
              <a:ln>
                <a:solidFill>
                  <a:srgbClr val="FF0000"/>
                </a:solidFill>
              </a:ln>
              <a:solidFill>
                <a:srgbClr val="00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5" name="CuadroTexto 4"/>
          <p:cNvSpPr txBox="1">
            <a:spLocks noChangeArrowheads="1"/>
          </p:cNvSpPr>
          <p:nvPr/>
        </p:nvSpPr>
        <p:spPr bwMode="auto">
          <a:xfrm>
            <a:off x="3983846" y="3224685"/>
            <a:ext cx="38512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AU" altLang="es-CO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By: Mr. Erick Duque</a:t>
            </a:r>
          </a:p>
        </p:txBody>
      </p:sp>
      <p:pic>
        <p:nvPicPr>
          <p:cNvPr id="6" name="Imagen 2">
            <a:extLst>
              <a:ext uri="{FF2B5EF4-FFF2-40B4-BE49-F238E27FC236}">
                <a16:creationId xmlns="" xmlns:a16="http://schemas.microsoft.com/office/drawing/2014/main" id="{1C52AF38-398D-422C-8631-1B87E370C9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92" y="650761"/>
            <a:ext cx="2925040" cy="2956983"/>
          </a:xfrm>
          <a:prstGeom prst="rect">
            <a:avLst/>
          </a:prstGeom>
        </p:spPr>
      </p:pic>
      <p:grpSp>
        <p:nvGrpSpPr>
          <p:cNvPr id="8" name="7 Grupo"/>
          <p:cNvGrpSpPr/>
          <p:nvPr/>
        </p:nvGrpSpPr>
        <p:grpSpPr>
          <a:xfrm>
            <a:off x="1926888" y="4509123"/>
            <a:ext cx="5290231" cy="1754326"/>
            <a:chOff x="1926885" y="4149080"/>
            <a:chExt cx="5290231" cy="1754325"/>
          </a:xfrm>
        </p:grpSpPr>
        <p:grpSp>
          <p:nvGrpSpPr>
            <p:cNvPr id="9" name="8 Grupo"/>
            <p:cNvGrpSpPr/>
            <p:nvPr/>
          </p:nvGrpSpPr>
          <p:grpSpPr>
            <a:xfrm>
              <a:off x="1926885" y="4149080"/>
              <a:ext cx="5290231" cy="1754325"/>
              <a:chOff x="1907704" y="4437112"/>
              <a:chExt cx="5290231" cy="1754325"/>
            </a:xfrm>
          </p:grpSpPr>
          <p:sp>
            <p:nvSpPr>
              <p:cNvPr id="11" name="10 CuadroTexto"/>
              <p:cNvSpPr txBox="1"/>
              <p:nvPr/>
            </p:nvSpPr>
            <p:spPr>
              <a:xfrm>
                <a:off x="1907704" y="4437112"/>
                <a:ext cx="5290231" cy="1754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Contáctenos: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@a.m.e._asesorias_matematicas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</a:p>
            </p:txBody>
          </p:sp>
          <p:pic>
            <p:nvPicPr>
              <p:cNvPr id="12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135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8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Snap ITC" panose="04040A07060A02020202" pitchFamily="82" charset="0"/>
              </a:rPr>
              <a:t>Mixed operations</a:t>
            </a:r>
            <a:endParaRPr lang="en-AU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CuadroTexto 1"/>
          <p:cNvSpPr txBox="1"/>
          <p:nvPr/>
        </p:nvSpPr>
        <p:spPr>
          <a:xfrm>
            <a:off x="1" y="54868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What happened if there are several numbers?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5" name="Rectángulo 6"/>
          <p:cNvSpPr/>
          <p:nvPr/>
        </p:nvSpPr>
        <p:spPr>
          <a:xfrm>
            <a:off x="931677" y="1502787"/>
            <a:ext cx="72806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(−37) + 59 + (−82) + 64 + (−13)</a:t>
            </a:r>
            <a:endParaRPr lang="es-CO" sz="2800" dirty="0">
              <a:latin typeface="Snap ITC" panose="04040A07060A02020202" pitchFamily="82" charset="0"/>
              <a:cs typeface="Arial" panose="020B06040202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39009" y="5877272"/>
            <a:ext cx="6865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First, organise into positive and negatives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403648" y="234888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0" i="0" dirty="0" smtClean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−</a:t>
            </a:r>
            <a:endParaRPr lang="en-AU" dirty="0"/>
          </a:p>
        </p:txBody>
      </p:sp>
      <p:sp>
        <p:nvSpPr>
          <p:cNvPr id="8" name="7 Rectángulo"/>
          <p:cNvSpPr/>
          <p:nvPr/>
        </p:nvSpPr>
        <p:spPr>
          <a:xfrm>
            <a:off x="3347864" y="234888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0" i="0" dirty="0" smtClean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+</a:t>
            </a:r>
            <a:endParaRPr lang="en-AU" dirty="0"/>
          </a:p>
        </p:txBody>
      </p:sp>
      <p:sp>
        <p:nvSpPr>
          <p:cNvPr id="9" name="8 Rectángulo"/>
          <p:cNvSpPr/>
          <p:nvPr/>
        </p:nvSpPr>
        <p:spPr>
          <a:xfrm>
            <a:off x="1218276" y="2705336"/>
            <a:ext cx="7477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 smtClean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37</a:t>
            </a:r>
            <a:endParaRPr lang="en-AU" sz="2800" dirty="0"/>
          </a:p>
        </p:txBody>
      </p:sp>
      <p:sp>
        <p:nvSpPr>
          <p:cNvPr id="10" name="9 Rectángulo"/>
          <p:cNvSpPr/>
          <p:nvPr/>
        </p:nvSpPr>
        <p:spPr>
          <a:xfrm>
            <a:off x="3145885" y="2718212"/>
            <a:ext cx="7809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 smtClean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59</a:t>
            </a:r>
            <a:endParaRPr lang="en-AU" sz="2800" dirty="0"/>
          </a:p>
        </p:txBody>
      </p:sp>
      <p:sp>
        <p:nvSpPr>
          <p:cNvPr id="11" name="10 Rectángulo"/>
          <p:cNvSpPr/>
          <p:nvPr/>
        </p:nvSpPr>
        <p:spPr>
          <a:xfrm>
            <a:off x="1212890" y="3241432"/>
            <a:ext cx="7585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 smtClean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82</a:t>
            </a:r>
            <a:endParaRPr lang="en-AU" sz="2800" dirty="0"/>
          </a:p>
        </p:txBody>
      </p:sp>
      <p:sp>
        <p:nvSpPr>
          <p:cNvPr id="12" name="11 Rectángulo"/>
          <p:cNvSpPr/>
          <p:nvPr/>
        </p:nvSpPr>
        <p:spPr>
          <a:xfrm>
            <a:off x="3135048" y="3241432"/>
            <a:ext cx="802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 smtClean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64</a:t>
            </a:r>
            <a:endParaRPr lang="en-AU" sz="2800" dirty="0"/>
          </a:p>
        </p:txBody>
      </p:sp>
      <p:sp>
        <p:nvSpPr>
          <p:cNvPr id="13" name="12 Rectángulo"/>
          <p:cNvSpPr/>
          <p:nvPr/>
        </p:nvSpPr>
        <p:spPr>
          <a:xfrm>
            <a:off x="1265084" y="3764652"/>
            <a:ext cx="654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 smtClean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13</a:t>
            </a:r>
            <a:endParaRPr lang="en-AU" sz="2800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1139009" y="4287872"/>
            <a:ext cx="827036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3122858" y="3755754"/>
            <a:ext cx="827036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997544" y="4287872"/>
            <a:ext cx="9234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 smtClean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132</a:t>
            </a:r>
            <a:endParaRPr lang="en-AU" sz="2800" dirty="0"/>
          </a:p>
        </p:txBody>
      </p:sp>
      <p:sp>
        <p:nvSpPr>
          <p:cNvPr id="18" name="17 Rectángulo"/>
          <p:cNvSpPr/>
          <p:nvPr/>
        </p:nvSpPr>
        <p:spPr>
          <a:xfrm>
            <a:off x="2987824" y="3755754"/>
            <a:ext cx="9327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 smtClean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123</a:t>
            </a:r>
            <a:endParaRPr lang="en-AU" sz="28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2632206" y="5877272"/>
            <a:ext cx="3879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Second, add both groups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80362" y="5877272"/>
            <a:ext cx="798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Third, </a:t>
            </a:r>
            <a:r>
              <a:rPr lang="en-AU" dirty="0" err="1" smtClean="0">
                <a:latin typeface="Ravie" panose="04040805050809020602" pitchFamily="82" charset="0"/>
              </a:rPr>
              <a:t>subtrac</a:t>
            </a:r>
            <a:r>
              <a:rPr lang="en-AU" dirty="0" smtClean="0">
                <a:latin typeface="Ravie" panose="04040805050809020602" pitchFamily="82" charset="0"/>
              </a:rPr>
              <a:t> both answers and look the greater</a:t>
            </a:r>
            <a:endParaRPr lang="en-AU" dirty="0">
              <a:latin typeface="Ravie" panose="04040805050809020602" pitchFamily="82" charset="0"/>
            </a:endParaRPr>
          </a:p>
        </p:txBody>
      </p:sp>
      <p:cxnSp>
        <p:nvCxnSpPr>
          <p:cNvPr id="21" name="20 Conector recto"/>
          <p:cNvCxnSpPr/>
          <p:nvPr/>
        </p:nvCxnSpPr>
        <p:spPr>
          <a:xfrm>
            <a:off x="6012160" y="3356992"/>
            <a:ext cx="827036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Rectángulo"/>
          <p:cNvSpPr/>
          <p:nvPr/>
        </p:nvSpPr>
        <p:spPr>
          <a:xfrm>
            <a:off x="6393432" y="3361770"/>
            <a:ext cx="4828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 smtClean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9</a:t>
            </a:r>
            <a:endParaRPr lang="en-AU" sz="2800" dirty="0"/>
          </a:p>
        </p:txBody>
      </p:sp>
      <p:sp>
        <p:nvSpPr>
          <p:cNvPr id="23" name="22 CuadroTexto"/>
          <p:cNvSpPr txBox="1"/>
          <p:nvPr/>
        </p:nvSpPr>
        <p:spPr>
          <a:xfrm>
            <a:off x="6876256" y="4349427"/>
            <a:ext cx="2144859" cy="1200329"/>
          </a:xfrm>
          <a:prstGeom prst="rect">
            <a:avLst/>
          </a:prstGeom>
          <a:solidFill>
            <a:srgbClr val="FFFF99"/>
          </a:solidFill>
          <a:ln>
            <a:solidFill>
              <a:srgbClr val="7030A0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Showcard Gothic" panose="04020904020102020604" pitchFamily="82" charset="0"/>
              </a:rPr>
              <a:t>The greater is negative, so the answer will be negative</a:t>
            </a:r>
            <a:endParaRPr lang="en-AU" dirty="0">
              <a:latin typeface="Showcard Gothic" panose="04020904020102020604" pitchFamily="82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6179265" y="3438714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0" i="0" dirty="0" smtClean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−</a:t>
            </a:r>
            <a:endParaRPr lang="en-AU" dirty="0"/>
          </a:p>
        </p:txBody>
      </p:sp>
      <p:sp>
        <p:nvSpPr>
          <p:cNvPr id="25" name="24 Rectángulo"/>
          <p:cNvSpPr/>
          <p:nvPr/>
        </p:nvSpPr>
        <p:spPr>
          <a:xfrm>
            <a:off x="6199828" y="3391939"/>
            <a:ext cx="676428" cy="416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890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21092E-6 L 0.54514 -0.26827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57" y="-134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61702E-6 L 0.32691 -0.13807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37" y="-69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6" grpId="1"/>
      <p:bldP spid="7" grpId="0"/>
      <p:bldP spid="8" grpId="0"/>
      <p:bldP spid="9" grpId="0"/>
      <p:bldP spid="10" grpId="0"/>
      <p:bldP spid="11" grpId="0"/>
      <p:bldP spid="12" grpId="0"/>
      <p:bldP spid="13" grpId="0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2" grpId="0"/>
      <p:bldP spid="23" grpId="0" animBg="1"/>
      <p:bldP spid="24" grpId="0"/>
      <p:bldP spid="25" grpId="0" animBg="1"/>
      <p:bldP spid="2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CuadroTexto"/>
          <p:cNvSpPr txBox="1"/>
          <p:nvPr/>
        </p:nvSpPr>
        <p:spPr>
          <a:xfrm>
            <a:off x="1" y="264417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800" dirty="0" smtClean="0">
                <a:ln>
                  <a:solidFill>
                    <a:srgbClr val="FFC000"/>
                  </a:solidFill>
                </a:ln>
                <a:solidFill>
                  <a:srgbClr val="002060"/>
                </a:solidFill>
                <a:latin typeface="Ravie" panose="04040805050809020602" pitchFamily="82" charset="0"/>
              </a:rPr>
              <a:t>Let’s see the multiplication…</a:t>
            </a:r>
            <a:endParaRPr lang="en-AU" sz="4800" dirty="0">
              <a:ln>
                <a:solidFill>
                  <a:srgbClr val="FFC000"/>
                </a:solidFill>
              </a:ln>
              <a:solidFill>
                <a:srgbClr val="002060"/>
              </a:solidFill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8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8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Snap ITC" panose="04040A07060A02020202" pitchFamily="82" charset="0"/>
              </a:rPr>
              <a:t>Multiplying integers</a:t>
            </a:r>
            <a:endParaRPr lang="en-AU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Nube"/>
          <p:cNvSpPr/>
          <p:nvPr/>
        </p:nvSpPr>
        <p:spPr>
          <a:xfrm>
            <a:off x="5337685" y="4913824"/>
            <a:ext cx="3806316" cy="1611520"/>
          </a:xfrm>
          <a:prstGeom prst="cloud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chemeClr val="tx1"/>
                </a:solidFill>
                <a:latin typeface="Ravie" panose="04040805050809020602" pitchFamily="82" charset="0"/>
              </a:rPr>
              <a:t>Attend the multiplication of the signs first</a:t>
            </a:r>
            <a:endParaRPr lang="en-AU" dirty="0">
              <a:solidFill>
                <a:schemeClr val="tx1"/>
              </a:solidFill>
              <a:latin typeface="Ravie" panose="04040805050809020602" pitchFamily="82" charset="0"/>
            </a:endParaRPr>
          </a:p>
        </p:txBody>
      </p:sp>
      <p:sp>
        <p:nvSpPr>
          <p:cNvPr id="24" name="8 Cruz"/>
          <p:cNvSpPr/>
          <p:nvPr/>
        </p:nvSpPr>
        <p:spPr>
          <a:xfrm>
            <a:off x="420057" y="741522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10 Elipse"/>
          <p:cNvSpPr/>
          <p:nvPr/>
        </p:nvSpPr>
        <p:spPr>
          <a:xfrm>
            <a:off x="1515214" y="1078327"/>
            <a:ext cx="199000" cy="24079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11 Cruz"/>
          <p:cNvSpPr/>
          <p:nvPr/>
        </p:nvSpPr>
        <p:spPr>
          <a:xfrm>
            <a:off x="1894971" y="741264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12 Proceso"/>
          <p:cNvSpPr/>
          <p:nvPr/>
        </p:nvSpPr>
        <p:spPr>
          <a:xfrm>
            <a:off x="419540" y="2350174"/>
            <a:ext cx="914400" cy="214730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13 Proceso"/>
          <p:cNvSpPr/>
          <p:nvPr/>
        </p:nvSpPr>
        <p:spPr>
          <a:xfrm>
            <a:off x="1894971" y="2350174"/>
            <a:ext cx="914400" cy="214730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14 Elipse"/>
          <p:cNvSpPr/>
          <p:nvPr/>
        </p:nvSpPr>
        <p:spPr>
          <a:xfrm>
            <a:off x="1515214" y="2324114"/>
            <a:ext cx="199000" cy="24079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15 Cruz"/>
          <p:cNvSpPr/>
          <p:nvPr/>
        </p:nvSpPr>
        <p:spPr>
          <a:xfrm>
            <a:off x="4408580" y="1327440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16 Igual que"/>
          <p:cNvSpPr/>
          <p:nvPr/>
        </p:nvSpPr>
        <p:spPr>
          <a:xfrm>
            <a:off x="3203028" y="1409714"/>
            <a:ext cx="914400" cy="914400"/>
          </a:xfrm>
          <a:prstGeom prst="mathEqual">
            <a:avLst>
              <a:gd name="adj1" fmla="val 23520"/>
              <a:gd name="adj2" fmla="val 905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17 Menos"/>
          <p:cNvSpPr/>
          <p:nvPr/>
        </p:nvSpPr>
        <p:spPr>
          <a:xfrm>
            <a:off x="323528" y="2996952"/>
            <a:ext cx="1106424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18 Elipse"/>
          <p:cNvSpPr/>
          <p:nvPr/>
        </p:nvSpPr>
        <p:spPr>
          <a:xfrm>
            <a:off x="1515214" y="3333499"/>
            <a:ext cx="199000" cy="24079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19 Cruz"/>
          <p:cNvSpPr/>
          <p:nvPr/>
        </p:nvSpPr>
        <p:spPr>
          <a:xfrm>
            <a:off x="1894971" y="3008570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20 Cruz"/>
          <p:cNvSpPr/>
          <p:nvPr/>
        </p:nvSpPr>
        <p:spPr>
          <a:xfrm>
            <a:off x="419540" y="4325900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21 Elipse"/>
          <p:cNvSpPr/>
          <p:nvPr/>
        </p:nvSpPr>
        <p:spPr>
          <a:xfrm>
            <a:off x="1538388" y="4662705"/>
            <a:ext cx="199000" cy="24079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22 Menos"/>
          <p:cNvSpPr/>
          <p:nvPr/>
        </p:nvSpPr>
        <p:spPr>
          <a:xfrm>
            <a:off x="1798959" y="4331633"/>
            <a:ext cx="1106424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23 Igual que"/>
          <p:cNvSpPr/>
          <p:nvPr/>
        </p:nvSpPr>
        <p:spPr>
          <a:xfrm>
            <a:off x="3203028" y="3868700"/>
            <a:ext cx="914400" cy="914400"/>
          </a:xfrm>
          <a:prstGeom prst="mathEqual">
            <a:avLst>
              <a:gd name="adj1" fmla="val 23520"/>
              <a:gd name="adj2" fmla="val 905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24 Menos"/>
          <p:cNvSpPr/>
          <p:nvPr/>
        </p:nvSpPr>
        <p:spPr>
          <a:xfrm>
            <a:off x="4408580" y="3868700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ángulo redondeado 19"/>
          <p:cNvSpPr/>
          <p:nvPr/>
        </p:nvSpPr>
        <p:spPr>
          <a:xfrm>
            <a:off x="5481939" y="1495971"/>
            <a:ext cx="2632842" cy="5773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EQUAL SIGNS</a:t>
            </a:r>
            <a:endParaRPr lang="es-CO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1" name="Rectángulo redondeado 20"/>
          <p:cNvSpPr/>
          <p:nvPr/>
        </p:nvSpPr>
        <p:spPr>
          <a:xfrm>
            <a:off x="5337684" y="4037231"/>
            <a:ext cx="3185739" cy="5773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DIFFERENT SIGNS</a:t>
            </a:r>
            <a:endParaRPr lang="es-CO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17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053" y="764704"/>
            <a:ext cx="18646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Bodoni MT Black" panose="02070A03080606020203" pitchFamily="18" charset="0"/>
              </a:rPr>
              <a:t>Example:</a:t>
            </a:r>
            <a:endParaRPr lang="en-AU" sz="2800" dirty="0">
              <a:latin typeface="Bodoni MT Black" panose="02070A03080606020203" pitchFamily="18" charset="0"/>
            </a:endParaRPr>
          </a:p>
        </p:txBody>
      </p:sp>
      <p:sp>
        <p:nvSpPr>
          <p:cNvPr id="3" name="Rectángulo 3"/>
          <p:cNvSpPr/>
          <p:nvPr/>
        </p:nvSpPr>
        <p:spPr>
          <a:xfrm>
            <a:off x="1978274" y="764704"/>
            <a:ext cx="24497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(−3</a:t>
            </a:r>
            <a:r>
              <a:rPr lang="es-CO" sz="2800" b="0" i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) </a:t>
            </a:r>
            <a:r>
              <a:rPr lang="es-CO" sz="2800" smtClean="0">
                <a:solidFill>
                  <a:srgbClr val="000000"/>
                </a:solidFill>
                <a:latin typeface="Snap ITC" panose="04040A07060A02020202" pitchFamily="82" charset="0"/>
                <a:cs typeface="Arial" panose="020B0604020202020204" pitchFamily="34" charset="0"/>
              </a:rPr>
              <a:t>∙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(−5)</a:t>
            </a:r>
            <a:endParaRPr lang="es-CO" sz="2800" dirty="0">
              <a:latin typeface="Snap ITC" panose="04040A07060A02020202" pitchFamily="82" charset="0"/>
              <a:cs typeface="Arial" panose="020B0604020202020204" pitchFamily="34" charset="0"/>
            </a:endParaRPr>
          </a:p>
        </p:txBody>
      </p:sp>
      <p:sp>
        <p:nvSpPr>
          <p:cNvPr id="4" name="Rectángulo redondeado 4"/>
          <p:cNvSpPr/>
          <p:nvPr/>
        </p:nvSpPr>
        <p:spPr>
          <a:xfrm>
            <a:off x="5994218" y="666834"/>
            <a:ext cx="3114286" cy="5773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MULTIPLY SIGNS FIRST</a:t>
            </a:r>
            <a:endParaRPr lang="es-CO" sz="2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5" name="Rectángulo redondeado 5"/>
          <p:cNvSpPr/>
          <p:nvPr/>
        </p:nvSpPr>
        <p:spPr>
          <a:xfrm>
            <a:off x="5655583" y="1339495"/>
            <a:ext cx="3452921" cy="5773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THEN MULTIPLY NUMBERS</a:t>
            </a:r>
            <a:endParaRPr lang="es-CO" sz="2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6" name="12 Proceso"/>
          <p:cNvSpPr/>
          <p:nvPr/>
        </p:nvSpPr>
        <p:spPr>
          <a:xfrm>
            <a:off x="1142894" y="3036628"/>
            <a:ext cx="914400" cy="214730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brir corchete 7"/>
          <p:cNvSpPr/>
          <p:nvPr/>
        </p:nvSpPr>
        <p:spPr>
          <a:xfrm>
            <a:off x="899592" y="2447099"/>
            <a:ext cx="220717" cy="1418896"/>
          </a:xfrm>
          <a:prstGeom prst="leftBracke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CuadroTexto 8"/>
          <p:cNvSpPr txBox="1"/>
          <p:nvPr/>
        </p:nvSpPr>
        <p:spPr>
          <a:xfrm>
            <a:off x="2057294" y="2371717"/>
            <a:ext cx="11769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>
                <a:latin typeface="Snap ITC" panose="04040A07060A02020202" pitchFamily="82" charset="0"/>
              </a:rPr>
              <a:t>3</a:t>
            </a:r>
          </a:p>
        </p:txBody>
      </p:sp>
      <p:sp>
        <p:nvSpPr>
          <p:cNvPr id="9" name="Cerrar corchete 9"/>
          <p:cNvSpPr/>
          <p:nvPr/>
        </p:nvSpPr>
        <p:spPr>
          <a:xfrm>
            <a:off x="3062697" y="2416786"/>
            <a:ext cx="218403" cy="1454414"/>
          </a:xfrm>
          <a:prstGeom prst="rightBracket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12 Proceso"/>
          <p:cNvSpPr/>
          <p:nvPr/>
        </p:nvSpPr>
        <p:spPr>
          <a:xfrm>
            <a:off x="5407082" y="3058399"/>
            <a:ext cx="914400" cy="214730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brir corchete 11"/>
          <p:cNvSpPr/>
          <p:nvPr/>
        </p:nvSpPr>
        <p:spPr>
          <a:xfrm>
            <a:off x="5163780" y="2468870"/>
            <a:ext cx="220717" cy="1418896"/>
          </a:xfrm>
          <a:prstGeom prst="leftBracke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CuadroTexto 12"/>
          <p:cNvSpPr txBox="1"/>
          <p:nvPr/>
        </p:nvSpPr>
        <p:spPr>
          <a:xfrm>
            <a:off x="6321482" y="2393488"/>
            <a:ext cx="120417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>
                <a:latin typeface="Snap ITC" panose="04040A07060A02020202" pitchFamily="82" charset="0"/>
              </a:rPr>
              <a:t>5</a:t>
            </a:r>
          </a:p>
        </p:txBody>
      </p:sp>
      <p:sp>
        <p:nvSpPr>
          <p:cNvPr id="13" name="Cerrar corchete 13"/>
          <p:cNvSpPr/>
          <p:nvPr/>
        </p:nvSpPr>
        <p:spPr>
          <a:xfrm>
            <a:off x="7326885" y="2438557"/>
            <a:ext cx="218403" cy="1454414"/>
          </a:xfrm>
          <a:prstGeom prst="rightBracket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Multiplicar 14"/>
          <p:cNvSpPr/>
          <p:nvPr/>
        </p:nvSpPr>
        <p:spPr>
          <a:xfrm>
            <a:off x="3587464" y="2571345"/>
            <a:ext cx="1261241" cy="1213945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Cruz"/>
          <p:cNvSpPr/>
          <p:nvPr/>
        </p:nvSpPr>
        <p:spPr>
          <a:xfrm>
            <a:off x="2227083" y="4995282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uadroTexto 17"/>
          <p:cNvSpPr txBox="1"/>
          <p:nvPr/>
        </p:nvSpPr>
        <p:spPr>
          <a:xfrm>
            <a:off x="3232611" y="4667652"/>
            <a:ext cx="182614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>
                <a:latin typeface="Snap ITC" panose="04040A07060A02020202" pitchFamily="82" charset="0"/>
              </a:rPr>
              <a:t>15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8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Snap ITC" panose="04040A07060A02020202" pitchFamily="82" charset="0"/>
              </a:rPr>
              <a:t>Multiplying integers</a:t>
            </a:r>
            <a:endParaRPr lang="en-AU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Snap ITC" panose="04040A07060A02020202" pitchFamily="82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5100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  <p:bldP spid="6" grpId="0" animBg="1"/>
      <p:bldP spid="6" grpId="1" animBg="1"/>
      <p:bldP spid="7" grpId="0" animBg="1"/>
      <p:bldP spid="8" grpId="0"/>
      <p:bldP spid="8" grpId="1"/>
      <p:bldP spid="9" grpId="0" animBg="1"/>
      <p:bldP spid="10" grpId="0" animBg="1"/>
      <p:bldP spid="10" grpId="1" animBg="1"/>
      <p:bldP spid="11" grpId="0" animBg="1"/>
      <p:bldP spid="12" grpId="0"/>
      <p:bldP spid="12" grpId="1"/>
      <p:bldP spid="13" grpId="0" animBg="1"/>
      <p:bldP spid="14" grpId="0" animBg="1"/>
      <p:bldP spid="15" grpId="0" animBg="1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CuadroTexto"/>
          <p:cNvSpPr txBox="1"/>
          <p:nvPr/>
        </p:nvSpPr>
        <p:spPr>
          <a:xfrm>
            <a:off x="1" y="301350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800" dirty="0" smtClean="0">
                <a:ln>
                  <a:solidFill>
                    <a:srgbClr val="FFC000"/>
                  </a:solidFill>
                </a:ln>
                <a:solidFill>
                  <a:srgbClr val="002060"/>
                </a:solidFill>
                <a:latin typeface="Ravie" panose="04040805050809020602" pitchFamily="82" charset="0"/>
              </a:rPr>
              <a:t>Now practice…</a:t>
            </a:r>
            <a:endParaRPr lang="en-AU" sz="4800" dirty="0">
              <a:ln>
                <a:solidFill>
                  <a:srgbClr val="FFC000"/>
                </a:solidFill>
              </a:ln>
              <a:solidFill>
                <a:srgbClr val="002060"/>
              </a:solidFill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79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8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Snap ITC" panose="04040A07060A02020202" pitchFamily="82" charset="0"/>
              </a:rPr>
              <a:t>EXERCISES</a:t>
            </a:r>
            <a:endParaRPr lang="en-AU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CuadroTexto 6"/>
          <p:cNvSpPr txBox="1"/>
          <p:nvPr/>
        </p:nvSpPr>
        <p:spPr>
          <a:xfrm>
            <a:off x="35497" y="836712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  <a:cs typeface="Arial" panose="020B0604020202020204" pitchFamily="34" charset="0"/>
              </a:rPr>
              <a:t>Solve the following exercises:</a:t>
            </a:r>
            <a:endParaRPr lang="en-AU" sz="28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6" name="Rectángulo 7"/>
          <p:cNvSpPr/>
          <p:nvPr/>
        </p:nvSpPr>
        <p:spPr>
          <a:xfrm>
            <a:off x="199695" y="1667128"/>
            <a:ext cx="17011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(−7) 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∙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5</a:t>
            </a:r>
            <a:endParaRPr lang="es-CO" sz="28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7" name="Rectángulo 8"/>
          <p:cNvSpPr/>
          <p:nvPr/>
        </p:nvSpPr>
        <p:spPr>
          <a:xfrm>
            <a:off x="193071" y="2197216"/>
            <a:ext cx="2228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(−8</a:t>
            </a:r>
            <a:r>
              <a:rPr lang="es-CO" sz="2800" b="0" i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) </a:t>
            </a:r>
            <a:r>
              <a:rPr lang="es-CO" sz="2800" b="0" i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∙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(−5)</a:t>
            </a:r>
            <a:endParaRPr lang="es-CO" sz="28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8" name="Rectángulo 9"/>
          <p:cNvSpPr/>
          <p:nvPr/>
        </p:nvSpPr>
        <p:spPr>
          <a:xfrm>
            <a:off x="206325" y="2727306"/>
            <a:ext cx="2400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87 </a:t>
            </a:r>
            <a:r>
              <a:rPr lang="es-CO" sz="2800" b="0" i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∙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(−105)</a:t>
            </a:r>
            <a:endParaRPr lang="es-CO" sz="28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9" name="Rectángulo 10"/>
          <p:cNvSpPr/>
          <p:nvPr/>
        </p:nvSpPr>
        <p:spPr>
          <a:xfrm>
            <a:off x="206325" y="3197874"/>
            <a:ext cx="3259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(−108</a:t>
            </a:r>
            <a:r>
              <a:rPr lang="es-CO" sz="2800" b="0" i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) </a:t>
            </a:r>
            <a:r>
              <a:rPr lang="es-CO" sz="2800" b="0" i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∙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(−325)</a:t>
            </a:r>
            <a:endParaRPr lang="es-CO" sz="28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10" name="Rectángulo 11"/>
          <p:cNvSpPr/>
          <p:nvPr/>
        </p:nvSpPr>
        <p:spPr>
          <a:xfrm>
            <a:off x="193070" y="3769280"/>
            <a:ext cx="37593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(−3.456</a:t>
            </a:r>
            <a:r>
              <a:rPr lang="es-CO" sz="2800" b="0" i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) </a:t>
            </a:r>
            <a:r>
              <a:rPr lang="es-CO" sz="2800" b="0" i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∙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9.876</a:t>
            </a:r>
            <a:endParaRPr lang="es-CO" sz="28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11" name="Rectángulo 12"/>
          <p:cNvSpPr/>
          <p:nvPr/>
        </p:nvSpPr>
        <p:spPr>
          <a:xfrm>
            <a:off x="186447" y="4257931"/>
            <a:ext cx="37112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(−8.567</a:t>
            </a:r>
            <a:r>
              <a:rPr lang="es-CO" sz="2800" b="0" i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) </a:t>
            </a:r>
            <a:r>
              <a:rPr lang="es-CO" sz="2800" b="0" i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∙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5.932</a:t>
            </a:r>
            <a:endParaRPr lang="es-CO" sz="28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pic>
        <p:nvPicPr>
          <p:cNvPr id="12" name="Imagen 14">
            <a:extLst>
              <a:ext uri="{FF2B5EF4-FFF2-40B4-BE49-F238E27FC236}">
                <a16:creationId xmlns="" xmlns:a16="http://schemas.microsoft.com/office/drawing/2014/main" id="{66707F1B-0DBB-479F-A8E7-64B10B1097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684" y="6585977"/>
            <a:ext cx="661748" cy="668974"/>
          </a:xfrm>
          <a:prstGeom prst="rect">
            <a:avLst/>
          </a:prstGeom>
        </p:spPr>
      </p:pic>
      <p:sp>
        <p:nvSpPr>
          <p:cNvPr id="13" name="12 CuadroTexto"/>
          <p:cNvSpPr txBox="1"/>
          <p:nvPr/>
        </p:nvSpPr>
        <p:spPr>
          <a:xfrm>
            <a:off x="2182709" y="5157192"/>
            <a:ext cx="47785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Showcard Gothic" panose="04020904020102020604" pitchFamily="82" charset="0"/>
              </a:rPr>
              <a:t>Please, write your answers and email us, you will receive your feedback soon</a:t>
            </a:r>
            <a:endParaRPr lang="en-AU" sz="2400" dirty="0"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24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CuadroTexto"/>
          <p:cNvSpPr txBox="1"/>
          <p:nvPr/>
        </p:nvSpPr>
        <p:spPr>
          <a:xfrm>
            <a:off x="1" y="264417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800" dirty="0" smtClean="0">
                <a:ln>
                  <a:solidFill>
                    <a:srgbClr val="FFC000"/>
                  </a:solidFill>
                </a:ln>
                <a:solidFill>
                  <a:srgbClr val="002060"/>
                </a:solidFill>
                <a:latin typeface="Ravie" panose="04040805050809020602" pitchFamily="82" charset="0"/>
              </a:rPr>
              <a:t>And now, let’s see the division…</a:t>
            </a:r>
            <a:endParaRPr lang="en-AU" sz="4800" dirty="0">
              <a:ln>
                <a:solidFill>
                  <a:srgbClr val="FFC000"/>
                </a:solidFill>
              </a:ln>
              <a:solidFill>
                <a:srgbClr val="002060"/>
              </a:solidFill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61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8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Snap ITC" panose="04040A07060A02020202" pitchFamily="82" charset="0"/>
              </a:rPr>
              <a:t>Dividing integers</a:t>
            </a:r>
            <a:endParaRPr lang="en-AU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Nube"/>
          <p:cNvSpPr/>
          <p:nvPr/>
        </p:nvSpPr>
        <p:spPr>
          <a:xfrm>
            <a:off x="5364089" y="5301208"/>
            <a:ext cx="3779912" cy="1224136"/>
          </a:xfrm>
          <a:prstGeom prst="cloud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chemeClr val="tx1"/>
                </a:solidFill>
                <a:latin typeface="Ravie" panose="04040805050809020602" pitchFamily="82" charset="0"/>
              </a:rPr>
              <a:t>Attend the division of the signs first</a:t>
            </a:r>
            <a:endParaRPr lang="en-AU" dirty="0">
              <a:solidFill>
                <a:schemeClr val="tx1"/>
              </a:solidFill>
              <a:latin typeface="Ravie" panose="04040805050809020602" pitchFamily="82" charset="0"/>
            </a:endParaRPr>
          </a:p>
        </p:txBody>
      </p:sp>
      <p:sp>
        <p:nvSpPr>
          <p:cNvPr id="5" name="8 Cruz"/>
          <p:cNvSpPr/>
          <p:nvPr/>
        </p:nvSpPr>
        <p:spPr>
          <a:xfrm>
            <a:off x="420057" y="738608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11 Cruz"/>
          <p:cNvSpPr/>
          <p:nvPr/>
        </p:nvSpPr>
        <p:spPr>
          <a:xfrm>
            <a:off x="2387385" y="738608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12 Proceso"/>
          <p:cNvSpPr/>
          <p:nvPr/>
        </p:nvSpPr>
        <p:spPr>
          <a:xfrm>
            <a:off x="419540" y="2347260"/>
            <a:ext cx="914400" cy="214730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13 Proceso"/>
          <p:cNvSpPr/>
          <p:nvPr/>
        </p:nvSpPr>
        <p:spPr>
          <a:xfrm>
            <a:off x="2387385" y="2347260"/>
            <a:ext cx="914400" cy="214730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15 Cruz"/>
          <p:cNvSpPr/>
          <p:nvPr/>
        </p:nvSpPr>
        <p:spPr>
          <a:xfrm>
            <a:off x="4692362" y="1261462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16 Igual que"/>
          <p:cNvSpPr/>
          <p:nvPr/>
        </p:nvSpPr>
        <p:spPr>
          <a:xfrm>
            <a:off x="3486810" y="1343736"/>
            <a:ext cx="914400" cy="914400"/>
          </a:xfrm>
          <a:prstGeom prst="mathEqual">
            <a:avLst>
              <a:gd name="adj1" fmla="val 23520"/>
              <a:gd name="adj2" fmla="val 905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17 Menos"/>
          <p:cNvSpPr/>
          <p:nvPr/>
        </p:nvSpPr>
        <p:spPr>
          <a:xfrm>
            <a:off x="323528" y="3129868"/>
            <a:ext cx="1106424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9 Cruz"/>
          <p:cNvSpPr/>
          <p:nvPr/>
        </p:nvSpPr>
        <p:spPr>
          <a:xfrm>
            <a:off x="2387385" y="3129868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20 Cruz"/>
          <p:cNvSpPr/>
          <p:nvPr/>
        </p:nvSpPr>
        <p:spPr>
          <a:xfrm>
            <a:off x="419540" y="4458816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22 Menos"/>
          <p:cNvSpPr/>
          <p:nvPr/>
        </p:nvSpPr>
        <p:spPr>
          <a:xfrm>
            <a:off x="2195209" y="4445764"/>
            <a:ext cx="1106424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23 Igual que"/>
          <p:cNvSpPr/>
          <p:nvPr/>
        </p:nvSpPr>
        <p:spPr>
          <a:xfrm>
            <a:off x="3486810" y="3828190"/>
            <a:ext cx="914400" cy="914400"/>
          </a:xfrm>
          <a:prstGeom prst="mathEqual">
            <a:avLst>
              <a:gd name="adj1" fmla="val 23520"/>
              <a:gd name="adj2" fmla="val 905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24 Menos"/>
          <p:cNvSpPr/>
          <p:nvPr/>
        </p:nvSpPr>
        <p:spPr>
          <a:xfrm>
            <a:off x="4692362" y="3828190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ángulo redondeado 19"/>
          <p:cNvSpPr/>
          <p:nvPr/>
        </p:nvSpPr>
        <p:spPr>
          <a:xfrm>
            <a:off x="5765721" y="1429993"/>
            <a:ext cx="2632842" cy="5773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EQUAL SIGNS</a:t>
            </a:r>
            <a:endParaRPr lang="es-CO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Rectángulo redondeado 20"/>
          <p:cNvSpPr/>
          <p:nvPr/>
        </p:nvSpPr>
        <p:spPr>
          <a:xfrm>
            <a:off x="5621466" y="3996721"/>
            <a:ext cx="3185739" cy="5773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DIFFERENT SIGNS</a:t>
            </a:r>
            <a:endParaRPr lang="es-CO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División 21"/>
          <p:cNvSpPr/>
          <p:nvPr/>
        </p:nvSpPr>
        <p:spPr>
          <a:xfrm>
            <a:off x="1382141" y="867451"/>
            <a:ext cx="902610" cy="673868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División 22"/>
          <p:cNvSpPr/>
          <p:nvPr/>
        </p:nvSpPr>
        <p:spPr>
          <a:xfrm>
            <a:off x="1437142" y="2054504"/>
            <a:ext cx="902610" cy="673868"/>
          </a:xfrm>
          <a:prstGeom prst="mathDivide">
            <a:avLst>
              <a:gd name="adj1" fmla="val 23520"/>
              <a:gd name="adj2" fmla="val 2930"/>
              <a:gd name="adj3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División 23"/>
          <p:cNvSpPr/>
          <p:nvPr/>
        </p:nvSpPr>
        <p:spPr>
          <a:xfrm>
            <a:off x="1382141" y="3250134"/>
            <a:ext cx="902610" cy="673868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División 24"/>
          <p:cNvSpPr/>
          <p:nvPr/>
        </p:nvSpPr>
        <p:spPr>
          <a:xfrm>
            <a:off x="1385934" y="4579082"/>
            <a:ext cx="902610" cy="673868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1917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8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Snap ITC" panose="04040A07060A02020202" pitchFamily="82" charset="0"/>
              </a:rPr>
              <a:t>Dividing integers</a:t>
            </a:r>
            <a:endParaRPr lang="en-AU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CuadroTexto 1"/>
          <p:cNvSpPr txBox="1"/>
          <p:nvPr/>
        </p:nvSpPr>
        <p:spPr>
          <a:xfrm>
            <a:off x="3165" y="568508"/>
            <a:ext cx="18646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err="1" smtClean="0">
                <a:latin typeface="Bodoni MT Black" panose="02070A03080606020203" pitchFamily="18" charset="0"/>
              </a:rPr>
              <a:t>Example</a:t>
            </a:r>
            <a:r>
              <a:rPr lang="es-CO" sz="2800" dirty="0" smtClean="0">
                <a:latin typeface="Bodoni MT Black" panose="02070A03080606020203" pitchFamily="18" charset="0"/>
              </a:rPr>
              <a:t>:</a:t>
            </a:r>
            <a:endParaRPr lang="es-CO" sz="2800" dirty="0">
              <a:latin typeface="Bodoni MT Black" panose="02070A03080606020203" pitchFamily="18" charset="0"/>
            </a:endParaRPr>
          </a:p>
        </p:txBody>
      </p:sp>
      <p:sp>
        <p:nvSpPr>
          <p:cNvPr id="5" name="Rectángulo 3"/>
          <p:cNvSpPr/>
          <p:nvPr/>
        </p:nvSpPr>
        <p:spPr>
          <a:xfrm>
            <a:off x="1763688" y="568508"/>
            <a:ext cx="2688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(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−15) </a:t>
            </a:r>
            <a:r>
              <a:rPr lang="es-CO" sz="2800" dirty="0" smtClean="0">
                <a:solidFill>
                  <a:srgbClr val="000000"/>
                </a:solidFill>
                <a:latin typeface="Snap ITC" panose="04040A07060A02020202" pitchFamily="82" charset="0"/>
                <a:cs typeface="Arial" panose="020B0604020202020204" pitchFamily="34" charset="0"/>
              </a:rPr>
              <a:t>÷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(−5)</a:t>
            </a:r>
            <a:endParaRPr lang="es-CO" sz="2800" dirty="0">
              <a:latin typeface="Snap ITC" panose="04040A07060A02020202" pitchFamily="82" charset="0"/>
              <a:cs typeface="Arial" panose="020B0604020202020204" pitchFamily="34" charset="0"/>
            </a:endParaRPr>
          </a:p>
        </p:txBody>
      </p:sp>
      <p:sp>
        <p:nvSpPr>
          <p:cNvPr id="6" name="Rectángulo redondeado 4"/>
          <p:cNvSpPr/>
          <p:nvPr/>
        </p:nvSpPr>
        <p:spPr>
          <a:xfrm>
            <a:off x="6444208" y="613185"/>
            <a:ext cx="2592288" cy="5773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Divide </a:t>
            </a:r>
            <a:r>
              <a:rPr lang="es-CO" sz="200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signs</a:t>
            </a:r>
            <a:r>
              <a:rPr lang="es-CO" sz="2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s-CO" sz="200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first</a:t>
            </a:r>
            <a:endParaRPr lang="es-CO" sz="2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Rectángulo redondeado 5"/>
          <p:cNvSpPr/>
          <p:nvPr/>
        </p:nvSpPr>
        <p:spPr>
          <a:xfrm>
            <a:off x="5292080" y="1285846"/>
            <a:ext cx="3812961" cy="5773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Then</a:t>
            </a:r>
            <a:r>
              <a:rPr lang="es-CO" sz="2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divide </a:t>
            </a:r>
            <a:r>
              <a:rPr lang="es-CO" sz="200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the</a:t>
            </a:r>
            <a:r>
              <a:rPr lang="es-CO" sz="2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s-CO" sz="2000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numbers</a:t>
            </a:r>
            <a:endParaRPr lang="es-CO" sz="2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12 Proceso"/>
          <p:cNvSpPr/>
          <p:nvPr/>
        </p:nvSpPr>
        <p:spPr>
          <a:xfrm>
            <a:off x="1313975" y="3267744"/>
            <a:ext cx="914400" cy="214730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brir corchete 7"/>
          <p:cNvSpPr/>
          <p:nvPr/>
        </p:nvSpPr>
        <p:spPr>
          <a:xfrm>
            <a:off x="1109310" y="2678215"/>
            <a:ext cx="220717" cy="1418896"/>
          </a:xfrm>
          <a:prstGeom prst="leftBracke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CuadroTexto 8"/>
          <p:cNvSpPr txBox="1"/>
          <p:nvPr/>
        </p:nvSpPr>
        <p:spPr>
          <a:xfrm>
            <a:off x="2228375" y="2602833"/>
            <a:ext cx="182614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Snap ITC" panose="04040A07060A02020202" pitchFamily="82" charset="0"/>
              </a:rPr>
              <a:t>15</a:t>
            </a:r>
            <a:endParaRPr lang="es-CO" sz="9600" dirty="0">
              <a:latin typeface="Snap ITC" panose="04040A07060A02020202" pitchFamily="82" charset="0"/>
            </a:endParaRPr>
          </a:p>
        </p:txBody>
      </p:sp>
      <p:sp>
        <p:nvSpPr>
          <p:cNvPr id="11" name="Cerrar corchete 9"/>
          <p:cNvSpPr/>
          <p:nvPr/>
        </p:nvSpPr>
        <p:spPr>
          <a:xfrm>
            <a:off x="3800454" y="2647902"/>
            <a:ext cx="218403" cy="1454414"/>
          </a:xfrm>
          <a:prstGeom prst="rightBracket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2 Proceso"/>
          <p:cNvSpPr/>
          <p:nvPr/>
        </p:nvSpPr>
        <p:spPr>
          <a:xfrm>
            <a:off x="6106202" y="3289515"/>
            <a:ext cx="914400" cy="214730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brir corchete 11"/>
          <p:cNvSpPr/>
          <p:nvPr/>
        </p:nvSpPr>
        <p:spPr>
          <a:xfrm>
            <a:off x="5862900" y="2699986"/>
            <a:ext cx="220717" cy="1418896"/>
          </a:xfrm>
          <a:prstGeom prst="leftBracke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CuadroTexto 12"/>
          <p:cNvSpPr txBox="1"/>
          <p:nvPr/>
        </p:nvSpPr>
        <p:spPr>
          <a:xfrm>
            <a:off x="7020602" y="2624604"/>
            <a:ext cx="120417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>
                <a:latin typeface="Snap ITC" panose="04040A07060A02020202" pitchFamily="82" charset="0"/>
              </a:rPr>
              <a:t>5</a:t>
            </a:r>
          </a:p>
        </p:txBody>
      </p:sp>
      <p:sp>
        <p:nvSpPr>
          <p:cNvPr id="15" name="Cerrar corchete 13"/>
          <p:cNvSpPr/>
          <p:nvPr/>
        </p:nvSpPr>
        <p:spPr>
          <a:xfrm>
            <a:off x="8026005" y="2669673"/>
            <a:ext cx="218403" cy="1454414"/>
          </a:xfrm>
          <a:prstGeom prst="rightBracket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15 Cruz"/>
          <p:cNvSpPr/>
          <p:nvPr/>
        </p:nvSpPr>
        <p:spPr>
          <a:xfrm>
            <a:off x="2926203" y="5226398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adroTexto 17"/>
          <p:cNvSpPr txBox="1"/>
          <p:nvPr/>
        </p:nvSpPr>
        <p:spPr>
          <a:xfrm>
            <a:off x="3899131" y="4955684"/>
            <a:ext cx="11769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Snap ITC" panose="04040A07060A02020202" pitchFamily="82" charset="0"/>
              </a:rPr>
              <a:t>3</a:t>
            </a:r>
            <a:endParaRPr lang="es-CO" sz="9600" dirty="0">
              <a:latin typeface="Snap ITC" panose="04040A07060A02020202" pitchFamily="82" charset="0"/>
            </a:endParaRPr>
          </a:p>
        </p:txBody>
      </p:sp>
      <p:sp>
        <p:nvSpPr>
          <p:cNvPr id="18" name="17 División"/>
          <p:cNvSpPr/>
          <p:nvPr/>
        </p:nvSpPr>
        <p:spPr>
          <a:xfrm>
            <a:off x="4260865" y="2917909"/>
            <a:ext cx="1369224" cy="914400"/>
          </a:xfrm>
          <a:prstGeom prst="mathDivid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81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8" grpId="1" animBg="1"/>
      <p:bldP spid="9" grpId="0" animBg="1"/>
      <p:bldP spid="10" grpId="0"/>
      <p:bldP spid="10" grpId="1"/>
      <p:bldP spid="11" grpId="0" animBg="1"/>
      <p:bldP spid="12" grpId="0" animBg="1"/>
      <p:bldP spid="12" grpId="1" animBg="1"/>
      <p:bldP spid="13" grpId="0" animBg="1"/>
      <p:bldP spid="14" grpId="0"/>
      <p:bldP spid="14" grpId="1"/>
      <p:bldP spid="15" grpId="0" animBg="1"/>
      <p:bldP spid="16" grpId="0" animBg="1"/>
      <p:bldP spid="17" grpId="0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CuadroTexto"/>
          <p:cNvSpPr txBox="1"/>
          <p:nvPr/>
        </p:nvSpPr>
        <p:spPr>
          <a:xfrm>
            <a:off x="1" y="301350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800" dirty="0" smtClean="0">
                <a:ln>
                  <a:solidFill>
                    <a:srgbClr val="FFC000"/>
                  </a:solidFill>
                </a:ln>
                <a:solidFill>
                  <a:srgbClr val="002060"/>
                </a:solidFill>
                <a:latin typeface="Ravie" panose="04040805050809020602" pitchFamily="82" charset="0"/>
              </a:rPr>
              <a:t>Last practice…</a:t>
            </a:r>
            <a:endParaRPr lang="en-AU" sz="4800" dirty="0">
              <a:ln>
                <a:solidFill>
                  <a:srgbClr val="FFC000"/>
                </a:solidFill>
              </a:ln>
              <a:solidFill>
                <a:srgbClr val="002060"/>
              </a:solidFill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08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Snap ITC" panose="04040A07060A02020202" pitchFamily="82" charset="0"/>
              </a:rPr>
              <a:t>INTEGER NUMBERS</a:t>
            </a:r>
            <a:endParaRPr lang="es-CO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0" y="6919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dirty="0" smtClean="0">
                <a:latin typeface="Ravie" panose="04040805050809020602" pitchFamily="82" charset="0"/>
              </a:rPr>
              <a:t>Integers are the set of numbers made up by whole numbers, zero and its opposites.</a:t>
            </a:r>
            <a:endParaRPr lang="en-AU" dirty="0">
              <a:latin typeface="Ravie" panose="04040805050809020602" pitchFamily="82" charset="0"/>
            </a:endParaRPr>
          </a:p>
        </p:txBody>
      </p:sp>
      <p:grpSp>
        <p:nvGrpSpPr>
          <p:cNvPr id="42" name="41 Grupo"/>
          <p:cNvGrpSpPr/>
          <p:nvPr/>
        </p:nvGrpSpPr>
        <p:grpSpPr>
          <a:xfrm>
            <a:off x="0" y="2276871"/>
            <a:ext cx="9144000" cy="441340"/>
            <a:chOff x="-1" y="2636912"/>
            <a:chExt cx="9144000" cy="441340"/>
          </a:xfrm>
        </p:grpSpPr>
        <p:cxnSp>
          <p:nvCxnSpPr>
            <p:cNvPr id="6" name="5 Conector recto"/>
            <p:cNvCxnSpPr/>
            <p:nvPr/>
          </p:nvCxnSpPr>
          <p:spPr>
            <a:xfrm flipV="1">
              <a:off x="-1" y="2708921"/>
              <a:ext cx="9144000" cy="1"/>
            </a:xfrm>
            <a:prstGeom prst="line">
              <a:avLst/>
            </a:prstGeom>
            <a:ln w="28575">
              <a:solidFill>
                <a:srgbClr val="0000FF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4572000" y="2636928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>
              <a:off x="5292080" y="2636928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6012160" y="2636912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6732240" y="2636928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7452320" y="2636912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>
              <a:off x="8172400" y="2636928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>
              <a:off x="8892480" y="2636928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>
              <a:off x="3851920" y="2636912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3131840" y="2636912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2411760" y="2636912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>
              <a:off x="1691680" y="2636912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>
              <a:off x="971600" y="2636912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251520" y="2636912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28 CuadroTexto"/>
            <p:cNvSpPr txBox="1"/>
            <p:nvPr/>
          </p:nvSpPr>
          <p:spPr>
            <a:xfrm>
              <a:off x="5141237" y="2708920"/>
              <a:ext cx="2984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1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5833265" y="2708920"/>
              <a:ext cx="3577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2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31" name="30 CuadroTexto"/>
            <p:cNvSpPr txBox="1"/>
            <p:nvPr/>
          </p:nvSpPr>
          <p:spPr>
            <a:xfrm>
              <a:off x="6546933" y="2708920"/>
              <a:ext cx="3706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3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7259799" y="2708920"/>
              <a:ext cx="385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4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33" name="32 CuadroTexto"/>
            <p:cNvSpPr txBox="1"/>
            <p:nvPr/>
          </p:nvSpPr>
          <p:spPr>
            <a:xfrm>
              <a:off x="7984688" y="2708920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5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34" name="33 CuadroTexto"/>
            <p:cNvSpPr txBox="1"/>
            <p:nvPr/>
          </p:nvSpPr>
          <p:spPr>
            <a:xfrm>
              <a:off x="8693683" y="2708920"/>
              <a:ext cx="3786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6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35" name="34 CuadroTexto"/>
            <p:cNvSpPr txBox="1"/>
            <p:nvPr/>
          </p:nvSpPr>
          <p:spPr>
            <a:xfrm>
              <a:off x="4382685" y="2708920"/>
              <a:ext cx="3786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0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36" name="35 CuadroTexto"/>
            <p:cNvSpPr txBox="1"/>
            <p:nvPr/>
          </p:nvSpPr>
          <p:spPr>
            <a:xfrm>
              <a:off x="3658598" y="2708920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-1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37" name="36 CuadroTexto"/>
            <p:cNvSpPr txBox="1"/>
            <p:nvPr/>
          </p:nvSpPr>
          <p:spPr>
            <a:xfrm>
              <a:off x="2908862" y="2708920"/>
              <a:ext cx="4459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-2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38" name="37 CuadroTexto"/>
            <p:cNvSpPr txBox="1"/>
            <p:nvPr/>
          </p:nvSpPr>
          <p:spPr>
            <a:xfrm>
              <a:off x="2182370" y="2708920"/>
              <a:ext cx="4587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-3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39" name="38 CuadroTexto"/>
            <p:cNvSpPr txBox="1"/>
            <p:nvPr/>
          </p:nvSpPr>
          <p:spPr>
            <a:xfrm>
              <a:off x="1455077" y="2708920"/>
              <a:ext cx="4732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-4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40" name="39 CuadroTexto"/>
            <p:cNvSpPr txBox="1"/>
            <p:nvPr/>
          </p:nvSpPr>
          <p:spPr>
            <a:xfrm>
              <a:off x="739806" y="2708920"/>
              <a:ext cx="4635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-5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41" name="40 CuadroTexto"/>
            <p:cNvSpPr txBox="1"/>
            <p:nvPr/>
          </p:nvSpPr>
          <p:spPr>
            <a:xfrm>
              <a:off x="18123" y="2708920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-6</a:t>
              </a:r>
              <a:endParaRPr lang="es-CO" dirty="0">
                <a:latin typeface="Snap ITC" panose="04040A07060A02020202" pitchFamily="82" charset="0"/>
              </a:endParaRPr>
            </a:p>
          </p:txBody>
        </p:sp>
      </p:grpSp>
      <p:sp>
        <p:nvSpPr>
          <p:cNvPr id="43" name="42 Flecha derecha"/>
          <p:cNvSpPr/>
          <p:nvPr/>
        </p:nvSpPr>
        <p:spPr>
          <a:xfrm>
            <a:off x="4572000" y="1792240"/>
            <a:ext cx="1440160" cy="484632"/>
          </a:xfrm>
          <a:prstGeom prst="rightArrow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Cooper Black" panose="0208090404030B020404" pitchFamily="18" charset="0"/>
              </a:rPr>
              <a:t>Positives</a:t>
            </a:r>
            <a:endParaRPr lang="es-CO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75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51" name="50 Elipse"/>
          <p:cNvSpPr/>
          <p:nvPr/>
        </p:nvSpPr>
        <p:spPr>
          <a:xfrm>
            <a:off x="1203395" y="3933056"/>
            <a:ext cx="7156717" cy="165618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4" name="43 Flecha izquierda"/>
          <p:cNvSpPr/>
          <p:nvPr/>
        </p:nvSpPr>
        <p:spPr>
          <a:xfrm>
            <a:off x="3131840" y="1792240"/>
            <a:ext cx="1440160" cy="484632"/>
          </a:xfrm>
          <a:prstGeom prst="leftArrow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Cooper Black" panose="0208090404030B020404" pitchFamily="18" charset="0"/>
              </a:rPr>
              <a:t>Negatives</a:t>
            </a:r>
            <a:endParaRPr lang="en-AU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75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48" name="47 Elipse"/>
          <p:cNvSpPr/>
          <p:nvPr/>
        </p:nvSpPr>
        <p:spPr>
          <a:xfrm>
            <a:off x="5004048" y="4380602"/>
            <a:ext cx="2640794" cy="914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7" name="46 CuadroTexto"/>
          <p:cNvSpPr txBox="1"/>
          <p:nvPr/>
        </p:nvSpPr>
        <p:spPr>
          <a:xfrm>
            <a:off x="5004048" y="4653136"/>
            <a:ext cx="2672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nap ITC" panose="04040A07060A02020202" pitchFamily="82" charset="0"/>
              </a:rPr>
              <a:t>1, 2, 3, 4, 5, 6, …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7049647" y="419593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nap ITC" panose="04040A07060A02020202" pitchFamily="82" charset="0"/>
              </a:rPr>
              <a:t>N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1337887" y="4653136"/>
            <a:ext cx="3587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nap ITC" panose="04040A07060A02020202" pitchFamily="82" charset="0"/>
              </a:rPr>
              <a:t>…, -6, -5, -4, -3, -2, -1, 0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7493736" y="393305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nap ITC" panose="04040A07060A02020202" pitchFamily="82" charset="0"/>
              </a:rPr>
              <a:t>Z</a:t>
            </a:r>
            <a:endParaRPr lang="es-CO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496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3" grpId="0" animBg="1"/>
      <p:bldP spid="51" grpId="0" animBg="1"/>
      <p:bldP spid="44" grpId="0" animBg="1"/>
      <p:bldP spid="48" grpId="0" animBg="1"/>
      <p:bldP spid="47" grpId="0"/>
      <p:bldP spid="49" grpId="0"/>
      <p:bldP spid="50" grpId="0"/>
      <p:bldP spid="5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6"/>
          <p:cNvSpPr txBox="1"/>
          <p:nvPr/>
        </p:nvSpPr>
        <p:spPr>
          <a:xfrm>
            <a:off x="112713" y="764704"/>
            <a:ext cx="7267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800" dirty="0" smtClean="0">
                <a:latin typeface="Ravie" panose="04040805050809020602" pitchFamily="82" charset="0"/>
                <a:cs typeface="Arial" panose="020B0604020202020204" pitchFamily="34" charset="0"/>
              </a:rPr>
              <a:t>Solve the following exercises:</a:t>
            </a:r>
            <a:endParaRPr lang="en-AU" sz="28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4" name="Rectángulo 7"/>
          <p:cNvSpPr/>
          <p:nvPr/>
        </p:nvSpPr>
        <p:spPr>
          <a:xfrm>
            <a:off x="199695" y="1539113"/>
            <a:ext cx="20842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−35) </a:t>
            </a:r>
            <a:r>
              <a:rPr lang="es-CO" sz="2800" dirty="0" smtClean="0">
                <a:solidFill>
                  <a:srgbClr val="000000"/>
                </a:solidFill>
                <a:latin typeface="Ravie" panose="04040805050809020602" pitchFamily="82" charset="0"/>
                <a:cs typeface="Arial" panose="020B0604020202020204" pitchFamily="34" charset="0"/>
              </a:rPr>
              <a:t>÷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5</a:t>
            </a:r>
            <a:endParaRPr lang="es-CO" sz="28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5" name="Rectángulo 8"/>
          <p:cNvSpPr/>
          <p:nvPr/>
        </p:nvSpPr>
        <p:spPr>
          <a:xfrm>
            <a:off x="193071" y="2069201"/>
            <a:ext cx="25394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(−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80) </a:t>
            </a:r>
            <a:r>
              <a:rPr lang="es-CO" sz="2800" dirty="0">
                <a:solidFill>
                  <a:srgbClr val="000000"/>
                </a:solidFill>
                <a:latin typeface="Ravie" panose="04040805050809020602" pitchFamily="82" charset="0"/>
                <a:cs typeface="Arial" panose="020B0604020202020204" pitchFamily="34" charset="0"/>
              </a:rPr>
              <a:t>÷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(−5)</a:t>
            </a:r>
            <a:endParaRPr lang="es-CO" sz="28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6" name="Rectángulo 9"/>
          <p:cNvSpPr/>
          <p:nvPr/>
        </p:nvSpPr>
        <p:spPr>
          <a:xfrm>
            <a:off x="206325" y="2599291"/>
            <a:ext cx="2710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870 </a:t>
            </a:r>
            <a:r>
              <a:rPr lang="es-CO" sz="2800" dirty="0">
                <a:solidFill>
                  <a:srgbClr val="000000"/>
                </a:solidFill>
                <a:latin typeface="Ravie" panose="04040805050809020602" pitchFamily="82" charset="0"/>
                <a:cs typeface="Arial" panose="020B0604020202020204" pitchFamily="34" charset="0"/>
              </a:rPr>
              <a:t>÷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(−105)</a:t>
            </a:r>
            <a:endParaRPr lang="es-CO" sz="28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7" name="Rectángulo 10"/>
          <p:cNvSpPr/>
          <p:nvPr/>
        </p:nvSpPr>
        <p:spPr>
          <a:xfrm>
            <a:off x="206325" y="3069859"/>
            <a:ext cx="33009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(−108) </a:t>
            </a:r>
            <a:r>
              <a:rPr lang="es-CO" sz="2800" dirty="0">
                <a:solidFill>
                  <a:srgbClr val="000000"/>
                </a:solidFill>
                <a:latin typeface="Ravie" panose="04040805050809020602" pitchFamily="82" charset="0"/>
                <a:cs typeface="Arial" panose="020B0604020202020204" pitchFamily="34" charset="0"/>
              </a:rPr>
              <a:t>÷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(−325)</a:t>
            </a:r>
            <a:endParaRPr lang="es-CO" sz="28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8" name="Rectángulo 11"/>
          <p:cNvSpPr/>
          <p:nvPr/>
        </p:nvSpPr>
        <p:spPr>
          <a:xfrm>
            <a:off x="193070" y="3641265"/>
            <a:ext cx="38010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(−3.456) </a:t>
            </a:r>
            <a:r>
              <a:rPr lang="es-CO" sz="2800" dirty="0">
                <a:solidFill>
                  <a:srgbClr val="000000"/>
                </a:solidFill>
                <a:latin typeface="Ravie" panose="04040805050809020602" pitchFamily="82" charset="0"/>
                <a:cs typeface="Arial" panose="020B0604020202020204" pitchFamily="34" charset="0"/>
              </a:rPr>
              <a:t>÷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9.876</a:t>
            </a:r>
            <a:endParaRPr lang="es-CO" sz="28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9" name="Rectángulo 12"/>
          <p:cNvSpPr/>
          <p:nvPr/>
        </p:nvSpPr>
        <p:spPr>
          <a:xfrm>
            <a:off x="186447" y="4129916"/>
            <a:ext cx="5949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(−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85.678) </a:t>
            </a:r>
            <a:r>
              <a:rPr lang="es-CO" sz="2800" dirty="0">
                <a:solidFill>
                  <a:srgbClr val="000000"/>
                </a:solidFill>
                <a:latin typeface="Ravie" panose="04040805050809020602" pitchFamily="82" charset="0"/>
                <a:cs typeface="Arial" panose="020B0604020202020204" pitchFamily="34" charset="0"/>
              </a:rPr>
              <a:t>÷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 5.932 </a:t>
            </a:r>
            <a:r>
              <a:rPr lang="es-CO" sz="2800" dirty="0" smtClean="0">
                <a:solidFill>
                  <a:srgbClr val="000000"/>
                </a:solidFill>
                <a:latin typeface="Ravie" panose="04040805050809020602" pitchFamily="82" charset="0"/>
                <a:cs typeface="Arial" panose="020B0604020202020204" pitchFamily="34" charset="0"/>
              </a:rPr>
              <a:t>÷ </a:t>
            </a:r>
            <a:r>
              <a:rPr lang="es-CO" sz="2800" dirty="0">
                <a:solidFill>
                  <a:srgbClr val="000000"/>
                </a:solidFill>
                <a:latin typeface="Ravie" panose="04040805050809020602" pitchFamily="82" charset="0"/>
                <a:cs typeface="Arial" panose="020B0604020202020204" pitchFamily="34" charset="0"/>
              </a:rPr>
              <a:t>(</a:t>
            </a:r>
            <a:r>
              <a:rPr lang="es-CO" sz="2800" dirty="0" smtClean="0">
                <a:solidFill>
                  <a:srgbClr val="000000"/>
                </a:solidFill>
                <a:latin typeface="Ravie" panose="04040805050809020602" pitchFamily="82" charset="0"/>
                <a:cs typeface="Arial" panose="020B0604020202020204" pitchFamily="34" charset="0"/>
              </a:rPr>
              <a:t>−345)</a:t>
            </a:r>
            <a:endParaRPr lang="es-CO" sz="28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8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Snap ITC" panose="04040A07060A02020202" pitchFamily="82" charset="0"/>
              </a:rPr>
              <a:t>EXERCISES</a:t>
            </a:r>
            <a:endParaRPr lang="en-AU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Snap ITC" panose="04040A07060A02020202" pitchFamily="8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182709" y="5157192"/>
            <a:ext cx="47785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Showcard Gothic" panose="04020904020102020604" pitchFamily="82" charset="0"/>
              </a:rPr>
              <a:t>Please, write your answers and email us, you will receive your feedback soon</a:t>
            </a:r>
            <a:endParaRPr lang="en-AU" sz="2400" dirty="0"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68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8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Snap ITC" panose="04040A07060A02020202" pitchFamily="82" charset="0"/>
              </a:rPr>
              <a:t>Absolute value</a:t>
            </a:r>
            <a:endParaRPr lang="en-AU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CuadroTexto"/>
          <p:cNvSpPr txBox="1"/>
          <p:nvPr/>
        </p:nvSpPr>
        <p:spPr>
          <a:xfrm>
            <a:off x="0" y="83671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It is the distance between any number to 0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-4680" y="1445875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Its symbol is to write the given number between two bars</a:t>
            </a:r>
            <a:endParaRPr lang="en-AU" sz="2400" dirty="0">
              <a:latin typeface="Ravie" panose="04040805050809020602" pitchFamily="82" charset="0"/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0" y="2843644"/>
            <a:ext cx="9144000" cy="441340"/>
            <a:chOff x="-1" y="2636912"/>
            <a:chExt cx="9144000" cy="441340"/>
          </a:xfrm>
        </p:grpSpPr>
        <p:cxnSp>
          <p:nvCxnSpPr>
            <p:cNvPr id="7" name="6 Conector recto"/>
            <p:cNvCxnSpPr/>
            <p:nvPr/>
          </p:nvCxnSpPr>
          <p:spPr>
            <a:xfrm flipV="1">
              <a:off x="-1" y="2708921"/>
              <a:ext cx="9144000" cy="1"/>
            </a:xfrm>
            <a:prstGeom prst="line">
              <a:avLst/>
            </a:prstGeom>
            <a:ln w="28575">
              <a:solidFill>
                <a:srgbClr val="0000FF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572000" y="2636928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5292080" y="2636928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6012160" y="2636912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6732240" y="2636928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7452320" y="2636912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8172400" y="2636928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8892480" y="2636928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3851920" y="2636912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3131840" y="2636912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>
              <a:off x="2411760" y="2636912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1691680" y="2636912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971600" y="2636912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251520" y="2636912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20 CuadroTexto"/>
            <p:cNvSpPr txBox="1"/>
            <p:nvPr/>
          </p:nvSpPr>
          <p:spPr>
            <a:xfrm>
              <a:off x="5141237" y="2708920"/>
              <a:ext cx="2984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1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5833265" y="2708920"/>
              <a:ext cx="3577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2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6546933" y="2708920"/>
              <a:ext cx="3706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3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7259799" y="2708920"/>
              <a:ext cx="385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4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25" name="24 CuadroTexto"/>
            <p:cNvSpPr txBox="1"/>
            <p:nvPr/>
          </p:nvSpPr>
          <p:spPr>
            <a:xfrm>
              <a:off x="7984688" y="2708920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5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8693683" y="2708920"/>
              <a:ext cx="3786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6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4382685" y="2708920"/>
              <a:ext cx="3786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0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28" name="27 CuadroTexto"/>
            <p:cNvSpPr txBox="1"/>
            <p:nvPr/>
          </p:nvSpPr>
          <p:spPr>
            <a:xfrm>
              <a:off x="3658598" y="2708920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-1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29" name="28 CuadroTexto"/>
            <p:cNvSpPr txBox="1"/>
            <p:nvPr/>
          </p:nvSpPr>
          <p:spPr>
            <a:xfrm>
              <a:off x="2908862" y="2708920"/>
              <a:ext cx="4459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-2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2182370" y="2708920"/>
              <a:ext cx="4587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-3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31" name="30 CuadroTexto"/>
            <p:cNvSpPr txBox="1"/>
            <p:nvPr/>
          </p:nvSpPr>
          <p:spPr>
            <a:xfrm>
              <a:off x="1455077" y="2708920"/>
              <a:ext cx="4732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-4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739806" y="2708920"/>
              <a:ext cx="4635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-5</a:t>
              </a:r>
              <a:endParaRPr lang="es-CO" dirty="0">
                <a:latin typeface="Snap ITC" panose="04040A07060A02020202" pitchFamily="82" charset="0"/>
              </a:endParaRPr>
            </a:p>
          </p:txBody>
        </p:sp>
        <p:sp>
          <p:nvSpPr>
            <p:cNvPr id="33" name="32 CuadroTexto"/>
            <p:cNvSpPr txBox="1"/>
            <p:nvPr/>
          </p:nvSpPr>
          <p:spPr>
            <a:xfrm>
              <a:off x="18123" y="2708920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dirty="0" smtClean="0">
                  <a:latin typeface="Snap ITC" panose="04040A07060A02020202" pitchFamily="82" charset="0"/>
                </a:rPr>
                <a:t>-6</a:t>
              </a:r>
              <a:endParaRPr lang="es-CO" dirty="0">
                <a:latin typeface="Snap ITC" panose="04040A07060A02020202" pitchFamily="82" charset="0"/>
              </a:endParaRPr>
            </a:p>
          </p:txBody>
        </p:sp>
      </p:grpSp>
      <p:sp>
        <p:nvSpPr>
          <p:cNvPr id="34" name="33 CuadroTexto"/>
          <p:cNvSpPr txBox="1"/>
          <p:nvPr/>
        </p:nvSpPr>
        <p:spPr>
          <a:xfrm>
            <a:off x="18124" y="3501008"/>
            <a:ext cx="5192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What is the absolute value of 5?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35" name="34 Flecha derecha"/>
          <p:cNvSpPr/>
          <p:nvPr/>
        </p:nvSpPr>
        <p:spPr>
          <a:xfrm>
            <a:off x="4572001" y="2673344"/>
            <a:ext cx="3600400" cy="484632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There are 5 units</a:t>
            </a:r>
            <a:endParaRPr lang="en-AU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latin typeface="Cooper Black" panose="0208090404030B020404" pitchFamily="18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6372201" y="3501008"/>
            <a:ext cx="1045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  <a:sym typeface="Wingdings" panose="05000000000000000000" pitchFamily="2" charset="2"/>
              </a:rPr>
              <a:t>|5| = 5</a:t>
            </a:r>
            <a:endParaRPr lang="en-AU" dirty="0">
              <a:latin typeface="Ravie" panose="04040805050809020602" pitchFamily="82" charset="0"/>
            </a:endParaRPr>
          </a:p>
        </p:txBody>
      </p:sp>
      <p:cxnSp>
        <p:nvCxnSpPr>
          <p:cNvPr id="38" name="37 Conector recto de flecha"/>
          <p:cNvCxnSpPr>
            <a:stCxn id="34" idx="3"/>
            <a:endCxn id="36" idx="1"/>
          </p:cNvCxnSpPr>
          <p:nvPr/>
        </p:nvCxnSpPr>
        <p:spPr>
          <a:xfrm>
            <a:off x="5210884" y="3685674"/>
            <a:ext cx="1161317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-1" y="3870340"/>
            <a:ext cx="5439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What is the absolute value of –3? 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40" name="39 Flecha izquierda"/>
          <p:cNvSpPr/>
          <p:nvPr/>
        </p:nvSpPr>
        <p:spPr>
          <a:xfrm>
            <a:off x="2411761" y="2673344"/>
            <a:ext cx="2160240" cy="484632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There are 3 units</a:t>
            </a:r>
            <a:endParaRPr lang="en-AU" sz="1600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latin typeface="Cooper Black" panose="0208090404030B020404" pitchFamily="18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6372201" y="3870340"/>
            <a:ext cx="138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  <a:sym typeface="Wingdings" panose="05000000000000000000" pitchFamily="2" charset="2"/>
              </a:rPr>
              <a:t>|</a:t>
            </a:r>
            <a:r>
              <a:rPr lang="en-AU" dirty="0" smtClean="0">
                <a:latin typeface="Ravie" panose="04040805050809020602" pitchFamily="82" charset="0"/>
              </a:rPr>
              <a:t> –3 </a:t>
            </a:r>
            <a:r>
              <a:rPr lang="en-AU" dirty="0" smtClean="0">
                <a:latin typeface="Ravie" panose="04040805050809020602" pitchFamily="82" charset="0"/>
                <a:sym typeface="Wingdings" panose="05000000000000000000" pitchFamily="2" charset="2"/>
              </a:rPr>
              <a:t>| = 3</a:t>
            </a:r>
            <a:endParaRPr lang="en-AU" dirty="0">
              <a:latin typeface="Ravie" panose="04040805050809020602" pitchFamily="82" charset="0"/>
            </a:endParaRPr>
          </a:p>
        </p:txBody>
      </p:sp>
      <p:cxnSp>
        <p:nvCxnSpPr>
          <p:cNvPr id="43" name="42 Conector recto de flecha"/>
          <p:cNvCxnSpPr>
            <a:stCxn id="39" idx="3"/>
            <a:endCxn id="41" idx="1"/>
          </p:cNvCxnSpPr>
          <p:nvPr/>
        </p:nvCxnSpPr>
        <p:spPr>
          <a:xfrm>
            <a:off x="5439718" y="4055006"/>
            <a:ext cx="932483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Nube"/>
          <p:cNvSpPr/>
          <p:nvPr/>
        </p:nvSpPr>
        <p:spPr>
          <a:xfrm>
            <a:off x="2864453" y="4437112"/>
            <a:ext cx="3415093" cy="1872208"/>
          </a:xfrm>
          <a:prstGeom prst="cloud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chemeClr val="tx1"/>
                </a:solidFill>
                <a:latin typeface="Ravie" panose="04040805050809020602" pitchFamily="82" charset="0"/>
              </a:rPr>
              <a:t>The absolute value of any number is always positive</a:t>
            </a:r>
            <a:endParaRPr lang="en-AU" dirty="0">
              <a:solidFill>
                <a:schemeClr val="tx1"/>
              </a:solidFill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74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34" grpId="0"/>
      <p:bldP spid="35" grpId="0" build="p" animBg="1"/>
      <p:bldP spid="36" grpId="0"/>
      <p:bldP spid="39" grpId="0"/>
      <p:bldP spid="40" grpId="0" build="p" animBg="1"/>
      <p:bldP spid="41" grpId="0"/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CuadroTexto"/>
          <p:cNvSpPr txBox="1"/>
          <p:nvPr/>
        </p:nvSpPr>
        <p:spPr>
          <a:xfrm>
            <a:off x="1" y="234888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800" dirty="0" smtClean="0">
                <a:ln>
                  <a:solidFill>
                    <a:srgbClr val="FFC000"/>
                  </a:solidFill>
                </a:ln>
                <a:solidFill>
                  <a:srgbClr val="002060"/>
                </a:solidFill>
                <a:latin typeface="Ravie" panose="04040805050809020602" pitchFamily="82" charset="0"/>
              </a:rPr>
              <a:t>Let see the operations…</a:t>
            </a:r>
            <a:endParaRPr lang="en-AU" sz="4800" dirty="0">
              <a:ln>
                <a:solidFill>
                  <a:srgbClr val="FFC000"/>
                </a:solidFill>
              </a:ln>
              <a:solidFill>
                <a:srgbClr val="002060"/>
              </a:solidFill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76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0" y="1052736"/>
            <a:ext cx="9144000" cy="3312368"/>
          </a:xfrm>
          <a:prstGeom prst="roundRect">
            <a:avLst/>
          </a:prstGeom>
          <a:solidFill>
            <a:srgbClr val="FFFF99"/>
          </a:solidFill>
          <a:ln>
            <a:solidFill>
              <a:srgbClr val="7030A0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8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Snap ITC" panose="04040A07060A02020202" pitchFamily="82" charset="0"/>
              </a:rPr>
              <a:t>Adding integers</a:t>
            </a:r>
            <a:endParaRPr lang="en-AU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CuadroTexto"/>
          <p:cNvSpPr txBox="1"/>
          <p:nvPr/>
        </p:nvSpPr>
        <p:spPr>
          <a:xfrm>
            <a:off x="0" y="548680"/>
            <a:ext cx="8980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You have to remember the following rules: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23528" y="1196752"/>
            <a:ext cx="8424936" cy="1296144"/>
          </a:xfrm>
          <a:prstGeom prst="rect">
            <a:avLst/>
          </a:prstGeom>
          <a:solidFill>
            <a:srgbClr val="00B0F0"/>
          </a:solidFill>
          <a:ln>
            <a:solidFill>
              <a:srgbClr val="7030A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 smtClean="0">
                <a:solidFill>
                  <a:schemeClr val="tx1"/>
                </a:solidFill>
                <a:latin typeface="Ravie" panose="04040805050809020602" pitchFamily="82" charset="0"/>
              </a:rPr>
              <a:t>Equal signs, you have to </a:t>
            </a:r>
            <a:r>
              <a:rPr lang="en-AU" sz="3200" dirty="0" smtClean="0">
                <a:solidFill>
                  <a:srgbClr val="FF0000"/>
                </a:solidFill>
                <a:latin typeface="Ravie" panose="04040805050809020602" pitchFamily="82" charset="0"/>
              </a:rPr>
              <a:t>add</a:t>
            </a:r>
            <a:r>
              <a:rPr lang="en-AU" sz="3200" dirty="0" smtClean="0">
                <a:solidFill>
                  <a:schemeClr val="tx1"/>
                </a:solidFill>
                <a:latin typeface="Ravie" panose="04040805050809020602" pitchFamily="82" charset="0"/>
              </a:rPr>
              <a:t> and stay the common sign</a:t>
            </a:r>
            <a:endParaRPr lang="en-AU" sz="3200" dirty="0">
              <a:solidFill>
                <a:schemeClr val="tx1"/>
              </a:solidFill>
              <a:latin typeface="Ravie" panose="040408050508090206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23528" y="2852936"/>
            <a:ext cx="8424936" cy="1296144"/>
          </a:xfrm>
          <a:prstGeom prst="rect">
            <a:avLst/>
          </a:prstGeom>
          <a:solidFill>
            <a:srgbClr val="00B0F0"/>
          </a:solidFill>
          <a:ln>
            <a:solidFill>
              <a:srgbClr val="7030A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 smtClean="0">
                <a:solidFill>
                  <a:schemeClr val="tx1"/>
                </a:solidFill>
                <a:latin typeface="Ravie" panose="04040805050809020602" pitchFamily="82" charset="0"/>
              </a:rPr>
              <a:t>Different signs, you have to </a:t>
            </a:r>
            <a:r>
              <a:rPr lang="en-AU" sz="3200" dirty="0" smtClean="0">
                <a:solidFill>
                  <a:srgbClr val="FF0000"/>
                </a:solidFill>
                <a:latin typeface="Ravie" panose="04040805050809020602" pitchFamily="82" charset="0"/>
              </a:rPr>
              <a:t>subtract</a:t>
            </a:r>
            <a:r>
              <a:rPr lang="en-AU" sz="3200" dirty="0" smtClean="0">
                <a:solidFill>
                  <a:schemeClr val="tx1"/>
                </a:solidFill>
                <a:latin typeface="Ravie" panose="04040805050809020602" pitchFamily="82" charset="0"/>
              </a:rPr>
              <a:t> and see the greater</a:t>
            </a:r>
            <a:endParaRPr lang="en-AU" sz="3200" dirty="0">
              <a:solidFill>
                <a:schemeClr val="tx1"/>
              </a:solidFill>
              <a:latin typeface="Ravie" panose="04040805050809020602" pitchFamily="8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0" y="4437112"/>
            <a:ext cx="2156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err="1" smtClean="0">
                <a:solidFill>
                  <a:srgbClr val="FF0000"/>
                </a:solidFill>
                <a:latin typeface="Ravie" panose="04040805050809020602" pitchFamily="82" charset="0"/>
              </a:rPr>
              <a:t>For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 </a:t>
            </a:r>
            <a:r>
              <a:rPr lang="es-CO" dirty="0" err="1" smtClean="0">
                <a:solidFill>
                  <a:srgbClr val="FF0000"/>
                </a:solidFill>
                <a:latin typeface="Ravie" panose="04040805050809020602" pitchFamily="82" charset="0"/>
              </a:rPr>
              <a:t>example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:</a:t>
            </a:r>
            <a:endParaRPr lang="es-CO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095880" y="4437112"/>
            <a:ext cx="1662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(–3) + (–5) 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827584" y="5097688"/>
            <a:ext cx="3493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The rule to apply is…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999267" y="5416799"/>
            <a:ext cx="1749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7030A0"/>
                </a:solidFill>
                <a:latin typeface="Ravie" panose="04040805050809020602" pitchFamily="82" charset="0"/>
              </a:rPr>
              <a:t>3 + 5 = 8</a:t>
            </a:r>
            <a:endParaRPr lang="en-AU" sz="2400" dirty="0">
              <a:solidFill>
                <a:srgbClr val="7030A0"/>
              </a:solidFill>
              <a:latin typeface="Ravie" panose="040408050508090206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563888" y="4437112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= –8 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339752" y="4437112"/>
            <a:ext cx="1327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3 + (–5) 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827584" y="5085184"/>
            <a:ext cx="3493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The rule to apply is…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6975222" y="5416798"/>
            <a:ext cx="1773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7030A0"/>
                </a:solidFill>
                <a:latin typeface="Ravie" panose="04040805050809020602" pitchFamily="82" charset="0"/>
              </a:rPr>
              <a:t>5 – 3 = 2</a:t>
            </a:r>
            <a:endParaRPr lang="en-AU" sz="2400" dirty="0">
              <a:solidFill>
                <a:srgbClr val="7030A0"/>
              </a:solidFill>
              <a:latin typeface="Ravie" panose="040408050508090206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563888" y="4437112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= –2 </a:t>
            </a:r>
            <a:endParaRPr lang="en-AU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05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6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  <p:bldP spid="5" grpId="0" animBg="1"/>
      <p:bldP spid="5" grpId="1" animBg="1"/>
      <p:bldP spid="6" grpId="0" animBg="1"/>
      <p:bldP spid="6" grpId="1" animBg="1"/>
      <p:bldP spid="8" grpId="0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4 CuadroTexto"/>
          <p:cNvSpPr txBox="1"/>
          <p:nvPr/>
        </p:nvSpPr>
        <p:spPr>
          <a:xfrm>
            <a:off x="1" y="301350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800" dirty="0" smtClean="0">
                <a:ln>
                  <a:solidFill>
                    <a:srgbClr val="FFC000"/>
                  </a:solidFill>
                </a:ln>
                <a:solidFill>
                  <a:srgbClr val="002060"/>
                </a:solidFill>
                <a:latin typeface="Ravie" panose="04040805050809020602" pitchFamily="82" charset="0"/>
              </a:rPr>
              <a:t>Now practice…</a:t>
            </a:r>
            <a:endParaRPr lang="en-AU" sz="4800" dirty="0">
              <a:ln>
                <a:solidFill>
                  <a:srgbClr val="FFC000"/>
                </a:solidFill>
              </a:ln>
              <a:solidFill>
                <a:srgbClr val="002060"/>
              </a:solidFill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51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8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Snap ITC" panose="04040A07060A02020202" pitchFamily="82" charset="0"/>
              </a:rPr>
              <a:t>EXERCISES</a:t>
            </a:r>
            <a:endParaRPr lang="en-AU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CuadroTexto"/>
          <p:cNvSpPr txBox="1"/>
          <p:nvPr/>
        </p:nvSpPr>
        <p:spPr>
          <a:xfrm>
            <a:off x="16775" y="692696"/>
            <a:ext cx="4774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Solve the following exercises: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5" name="Rectángulo 3"/>
          <p:cNvSpPr/>
          <p:nvPr/>
        </p:nvSpPr>
        <p:spPr>
          <a:xfrm>
            <a:off x="186447" y="1221363"/>
            <a:ext cx="1983235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s-CO" sz="2800" i="0" dirty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(−7) + 5</a:t>
            </a:r>
            <a:endParaRPr lang="es-CO" sz="2800" dirty="0">
              <a:latin typeface="Snap ITC" panose="04040A07060A02020202" pitchFamily="82" charset="0"/>
              <a:cs typeface="Arial" panose="020B0604020202020204" pitchFamily="34" charset="0"/>
            </a:endParaRPr>
          </a:p>
        </p:txBody>
      </p:sp>
      <p:sp>
        <p:nvSpPr>
          <p:cNvPr id="6" name="Rectángulo 4"/>
          <p:cNvSpPr/>
          <p:nvPr/>
        </p:nvSpPr>
        <p:spPr>
          <a:xfrm>
            <a:off x="193071" y="1751451"/>
            <a:ext cx="2619628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s-CO" sz="2800" i="0" dirty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(−8) + (−5)</a:t>
            </a:r>
            <a:endParaRPr lang="es-CO" sz="2800" dirty="0">
              <a:latin typeface="Snap ITC" panose="04040A07060A02020202" pitchFamily="82" charset="0"/>
              <a:cs typeface="Arial" panose="020B0604020202020204" pitchFamily="34" charset="0"/>
            </a:endParaRPr>
          </a:p>
        </p:txBody>
      </p:sp>
      <p:sp>
        <p:nvSpPr>
          <p:cNvPr id="7" name="Rectángulo 5"/>
          <p:cNvSpPr/>
          <p:nvPr/>
        </p:nvSpPr>
        <p:spPr>
          <a:xfrm>
            <a:off x="186447" y="2281541"/>
            <a:ext cx="2751651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s-CO" sz="2800" i="0" dirty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87 + (−105)</a:t>
            </a:r>
            <a:endParaRPr lang="es-CO" sz="2800" dirty="0">
              <a:latin typeface="Snap ITC" panose="04040A07060A02020202" pitchFamily="82" charset="0"/>
              <a:cs typeface="Arial" panose="020B0604020202020204" pitchFamily="34" charset="0"/>
            </a:endParaRPr>
          </a:p>
        </p:txBody>
      </p:sp>
      <p:sp>
        <p:nvSpPr>
          <p:cNvPr id="8" name="Rectángulo 6"/>
          <p:cNvSpPr/>
          <p:nvPr/>
        </p:nvSpPr>
        <p:spPr>
          <a:xfrm>
            <a:off x="193070" y="2804761"/>
            <a:ext cx="3655040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s-CO" sz="2800" i="0" dirty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(−108) + (−325)</a:t>
            </a:r>
            <a:endParaRPr lang="es-CO" sz="2800" dirty="0">
              <a:latin typeface="Snap ITC" panose="04040A07060A02020202" pitchFamily="82" charset="0"/>
              <a:cs typeface="Arial" panose="020B0604020202020204" pitchFamily="34" charset="0"/>
            </a:endParaRPr>
          </a:p>
        </p:txBody>
      </p:sp>
      <p:sp>
        <p:nvSpPr>
          <p:cNvPr id="9" name="Rectángulo 7"/>
          <p:cNvSpPr/>
          <p:nvPr/>
        </p:nvSpPr>
        <p:spPr>
          <a:xfrm>
            <a:off x="193071" y="3327981"/>
            <a:ext cx="4054123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s-CO" sz="2800" i="0" dirty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(−3.456) + 9.876</a:t>
            </a:r>
            <a:endParaRPr lang="es-CO" sz="2800" dirty="0">
              <a:latin typeface="Snap ITC" panose="04040A07060A02020202" pitchFamily="82" charset="0"/>
              <a:cs typeface="Arial" panose="020B0604020202020204" pitchFamily="34" charset="0"/>
            </a:endParaRPr>
          </a:p>
        </p:txBody>
      </p:sp>
      <p:sp>
        <p:nvSpPr>
          <p:cNvPr id="10" name="Rectángulo 8"/>
          <p:cNvSpPr/>
          <p:nvPr/>
        </p:nvSpPr>
        <p:spPr>
          <a:xfrm>
            <a:off x="186447" y="3851201"/>
            <a:ext cx="4027193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s-CO" sz="2800" i="0" dirty="0">
                <a:solidFill>
                  <a:srgbClr val="000000"/>
                </a:solidFill>
                <a:effectLst/>
                <a:latin typeface="Snap ITC" panose="04040A07060A02020202" pitchFamily="82" charset="0"/>
                <a:cs typeface="Arial" panose="020B0604020202020204" pitchFamily="34" charset="0"/>
              </a:rPr>
              <a:t>(−8.567) + 5.932</a:t>
            </a:r>
            <a:endParaRPr lang="es-CO" sz="2800" dirty="0">
              <a:latin typeface="Snap ITC" panose="04040A07060A02020202" pitchFamily="82" charset="0"/>
              <a:cs typeface="Arial" panose="020B0604020202020204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182709" y="5157192"/>
            <a:ext cx="47785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Showcard Gothic" panose="04020904020102020604" pitchFamily="82" charset="0"/>
              </a:rPr>
              <a:t>Please, write your answers and email us, you will receive your feedback soon</a:t>
            </a:r>
            <a:endParaRPr lang="en-AU" sz="2400" dirty="0"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51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CuadroTexto"/>
          <p:cNvSpPr txBox="1"/>
          <p:nvPr/>
        </p:nvSpPr>
        <p:spPr>
          <a:xfrm>
            <a:off x="1" y="264417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800" dirty="0" smtClean="0">
                <a:ln>
                  <a:solidFill>
                    <a:srgbClr val="FFC000"/>
                  </a:solidFill>
                </a:ln>
                <a:solidFill>
                  <a:srgbClr val="002060"/>
                </a:solidFill>
                <a:latin typeface="Ravie" panose="04040805050809020602" pitchFamily="82" charset="0"/>
              </a:rPr>
              <a:t>Let’s move to the subtraction…</a:t>
            </a:r>
            <a:endParaRPr lang="en-AU" sz="4800" dirty="0">
              <a:ln>
                <a:solidFill>
                  <a:srgbClr val="FFC000"/>
                </a:solidFill>
              </a:ln>
              <a:solidFill>
                <a:srgbClr val="002060"/>
              </a:solidFill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65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8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Snap ITC" panose="04040A07060A02020202" pitchFamily="82" charset="0"/>
              </a:rPr>
              <a:t>Subtracting integers</a:t>
            </a:r>
            <a:endParaRPr lang="en-AU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3 CuadroTexto"/>
          <p:cNvSpPr txBox="1"/>
          <p:nvPr/>
        </p:nvSpPr>
        <p:spPr>
          <a:xfrm>
            <a:off x="0" y="1052736"/>
            <a:ext cx="7668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You have to change the double sign…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5" name="Rectángulo 3"/>
          <p:cNvSpPr/>
          <p:nvPr/>
        </p:nvSpPr>
        <p:spPr>
          <a:xfrm>
            <a:off x="1979712" y="2680450"/>
            <a:ext cx="2351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(−3) </a:t>
            </a:r>
            <a:r>
              <a:rPr lang="es-CO" sz="2800" dirty="0">
                <a:solidFill>
                  <a:srgbClr val="000000"/>
                </a:solidFill>
                <a:latin typeface="Ravie" panose="04040805050809020602" pitchFamily="82" charset="0"/>
                <a:cs typeface="Arial" panose="020B0604020202020204" pitchFamily="34" charset="0"/>
              </a:rPr>
              <a:t>−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(−5)</a:t>
            </a:r>
            <a:endParaRPr lang="es-CO" sz="28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6" name="Elipse 4"/>
          <p:cNvSpPr/>
          <p:nvPr/>
        </p:nvSpPr>
        <p:spPr>
          <a:xfrm>
            <a:off x="3010958" y="2680450"/>
            <a:ext cx="751111" cy="5514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Rectángulo 5"/>
          <p:cNvSpPr/>
          <p:nvPr/>
        </p:nvSpPr>
        <p:spPr>
          <a:xfrm>
            <a:off x="1963044" y="3387578"/>
            <a:ext cx="1824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(−3) </a:t>
            </a:r>
            <a:r>
              <a:rPr lang="es-CO" sz="2800" dirty="0">
                <a:solidFill>
                  <a:srgbClr val="FF0000"/>
                </a:solidFill>
                <a:latin typeface="Ravie" panose="04040805050809020602" pitchFamily="82" charset="0"/>
                <a:cs typeface="Arial" panose="020B0604020202020204" pitchFamily="34" charset="0"/>
              </a:rPr>
              <a:t>+</a:t>
            </a:r>
            <a:r>
              <a:rPr lang="es-CO" sz="2800" dirty="0">
                <a:solidFill>
                  <a:srgbClr val="000000"/>
                </a:solidFill>
                <a:latin typeface="Ravie" panose="04040805050809020602" pitchFamily="82" charset="0"/>
                <a:cs typeface="Arial" panose="020B0604020202020204" pitchFamily="34" charset="0"/>
              </a:rPr>
              <a:t>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5</a:t>
            </a:r>
            <a:endParaRPr lang="es-CO" sz="28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8" name="Rectángulo 6"/>
          <p:cNvSpPr/>
          <p:nvPr/>
        </p:nvSpPr>
        <p:spPr>
          <a:xfrm>
            <a:off x="3783001" y="3387578"/>
            <a:ext cx="788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= 2</a:t>
            </a:r>
            <a:endParaRPr lang="es-CO" sz="2800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588224" y="2727573"/>
            <a:ext cx="2160240" cy="457200"/>
          </a:xfrm>
          <a:prstGeom prst="rect">
            <a:avLst/>
          </a:prstGeom>
          <a:solidFill>
            <a:srgbClr val="FFFF99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chemeClr val="tx1"/>
                </a:solidFill>
                <a:latin typeface="Ravie" panose="04040805050809020602" pitchFamily="82" charset="0"/>
              </a:rPr>
              <a:t>This means +</a:t>
            </a:r>
            <a:endParaRPr lang="en-AU" dirty="0">
              <a:solidFill>
                <a:schemeClr val="tx1"/>
              </a:solidFill>
              <a:latin typeface="Ravie" panose="04040805050809020602" pitchFamily="82" charset="0"/>
            </a:endParaRPr>
          </a:p>
        </p:txBody>
      </p:sp>
      <p:cxnSp>
        <p:nvCxnSpPr>
          <p:cNvPr id="11" name="10 Conector recto de flecha"/>
          <p:cNvCxnSpPr>
            <a:stCxn id="6" idx="6"/>
            <a:endCxn id="9" idx="1"/>
          </p:cNvCxnSpPr>
          <p:nvPr/>
        </p:nvCxnSpPr>
        <p:spPr>
          <a:xfrm>
            <a:off x="3762069" y="2956173"/>
            <a:ext cx="2826155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5151441" y="3420588"/>
            <a:ext cx="3597023" cy="457200"/>
          </a:xfrm>
          <a:prstGeom prst="rect">
            <a:avLst/>
          </a:prstGeom>
          <a:solidFill>
            <a:srgbClr val="FFFF99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chemeClr val="tx1"/>
                </a:solidFill>
                <a:latin typeface="Ravie" panose="04040805050809020602" pitchFamily="82" charset="0"/>
              </a:rPr>
              <a:t>Apply one of the rules</a:t>
            </a:r>
            <a:endParaRPr lang="en-AU" dirty="0">
              <a:solidFill>
                <a:schemeClr val="tx1"/>
              </a:solidFill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0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/>
      <p:bldP spid="9" grpId="0" animBg="1"/>
      <p:bldP spid="9" grpId="1" animBg="1"/>
      <p:bldP spid="12" grpId="0" animBg="1"/>
      <p:bldP spid="12" grpId="1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669</Words>
  <Application>Microsoft Office PowerPoint</Application>
  <PresentationFormat>Presentación en pantalla (4:3)</PresentationFormat>
  <Paragraphs>148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Duque Barragán</dc:creator>
  <cp:lastModifiedBy>Erick Duque Barragán</cp:lastModifiedBy>
  <cp:revision>22</cp:revision>
  <dcterms:created xsi:type="dcterms:W3CDTF">2021-05-20T01:16:14Z</dcterms:created>
  <dcterms:modified xsi:type="dcterms:W3CDTF">2021-05-20T04:21:11Z</dcterms:modified>
</cp:coreProperties>
</file>