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59" r:id="rId2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CC9900"/>
    <a:srgbClr val="FF00FF"/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942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43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073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954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53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63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910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134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023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333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80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9029E-F442-4859-BDB4-C743EF60030A}" type="datetimeFigureOut">
              <a:rPr lang="es-CO" smtClean="0"/>
              <a:t>30/08/2021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90BA-B64F-4517-BAC7-CBA11D9D77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56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779913" y="1291296"/>
            <a:ext cx="5364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rgbClr val="FFFF00"/>
                  </a:solidFill>
                </a:ln>
                <a:solidFill>
                  <a:sysClr val="windowText" lastClr="000000"/>
                </a:solidFill>
                <a:latin typeface="Snap ITC" panose="04040A07060A02020202" pitchFamily="82" charset="0"/>
              </a:rPr>
              <a:t>SÓLIDOS GEOMÉTRICOS</a:t>
            </a:r>
            <a:endParaRPr lang="es-CO" sz="4000" dirty="0">
              <a:ln>
                <a:solidFill>
                  <a:srgbClr val="FFFF00"/>
                </a:solidFill>
              </a:ln>
              <a:solidFill>
                <a:sysClr val="windowText" lastClr="000000"/>
              </a:solidFill>
              <a:latin typeface="Snap ITC" panose="04040A07060A02020202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7631"/>
            <a:ext cx="3600400" cy="3600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921930" y="3309317"/>
            <a:ext cx="5222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Por: Mr. Erick Duque </a:t>
            </a:r>
            <a:endParaRPr lang="es-C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8" name="7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666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accent2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Y ahora sus volúmenes</a:t>
            </a:r>
            <a:endParaRPr lang="es-ES" sz="5400" cap="none" spc="0" dirty="0">
              <a:ln>
                <a:solidFill>
                  <a:schemeClr val="accent2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59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VOLUMEN DE SÓLIDOS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2349" y="692696"/>
            <a:ext cx="9141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Ravie" panose="04040805050809020602" pitchFamily="82" charset="0"/>
              </a:rPr>
              <a:t>Las fórmulas de los sólidos geométrico involucran sus tres dimensiones.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347" y="1339027"/>
            <a:ext cx="9141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Ravie" panose="04040805050809020602" pitchFamily="82" charset="0"/>
              </a:rPr>
              <a:t>Veamos las fórmulas de los volúmenes de los diferentes cuerpos sólidos.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874992" y="3429000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Cubo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3707904" y="1844824"/>
            <a:ext cx="1216152" cy="1513476"/>
            <a:chOff x="3707904" y="1844824"/>
            <a:chExt cx="1216152" cy="1513476"/>
          </a:xfrm>
        </p:grpSpPr>
        <p:grpSp>
          <p:nvGrpSpPr>
            <p:cNvPr id="7" name="6 Grupo"/>
            <p:cNvGrpSpPr/>
            <p:nvPr/>
          </p:nvGrpSpPr>
          <p:grpSpPr>
            <a:xfrm>
              <a:off x="3707904" y="2142148"/>
              <a:ext cx="1216152" cy="1216152"/>
              <a:chOff x="979584" y="3501008"/>
              <a:chExt cx="1216152" cy="1216152"/>
            </a:xfrm>
          </p:grpSpPr>
          <p:sp>
            <p:nvSpPr>
              <p:cNvPr id="9" name="8 Cubo"/>
              <p:cNvSpPr/>
              <p:nvPr/>
            </p:nvSpPr>
            <p:spPr>
              <a:xfrm>
                <a:off x="979584" y="3501008"/>
                <a:ext cx="1216152" cy="1216152"/>
              </a:xfrm>
              <a:prstGeom prst="cub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" name="9 Cubo"/>
              <p:cNvSpPr/>
              <p:nvPr/>
            </p:nvSpPr>
            <p:spPr>
              <a:xfrm rot="16200000" flipH="1">
                <a:off x="979584" y="3501008"/>
                <a:ext cx="1216152" cy="1216152"/>
              </a:xfrm>
              <a:prstGeom prst="cube">
                <a:avLst/>
              </a:prstGeom>
              <a:noFill/>
              <a:ln w="12700">
                <a:solidFill>
                  <a:schemeClr val="accent5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11" name="10 CuadroTexto"/>
            <p:cNvSpPr txBox="1"/>
            <p:nvPr/>
          </p:nvSpPr>
          <p:spPr>
            <a:xfrm>
              <a:off x="4284372" y="184482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5076056" y="2564904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 = a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182115" y="5507940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Paralelepípedo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3131840" y="4075764"/>
            <a:ext cx="2869338" cy="1296144"/>
            <a:chOff x="3131840" y="4075764"/>
            <a:chExt cx="2869338" cy="1296144"/>
          </a:xfrm>
        </p:grpSpPr>
        <p:grpSp>
          <p:nvGrpSpPr>
            <p:cNvPr id="23" name="22 Grupo"/>
            <p:cNvGrpSpPr/>
            <p:nvPr/>
          </p:nvGrpSpPr>
          <p:grpSpPr>
            <a:xfrm>
              <a:off x="3131840" y="4075764"/>
              <a:ext cx="2520280" cy="1216152"/>
              <a:chOff x="3419872" y="4869160"/>
              <a:chExt cx="2520280" cy="1216152"/>
            </a:xfrm>
          </p:grpSpPr>
          <p:sp>
            <p:nvSpPr>
              <p:cNvPr id="25" name="24 Cubo"/>
              <p:cNvSpPr/>
              <p:nvPr/>
            </p:nvSpPr>
            <p:spPr>
              <a:xfrm>
                <a:off x="3419872" y="4869160"/>
                <a:ext cx="2520280" cy="1216152"/>
              </a:xfrm>
              <a:prstGeom prst="cub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6" name="25 Cubo"/>
              <p:cNvSpPr/>
              <p:nvPr/>
            </p:nvSpPr>
            <p:spPr>
              <a:xfrm flipH="1" flipV="1">
                <a:off x="3419872" y="4869160"/>
                <a:ext cx="2520280" cy="1216152"/>
              </a:xfrm>
              <a:prstGeom prst="cube">
                <a:avLst/>
              </a:prstGeom>
              <a:noFill/>
              <a:ln w="12700">
                <a:solidFill>
                  <a:srgbClr val="FFC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20" name="19 CuadroTexto"/>
            <p:cNvSpPr txBox="1"/>
            <p:nvPr/>
          </p:nvSpPr>
          <p:spPr>
            <a:xfrm>
              <a:off x="4086850" y="4922584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5497832" y="5002576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b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685066" y="4363796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c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27" name="26 CuadroTexto"/>
          <p:cNvSpPr txBox="1"/>
          <p:nvPr/>
        </p:nvSpPr>
        <p:spPr>
          <a:xfrm>
            <a:off x="6249889" y="4499174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 = a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 b  c</a:t>
            </a:r>
            <a:endParaRPr lang="es-CO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0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3" grpId="0"/>
      <p:bldP spid="24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VOLUMEN DE SÓLIDOS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4" name="13 Grupo"/>
          <p:cNvGrpSpPr/>
          <p:nvPr/>
        </p:nvGrpSpPr>
        <p:grpSpPr>
          <a:xfrm>
            <a:off x="1259632" y="907413"/>
            <a:ext cx="1301880" cy="1620342"/>
            <a:chOff x="3995936" y="1960242"/>
            <a:chExt cx="1301880" cy="3052934"/>
          </a:xfrm>
        </p:grpSpPr>
        <p:grpSp>
          <p:nvGrpSpPr>
            <p:cNvPr id="15" name="14 Grupo"/>
            <p:cNvGrpSpPr/>
            <p:nvPr/>
          </p:nvGrpSpPr>
          <p:grpSpPr>
            <a:xfrm>
              <a:off x="3995936" y="1960242"/>
              <a:ext cx="960120" cy="3052934"/>
              <a:chOff x="3995936" y="1960242"/>
              <a:chExt cx="960120" cy="3052934"/>
            </a:xfrm>
          </p:grpSpPr>
          <p:sp>
            <p:nvSpPr>
              <p:cNvPr id="18" name="17 Pentágono regular"/>
              <p:cNvSpPr/>
              <p:nvPr/>
            </p:nvSpPr>
            <p:spPr>
              <a:xfrm>
                <a:off x="3995936" y="1960242"/>
                <a:ext cx="960120" cy="914400"/>
              </a:xfrm>
              <a:prstGeom prst="pentagon">
                <a:avLst/>
              </a:prstGeom>
              <a:noFill/>
              <a:ln w="28575"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19" name="18 Conector recto"/>
              <p:cNvCxnSpPr>
                <a:stCxn id="18" idx="1"/>
              </p:cNvCxnSpPr>
              <p:nvPr/>
            </p:nvCxnSpPr>
            <p:spPr>
              <a:xfrm>
                <a:off x="3995937" y="2309511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19 Conector recto"/>
              <p:cNvCxnSpPr>
                <a:stCxn id="18" idx="0"/>
              </p:cNvCxnSpPr>
              <p:nvPr/>
            </p:nvCxnSpPr>
            <p:spPr>
              <a:xfrm>
                <a:off x="4475996" y="1960242"/>
                <a:ext cx="0" cy="2138536"/>
              </a:xfrm>
              <a:prstGeom prst="line">
                <a:avLst/>
              </a:prstGeom>
              <a:ln w="9525">
                <a:solidFill>
                  <a:srgbClr val="FF006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>
                <a:stCxn id="18" idx="5"/>
              </p:cNvCxnSpPr>
              <p:nvPr/>
            </p:nvCxnSpPr>
            <p:spPr>
              <a:xfrm>
                <a:off x="4956055" y="2309511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"/>
              <p:cNvCxnSpPr>
                <a:stCxn id="18" idx="4"/>
              </p:cNvCxnSpPr>
              <p:nvPr/>
            </p:nvCxnSpPr>
            <p:spPr>
              <a:xfrm>
                <a:off x="4772689" y="2874640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22 Conector recto"/>
              <p:cNvCxnSpPr>
                <a:stCxn id="18" idx="2"/>
              </p:cNvCxnSpPr>
              <p:nvPr/>
            </p:nvCxnSpPr>
            <p:spPr>
              <a:xfrm>
                <a:off x="4179303" y="2874640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"/>
              <p:cNvCxnSpPr/>
              <p:nvPr/>
            </p:nvCxnSpPr>
            <p:spPr>
              <a:xfrm flipV="1">
                <a:off x="3995936" y="4098778"/>
                <a:ext cx="480060" cy="349269"/>
              </a:xfrm>
              <a:prstGeom prst="line">
                <a:avLst/>
              </a:prstGeom>
              <a:ln w="9525">
                <a:solidFill>
                  <a:srgbClr val="FF006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24 Conector recto"/>
              <p:cNvCxnSpPr/>
              <p:nvPr/>
            </p:nvCxnSpPr>
            <p:spPr>
              <a:xfrm flipH="1" flipV="1">
                <a:off x="4475996" y="4098778"/>
                <a:ext cx="480059" cy="349269"/>
              </a:xfrm>
              <a:prstGeom prst="line">
                <a:avLst/>
              </a:prstGeom>
              <a:ln w="9525">
                <a:solidFill>
                  <a:srgbClr val="FF006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25 Conector recto"/>
              <p:cNvCxnSpPr/>
              <p:nvPr/>
            </p:nvCxnSpPr>
            <p:spPr>
              <a:xfrm flipH="1">
                <a:off x="4772689" y="4448047"/>
                <a:ext cx="183366" cy="565129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 flipH="1">
                <a:off x="4179303" y="5013176"/>
                <a:ext cx="593386" cy="0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/>
              <p:nvPr/>
            </p:nvCxnSpPr>
            <p:spPr>
              <a:xfrm flipH="1" flipV="1">
                <a:off x="3995936" y="4448047"/>
                <a:ext cx="183367" cy="565129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15 CuadroTexto"/>
            <p:cNvSpPr txBox="1"/>
            <p:nvPr/>
          </p:nvSpPr>
          <p:spPr>
            <a:xfrm>
              <a:off x="4244165" y="4215144"/>
              <a:ext cx="471860" cy="6782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r>
                <a:rPr lang="es-CO" baseline="-25000" dirty="0" smtClean="0">
                  <a:latin typeface="Cooper Black" panose="0208090404030B020404" pitchFamily="18" charset="0"/>
                </a:rPr>
                <a:t>b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956056" y="3194111"/>
              <a:ext cx="341760" cy="610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h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29" name="28 CuadroTexto"/>
          <p:cNvSpPr txBox="1"/>
          <p:nvPr/>
        </p:nvSpPr>
        <p:spPr>
          <a:xfrm>
            <a:off x="2768682" y="1590910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 = A</a:t>
            </a:r>
            <a:r>
              <a:rPr lang="es-CO" baseline="-25000" dirty="0" smtClean="0">
                <a:latin typeface="Ravie" panose="04040805050809020602" pitchFamily="82" charset="0"/>
              </a:rPr>
              <a:t>b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 h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313674" y="1452410"/>
            <a:ext cx="1927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A</a:t>
            </a:r>
            <a:r>
              <a:rPr lang="es-CO" baseline="-25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b</a:t>
            </a:r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Área de la base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h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altura</a:t>
            </a:r>
            <a:endParaRPr lang="es-CO" dirty="0">
              <a:solidFill>
                <a:srgbClr val="00B050"/>
              </a:solidFill>
              <a:latin typeface="Ink Journal" panose="03080502000500000000" pitchFamily="66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088002" y="2529942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Prisma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grpSp>
        <p:nvGrpSpPr>
          <p:cNvPr id="32" name="31 Grupo"/>
          <p:cNvGrpSpPr/>
          <p:nvPr/>
        </p:nvGrpSpPr>
        <p:grpSpPr>
          <a:xfrm>
            <a:off x="1259632" y="3213096"/>
            <a:ext cx="1256160" cy="1728072"/>
            <a:chOff x="1057431" y="3059788"/>
            <a:chExt cx="1256160" cy="2160120"/>
          </a:xfrm>
        </p:grpSpPr>
        <p:grpSp>
          <p:nvGrpSpPr>
            <p:cNvPr id="33" name="32 Grupo"/>
            <p:cNvGrpSpPr/>
            <p:nvPr/>
          </p:nvGrpSpPr>
          <p:grpSpPr>
            <a:xfrm>
              <a:off x="1057431" y="3059788"/>
              <a:ext cx="914400" cy="2160120"/>
              <a:chOff x="889898" y="2349000"/>
              <a:chExt cx="914400" cy="2160120"/>
            </a:xfrm>
          </p:grpSpPr>
          <p:sp>
            <p:nvSpPr>
              <p:cNvPr id="37" name="36 Cilindro"/>
              <p:cNvSpPr/>
              <p:nvPr/>
            </p:nvSpPr>
            <p:spPr>
              <a:xfrm>
                <a:off x="889898" y="2349000"/>
                <a:ext cx="914400" cy="2160000"/>
              </a:xfrm>
              <a:prstGeom prst="can">
                <a:avLst/>
              </a:prstGeom>
              <a:noFill/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38" name="37 Elipse"/>
              <p:cNvSpPr/>
              <p:nvPr/>
            </p:nvSpPr>
            <p:spPr>
              <a:xfrm>
                <a:off x="889898" y="4257120"/>
                <a:ext cx="914400" cy="252000"/>
              </a:xfrm>
              <a:prstGeom prst="ellipse">
                <a:avLst/>
              </a:prstGeom>
              <a:noFill/>
              <a:ln>
                <a:solidFill>
                  <a:srgbClr val="00FF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cxnSp>
          <p:nvCxnSpPr>
            <p:cNvPr id="34" name="33 Conector recto"/>
            <p:cNvCxnSpPr>
              <a:stCxn id="38" idx="6"/>
            </p:cNvCxnSpPr>
            <p:nvPr/>
          </p:nvCxnSpPr>
          <p:spPr>
            <a:xfrm flipH="1">
              <a:off x="1514631" y="5093908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CuadroTexto"/>
            <p:cNvSpPr txBox="1"/>
            <p:nvPr/>
          </p:nvSpPr>
          <p:spPr>
            <a:xfrm>
              <a:off x="1589182" y="4691456"/>
              <a:ext cx="30809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r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1971831" y="3977788"/>
              <a:ext cx="341760" cy="324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h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39" name="38 CuadroTexto"/>
          <p:cNvSpPr txBox="1"/>
          <p:nvPr/>
        </p:nvSpPr>
        <p:spPr>
          <a:xfrm>
            <a:off x="1052645" y="4935101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Cilindro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768682" y="3892418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 =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 · r</a:t>
            </a:r>
            <a:r>
              <a:rPr lang="es-CO" baseline="30000" dirty="0" smtClean="0">
                <a:latin typeface="Ravie" panose="04040805050809020602" pitchFamily="82" charset="0"/>
                <a:sym typeface="Symbol"/>
              </a:rPr>
              <a:t>2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 · h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656526" y="3753918"/>
            <a:ext cx="1064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r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radio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h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altura</a:t>
            </a:r>
            <a:endParaRPr lang="es-CO" dirty="0">
              <a:solidFill>
                <a:srgbClr val="00B050"/>
              </a:solidFill>
              <a:latin typeface="Ink Journal" panose="030805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9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build="p"/>
      <p:bldP spid="31" grpId="0"/>
      <p:bldP spid="39" grpId="0"/>
      <p:bldP spid="40" grpId="0"/>
      <p:bldP spid="4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54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VOLUMEN DE SÓLIDOS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61" name="60 Grupo"/>
          <p:cNvGrpSpPr/>
          <p:nvPr/>
        </p:nvGrpSpPr>
        <p:grpSpPr>
          <a:xfrm>
            <a:off x="1017645" y="827820"/>
            <a:ext cx="1404000" cy="1809092"/>
            <a:chOff x="1017645" y="827820"/>
            <a:chExt cx="1404000" cy="1809092"/>
          </a:xfrm>
        </p:grpSpPr>
        <p:grpSp>
          <p:nvGrpSpPr>
            <p:cNvPr id="43" name="42 Grupo"/>
            <p:cNvGrpSpPr/>
            <p:nvPr/>
          </p:nvGrpSpPr>
          <p:grpSpPr>
            <a:xfrm>
              <a:off x="1017645" y="827820"/>
              <a:ext cx="1404000" cy="1800000"/>
              <a:chOff x="1677561" y="2996952"/>
              <a:chExt cx="960118" cy="1474141"/>
            </a:xfrm>
          </p:grpSpPr>
          <p:cxnSp>
            <p:nvCxnSpPr>
              <p:cNvPr id="45" name="44 Conector recto"/>
              <p:cNvCxnSpPr/>
              <p:nvPr/>
            </p:nvCxnSpPr>
            <p:spPr>
              <a:xfrm>
                <a:off x="2157620" y="2996952"/>
                <a:ext cx="0" cy="934142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"/>
              <p:cNvCxnSpPr/>
              <p:nvPr/>
            </p:nvCxnSpPr>
            <p:spPr>
              <a:xfrm>
                <a:off x="2157620" y="2996952"/>
                <a:ext cx="480059" cy="1140403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46 Conector recto"/>
              <p:cNvCxnSpPr/>
              <p:nvPr/>
            </p:nvCxnSpPr>
            <p:spPr>
              <a:xfrm flipH="1">
                <a:off x="1677561" y="2996952"/>
                <a:ext cx="480059" cy="1140403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"/>
              <p:cNvCxnSpPr/>
              <p:nvPr/>
            </p:nvCxnSpPr>
            <p:spPr>
              <a:xfrm>
                <a:off x="2157620" y="2996952"/>
                <a:ext cx="296693" cy="1474141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"/>
              <p:cNvCxnSpPr/>
              <p:nvPr/>
            </p:nvCxnSpPr>
            <p:spPr>
              <a:xfrm flipH="1">
                <a:off x="1860927" y="2996952"/>
                <a:ext cx="296693" cy="1474141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 flipH="1">
                <a:off x="1677561" y="3931094"/>
                <a:ext cx="480059" cy="206261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50 Conector recto"/>
              <p:cNvCxnSpPr/>
              <p:nvPr/>
            </p:nvCxnSpPr>
            <p:spPr>
              <a:xfrm>
                <a:off x="2157620" y="3931094"/>
                <a:ext cx="480059" cy="206261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"/>
              <p:cNvCxnSpPr/>
              <p:nvPr/>
            </p:nvCxnSpPr>
            <p:spPr>
              <a:xfrm flipH="1">
                <a:off x="2454313" y="4137355"/>
                <a:ext cx="183366" cy="333738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52 Conector recto"/>
              <p:cNvCxnSpPr/>
              <p:nvPr/>
            </p:nvCxnSpPr>
            <p:spPr>
              <a:xfrm flipH="1">
                <a:off x="1860927" y="4471093"/>
                <a:ext cx="593386" cy="0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53 Conector recto"/>
              <p:cNvCxnSpPr/>
              <p:nvPr/>
            </p:nvCxnSpPr>
            <p:spPr>
              <a:xfrm flipH="1" flipV="1">
                <a:off x="1677561" y="4137355"/>
                <a:ext cx="183366" cy="333738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56 CuadroTexto"/>
            <p:cNvSpPr txBox="1"/>
            <p:nvPr/>
          </p:nvSpPr>
          <p:spPr>
            <a:xfrm>
              <a:off x="1502715" y="2267580"/>
              <a:ext cx="4718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r>
                <a:rPr lang="es-CO" baseline="-25000" dirty="0" smtClean="0">
                  <a:latin typeface="Cooper Black" panose="0208090404030B020404" pitchFamily="18" charset="0"/>
                </a:rPr>
                <a:t>b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  <p:cxnSp>
          <p:nvCxnSpPr>
            <p:cNvPr id="59" name="58 Conector recto"/>
            <p:cNvCxnSpPr>
              <a:endCxn id="57" idx="0"/>
            </p:cNvCxnSpPr>
            <p:nvPr/>
          </p:nvCxnSpPr>
          <p:spPr>
            <a:xfrm>
              <a:off x="1719645" y="827820"/>
              <a:ext cx="19000" cy="143976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59 CuadroTexto"/>
            <p:cNvSpPr txBox="1"/>
            <p:nvPr/>
          </p:nvSpPr>
          <p:spPr>
            <a:xfrm>
              <a:off x="1421928" y="1601467"/>
              <a:ext cx="3417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h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62" name="61 CuadroTexto"/>
          <p:cNvSpPr txBox="1"/>
          <p:nvPr/>
        </p:nvSpPr>
        <p:spPr>
          <a:xfrm>
            <a:off x="919586" y="2699628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Pirámide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63 Rectángulo"/>
              <p:cNvSpPr/>
              <p:nvPr/>
            </p:nvSpPr>
            <p:spPr>
              <a:xfrm>
                <a:off x="2699792" y="1466430"/>
                <a:ext cx="1757148" cy="639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b</m:t>
                          </m:r>
                        </m:sub>
                      </m:sSub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h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64" name="6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466430"/>
                <a:ext cx="1757148" cy="6394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64 CuadroTexto"/>
          <p:cNvSpPr txBox="1"/>
          <p:nvPr/>
        </p:nvSpPr>
        <p:spPr>
          <a:xfrm>
            <a:off x="4516821" y="1524009"/>
            <a:ext cx="1927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A</a:t>
            </a:r>
            <a:r>
              <a:rPr lang="es-CO" baseline="-25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b</a:t>
            </a:r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Área de la base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h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altura</a:t>
            </a:r>
            <a:endParaRPr lang="es-CO" dirty="0">
              <a:solidFill>
                <a:srgbClr val="00B050"/>
              </a:solidFill>
              <a:latin typeface="Ink Journal" panose="03080502000500000000" pitchFamily="66" charset="0"/>
            </a:endParaRPr>
          </a:p>
        </p:txBody>
      </p:sp>
      <p:grpSp>
        <p:nvGrpSpPr>
          <p:cNvPr id="66" name="65 Grupo"/>
          <p:cNvGrpSpPr/>
          <p:nvPr/>
        </p:nvGrpSpPr>
        <p:grpSpPr>
          <a:xfrm>
            <a:off x="1189145" y="3393056"/>
            <a:ext cx="1080000" cy="1692128"/>
            <a:chOff x="3131720" y="1628800"/>
            <a:chExt cx="1080000" cy="1692128"/>
          </a:xfrm>
        </p:grpSpPr>
        <p:grpSp>
          <p:nvGrpSpPr>
            <p:cNvPr id="67" name="66 Grupo"/>
            <p:cNvGrpSpPr/>
            <p:nvPr/>
          </p:nvGrpSpPr>
          <p:grpSpPr>
            <a:xfrm>
              <a:off x="3131720" y="1628800"/>
              <a:ext cx="1080000" cy="1692128"/>
              <a:chOff x="2267744" y="3356992"/>
              <a:chExt cx="1080000" cy="1692128"/>
            </a:xfrm>
          </p:grpSpPr>
          <p:sp>
            <p:nvSpPr>
              <p:cNvPr id="72" name="71 Elipse"/>
              <p:cNvSpPr/>
              <p:nvPr/>
            </p:nvSpPr>
            <p:spPr>
              <a:xfrm>
                <a:off x="2267744" y="4509120"/>
                <a:ext cx="1080000" cy="540000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73" name="72 Conector recto"/>
              <p:cNvCxnSpPr>
                <a:endCxn id="72" idx="2"/>
              </p:cNvCxnSpPr>
              <p:nvPr/>
            </p:nvCxnSpPr>
            <p:spPr>
              <a:xfrm flipH="1">
                <a:off x="2267744" y="3356992"/>
                <a:ext cx="540000" cy="1422128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73 Conector recto"/>
              <p:cNvCxnSpPr>
                <a:endCxn id="72" idx="6"/>
              </p:cNvCxnSpPr>
              <p:nvPr/>
            </p:nvCxnSpPr>
            <p:spPr>
              <a:xfrm>
                <a:off x="2807744" y="3356992"/>
                <a:ext cx="540000" cy="1422128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67 Conector recto"/>
            <p:cNvCxnSpPr/>
            <p:nvPr/>
          </p:nvCxnSpPr>
          <p:spPr>
            <a:xfrm>
              <a:off x="3671720" y="1628800"/>
              <a:ext cx="0" cy="142212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>
              <a:stCxn id="72" idx="6"/>
            </p:cNvCxnSpPr>
            <p:nvPr/>
          </p:nvCxnSpPr>
          <p:spPr>
            <a:xfrm flipH="1">
              <a:off x="3671720" y="3050928"/>
              <a:ext cx="540000" cy="0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69 CuadroTexto"/>
            <p:cNvSpPr txBox="1"/>
            <p:nvPr/>
          </p:nvSpPr>
          <p:spPr>
            <a:xfrm>
              <a:off x="3366144" y="2195572"/>
              <a:ext cx="3417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h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3787671" y="275629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r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75" name="74 CuadroTexto"/>
          <p:cNvSpPr txBox="1"/>
          <p:nvPr/>
        </p:nvSpPr>
        <p:spPr>
          <a:xfrm>
            <a:off x="1336327" y="5251821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Cono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75 Rectángulo"/>
              <p:cNvSpPr/>
              <p:nvPr/>
            </p:nvSpPr>
            <p:spPr>
              <a:xfrm>
                <a:off x="2699792" y="3905778"/>
                <a:ext cx="1757148" cy="639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b</m:t>
                          </m:r>
                        </m:sub>
                      </m:sSub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h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76" name="7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905778"/>
                <a:ext cx="1757148" cy="6394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76 CuadroTexto"/>
          <p:cNvSpPr txBox="1"/>
          <p:nvPr/>
        </p:nvSpPr>
        <p:spPr>
          <a:xfrm>
            <a:off x="4571999" y="3921738"/>
            <a:ext cx="1927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A</a:t>
            </a:r>
            <a:r>
              <a:rPr lang="es-CO" baseline="-25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b</a:t>
            </a:r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Área de la base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h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altura</a:t>
            </a:r>
            <a:endParaRPr lang="es-CO" dirty="0">
              <a:solidFill>
                <a:srgbClr val="00B050"/>
              </a:solidFill>
              <a:latin typeface="Ink Journal" panose="030805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4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 build="p"/>
      <p:bldP spid="75" grpId="0"/>
      <p:bldP spid="76" grpId="0"/>
      <p:bldP spid="7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VOLUMEN DE SÓLIDOS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6" name="25 Grupo"/>
          <p:cNvGrpSpPr/>
          <p:nvPr/>
        </p:nvGrpSpPr>
        <p:grpSpPr>
          <a:xfrm>
            <a:off x="2562375" y="2546938"/>
            <a:ext cx="1511928" cy="1305316"/>
            <a:chOff x="1691680" y="2306661"/>
            <a:chExt cx="1511928" cy="1305316"/>
          </a:xfrm>
        </p:grpSpPr>
        <p:grpSp>
          <p:nvGrpSpPr>
            <p:cNvPr id="19" name="18 Grupo"/>
            <p:cNvGrpSpPr/>
            <p:nvPr/>
          </p:nvGrpSpPr>
          <p:grpSpPr>
            <a:xfrm>
              <a:off x="1691680" y="2306661"/>
              <a:ext cx="1511928" cy="1305316"/>
              <a:chOff x="4834109" y="2349000"/>
              <a:chExt cx="1511928" cy="1305316"/>
            </a:xfrm>
          </p:grpSpPr>
          <p:sp>
            <p:nvSpPr>
              <p:cNvPr id="21" name="20 Elipse"/>
              <p:cNvSpPr/>
              <p:nvPr/>
            </p:nvSpPr>
            <p:spPr>
              <a:xfrm>
                <a:off x="4834109" y="2349000"/>
                <a:ext cx="1511928" cy="1305316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2" name="21 Elipse"/>
              <p:cNvSpPr/>
              <p:nvPr/>
            </p:nvSpPr>
            <p:spPr>
              <a:xfrm>
                <a:off x="4834109" y="2746122"/>
                <a:ext cx="1511928" cy="552584"/>
              </a:xfrm>
              <a:prstGeom prst="ellipse">
                <a:avLst/>
              </a:prstGeom>
              <a:noFill/>
              <a:ln w="9525">
                <a:solidFill>
                  <a:srgbClr val="92D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cxnSp>
          <p:nvCxnSpPr>
            <p:cNvPr id="24" name="23 Conector recto"/>
            <p:cNvCxnSpPr>
              <a:stCxn id="22" idx="6"/>
            </p:cNvCxnSpPr>
            <p:nvPr/>
          </p:nvCxnSpPr>
          <p:spPr>
            <a:xfrm flipH="1">
              <a:off x="2447644" y="2980075"/>
              <a:ext cx="755964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2671577" y="270378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r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27" name="26 CuadroTexto"/>
          <p:cNvSpPr txBox="1"/>
          <p:nvPr/>
        </p:nvSpPr>
        <p:spPr>
          <a:xfrm>
            <a:off x="2688198" y="4067780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Esfera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Rectángulo"/>
              <p:cNvSpPr/>
              <p:nvPr/>
            </p:nvSpPr>
            <p:spPr>
              <a:xfrm>
                <a:off x="4570690" y="2866120"/>
                <a:ext cx="2377574" cy="708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 smtClean="0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>
                              <a:latin typeface="Ravie" panose="04040805050809020602" pitchFamily="82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000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a:rPr lang="es-CO" sz="20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Ravie" panose="04040805050809020602" pitchFamily="82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a:rPr lang="el-GR" sz="2000" i="1" smtClean="0">
                          <a:latin typeface="Cambria Math"/>
                          <a:sym typeface="Symbol"/>
                        </a:rPr>
                        <m:t>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>
                          <a:latin typeface="Ravie" panose="04040805050809020602" pitchFamily="82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s-CO" sz="2000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000">
                              <a:latin typeface="Ravie" panose="04040805050809020602" pitchFamily="82" charset="0"/>
                            </a:rPr>
                            <m:t>r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000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8" name="2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690" y="2866120"/>
                <a:ext cx="2377574" cy="70846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183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accent2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Hablemos de áreas superficiales</a:t>
            </a:r>
            <a:endParaRPr lang="es-ES" sz="5400" cap="none" spc="0" dirty="0">
              <a:ln>
                <a:solidFill>
                  <a:schemeClr val="accent2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0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61 Rectángulo redondeado"/>
          <p:cNvSpPr/>
          <p:nvPr/>
        </p:nvSpPr>
        <p:spPr>
          <a:xfrm>
            <a:off x="4817986" y="4149080"/>
            <a:ext cx="4146501" cy="23287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60 Rectángulo redondeado"/>
          <p:cNvSpPr/>
          <p:nvPr/>
        </p:nvSpPr>
        <p:spPr>
          <a:xfrm>
            <a:off x="102348" y="4204852"/>
            <a:ext cx="4455365" cy="215483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0" name="59 Rectángulo redondeado"/>
          <p:cNvSpPr/>
          <p:nvPr/>
        </p:nvSpPr>
        <p:spPr>
          <a:xfrm>
            <a:off x="4998560" y="1772816"/>
            <a:ext cx="3029823" cy="215483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9" name="58 Rectángulo redondeado"/>
          <p:cNvSpPr/>
          <p:nvPr/>
        </p:nvSpPr>
        <p:spPr>
          <a:xfrm>
            <a:off x="1115616" y="1913350"/>
            <a:ext cx="2026534" cy="215483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ÁREA TOTAL DE SÓLIDOS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1267019"/>
            <a:ext cx="9139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Ravie" panose="04040805050809020602" pitchFamily="82" charset="0"/>
              </a:rPr>
              <a:t>El área </a:t>
            </a:r>
            <a:r>
              <a:rPr lang="es-ES" dirty="0">
                <a:latin typeface="Ravie" panose="04040805050809020602" pitchFamily="82" charset="0"/>
              </a:rPr>
              <a:t>total de </a:t>
            </a:r>
            <a:r>
              <a:rPr lang="es-ES" dirty="0" smtClean="0">
                <a:latin typeface="Ravie" panose="04040805050809020602" pitchFamily="82" charset="0"/>
              </a:rPr>
              <a:t>un sólido </a:t>
            </a:r>
            <a:r>
              <a:rPr lang="es-ES" dirty="0">
                <a:latin typeface="Ravie" panose="04040805050809020602" pitchFamily="82" charset="0"/>
              </a:rPr>
              <a:t>es la suma </a:t>
            </a:r>
            <a:r>
              <a:rPr lang="es-ES" dirty="0" smtClean="0">
                <a:latin typeface="Ravie" panose="04040805050809020602" pitchFamily="82" charset="0"/>
              </a:rPr>
              <a:t>del área lateral </a:t>
            </a:r>
            <a:r>
              <a:rPr lang="es-ES" dirty="0">
                <a:latin typeface="Ravie" panose="04040805050809020602" pitchFamily="82" charset="0"/>
              </a:rPr>
              <a:t>y </a:t>
            </a:r>
            <a:r>
              <a:rPr lang="es-ES" dirty="0" smtClean="0">
                <a:latin typeface="Ravie" panose="04040805050809020602" pitchFamily="82" charset="0"/>
              </a:rPr>
              <a:t>el área de su(s) base(s).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2349" y="620688"/>
            <a:ext cx="9141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Ravie" panose="04040805050809020602" pitchFamily="82" charset="0"/>
              </a:rPr>
              <a:t>El área lateral </a:t>
            </a:r>
            <a:r>
              <a:rPr lang="es-ES" dirty="0" smtClean="0">
                <a:latin typeface="Ravie" panose="04040805050809020602" pitchFamily="82" charset="0"/>
              </a:rPr>
              <a:t>de </a:t>
            </a:r>
            <a:r>
              <a:rPr lang="es-ES" dirty="0">
                <a:latin typeface="Ravie" panose="04040805050809020602" pitchFamily="82" charset="0"/>
              </a:rPr>
              <a:t>un </a:t>
            </a:r>
            <a:r>
              <a:rPr lang="es-ES" dirty="0" smtClean="0">
                <a:latin typeface="Ravie" panose="04040805050809020602" pitchFamily="82" charset="0"/>
              </a:rPr>
              <a:t>sólido </a:t>
            </a:r>
            <a:r>
              <a:rPr lang="es-ES" dirty="0">
                <a:latin typeface="Ravie" panose="04040805050809020602" pitchFamily="82" charset="0"/>
              </a:rPr>
              <a:t>es la suma de las áreas de sus caras laterales.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437030" y="3429000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Cubo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269942" y="1844824"/>
            <a:ext cx="1216152" cy="1513476"/>
            <a:chOff x="3707904" y="1844824"/>
            <a:chExt cx="1216152" cy="1513476"/>
          </a:xfrm>
        </p:grpSpPr>
        <p:grpSp>
          <p:nvGrpSpPr>
            <p:cNvPr id="8" name="7 Grupo"/>
            <p:cNvGrpSpPr/>
            <p:nvPr/>
          </p:nvGrpSpPr>
          <p:grpSpPr>
            <a:xfrm>
              <a:off x="3707904" y="2142148"/>
              <a:ext cx="1216152" cy="1216152"/>
              <a:chOff x="979584" y="3501008"/>
              <a:chExt cx="1216152" cy="1216152"/>
            </a:xfrm>
          </p:grpSpPr>
          <p:sp>
            <p:nvSpPr>
              <p:cNvPr id="10" name="9 Cubo"/>
              <p:cNvSpPr/>
              <p:nvPr/>
            </p:nvSpPr>
            <p:spPr>
              <a:xfrm>
                <a:off x="979584" y="3501008"/>
                <a:ext cx="1216152" cy="1216152"/>
              </a:xfrm>
              <a:prstGeom prst="cub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1" name="10 Cubo"/>
              <p:cNvSpPr/>
              <p:nvPr/>
            </p:nvSpPr>
            <p:spPr>
              <a:xfrm rot="16200000" flipH="1">
                <a:off x="979584" y="3501008"/>
                <a:ext cx="1216152" cy="1216152"/>
              </a:xfrm>
              <a:prstGeom prst="cube">
                <a:avLst/>
              </a:prstGeom>
              <a:noFill/>
              <a:ln w="12700">
                <a:solidFill>
                  <a:schemeClr val="accent5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9" name="8 CuadroTexto"/>
            <p:cNvSpPr txBox="1"/>
            <p:nvPr/>
          </p:nvSpPr>
          <p:spPr>
            <a:xfrm>
              <a:off x="4284372" y="184482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1275968" y="3701035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latin typeface="Ravie" panose="04040805050809020602" pitchFamily="82" charset="0"/>
              </a:rPr>
              <a:t>t</a:t>
            </a:r>
            <a:r>
              <a:rPr lang="es-CO" dirty="0" smtClean="0">
                <a:latin typeface="Ravie" panose="04040805050809020602" pitchFamily="82" charset="0"/>
              </a:rPr>
              <a:t> = 6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 a</a:t>
            </a:r>
            <a:r>
              <a:rPr lang="es-CO" baseline="30000" dirty="0" smtClean="0">
                <a:latin typeface="Ravie" panose="04040805050809020602" pitchFamily="82" charset="0"/>
                <a:sym typeface="Symbol"/>
              </a:rPr>
              <a:t>2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209321" y="3208474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Paralelepípedo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5159046" y="1920314"/>
            <a:ext cx="2869338" cy="1296144"/>
            <a:chOff x="3131840" y="4075764"/>
            <a:chExt cx="2869338" cy="1296144"/>
          </a:xfrm>
        </p:grpSpPr>
        <p:grpSp>
          <p:nvGrpSpPr>
            <p:cNvPr id="15" name="14 Grupo"/>
            <p:cNvGrpSpPr/>
            <p:nvPr/>
          </p:nvGrpSpPr>
          <p:grpSpPr>
            <a:xfrm>
              <a:off x="3131840" y="4075764"/>
              <a:ext cx="2520280" cy="1216152"/>
              <a:chOff x="3419872" y="4869160"/>
              <a:chExt cx="2520280" cy="1216152"/>
            </a:xfrm>
          </p:grpSpPr>
          <p:sp>
            <p:nvSpPr>
              <p:cNvPr id="19" name="18 Cubo"/>
              <p:cNvSpPr/>
              <p:nvPr/>
            </p:nvSpPr>
            <p:spPr>
              <a:xfrm>
                <a:off x="3419872" y="4869160"/>
                <a:ext cx="2520280" cy="1216152"/>
              </a:xfrm>
              <a:prstGeom prst="cub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" name="19 Cubo"/>
              <p:cNvSpPr/>
              <p:nvPr/>
            </p:nvSpPr>
            <p:spPr>
              <a:xfrm flipH="1" flipV="1">
                <a:off x="3419872" y="4869160"/>
                <a:ext cx="2520280" cy="1216152"/>
              </a:xfrm>
              <a:prstGeom prst="cube">
                <a:avLst/>
              </a:prstGeom>
              <a:noFill/>
              <a:ln w="12700">
                <a:solidFill>
                  <a:srgbClr val="FFC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16" name="15 CuadroTexto"/>
            <p:cNvSpPr txBox="1"/>
            <p:nvPr/>
          </p:nvSpPr>
          <p:spPr>
            <a:xfrm>
              <a:off x="4086850" y="4922584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5497832" y="5002576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b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685066" y="4363796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c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5159046" y="3521187"/>
            <a:ext cx="27927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 smtClean="0">
                <a:latin typeface="Ravie" panose="04040805050809020602" pitchFamily="82" charset="0"/>
              </a:rPr>
              <a:t>A</a:t>
            </a:r>
            <a:r>
              <a:rPr lang="es-CO" sz="1600" baseline="-25000" dirty="0" smtClean="0">
                <a:latin typeface="Ravie" panose="04040805050809020602" pitchFamily="82" charset="0"/>
              </a:rPr>
              <a:t>t</a:t>
            </a:r>
            <a:r>
              <a:rPr lang="es-CO" sz="1600" dirty="0" smtClean="0">
                <a:latin typeface="Ravie" panose="04040805050809020602" pitchFamily="82" charset="0"/>
              </a:rPr>
              <a:t> = 2ab + 2ac + 2bc</a:t>
            </a:r>
            <a:endParaRPr lang="es-CO" sz="1600" dirty="0">
              <a:latin typeface="Ravie" panose="04040805050809020602" pitchFamily="82" charset="0"/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351142" y="4317459"/>
            <a:ext cx="1301880" cy="1620342"/>
            <a:chOff x="3995936" y="1960242"/>
            <a:chExt cx="1301880" cy="3052934"/>
          </a:xfrm>
        </p:grpSpPr>
        <p:grpSp>
          <p:nvGrpSpPr>
            <p:cNvPr id="23" name="22 Grupo"/>
            <p:cNvGrpSpPr/>
            <p:nvPr/>
          </p:nvGrpSpPr>
          <p:grpSpPr>
            <a:xfrm>
              <a:off x="3995936" y="1960242"/>
              <a:ext cx="960120" cy="3052934"/>
              <a:chOff x="3995936" y="1960242"/>
              <a:chExt cx="960120" cy="3052934"/>
            </a:xfrm>
          </p:grpSpPr>
          <p:sp>
            <p:nvSpPr>
              <p:cNvPr id="26" name="25 Pentágono regular"/>
              <p:cNvSpPr/>
              <p:nvPr/>
            </p:nvSpPr>
            <p:spPr>
              <a:xfrm>
                <a:off x="3995936" y="1960242"/>
                <a:ext cx="960120" cy="914400"/>
              </a:xfrm>
              <a:prstGeom prst="pentagon">
                <a:avLst/>
              </a:prstGeom>
              <a:noFill/>
              <a:ln w="28575"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>
                <a:stCxn id="26" idx="1"/>
              </p:cNvCxnSpPr>
              <p:nvPr/>
            </p:nvCxnSpPr>
            <p:spPr>
              <a:xfrm>
                <a:off x="3995937" y="2309511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>
                <a:stCxn id="26" idx="0"/>
              </p:cNvCxnSpPr>
              <p:nvPr/>
            </p:nvCxnSpPr>
            <p:spPr>
              <a:xfrm>
                <a:off x="4475996" y="1960242"/>
                <a:ext cx="0" cy="2138536"/>
              </a:xfrm>
              <a:prstGeom prst="line">
                <a:avLst/>
              </a:prstGeom>
              <a:ln w="9525">
                <a:solidFill>
                  <a:srgbClr val="FF006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>
                <a:stCxn id="26" idx="5"/>
              </p:cNvCxnSpPr>
              <p:nvPr/>
            </p:nvCxnSpPr>
            <p:spPr>
              <a:xfrm>
                <a:off x="4956055" y="2309511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>
                <a:stCxn id="26" idx="4"/>
              </p:cNvCxnSpPr>
              <p:nvPr/>
            </p:nvCxnSpPr>
            <p:spPr>
              <a:xfrm>
                <a:off x="4772689" y="2874640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>
                <a:stCxn id="26" idx="2"/>
              </p:cNvCxnSpPr>
              <p:nvPr/>
            </p:nvCxnSpPr>
            <p:spPr>
              <a:xfrm>
                <a:off x="4179303" y="2874640"/>
                <a:ext cx="0" cy="2138536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"/>
              <p:cNvCxnSpPr/>
              <p:nvPr/>
            </p:nvCxnSpPr>
            <p:spPr>
              <a:xfrm flipV="1">
                <a:off x="3995936" y="4098778"/>
                <a:ext cx="480060" cy="349269"/>
              </a:xfrm>
              <a:prstGeom prst="line">
                <a:avLst/>
              </a:prstGeom>
              <a:ln w="9525">
                <a:solidFill>
                  <a:srgbClr val="FF006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 flipH="1" flipV="1">
                <a:off x="4475996" y="4098778"/>
                <a:ext cx="480059" cy="349269"/>
              </a:xfrm>
              <a:prstGeom prst="line">
                <a:avLst/>
              </a:prstGeom>
              <a:ln w="9525">
                <a:solidFill>
                  <a:srgbClr val="FF006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"/>
              <p:cNvCxnSpPr/>
              <p:nvPr/>
            </p:nvCxnSpPr>
            <p:spPr>
              <a:xfrm flipH="1">
                <a:off x="4772689" y="4448047"/>
                <a:ext cx="183366" cy="565129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34 Conector recto"/>
              <p:cNvCxnSpPr/>
              <p:nvPr/>
            </p:nvCxnSpPr>
            <p:spPr>
              <a:xfrm flipH="1">
                <a:off x="4179303" y="5013176"/>
                <a:ext cx="593386" cy="0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"/>
              <p:cNvCxnSpPr/>
              <p:nvPr/>
            </p:nvCxnSpPr>
            <p:spPr>
              <a:xfrm flipH="1" flipV="1">
                <a:off x="3995936" y="4448047"/>
                <a:ext cx="183367" cy="565129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23 CuadroTexto"/>
            <p:cNvSpPr txBox="1"/>
            <p:nvPr/>
          </p:nvSpPr>
          <p:spPr>
            <a:xfrm>
              <a:off x="4244165" y="4215144"/>
              <a:ext cx="471860" cy="6782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r>
                <a:rPr lang="es-CO" baseline="-25000" dirty="0" smtClean="0">
                  <a:latin typeface="Cooper Black" panose="0208090404030B020404" pitchFamily="18" charset="0"/>
                </a:rPr>
                <a:t>b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4956056" y="3194111"/>
              <a:ext cx="341760" cy="6104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h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335866" y="5939988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Prisma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1647444" y="5942896"/>
            <a:ext cx="27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latin typeface="Ravie" panose="04040805050809020602" pitchFamily="82" charset="0"/>
              </a:rPr>
              <a:t>t</a:t>
            </a:r>
            <a:r>
              <a:rPr lang="es-CO" dirty="0" smtClean="0">
                <a:latin typeface="Ravie" panose="04040805050809020602" pitchFamily="82" charset="0"/>
              </a:rPr>
              <a:t> = 2 · A</a:t>
            </a:r>
            <a:r>
              <a:rPr lang="es-CO" baseline="-25000" dirty="0" smtClean="0">
                <a:latin typeface="Ravie" panose="04040805050809020602" pitchFamily="82" charset="0"/>
              </a:rPr>
              <a:t>b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+ n · P 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1784198" y="4884972"/>
            <a:ext cx="27735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A</a:t>
            </a:r>
            <a:r>
              <a:rPr lang="es-CO" baseline="-25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b</a:t>
            </a:r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Área de la base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P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Perímetro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n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 </a:t>
            </a:r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=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 Número de lados de la base</a:t>
            </a:r>
            <a:endParaRPr lang="es-CO" dirty="0">
              <a:solidFill>
                <a:srgbClr val="00B050"/>
              </a:solidFill>
              <a:latin typeface="Ink Journal" panose="03080502000500000000" pitchFamily="66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5085211" y="4245592"/>
            <a:ext cx="1404000" cy="1809092"/>
            <a:chOff x="1017645" y="827820"/>
            <a:chExt cx="1404000" cy="1809092"/>
          </a:xfrm>
        </p:grpSpPr>
        <p:grpSp>
          <p:nvGrpSpPr>
            <p:cNvPr id="41" name="40 Grupo"/>
            <p:cNvGrpSpPr/>
            <p:nvPr/>
          </p:nvGrpSpPr>
          <p:grpSpPr>
            <a:xfrm>
              <a:off x="1017645" y="827820"/>
              <a:ext cx="1404000" cy="1800000"/>
              <a:chOff x="1677561" y="2996952"/>
              <a:chExt cx="960118" cy="1474141"/>
            </a:xfrm>
          </p:grpSpPr>
          <p:cxnSp>
            <p:nvCxnSpPr>
              <p:cNvPr id="45" name="44 Conector recto"/>
              <p:cNvCxnSpPr/>
              <p:nvPr/>
            </p:nvCxnSpPr>
            <p:spPr>
              <a:xfrm>
                <a:off x="2157620" y="2996952"/>
                <a:ext cx="0" cy="934142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"/>
              <p:cNvCxnSpPr/>
              <p:nvPr/>
            </p:nvCxnSpPr>
            <p:spPr>
              <a:xfrm>
                <a:off x="2157620" y="2996952"/>
                <a:ext cx="480059" cy="1140403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46 Conector recto"/>
              <p:cNvCxnSpPr/>
              <p:nvPr/>
            </p:nvCxnSpPr>
            <p:spPr>
              <a:xfrm flipH="1">
                <a:off x="1677561" y="2996952"/>
                <a:ext cx="480059" cy="1140403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"/>
              <p:cNvCxnSpPr/>
              <p:nvPr/>
            </p:nvCxnSpPr>
            <p:spPr>
              <a:xfrm>
                <a:off x="2157620" y="2996952"/>
                <a:ext cx="296693" cy="1474141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"/>
              <p:cNvCxnSpPr/>
              <p:nvPr/>
            </p:nvCxnSpPr>
            <p:spPr>
              <a:xfrm flipH="1">
                <a:off x="1860927" y="2996952"/>
                <a:ext cx="296693" cy="1474141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 flipH="1">
                <a:off x="1677561" y="3931094"/>
                <a:ext cx="480059" cy="206261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50 Conector recto"/>
              <p:cNvCxnSpPr/>
              <p:nvPr/>
            </p:nvCxnSpPr>
            <p:spPr>
              <a:xfrm>
                <a:off x="2157620" y="3931094"/>
                <a:ext cx="480059" cy="206261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"/>
              <p:cNvCxnSpPr/>
              <p:nvPr/>
            </p:nvCxnSpPr>
            <p:spPr>
              <a:xfrm flipH="1">
                <a:off x="2454313" y="4137355"/>
                <a:ext cx="183366" cy="333738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52 Conector recto"/>
              <p:cNvCxnSpPr/>
              <p:nvPr/>
            </p:nvCxnSpPr>
            <p:spPr>
              <a:xfrm flipH="1">
                <a:off x="1860927" y="4471093"/>
                <a:ext cx="593386" cy="0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53 Conector recto"/>
              <p:cNvCxnSpPr/>
              <p:nvPr/>
            </p:nvCxnSpPr>
            <p:spPr>
              <a:xfrm flipH="1" flipV="1">
                <a:off x="1677561" y="4137355"/>
                <a:ext cx="183366" cy="333738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41 CuadroTexto"/>
            <p:cNvSpPr txBox="1"/>
            <p:nvPr/>
          </p:nvSpPr>
          <p:spPr>
            <a:xfrm>
              <a:off x="1502715" y="2267580"/>
              <a:ext cx="4718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r>
                <a:rPr lang="es-CO" baseline="-25000" dirty="0" smtClean="0">
                  <a:latin typeface="Cooper Black" panose="0208090404030B020404" pitchFamily="18" charset="0"/>
                </a:rPr>
                <a:t>b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  <p:cxnSp>
          <p:nvCxnSpPr>
            <p:cNvPr id="43" name="42 Conector recto"/>
            <p:cNvCxnSpPr>
              <a:endCxn id="42" idx="0"/>
            </p:cNvCxnSpPr>
            <p:nvPr/>
          </p:nvCxnSpPr>
          <p:spPr>
            <a:xfrm>
              <a:off x="1719645" y="827820"/>
              <a:ext cx="19000" cy="143976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CuadroTexto"/>
            <p:cNvSpPr txBox="1"/>
            <p:nvPr/>
          </p:nvSpPr>
          <p:spPr>
            <a:xfrm>
              <a:off x="1421928" y="1601467"/>
              <a:ext cx="3417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h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55" name="54 CuadroTexto"/>
          <p:cNvSpPr txBox="1"/>
          <p:nvPr/>
        </p:nvSpPr>
        <p:spPr>
          <a:xfrm>
            <a:off x="4987152" y="6032149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Pirámide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56 Rectángulo"/>
              <p:cNvSpPr/>
              <p:nvPr/>
            </p:nvSpPr>
            <p:spPr>
              <a:xfrm>
                <a:off x="6626989" y="5825417"/>
                <a:ext cx="2337499" cy="652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s-CO" baseline="-25000">
                          <a:latin typeface="Ravie" panose="04040805050809020602" pitchFamily="82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57" name="5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989" y="5825417"/>
                <a:ext cx="2337499" cy="6524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57 CuadroTexto"/>
          <p:cNvSpPr txBox="1"/>
          <p:nvPr/>
        </p:nvSpPr>
        <p:spPr>
          <a:xfrm>
            <a:off x="6832044" y="4787560"/>
            <a:ext cx="1927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A</a:t>
            </a:r>
            <a:r>
              <a:rPr lang="es-CO" baseline="-25000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b</a:t>
            </a:r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Área de la base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P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Perímetro</a:t>
            </a:r>
          </a:p>
          <a:p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a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 </a:t>
            </a:r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=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 apotema</a:t>
            </a:r>
            <a:endParaRPr lang="es-CO" dirty="0">
              <a:solidFill>
                <a:srgbClr val="00B050"/>
              </a:solidFill>
              <a:latin typeface="Ink Journal" panose="030805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08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1" grpId="0" animBg="1"/>
      <p:bldP spid="60" grpId="0" animBg="1"/>
      <p:bldP spid="59" grpId="0" animBg="1"/>
      <p:bldP spid="4" grpId="0"/>
      <p:bldP spid="5" grpId="0"/>
      <p:bldP spid="6" grpId="0"/>
      <p:bldP spid="12" grpId="0"/>
      <p:bldP spid="13" grpId="0"/>
      <p:bldP spid="21" grpId="0"/>
      <p:bldP spid="37" grpId="0"/>
      <p:bldP spid="38" grpId="0"/>
      <p:bldP spid="39" grpId="0" build="p"/>
      <p:bldP spid="55" grpId="0"/>
      <p:bldP spid="57" grpId="0"/>
      <p:bldP spid="5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43 Rectángulo redondeado"/>
          <p:cNvSpPr/>
          <p:nvPr/>
        </p:nvSpPr>
        <p:spPr>
          <a:xfrm>
            <a:off x="5477000" y="2395925"/>
            <a:ext cx="3127448" cy="25569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Rectángulo redondeado"/>
          <p:cNvSpPr/>
          <p:nvPr/>
        </p:nvSpPr>
        <p:spPr>
          <a:xfrm>
            <a:off x="1084512" y="3505159"/>
            <a:ext cx="3127448" cy="25569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Rectángulo redondeado"/>
          <p:cNvSpPr/>
          <p:nvPr/>
        </p:nvSpPr>
        <p:spPr>
          <a:xfrm>
            <a:off x="517680" y="727178"/>
            <a:ext cx="4054320" cy="25569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CuadroTexto"/>
          <p:cNvSpPr txBox="1"/>
          <p:nvPr/>
        </p:nvSpPr>
        <p:spPr>
          <a:xfrm>
            <a:off x="1835303" y="2586539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Cilindro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ÁREA TOTAL DE SÓLIDOS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8" name="17 Grupo"/>
          <p:cNvGrpSpPr/>
          <p:nvPr/>
        </p:nvGrpSpPr>
        <p:grpSpPr>
          <a:xfrm>
            <a:off x="2054359" y="858563"/>
            <a:ext cx="1187754" cy="1728072"/>
            <a:chOff x="1589483" y="858563"/>
            <a:chExt cx="1187754" cy="1728072"/>
          </a:xfrm>
        </p:grpSpPr>
        <p:cxnSp>
          <p:nvCxnSpPr>
            <p:cNvPr id="14" name="13 Conector recto"/>
            <p:cNvCxnSpPr/>
            <p:nvPr/>
          </p:nvCxnSpPr>
          <p:spPr>
            <a:xfrm>
              <a:off x="2057474" y="908720"/>
              <a:ext cx="0" cy="1555265"/>
            </a:xfrm>
            <a:prstGeom prst="line">
              <a:avLst/>
            </a:prstGeom>
            <a:ln>
              <a:solidFill>
                <a:srgbClr val="00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15 Grupo"/>
            <p:cNvGrpSpPr/>
            <p:nvPr/>
          </p:nvGrpSpPr>
          <p:grpSpPr>
            <a:xfrm>
              <a:off x="1589483" y="858563"/>
              <a:ext cx="1187754" cy="1728072"/>
              <a:chOff x="749634" y="836712"/>
              <a:chExt cx="1187754" cy="1728072"/>
            </a:xfrm>
          </p:grpSpPr>
          <p:grpSp>
            <p:nvGrpSpPr>
              <p:cNvPr id="3" name="2 Grupo"/>
              <p:cNvGrpSpPr/>
              <p:nvPr/>
            </p:nvGrpSpPr>
            <p:grpSpPr>
              <a:xfrm>
                <a:off x="749634" y="836712"/>
                <a:ext cx="914400" cy="1728072"/>
                <a:chOff x="1057431" y="3059788"/>
                <a:chExt cx="914400" cy="2160120"/>
              </a:xfrm>
            </p:grpSpPr>
            <p:grpSp>
              <p:nvGrpSpPr>
                <p:cNvPr id="4" name="3 Grupo"/>
                <p:cNvGrpSpPr/>
                <p:nvPr/>
              </p:nvGrpSpPr>
              <p:grpSpPr>
                <a:xfrm>
                  <a:off x="1057431" y="3059788"/>
                  <a:ext cx="914400" cy="2160120"/>
                  <a:chOff x="889898" y="2349000"/>
                  <a:chExt cx="914400" cy="2160120"/>
                </a:xfrm>
              </p:grpSpPr>
              <p:sp>
                <p:nvSpPr>
                  <p:cNvPr id="8" name="7 Cilindro"/>
                  <p:cNvSpPr/>
                  <p:nvPr/>
                </p:nvSpPr>
                <p:spPr>
                  <a:xfrm>
                    <a:off x="889898" y="2349000"/>
                    <a:ext cx="914400" cy="2160000"/>
                  </a:xfrm>
                  <a:prstGeom prst="can">
                    <a:avLst/>
                  </a:prstGeom>
                  <a:noFill/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/>
                  </a:p>
                </p:txBody>
              </p:sp>
              <p:sp>
                <p:nvSpPr>
                  <p:cNvPr id="9" name="8 Elipse"/>
                  <p:cNvSpPr/>
                  <p:nvPr/>
                </p:nvSpPr>
                <p:spPr>
                  <a:xfrm>
                    <a:off x="889898" y="4257120"/>
                    <a:ext cx="914400" cy="252000"/>
                  </a:xfrm>
                  <a:prstGeom prst="ellipse">
                    <a:avLst/>
                  </a:prstGeom>
                  <a:noFill/>
                  <a:ln>
                    <a:solidFill>
                      <a:srgbClr val="00FF00"/>
                    </a:solidFill>
                    <a:prstDash val="sys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CO"/>
                  </a:p>
                </p:txBody>
              </p:sp>
            </p:grpSp>
            <p:cxnSp>
              <p:nvCxnSpPr>
                <p:cNvPr id="5" name="4 Conector recto"/>
                <p:cNvCxnSpPr>
                  <a:stCxn id="9" idx="6"/>
                </p:cNvCxnSpPr>
                <p:nvPr/>
              </p:nvCxnSpPr>
              <p:spPr>
                <a:xfrm flipH="1">
                  <a:off x="1514631" y="5093908"/>
                  <a:ext cx="457200" cy="0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5 CuadroTexto"/>
                <p:cNvSpPr txBox="1"/>
                <p:nvPr/>
              </p:nvSpPr>
              <p:spPr>
                <a:xfrm>
                  <a:off x="1589182" y="4691456"/>
                  <a:ext cx="308098" cy="369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CO" dirty="0" smtClean="0">
                      <a:latin typeface="Cooper Black" panose="0208090404030B020404" pitchFamily="18" charset="0"/>
                    </a:rPr>
                    <a:t>r</a:t>
                  </a:r>
                  <a:endParaRPr lang="es-CO" baseline="-25000" dirty="0">
                    <a:latin typeface="Cooper Black" panose="0208090404030B020404" pitchFamily="18" charset="0"/>
                  </a:endParaRPr>
                </a:p>
              </p:txBody>
            </p:sp>
            <p:sp>
              <p:nvSpPr>
                <p:cNvPr id="7" name="6 CuadroTexto"/>
                <p:cNvSpPr txBox="1"/>
                <p:nvPr/>
              </p:nvSpPr>
              <p:spPr>
                <a:xfrm>
                  <a:off x="1207389" y="3977788"/>
                  <a:ext cx="341760" cy="4500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CO" dirty="0" smtClean="0">
                      <a:latin typeface="Cooper Black" panose="0208090404030B020404" pitchFamily="18" charset="0"/>
                    </a:rPr>
                    <a:t>h</a:t>
                  </a:r>
                  <a:endParaRPr lang="es-CO" baseline="-25000" dirty="0">
                    <a:latin typeface="Cooper Black" panose="0208090404030B020404" pitchFamily="18" charset="0"/>
                  </a:endParaRPr>
                </a:p>
              </p:txBody>
            </p:sp>
          </p:grpSp>
          <p:sp>
            <p:nvSpPr>
              <p:cNvPr id="15" name="14 CuadroTexto"/>
              <p:cNvSpPr txBox="1"/>
              <p:nvPr/>
            </p:nvSpPr>
            <p:spPr>
              <a:xfrm>
                <a:off x="1619672" y="1556792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dirty="0" smtClean="0">
                    <a:latin typeface="Cooper Black" panose="0208090404030B020404" pitchFamily="18" charset="0"/>
                  </a:rPr>
                  <a:t>g</a:t>
                </a:r>
                <a:endParaRPr lang="es-CO" baseline="-25000" dirty="0">
                  <a:latin typeface="Cooper Black" panose="0208090404030B020404" pitchFamily="18" charset="0"/>
                </a:endParaRPr>
              </a:p>
            </p:txBody>
          </p:sp>
        </p:grpSp>
      </p:grpSp>
      <p:sp>
        <p:nvSpPr>
          <p:cNvPr id="17" name="16 CuadroTexto"/>
          <p:cNvSpPr txBox="1"/>
          <p:nvPr/>
        </p:nvSpPr>
        <p:spPr>
          <a:xfrm>
            <a:off x="724472" y="2914774"/>
            <a:ext cx="3847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latin typeface="Ravie" panose="04040805050809020602" pitchFamily="82" charset="0"/>
              </a:rPr>
              <a:t>t</a:t>
            </a:r>
            <a:r>
              <a:rPr lang="es-CO" dirty="0" smtClean="0">
                <a:latin typeface="Ravie" panose="04040805050809020602" pitchFamily="82" charset="0"/>
              </a:rPr>
              <a:t> = 2 ·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 · r · g + 2 ·  · r</a:t>
            </a:r>
            <a:r>
              <a:rPr lang="es-CO" baseline="30000" dirty="0" smtClean="0">
                <a:latin typeface="Ravie" panose="04040805050809020602" pitchFamily="82" charset="0"/>
                <a:sym typeface="Symbol"/>
              </a:rPr>
              <a:t>2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24472" y="1440143"/>
            <a:ext cx="1361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r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radio</a:t>
            </a:r>
          </a:p>
          <a:p>
            <a:pPr algn="r"/>
            <a:r>
              <a:rPr lang="es-CO" dirty="0" smtClean="0">
                <a:solidFill>
                  <a:srgbClr val="00B050"/>
                </a:solidFill>
                <a:latin typeface="Cooper Black" panose="0208090404030B020404" pitchFamily="18" charset="0"/>
              </a:rPr>
              <a:t>g = </a:t>
            </a:r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generatriz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2200423" y="5363924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Cono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172096" y="5589240"/>
            <a:ext cx="2911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latin typeface="Ravie" panose="04040805050809020602" pitchFamily="82" charset="0"/>
              </a:rPr>
              <a:t>t</a:t>
            </a:r>
            <a:r>
              <a:rPr lang="es-CO" dirty="0" smtClean="0">
                <a:latin typeface="Ravie" panose="04040805050809020602" pitchFamily="82" charset="0"/>
              </a:rPr>
              <a:t> =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 · r · g +  · r</a:t>
            </a:r>
            <a:r>
              <a:rPr lang="es-CO" baseline="30000" dirty="0" smtClean="0">
                <a:latin typeface="Ravie" panose="04040805050809020602" pitchFamily="82" charset="0"/>
                <a:sym typeface="Symbol"/>
              </a:rPr>
              <a:t>2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grpSp>
        <p:nvGrpSpPr>
          <p:cNvPr id="34" name="33 Grupo"/>
          <p:cNvGrpSpPr/>
          <p:nvPr/>
        </p:nvGrpSpPr>
        <p:grpSpPr>
          <a:xfrm>
            <a:off x="6284760" y="2699748"/>
            <a:ext cx="1511928" cy="1305316"/>
            <a:chOff x="1691680" y="2306661"/>
            <a:chExt cx="1511928" cy="1305316"/>
          </a:xfrm>
        </p:grpSpPr>
        <p:grpSp>
          <p:nvGrpSpPr>
            <p:cNvPr id="35" name="34 Grupo"/>
            <p:cNvGrpSpPr/>
            <p:nvPr/>
          </p:nvGrpSpPr>
          <p:grpSpPr>
            <a:xfrm>
              <a:off x="1691680" y="2306661"/>
              <a:ext cx="1511928" cy="1305316"/>
              <a:chOff x="4834109" y="2349000"/>
              <a:chExt cx="1511928" cy="1305316"/>
            </a:xfrm>
          </p:grpSpPr>
          <p:sp>
            <p:nvSpPr>
              <p:cNvPr id="38" name="37 Elipse"/>
              <p:cNvSpPr/>
              <p:nvPr/>
            </p:nvSpPr>
            <p:spPr>
              <a:xfrm>
                <a:off x="4834109" y="2349000"/>
                <a:ext cx="1511928" cy="1305316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39" name="38 Elipse"/>
              <p:cNvSpPr/>
              <p:nvPr/>
            </p:nvSpPr>
            <p:spPr>
              <a:xfrm>
                <a:off x="4834109" y="2746122"/>
                <a:ext cx="1511928" cy="552584"/>
              </a:xfrm>
              <a:prstGeom prst="ellipse">
                <a:avLst/>
              </a:prstGeom>
              <a:noFill/>
              <a:ln w="9525">
                <a:solidFill>
                  <a:srgbClr val="92D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cxnSp>
          <p:nvCxnSpPr>
            <p:cNvPr id="36" name="35 Conector recto"/>
            <p:cNvCxnSpPr>
              <a:stCxn id="39" idx="6"/>
            </p:cNvCxnSpPr>
            <p:nvPr/>
          </p:nvCxnSpPr>
          <p:spPr>
            <a:xfrm flipH="1">
              <a:off x="2447644" y="2980075"/>
              <a:ext cx="755964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36 CuadroTexto"/>
            <p:cNvSpPr txBox="1"/>
            <p:nvPr/>
          </p:nvSpPr>
          <p:spPr>
            <a:xfrm>
              <a:off x="2671577" y="2703783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r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p:sp>
        <p:nvSpPr>
          <p:cNvPr id="40" name="39 CuadroTexto"/>
          <p:cNvSpPr txBox="1"/>
          <p:nvPr/>
        </p:nvSpPr>
        <p:spPr>
          <a:xfrm>
            <a:off x="6410583" y="4067780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FF"/>
                </a:solidFill>
                <a:latin typeface="Ravie" panose="04040805050809020602" pitchFamily="82" charset="0"/>
              </a:rPr>
              <a:t>Esfera</a:t>
            </a:r>
            <a:endParaRPr lang="es-CO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024259" y="4392152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latin typeface="Ravie" panose="04040805050809020602" pitchFamily="82" charset="0"/>
              </a:rPr>
              <a:t>t</a:t>
            </a:r>
            <a:r>
              <a:rPr lang="es-CO" dirty="0" smtClean="0">
                <a:latin typeface="Ravie" panose="04040805050809020602" pitchFamily="82" charset="0"/>
              </a:rPr>
              <a:t> = 4 ·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 · r</a:t>
            </a:r>
            <a:r>
              <a:rPr lang="es-CO" baseline="30000" dirty="0" smtClean="0">
                <a:latin typeface="Ravie" panose="04040805050809020602" pitchFamily="82" charset="0"/>
                <a:sym typeface="Symbol"/>
              </a:rPr>
              <a:t>2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grpSp>
        <p:nvGrpSpPr>
          <p:cNvPr id="41" name="40 Grupo"/>
          <p:cNvGrpSpPr/>
          <p:nvPr/>
        </p:nvGrpSpPr>
        <p:grpSpPr>
          <a:xfrm>
            <a:off x="2053241" y="3681088"/>
            <a:ext cx="1122369" cy="1692128"/>
            <a:chOff x="1693201" y="3681088"/>
            <a:chExt cx="1122369" cy="1692128"/>
          </a:xfrm>
        </p:grpSpPr>
        <p:grpSp>
          <p:nvGrpSpPr>
            <p:cNvPr id="21" name="20 Grupo"/>
            <p:cNvGrpSpPr/>
            <p:nvPr/>
          </p:nvGrpSpPr>
          <p:grpSpPr>
            <a:xfrm>
              <a:off x="1693201" y="3681088"/>
              <a:ext cx="1080000" cy="1692128"/>
              <a:chOff x="3131720" y="1628800"/>
              <a:chExt cx="1080000" cy="1692128"/>
            </a:xfrm>
          </p:grpSpPr>
          <p:grpSp>
            <p:nvGrpSpPr>
              <p:cNvPr id="22" name="21 Grupo"/>
              <p:cNvGrpSpPr/>
              <p:nvPr/>
            </p:nvGrpSpPr>
            <p:grpSpPr>
              <a:xfrm>
                <a:off x="3131720" y="1628800"/>
                <a:ext cx="1080000" cy="1692128"/>
                <a:chOff x="2267744" y="3356992"/>
                <a:chExt cx="1080000" cy="1692128"/>
              </a:xfrm>
            </p:grpSpPr>
            <p:sp>
              <p:nvSpPr>
                <p:cNvPr id="27" name="26 Elipse"/>
                <p:cNvSpPr/>
                <p:nvPr/>
              </p:nvSpPr>
              <p:spPr>
                <a:xfrm>
                  <a:off x="2267744" y="4509120"/>
                  <a:ext cx="1080000" cy="540000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cxnSp>
              <p:nvCxnSpPr>
                <p:cNvPr id="28" name="27 Conector recto"/>
                <p:cNvCxnSpPr>
                  <a:endCxn id="27" idx="2"/>
                </p:cNvCxnSpPr>
                <p:nvPr/>
              </p:nvCxnSpPr>
              <p:spPr>
                <a:xfrm flipH="1">
                  <a:off x="2267744" y="3356992"/>
                  <a:ext cx="540000" cy="1422128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28 Conector recto"/>
                <p:cNvCxnSpPr>
                  <a:endCxn id="27" idx="6"/>
                </p:cNvCxnSpPr>
                <p:nvPr/>
              </p:nvCxnSpPr>
              <p:spPr>
                <a:xfrm>
                  <a:off x="2807744" y="3356992"/>
                  <a:ext cx="540000" cy="1422128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22 Conector recto"/>
              <p:cNvCxnSpPr/>
              <p:nvPr/>
            </p:nvCxnSpPr>
            <p:spPr>
              <a:xfrm>
                <a:off x="3671720" y="1628800"/>
                <a:ext cx="0" cy="1422128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"/>
              <p:cNvCxnSpPr>
                <a:stCxn id="27" idx="6"/>
              </p:cNvCxnSpPr>
              <p:nvPr/>
            </p:nvCxnSpPr>
            <p:spPr>
              <a:xfrm flipH="1">
                <a:off x="3671720" y="3050928"/>
                <a:ext cx="540000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3366144" y="2195572"/>
                <a:ext cx="3417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dirty="0" smtClean="0">
                    <a:latin typeface="Cooper Black" panose="0208090404030B020404" pitchFamily="18" charset="0"/>
                  </a:rPr>
                  <a:t>h</a:t>
                </a:r>
                <a:endParaRPr lang="es-CO" dirty="0">
                  <a:latin typeface="Cooper Black" panose="0208090404030B020404" pitchFamily="18" charset="0"/>
                </a:endParaRPr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3787671" y="2756296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dirty="0" smtClean="0">
                    <a:latin typeface="Cooper Black" panose="0208090404030B020404" pitchFamily="18" charset="0"/>
                  </a:rPr>
                  <a:t>r</a:t>
                </a:r>
                <a:endParaRPr lang="es-CO" dirty="0">
                  <a:latin typeface="Cooper Black" panose="0208090404030B020404" pitchFamily="18" charset="0"/>
                </a:endParaRPr>
              </a:p>
            </p:txBody>
          </p:sp>
        </p:grpSp>
        <p:sp>
          <p:nvSpPr>
            <p:cNvPr id="42" name="41 CuadroTexto"/>
            <p:cNvSpPr txBox="1"/>
            <p:nvPr/>
          </p:nvSpPr>
          <p:spPr>
            <a:xfrm>
              <a:off x="2497854" y="420748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g</a:t>
              </a:r>
              <a:endParaRPr lang="es-CO" baseline="-25000" dirty="0">
                <a:latin typeface="Cooper Black" panose="0208090404030B0204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914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2" grpId="0" animBg="1"/>
      <p:bldP spid="20" grpId="0" animBg="1"/>
      <p:bldP spid="10" grpId="0"/>
      <p:bldP spid="17" grpId="0"/>
      <p:bldP spid="19" grpId="0" build="p"/>
      <p:bldP spid="30" grpId="0"/>
      <p:bldP spid="31" grpId="0"/>
      <p:bldP spid="40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accent2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Y ahora los poliedros regulares</a:t>
            </a:r>
            <a:endParaRPr lang="es-ES" sz="5400" cap="none" spc="0" dirty="0">
              <a:ln>
                <a:solidFill>
                  <a:schemeClr val="accent2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25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50 Rectángulo redondeado"/>
          <p:cNvSpPr/>
          <p:nvPr/>
        </p:nvSpPr>
        <p:spPr>
          <a:xfrm>
            <a:off x="343381" y="3636491"/>
            <a:ext cx="8489805" cy="20247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Rectángulo redondeado"/>
          <p:cNvSpPr/>
          <p:nvPr/>
        </p:nvSpPr>
        <p:spPr>
          <a:xfrm>
            <a:off x="864096" y="1362707"/>
            <a:ext cx="7452320" cy="20247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VOLUMEN Y ÁREA TOTAL DE EDROS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2555776" y="1893764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5" name="14 Grupo"/>
          <p:cNvGrpSpPr/>
          <p:nvPr/>
        </p:nvGrpSpPr>
        <p:grpSpPr>
          <a:xfrm>
            <a:off x="3242680" y="1371240"/>
            <a:ext cx="2121408" cy="1828800"/>
            <a:chOff x="4833736" y="1475584"/>
            <a:chExt cx="2121408" cy="1828800"/>
          </a:xfrm>
        </p:grpSpPr>
        <p:sp>
          <p:nvSpPr>
            <p:cNvPr id="12" name="11 Triángulo isósceles"/>
            <p:cNvSpPr/>
            <p:nvPr/>
          </p:nvSpPr>
          <p:spPr>
            <a:xfrm>
              <a:off x="5364088" y="1475584"/>
              <a:ext cx="1060704" cy="9144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" name="12 Triángulo isósceles"/>
            <p:cNvSpPr/>
            <p:nvPr/>
          </p:nvSpPr>
          <p:spPr>
            <a:xfrm>
              <a:off x="4833736" y="2389984"/>
              <a:ext cx="1060704" cy="9144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4" name="13 Triángulo isósceles"/>
            <p:cNvSpPr/>
            <p:nvPr/>
          </p:nvSpPr>
          <p:spPr>
            <a:xfrm>
              <a:off x="5894440" y="2389984"/>
              <a:ext cx="1060704" cy="914400"/>
            </a:xfrm>
            <a:prstGeom prst="triangl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16" name="15 Flecha derecha"/>
          <p:cNvSpPr/>
          <p:nvPr/>
        </p:nvSpPr>
        <p:spPr>
          <a:xfrm>
            <a:off x="5148064" y="1893764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6372200" y="1371240"/>
                <a:ext cx="1555106" cy="723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1371240"/>
                <a:ext cx="1555106" cy="7233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18 Grupo"/>
          <p:cNvGrpSpPr/>
          <p:nvPr/>
        </p:nvGrpSpPr>
        <p:grpSpPr>
          <a:xfrm>
            <a:off x="971600" y="1470052"/>
            <a:ext cx="1789272" cy="1701388"/>
            <a:chOff x="107504" y="647492"/>
            <a:chExt cx="1789272" cy="1701388"/>
          </a:xfrm>
        </p:grpSpPr>
        <p:grpSp>
          <p:nvGrpSpPr>
            <p:cNvPr id="4" name="3 Grupo"/>
            <p:cNvGrpSpPr/>
            <p:nvPr/>
          </p:nvGrpSpPr>
          <p:grpSpPr>
            <a:xfrm>
              <a:off x="107504" y="647492"/>
              <a:ext cx="1789272" cy="1701388"/>
              <a:chOff x="190440" y="3385104"/>
              <a:chExt cx="1789272" cy="1701388"/>
            </a:xfrm>
          </p:grpSpPr>
          <p:grpSp>
            <p:nvGrpSpPr>
              <p:cNvPr id="5" name="4 Grupo"/>
              <p:cNvGrpSpPr/>
              <p:nvPr/>
            </p:nvGrpSpPr>
            <p:grpSpPr>
              <a:xfrm>
                <a:off x="554724" y="3385104"/>
                <a:ext cx="1060704" cy="1332056"/>
                <a:chOff x="3419872" y="3605028"/>
                <a:chExt cx="1060704" cy="1332056"/>
              </a:xfrm>
            </p:grpSpPr>
            <p:sp>
              <p:nvSpPr>
                <p:cNvPr id="7" name="6 Triángulo isósceles"/>
                <p:cNvSpPr/>
                <p:nvPr/>
              </p:nvSpPr>
              <p:spPr>
                <a:xfrm>
                  <a:off x="3419872" y="4433120"/>
                  <a:ext cx="1060704" cy="503964"/>
                </a:xfrm>
                <a:prstGeom prst="triangl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cxnSp>
              <p:nvCxnSpPr>
                <p:cNvPr id="8" name="7 Conector recto"/>
                <p:cNvCxnSpPr>
                  <a:stCxn id="7" idx="0"/>
                </p:cNvCxnSpPr>
                <p:nvPr/>
              </p:nvCxnSpPr>
              <p:spPr>
                <a:xfrm flipV="1">
                  <a:off x="3950224" y="3641032"/>
                  <a:ext cx="0" cy="792088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8 Conector recto"/>
                <p:cNvCxnSpPr>
                  <a:endCxn id="7" idx="2"/>
                </p:cNvCxnSpPr>
                <p:nvPr/>
              </p:nvCxnSpPr>
              <p:spPr>
                <a:xfrm flipH="1">
                  <a:off x="3419872" y="3605028"/>
                  <a:ext cx="530352" cy="1332056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9 Conector recto"/>
                <p:cNvCxnSpPr>
                  <a:endCxn id="7" idx="4"/>
                </p:cNvCxnSpPr>
                <p:nvPr/>
              </p:nvCxnSpPr>
              <p:spPr>
                <a:xfrm>
                  <a:off x="3950224" y="3605028"/>
                  <a:ext cx="530352" cy="1332056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5 CuadroTexto"/>
              <p:cNvSpPr txBox="1"/>
              <p:nvPr/>
            </p:nvSpPr>
            <p:spPr>
              <a:xfrm>
                <a:off x="190440" y="4717160"/>
                <a:ext cx="17892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dirty="0" smtClean="0">
                    <a:solidFill>
                      <a:srgbClr val="0000FF"/>
                    </a:solidFill>
                    <a:latin typeface="Ravie" panose="04040805050809020602" pitchFamily="82" charset="0"/>
                  </a:rPr>
                  <a:t>Tetraedro</a:t>
                </a:r>
                <a:endParaRPr lang="es-CO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p:grpSp>
        <p:sp>
          <p:nvSpPr>
            <p:cNvPr id="18" name="17 CuadroTexto"/>
            <p:cNvSpPr txBox="1"/>
            <p:nvPr/>
          </p:nvSpPr>
          <p:spPr>
            <a:xfrm>
              <a:off x="431392" y="104092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Cooper Black" panose="0208090404030B020404" pitchFamily="18" charset="0"/>
                </a:rPr>
                <a:t>a</a:t>
              </a:r>
              <a:endParaRPr lang="es-CO" dirty="0">
                <a:latin typeface="Cooper Black" panose="0208090404030B0204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Rectángulo"/>
              <p:cNvSpPr/>
              <p:nvPr/>
            </p:nvSpPr>
            <p:spPr>
              <a:xfrm>
                <a:off x="6372200" y="2332117"/>
                <a:ext cx="1806777" cy="43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s-CO" baseline="-25000" smtClean="0">
                          <a:latin typeface="Ravie" panose="04040805050809020602" pitchFamily="82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0" name="1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2332117"/>
                <a:ext cx="1806777" cy="436017"/>
              </a:xfrm>
              <a:prstGeom prst="rect">
                <a:avLst/>
              </a:prstGeom>
              <a:blipFill rotWithShape="1">
                <a:blip r:embed="rId3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21 Grupo"/>
          <p:cNvGrpSpPr/>
          <p:nvPr/>
        </p:nvGrpSpPr>
        <p:grpSpPr>
          <a:xfrm>
            <a:off x="467544" y="3755237"/>
            <a:ext cx="1596912" cy="1809332"/>
            <a:chOff x="3851920" y="3284984"/>
            <a:chExt cx="1596912" cy="1809332"/>
          </a:xfrm>
        </p:grpSpPr>
        <p:grpSp>
          <p:nvGrpSpPr>
            <p:cNvPr id="23" name="22 Grupo"/>
            <p:cNvGrpSpPr/>
            <p:nvPr/>
          </p:nvGrpSpPr>
          <p:grpSpPr>
            <a:xfrm>
              <a:off x="3930376" y="3284984"/>
              <a:ext cx="1440000" cy="1440000"/>
              <a:chOff x="3500438" y="2357438"/>
              <a:chExt cx="2007666" cy="2143125"/>
            </a:xfrm>
          </p:grpSpPr>
          <p:cxnSp>
            <p:nvCxnSpPr>
              <p:cNvPr id="25" name="24 Conector recto"/>
              <p:cNvCxnSpPr/>
              <p:nvPr/>
            </p:nvCxnSpPr>
            <p:spPr>
              <a:xfrm flipV="1">
                <a:off x="4283968" y="2357438"/>
                <a:ext cx="288033" cy="114357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25 Conector recto"/>
              <p:cNvCxnSpPr/>
              <p:nvPr/>
            </p:nvCxnSpPr>
            <p:spPr>
              <a:xfrm>
                <a:off x="4572001" y="2357438"/>
                <a:ext cx="936103" cy="1071562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 flipV="1">
                <a:off x="4283968" y="3429000"/>
                <a:ext cx="1224136" cy="72008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/>
              <p:nvPr/>
            </p:nvCxnSpPr>
            <p:spPr>
              <a:xfrm flipH="1">
                <a:off x="4572001" y="3429000"/>
                <a:ext cx="936103" cy="1071563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 flipH="1" flipV="1">
                <a:off x="4283968" y="3501008"/>
                <a:ext cx="288033" cy="999555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/>
              <p:nvPr/>
            </p:nvCxnSpPr>
            <p:spPr>
              <a:xfrm flipH="1" flipV="1">
                <a:off x="3500438" y="3429001"/>
                <a:ext cx="783530" cy="72007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>
                <a:off x="3500438" y="3429001"/>
                <a:ext cx="1071563" cy="1071562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"/>
              <p:cNvCxnSpPr/>
              <p:nvPr/>
            </p:nvCxnSpPr>
            <p:spPr>
              <a:xfrm flipV="1">
                <a:off x="3500438" y="2357438"/>
                <a:ext cx="1071563" cy="1071563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>
                <a:off x="4572001" y="2357438"/>
                <a:ext cx="324035" cy="927546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"/>
              <p:cNvCxnSpPr/>
              <p:nvPr/>
            </p:nvCxnSpPr>
            <p:spPr>
              <a:xfrm>
                <a:off x="4896036" y="3284984"/>
                <a:ext cx="612068" cy="180020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34 Conector recto"/>
              <p:cNvCxnSpPr/>
              <p:nvPr/>
            </p:nvCxnSpPr>
            <p:spPr>
              <a:xfrm flipH="1">
                <a:off x="3500438" y="3284984"/>
                <a:ext cx="1395598" cy="144017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"/>
              <p:cNvCxnSpPr/>
              <p:nvPr/>
            </p:nvCxnSpPr>
            <p:spPr>
              <a:xfrm flipH="1">
                <a:off x="4572001" y="3284984"/>
                <a:ext cx="324035" cy="1215579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23 CuadroTexto"/>
            <p:cNvSpPr txBox="1"/>
            <p:nvPr/>
          </p:nvSpPr>
          <p:spPr>
            <a:xfrm>
              <a:off x="3851920" y="4724984"/>
              <a:ext cx="1596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Octaedro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3347864" y="3727951"/>
            <a:ext cx="2651760" cy="1836618"/>
            <a:chOff x="3393576" y="922606"/>
            <a:chExt cx="3712464" cy="2751018"/>
          </a:xfrm>
          <a:solidFill>
            <a:schemeClr val="bg2"/>
          </a:solidFill>
        </p:grpSpPr>
        <p:sp>
          <p:nvSpPr>
            <p:cNvPr id="39" name="38 Triángulo isósceles"/>
            <p:cNvSpPr/>
            <p:nvPr/>
          </p:nvSpPr>
          <p:spPr>
            <a:xfrm>
              <a:off x="3923928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0" name="39 Triángulo isósceles"/>
            <p:cNvSpPr/>
            <p:nvPr/>
          </p:nvSpPr>
          <p:spPr>
            <a:xfrm>
              <a:off x="4984632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1" name="40 Triángulo isósceles"/>
            <p:cNvSpPr/>
            <p:nvPr/>
          </p:nvSpPr>
          <p:spPr>
            <a:xfrm flipV="1">
              <a:off x="4454280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2" name="41 Triángulo isósceles"/>
            <p:cNvSpPr/>
            <p:nvPr/>
          </p:nvSpPr>
          <p:spPr>
            <a:xfrm>
              <a:off x="6045336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3" name="42 Triángulo isósceles"/>
            <p:cNvSpPr/>
            <p:nvPr/>
          </p:nvSpPr>
          <p:spPr>
            <a:xfrm flipV="1">
              <a:off x="5514984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43 Triángulo isósceles"/>
            <p:cNvSpPr/>
            <p:nvPr/>
          </p:nvSpPr>
          <p:spPr>
            <a:xfrm flipV="1">
              <a:off x="3393576" y="1844824"/>
              <a:ext cx="1060704" cy="914400"/>
            </a:xfrm>
            <a:prstGeom prst="triangl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5" name="44 Triángulo isósceles"/>
            <p:cNvSpPr/>
            <p:nvPr/>
          </p:nvSpPr>
          <p:spPr>
            <a:xfrm>
              <a:off x="5514984" y="922606"/>
              <a:ext cx="1060704" cy="91440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6" name="45 Triángulo isósceles"/>
            <p:cNvSpPr/>
            <p:nvPr/>
          </p:nvSpPr>
          <p:spPr>
            <a:xfrm flipV="1">
              <a:off x="3923928" y="2759224"/>
              <a:ext cx="1060704" cy="91440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47" name="46 Flecha derecha"/>
          <p:cNvSpPr/>
          <p:nvPr/>
        </p:nvSpPr>
        <p:spPr>
          <a:xfrm>
            <a:off x="2339752" y="4257112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8" name="47 Flecha derecha"/>
          <p:cNvSpPr/>
          <p:nvPr/>
        </p:nvSpPr>
        <p:spPr>
          <a:xfrm>
            <a:off x="5940152" y="4257112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48 Rectángulo"/>
              <p:cNvSpPr/>
              <p:nvPr/>
            </p:nvSpPr>
            <p:spPr>
              <a:xfrm>
                <a:off x="6992628" y="3780419"/>
                <a:ext cx="1555106" cy="718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9" name="4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628" y="3780419"/>
                <a:ext cx="1555106" cy="7180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49 Rectángulo"/>
              <p:cNvSpPr/>
              <p:nvPr/>
            </p:nvSpPr>
            <p:spPr>
              <a:xfrm>
                <a:off x="6633911" y="4922391"/>
                <a:ext cx="2114553" cy="43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s-CO" baseline="-25000" smtClean="0">
                          <a:latin typeface="Ravie" panose="04040805050809020602" pitchFamily="82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50" name="4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911" y="4922391"/>
                <a:ext cx="2114553" cy="436017"/>
              </a:xfrm>
              <a:prstGeom prst="rect">
                <a:avLst/>
              </a:prstGeom>
              <a:blipFill rotWithShape="1">
                <a:blip r:embed="rId5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80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1" grpId="0" animBg="1"/>
      <p:bldP spid="11" grpId="0" animBg="1"/>
      <p:bldP spid="16" grpId="0" animBg="1"/>
      <p:bldP spid="17" grpId="0"/>
      <p:bldP spid="20" grpId="0"/>
      <p:bldP spid="47" grpId="0" animBg="1"/>
      <p:bldP spid="48" grpId="0" animBg="1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SÓLIDOS GEOMÉTRICOS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" y="97207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Un sólido geométrico es una figura que tiene tres dimensiones.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" y="16799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En otras palabras, estas figuras tienen “volumen”, ocupan un lugar el espacio.</a:t>
            </a:r>
            <a:endParaRPr lang="es-CO" sz="2000" dirty="0">
              <a:latin typeface="Ravie" panose="04040805050809020602" pitchFamily="82" charset="0"/>
            </a:endParaRPr>
          </a:p>
        </p:txBody>
      </p:sp>
      <p:grpSp>
        <p:nvGrpSpPr>
          <p:cNvPr id="51" name="50 Grupo"/>
          <p:cNvGrpSpPr/>
          <p:nvPr/>
        </p:nvGrpSpPr>
        <p:grpSpPr>
          <a:xfrm>
            <a:off x="827584" y="3059788"/>
            <a:ext cx="1374094" cy="2529452"/>
            <a:chOff x="827584" y="2349000"/>
            <a:chExt cx="1374094" cy="2529452"/>
          </a:xfrm>
        </p:grpSpPr>
        <p:grpSp>
          <p:nvGrpSpPr>
            <p:cNvPr id="8" name="7 Grupo"/>
            <p:cNvGrpSpPr/>
            <p:nvPr/>
          </p:nvGrpSpPr>
          <p:grpSpPr>
            <a:xfrm>
              <a:off x="1057431" y="2349000"/>
              <a:ext cx="914400" cy="2160120"/>
              <a:chOff x="889898" y="2349000"/>
              <a:chExt cx="914400" cy="2160120"/>
            </a:xfrm>
          </p:grpSpPr>
          <p:sp>
            <p:nvSpPr>
              <p:cNvPr id="6" name="5 Cilindro"/>
              <p:cNvSpPr/>
              <p:nvPr/>
            </p:nvSpPr>
            <p:spPr>
              <a:xfrm>
                <a:off x="889898" y="2349000"/>
                <a:ext cx="914400" cy="2160000"/>
              </a:xfrm>
              <a:prstGeom prst="can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7" name="6 Elipse"/>
              <p:cNvSpPr/>
              <p:nvPr/>
            </p:nvSpPr>
            <p:spPr>
              <a:xfrm>
                <a:off x="889898" y="4257120"/>
                <a:ext cx="914400" cy="252000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47" name="46 CuadroTexto"/>
            <p:cNvSpPr txBox="1"/>
            <p:nvPr/>
          </p:nvSpPr>
          <p:spPr>
            <a:xfrm>
              <a:off x="827584" y="4509120"/>
              <a:ext cx="13740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Cilindro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2468334" y="3059908"/>
            <a:ext cx="1311578" cy="2529332"/>
            <a:chOff x="2676857" y="2349120"/>
            <a:chExt cx="1311578" cy="2529332"/>
          </a:xfrm>
        </p:grpSpPr>
        <p:grpSp>
          <p:nvGrpSpPr>
            <p:cNvPr id="22" name="21 Grupo"/>
            <p:cNvGrpSpPr/>
            <p:nvPr/>
          </p:nvGrpSpPr>
          <p:grpSpPr>
            <a:xfrm>
              <a:off x="2875446" y="2349120"/>
              <a:ext cx="914400" cy="2160000"/>
              <a:chOff x="3203848" y="3303120"/>
              <a:chExt cx="914400" cy="2160000"/>
            </a:xfrm>
          </p:grpSpPr>
          <p:sp>
            <p:nvSpPr>
              <p:cNvPr id="9" name="8 Cubo"/>
              <p:cNvSpPr/>
              <p:nvPr/>
            </p:nvSpPr>
            <p:spPr>
              <a:xfrm>
                <a:off x="3203848" y="3303120"/>
                <a:ext cx="914400" cy="2160000"/>
              </a:xfrm>
              <a:prstGeom prst="cub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16" name="15 Conector recto"/>
              <p:cNvCxnSpPr/>
              <p:nvPr/>
            </p:nvCxnSpPr>
            <p:spPr>
              <a:xfrm flipH="1">
                <a:off x="3419872" y="5229200"/>
                <a:ext cx="698376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"/>
              <p:cNvCxnSpPr/>
              <p:nvPr/>
            </p:nvCxnSpPr>
            <p:spPr>
              <a:xfrm flipV="1">
                <a:off x="3203848" y="5229200"/>
                <a:ext cx="216024" cy="23392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 flipV="1">
                <a:off x="3419872" y="3303120"/>
                <a:ext cx="0" cy="192608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47 CuadroTexto"/>
            <p:cNvSpPr txBox="1"/>
            <p:nvPr/>
          </p:nvSpPr>
          <p:spPr>
            <a:xfrm>
              <a:off x="2676857" y="4509120"/>
              <a:ext cx="1311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Prisma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4052002" y="3059788"/>
            <a:ext cx="1600118" cy="2529332"/>
            <a:chOff x="3859351" y="2349120"/>
            <a:chExt cx="1600118" cy="2529332"/>
          </a:xfrm>
        </p:grpSpPr>
        <p:grpSp>
          <p:nvGrpSpPr>
            <p:cNvPr id="42" name="41 Grupo"/>
            <p:cNvGrpSpPr/>
            <p:nvPr/>
          </p:nvGrpSpPr>
          <p:grpSpPr>
            <a:xfrm>
              <a:off x="4202210" y="2349120"/>
              <a:ext cx="914400" cy="2160000"/>
              <a:chOff x="4355977" y="2564904"/>
              <a:chExt cx="960120" cy="1785961"/>
            </a:xfrm>
          </p:grpSpPr>
          <p:cxnSp>
            <p:nvCxnSpPr>
              <p:cNvPr id="25" name="24 Conector recto"/>
              <p:cNvCxnSpPr/>
              <p:nvPr/>
            </p:nvCxnSpPr>
            <p:spPr>
              <a:xfrm flipH="1">
                <a:off x="4355977" y="2564904"/>
                <a:ext cx="480059" cy="1503395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 flipH="1">
                <a:off x="4539343" y="2564904"/>
                <a:ext cx="296693" cy="178596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>
                <a:off x="4836036" y="2564904"/>
                <a:ext cx="0" cy="1328761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>
                <a:off x="4836036" y="2564904"/>
                <a:ext cx="480059" cy="1503395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>
                <a:off x="4836036" y="2564904"/>
                <a:ext cx="296693" cy="178596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33 Pentágono regular"/>
              <p:cNvSpPr/>
              <p:nvPr/>
            </p:nvSpPr>
            <p:spPr>
              <a:xfrm>
                <a:off x="4355977" y="3893665"/>
                <a:ext cx="960120" cy="457200"/>
              </a:xfrm>
              <a:prstGeom prst="pentagon">
                <a:avLst/>
              </a:prstGeom>
              <a:noFill/>
              <a:ln w="9525">
                <a:solidFill>
                  <a:schemeClr val="accent6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36" name="35 Conector recto"/>
              <p:cNvCxnSpPr>
                <a:stCxn id="34" idx="1"/>
                <a:endCxn id="34" idx="2"/>
              </p:cNvCxnSpPr>
              <p:nvPr/>
            </p:nvCxnSpPr>
            <p:spPr>
              <a:xfrm>
                <a:off x="4355978" y="4068299"/>
                <a:ext cx="183366" cy="282565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37 Conector recto"/>
              <p:cNvCxnSpPr>
                <a:stCxn id="34" idx="2"/>
                <a:endCxn id="34" idx="4"/>
              </p:cNvCxnSpPr>
              <p:nvPr/>
            </p:nvCxnSpPr>
            <p:spPr>
              <a:xfrm>
                <a:off x="4539344" y="4350864"/>
                <a:ext cx="593386" cy="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39 Conector recto"/>
              <p:cNvCxnSpPr>
                <a:stCxn id="34" idx="4"/>
                <a:endCxn id="34" idx="5"/>
              </p:cNvCxnSpPr>
              <p:nvPr/>
            </p:nvCxnSpPr>
            <p:spPr>
              <a:xfrm flipV="1">
                <a:off x="5132730" y="4068299"/>
                <a:ext cx="183366" cy="282565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48 CuadroTexto"/>
            <p:cNvSpPr txBox="1"/>
            <p:nvPr/>
          </p:nvSpPr>
          <p:spPr>
            <a:xfrm>
              <a:off x="3859351" y="4509120"/>
              <a:ext cx="16001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Pirámide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5940392" y="3059788"/>
            <a:ext cx="2160000" cy="2529332"/>
            <a:chOff x="5364328" y="2349000"/>
            <a:chExt cx="2160000" cy="2529332"/>
          </a:xfrm>
        </p:grpSpPr>
        <p:grpSp>
          <p:nvGrpSpPr>
            <p:cNvPr id="46" name="45 Grupo"/>
            <p:cNvGrpSpPr/>
            <p:nvPr/>
          </p:nvGrpSpPr>
          <p:grpSpPr>
            <a:xfrm>
              <a:off x="5364328" y="2349000"/>
              <a:ext cx="2160000" cy="2160000"/>
              <a:chOff x="4834109" y="2349000"/>
              <a:chExt cx="2160000" cy="2160000"/>
            </a:xfrm>
          </p:grpSpPr>
          <p:sp>
            <p:nvSpPr>
              <p:cNvPr id="43" name="42 Elipse"/>
              <p:cNvSpPr/>
              <p:nvPr/>
            </p:nvSpPr>
            <p:spPr>
              <a:xfrm>
                <a:off x="4834109" y="2349000"/>
                <a:ext cx="2160000" cy="216000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44" name="43 Elipse"/>
              <p:cNvSpPr/>
              <p:nvPr/>
            </p:nvSpPr>
            <p:spPr>
              <a:xfrm>
                <a:off x="4834109" y="2971920"/>
                <a:ext cx="2160000" cy="914400"/>
              </a:xfrm>
              <a:prstGeom prst="ellipse">
                <a:avLst/>
              </a:prstGeom>
              <a:noFill/>
              <a:ln w="9525">
                <a:solidFill>
                  <a:srgbClr val="92D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50" name="49 CuadroTexto"/>
            <p:cNvSpPr txBox="1"/>
            <p:nvPr/>
          </p:nvSpPr>
          <p:spPr>
            <a:xfrm>
              <a:off x="5814187" y="4509000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Esfera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114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130 Rectángulo redondeado"/>
          <p:cNvSpPr/>
          <p:nvPr/>
        </p:nvSpPr>
        <p:spPr>
          <a:xfrm>
            <a:off x="843492" y="3573016"/>
            <a:ext cx="7544932" cy="27363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6" name="105 Rectángulo redondeado"/>
          <p:cNvSpPr/>
          <p:nvPr/>
        </p:nvSpPr>
        <p:spPr>
          <a:xfrm>
            <a:off x="845839" y="752252"/>
            <a:ext cx="7452320" cy="24607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VOLUMEN Y ÁREA TOTAL DE EDROS</a:t>
            </a:r>
            <a:endParaRPr lang="es-CO" sz="32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2" name="21 Grupo"/>
          <p:cNvGrpSpPr/>
          <p:nvPr/>
        </p:nvGrpSpPr>
        <p:grpSpPr>
          <a:xfrm>
            <a:off x="1577847" y="925129"/>
            <a:ext cx="1928733" cy="1637156"/>
            <a:chOff x="5508104" y="3457160"/>
            <a:chExt cx="1928733" cy="1637156"/>
          </a:xfrm>
        </p:grpSpPr>
        <p:grpSp>
          <p:nvGrpSpPr>
            <p:cNvPr id="23" name="22 Grupo"/>
            <p:cNvGrpSpPr/>
            <p:nvPr/>
          </p:nvGrpSpPr>
          <p:grpSpPr>
            <a:xfrm>
              <a:off x="5675707" y="3457160"/>
              <a:ext cx="1440000" cy="1260000"/>
              <a:chOff x="2195736" y="1662545"/>
              <a:chExt cx="2448272" cy="2126255"/>
            </a:xfrm>
          </p:grpSpPr>
          <p:cxnSp>
            <p:nvCxnSpPr>
              <p:cNvPr id="25" name="24 Conector recto"/>
              <p:cNvCxnSpPr/>
              <p:nvPr/>
            </p:nvCxnSpPr>
            <p:spPr>
              <a:xfrm flipV="1">
                <a:off x="2987824" y="1844824"/>
                <a:ext cx="21602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25 Conector recto"/>
              <p:cNvCxnSpPr/>
              <p:nvPr/>
            </p:nvCxnSpPr>
            <p:spPr>
              <a:xfrm flipV="1">
                <a:off x="3203848" y="1772816"/>
                <a:ext cx="864096" cy="7200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>
                <a:off x="4067944" y="1772816"/>
                <a:ext cx="360040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/>
              <p:nvPr/>
            </p:nvCxnSpPr>
            <p:spPr>
              <a:xfrm flipH="1">
                <a:off x="3707904" y="2564904"/>
                <a:ext cx="720080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 flipH="1" flipV="1">
                <a:off x="2987824" y="2636912"/>
                <a:ext cx="720080" cy="43204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/>
              <p:nvPr/>
            </p:nvCxnSpPr>
            <p:spPr>
              <a:xfrm flipH="1" flipV="1">
                <a:off x="2771800" y="1772816"/>
                <a:ext cx="432048" cy="7200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 flipH="1">
                <a:off x="2771801" y="1662545"/>
                <a:ext cx="497872" cy="11027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31 Conector recto"/>
              <p:cNvCxnSpPr/>
              <p:nvPr/>
            </p:nvCxnSpPr>
            <p:spPr>
              <a:xfrm>
                <a:off x="3269673" y="1662545"/>
                <a:ext cx="978291" cy="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Conector recto"/>
              <p:cNvCxnSpPr/>
              <p:nvPr/>
            </p:nvCxnSpPr>
            <p:spPr>
              <a:xfrm flipH="1">
                <a:off x="4067944" y="1662545"/>
                <a:ext cx="180020" cy="11027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"/>
              <p:cNvCxnSpPr/>
              <p:nvPr/>
            </p:nvCxnSpPr>
            <p:spPr>
              <a:xfrm>
                <a:off x="4247964" y="1662545"/>
                <a:ext cx="324036" cy="686335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34 Conector recto"/>
              <p:cNvCxnSpPr/>
              <p:nvPr/>
            </p:nvCxnSpPr>
            <p:spPr>
              <a:xfrm>
                <a:off x="4572000" y="2348880"/>
                <a:ext cx="72008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"/>
              <p:cNvCxnSpPr/>
              <p:nvPr/>
            </p:nvCxnSpPr>
            <p:spPr>
              <a:xfrm flipH="1">
                <a:off x="2195736" y="1772816"/>
                <a:ext cx="57606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36 Conector recto"/>
              <p:cNvCxnSpPr/>
              <p:nvPr/>
            </p:nvCxnSpPr>
            <p:spPr>
              <a:xfrm>
                <a:off x="2195736" y="2564904"/>
                <a:ext cx="108012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37 Conector recto"/>
              <p:cNvCxnSpPr/>
              <p:nvPr/>
            </p:nvCxnSpPr>
            <p:spPr>
              <a:xfrm>
                <a:off x="2303748" y="3068960"/>
                <a:ext cx="468052" cy="71984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38 Conector recto"/>
              <p:cNvCxnSpPr/>
              <p:nvPr/>
            </p:nvCxnSpPr>
            <p:spPr>
              <a:xfrm>
                <a:off x="2771801" y="3788800"/>
                <a:ext cx="864095" cy="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39 Conector recto"/>
              <p:cNvCxnSpPr/>
              <p:nvPr/>
            </p:nvCxnSpPr>
            <p:spPr>
              <a:xfrm flipV="1">
                <a:off x="3635896" y="3645024"/>
                <a:ext cx="522058" cy="14377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"/>
              <p:cNvCxnSpPr/>
              <p:nvPr/>
            </p:nvCxnSpPr>
            <p:spPr>
              <a:xfrm flipV="1">
                <a:off x="4157954" y="2852936"/>
                <a:ext cx="48605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41 Conector recto"/>
              <p:cNvCxnSpPr/>
              <p:nvPr/>
            </p:nvCxnSpPr>
            <p:spPr>
              <a:xfrm flipH="1">
                <a:off x="3203849" y="1662545"/>
                <a:ext cx="113762" cy="686335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42 Conector recto"/>
              <p:cNvCxnSpPr/>
              <p:nvPr/>
            </p:nvCxnSpPr>
            <p:spPr>
              <a:xfrm>
                <a:off x="3203848" y="2348880"/>
                <a:ext cx="693077" cy="468052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43 Conector recto"/>
              <p:cNvCxnSpPr/>
              <p:nvPr/>
            </p:nvCxnSpPr>
            <p:spPr>
              <a:xfrm flipH="1">
                <a:off x="3896926" y="2348880"/>
                <a:ext cx="675074" cy="468052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44 Conector recto"/>
              <p:cNvCxnSpPr/>
              <p:nvPr/>
            </p:nvCxnSpPr>
            <p:spPr>
              <a:xfrm flipH="1">
                <a:off x="3707904" y="2816932"/>
                <a:ext cx="189022" cy="756084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"/>
              <p:cNvCxnSpPr/>
              <p:nvPr/>
            </p:nvCxnSpPr>
            <p:spPr>
              <a:xfrm flipH="1">
                <a:off x="2771802" y="3573016"/>
                <a:ext cx="987016" cy="7200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46 Conector recto"/>
              <p:cNvCxnSpPr/>
              <p:nvPr/>
            </p:nvCxnSpPr>
            <p:spPr>
              <a:xfrm flipH="1" flipV="1">
                <a:off x="2483768" y="2852936"/>
                <a:ext cx="288032" cy="79208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"/>
              <p:cNvCxnSpPr/>
              <p:nvPr/>
            </p:nvCxnSpPr>
            <p:spPr>
              <a:xfrm flipH="1">
                <a:off x="2483768" y="2348880"/>
                <a:ext cx="720080" cy="504056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"/>
              <p:cNvCxnSpPr/>
              <p:nvPr/>
            </p:nvCxnSpPr>
            <p:spPr>
              <a:xfrm flipH="1" flipV="1">
                <a:off x="2195736" y="2582906"/>
                <a:ext cx="288032" cy="270030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>
                <a:off x="3707904" y="3573016"/>
                <a:ext cx="490554" cy="7200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50 Conector recto"/>
              <p:cNvCxnSpPr/>
              <p:nvPr/>
            </p:nvCxnSpPr>
            <p:spPr>
              <a:xfrm>
                <a:off x="4427984" y="2564904"/>
                <a:ext cx="216024" cy="288032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"/>
              <p:cNvCxnSpPr/>
              <p:nvPr/>
            </p:nvCxnSpPr>
            <p:spPr>
              <a:xfrm>
                <a:off x="2771800" y="3645024"/>
                <a:ext cx="2" cy="143776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52 Conector recto"/>
              <p:cNvCxnSpPr/>
              <p:nvPr/>
            </p:nvCxnSpPr>
            <p:spPr>
              <a:xfrm flipH="1">
                <a:off x="3635896" y="3068960"/>
                <a:ext cx="72008" cy="71984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53 Conector recto"/>
              <p:cNvCxnSpPr/>
              <p:nvPr/>
            </p:nvCxnSpPr>
            <p:spPr>
              <a:xfrm flipH="1">
                <a:off x="2303748" y="2636912"/>
                <a:ext cx="684076" cy="43204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23 CuadroTexto"/>
            <p:cNvSpPr txBox="1"/>
            <p:nvPr/>
          </p:nvSpPr>
          <p:spPr>
            <a:xfrm>
              <a:off x="5508104" y="4724984"/>
              <a:ext cx="1928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Dodecaedro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sp>
        <p:nvSpPr>
          <p:cNvPr id="55" name="54 Flecha derecha"/>
          <p:cNvSpPr/>
          <p:nvPr/>
        </p:nvSpPr>
        <p:spPr>
          <a:xfrm>
            <a:off x="3378047" y="1338149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56" name="55 Grupo"/>
          <p:cNvGrpSpPr/>
          <p:nvPr/>
        </p:nvGrpSpPr>
        <p:grpSpPr>
          <a:xfrm>
            <a:off x="4386159" y="762085"/>
            <a:ext cx="3354193" cy="1885362"/>
            <a:chOff x="2014017" y="1705906"/>
            <a:chExt cx="5035288" cy="2637714"/>
          </a:xfrm>
        </p:grpSpPr>
        <p:sp>
          <p:nvSpPr>
            <p:cNvPr id="57" name="56 Pentágono regular"/>
            <p:cNvSpPr/>
            <p:nvPr/>
          </p:nvSpPr>
          <p:spPr>
            <a:xfrm>
              <a:off x="2843808" y="2348880"/>
              <a:ext cx="960120" cy="914400"/>
            </a:xfrm>
            <a:prstGeom prst="pentagon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8" name="57 Pentágono regular"/>
            <p:cNvSpPr/>
            <p:nvPr/>
          </p:nvSpPr>
          <p:spPr>
            <a:xfrm rot="2127229">
              <a:off x="3348792" y="1705906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9" name="58 Pentágono regular"/>
            <p:cNvSpPr/>
            <p:nvPr/>
          </p:nvSpPr>
          <p:spPr>
            <a:xfrm rot="19447023">
              <a:off x="2301410" y="1706829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0" name="59 Pentágono regular"/>
            <p:cNvSpPr/>
            <p:nvPr/>
          </p:nvSpPr>
          <p:spPr>
            <a:xfrm flipV="1">
              <a:off x="2843808" y="3263280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1" name="60 Pentágono regular"/>
            <p:cNvSpPr/>
            <p:nvPr/>
          </p:nvSpPr>
          <p:spPr>
            <a:xfrm rot="19495196">
              <a:off x="2014017" y="2613230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2" name="61 Pentágono regular"/>
            <p:cNvSpPr/>
            <p:nvPr/>
          </p:nvSpPr>
          <p:spPr>
            <a:xfrm rot="6415090">
              <a:off x="3665855" y="2670949"/>
              <a:ext cx="960120" cy="914400"/>
            </a:xfrm>
            <a:prstGeom prst="pentagon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grpSp>
          <p:nvGrpSpPr>
            <p:cNvPr id="63" name="62 Grupo"/>
            <p:cNvGrpSpPr/>
            <p:nvPr/>
          </p:nvGrpSpPr>
          <p:grpSpPr>
            <a:xfrm rot="19348386">
              <a:off x="4460208" y="1871846"/>
              <a:ext cx="2589097" cy="2471774"/>
              <a:chOff x="4857089" y="1888208"/>
              <a:chExt cx="2589097" cy="2471774"/>
            </a:xfrm>
          </p:grpSpPr>
          <p:sp>
            <p:nvSpPr>
              <p:cNvPr id="64" name="63 Pentágono regular"/>
              <p:cNvSpPr/>
              <p:nvPr/>
            </p:nvSpPr>
            <p:spPr>
              <a:xfrm>
                <a:off x="5679439" y="2525855"/>
                <a:ext cx="960120" cy="914400"/>
              </a:xfrm>
              <a:prstGeom prst="pentagon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5" name="64 Pentágono regular"/>
              <p:cNvSpPr/>
              <p:nvPr/>
            </p:nvSpPr>
            <p:spPr>
              <a:xfrm rot="2127229">
                <a:off x="6191864" y="1888208"/>
                <a:ext cx="960120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6" name="65 Pentágono regular"/>
              <p:cNvSpPr/>
              <p:nvPr/>
            </p:nvSpPr>
            <p:spPr>
              <a:xfrm rot="19447023">
                <a:off x="5144482" y="1889130"/>
                <a:ext cx="960119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7" name="66 Pentágono regular"/>
              <p:cNvSpPr/>
              <p:nvPr/>
            </p:nvSpPr>
            <p:spPr>
              <a:xfrm flipV="1">
                <a:off x="5686880" y="3445582"/>
                <a:ext cx="960121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8" name="67 Pentágono regular"/>
              <p:cNvSpPr/>
              <p:nvPr/>
            </p:nvSpPr>
            <p:spPr>
              <a:xfrm rot="19495196">
                <a:off x="4857089" y="2795532"/>
                <a:ext cx="960121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9" name="68 Pentágono regular"/>
              <p:cNvSpPr/>
              <p:nvPr/>
            </p:nvSpPr>
            <p:spPr>
              <a:xfrm rot="6415090">
                <a:off x="6508926" y="2853251"/>
                <a:ext cx="960120" cy="914400"/>
              </a:xfrm>
              <a:prstGeom prst="pentagon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70 Rectángulo"/>
              <p:cNvSpPr/>
              <p:nvPr/>
            </p:nvSpPr>
            <p:spPr>
              <a:xfrm>
                <a:off x="1335748" y="2562285"/>
                <a:ext cx="2911566" cy="650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s-CO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15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71" name="7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748" y="2562285"/>
                <a:ext cx="2911566" cy="6506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71 CuadroTexto"/>
          <p:cNvSpPr txBox="1"/>
          <p:nvPr/>
        </p:nvSpPr>
        <p:spPr>
          <a:xfrm>
            <a:off x="4959970" y="2706301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latin typeface="Ravie" panose="04040805050809020602" pitchFamily="82" charset="0"/>
              </a:rPr>
              <a:t>t</a:t>
            </a:r>
            <a:r>
              <a:rPr lang="es-CO" dirty="0" smtClean="0">
                <a:latin typeface="Ravie" panose="04040805050809020602" pitchFamily="82" charset="0"/>
              </a:rPr>
              <a:t> = 30 · a · ap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73" name="72 Grupo"/>
          <p:cNvGrpSpPr/>
          <p:nvPr/>
        </p:nvGrpSpPr>
        <p:grpSpPr>
          <a:xfrm>
            <a:off x="1330690" y="3743884"/>
            <a:ext cx="1800000" cy="1629332"/>
            <a:chOff x="7308504" y="3429000"/>
            <a:chExt cx="1800000" cy="1629332"/>
          </a:xfrm>
        </p:grpSpPr>
        <p:grpSp>
          <p:nvGrpSpPr>
            <p:cNvPr id="74" name="73 Grupo"/>
            <p:cNvGrpSpPr/>
            <p:nvPr/>
          </p:nvGrpSpPr>
          <p:grpSpPr>
            <a:xfrm>
              <a:off x="7308504" y="3429000"/>
              <a:ext cx="1800000" cy="1260000"/>
              <a:chOff x="2051720" y="1295976"/>
              <a:chExt cx="3600400" cy="2997121"/>
            </a:xfrm>
          </p:grpSpPr>
          <p:cxnSp>
            <p:nvCxnSpPr>
              <p:cNvPr id="76" name="75 Conector recto"/>
              <p:cNvCxnSpPr/>
              <p:nvPr/>
            </p:nvCxnSpPr>
            <p:spPr>
              <a:xfrm flipV="1">
                <a:off x="2051720" y="1295976"/>
                <a:ext cx="1224136" cy="134093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76 Conector recto"/>
              <p:cNvCxnSpPr/>
              <p:nvPr/>
            </p:nvCxnSpPr>
            <p:spPr>
              <a:xfrm>
                <a:off x="3275856" y="1295976"/>
                <a:ext cx="172819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77 Conector recto"/>
              <p:cNvCxnSpPr/>
              <p:nvPr/>
            </p:nvCxnSpPr>
            <p:spPr>
              <a:xfrm>
                <a:off x="5004048" y="1295976"/>
                <a:ext cx="648072" cy="162896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78 Conector recto"/>
              <p:cNvCxnSpPr/>
              <p:nvPr/>
            </p:nvCxnSpPr>
            <p:spPr>
              <a:xfrm flipH="1">
                <a:off x="4499992" y="2924944"/>
                <a:ext cx="1152128" cy="136815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79 Conector recto"/>
              <p:cNvCxnSpPr/>
              <p:nvPr/>
            </p:nvCxnSpPr>
            <p:spPr>
              <a:xfrm flipH="1">
                <a:off x="2663788" y="4293096"/>
                <a:ext cx="1836204" cy="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80 Conector recto"/>
              <p:cNvCxnSpPr/>
              <p:nvPr/>
            </p:nvCxnSpPr>
            <p:spPr>
              <a:xfrm flipH="1" flipV="1">
                <a:off x="2051720" y="2636912"/>
                <a:ext cx="612068" cy="16561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81 Conector recto"/>
              <p:cNvCxnSpPr/>
              <p:nvPr/>
            </p:nvCxnSpPr>
            <p:spPr>
              <a:xfrm>
                <a:off x="2051720" y="2636912"/>
                <a:ext cx="1080120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82 Conector recto"/>
              <p:cNvCxnSpPr/>
              <p:nvPr/>
            </p:nvCxnSpPr>
            <p:spPr>
              <a:xfrm>
                <a:off x="3131840" y="3465004"/>
                <a:ext cx="1368152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83 Conector recto"/>
              <p:cNvCxnSpPr/>
              <p:nvPr/>
            </p:nvCxnSpPr>
            <p:spPr>
              <a:xfrm flipH="1">
                <a:off x="2663788" y="3465004"/>
                <a:ext cx="468052" cy="82809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84 Conector recto"/>
              <p:cNvCxnSpPr/>
              <p:nvPr/>
            </p:nvCxnSpPr>
            <p:spPr>
              <a:xfrm flipV="1">
                <a:off x="3131840" y="2636912"/>
                <a:ext cx="1872208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85 Conector recto"/>
              <p:cNvCxnSpPr/>
              <p:nvPr/>
            </p:nvCxnSpPr>
            <p:spPr>
              <a:xfrm flipH="1">
                <a:off x="4499992" y="2636912"/>
                <a:ext cx="504056" cy="16561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86 Conector recto"/>
              <p:cNvCxnSpPr/>
              <p:nvPr/>
            </p:nvCxnSpPr>
            <p:spPr>
              <a:xfrm>
                <a:off x="5076056" y="2636912"/>
                <a:ext cx="576064" cy="28803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87 Conector recto"/>
              <p:cNvCxnSpPr/>
              <p:nvPr/>
            </p:nvCxnSpPr>
            <p:spPr>
              <a:xfrm flipH="1" flipV="1">
                <a:off x="3491880" y="1628800"/>
                <a:ext cx="1584176" cy="100811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88 Conector recto"/>
              <p:cNvCxnSpPr/>
              <p:nvPr/>
            </p:nvCxnSpPr>
            <p:spPr>
              <a:xfrm flipH="1">
                <a:off x="2051720" y="1628800"/>
                <a:ext cx="1440160" cy="100811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89 Conector recto"/>
              <p:cNvCxnSpPr/>
              <p:nvPr/>
            </p:nvCxnSpPr>
            <p:spPr>
              <a:xfrm flipV="1">
                <a:off x="3491880" y="1295976"/>
                <a:ext cx="1512168" cy="33282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90 Conector recto"/>
              <p:cNvCxnSpPr/>
              <p:nvPr/>
            </p:nvCxnSpPr>
            <p:spPr>
              <a:xfrm>
                <a:off x="5004048" y="1295976"/>
                <a:ext cx="0" cy="134093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91 Conector recto"/>
              <p:cNvCxnSpPr/>
              <p:nvPr/>
            </p:nvCxnSpPr>
            <p:spPr>
              <a:xfrm flipV="1">
                <a:off x="2897814" y="1295976"/>
                <a:ext cx="378042" cy="1628968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92 Conector recto"/>
              <p:cNvCxnSpPr/>
              <p:nvPr/>
            </p:nvCxnSpPr>
            <p:spPr>
              <a:xfrm flipV="1">
                <a:off x="2897814" y="2132856"/>
                <a:ext cx="1746194" cy="792088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93 Conector recto"/>
              <p:cNvCxnSpPr/>
              <p:nvPr/>
            </p:nvCxnSpPr>
            <p:spPr>
              <a:xfrm flipH="1" flipV="1">
                <a:off x="3275856" y="1295976"/>
                <a:ext cx="1368152" cy="81448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94 Conector recto"/>
              <p:cNvCxnSpPr/>
              <p:nvPr/>
            </p:nvCxnSpPr>
            <p:spPr>
              <a:xfrm flipH="1" flipV="1">
                <a:off x="2051720" y="2636912"/>
                <a:ext cx="846094" cy="288032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95 Conector recto"/>
              <p:cNvCxnSpPr/>
              <p:nvPr/>
            </p:nvCxnSpPr>
            <p:spPr>
              <a:xfrm flipH="1">
                <a:off x="2663788" y="2924944"/>
                <a:ext cx="234026" cy="1368152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96 Conector recto"/>
              <p:cNvCxnSpPr/>
              <p:nvPr/>
            </p:nvCxnSpPr>
            <p:spPr>
              <a:xfrm>
                <a:off x="2897814" y="2924944"/>
                <a:ext cx="1386154" cy="95410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97 Conector recto"/>
              <p:cNvCxnSpPr/>
              <p:nvPr/>
            </p:nvCxnSpPr>
            <p:spPr>
              <a:xfrm flipH="1">
                <a:off x="2663788" y="3879050"/>
                <a:ext cx="1620180" cy="41404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98 Conector recto"/>
              <p:cNvCxnSpPr/>
              <p:nvPr/>
            </p:nvCxnSpPr>
            <p:spPr>
              <a:xfrm>
                <a:off x="4283968" y="3879050"/>
                <a:ext cx="216024" cy="41404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99 Conector recto"/>
              <p:cNvCxnSpPr/>
              <p:nvPr/>
            </p:nvCxnSpPr>
            <p:spPr>
              <a:xfrm flipV="1">
                <a:off x="4283968" y="2924944"/>
                <a:ext cx="1368152" cy="95410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100 Conector recto"/>
              <p:cNvCxnSpPr/>
              <p:nvPr/>
            </p:nvCxnSpPr>
            <p:spPr>
              <a:xfrm flipV="1">
                <a:off x="4283968" y="2132856"/>
                <a:ext cx="360040" cy="174619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101 Conector recto"/>
              <p:cNvCxnSpPr/>
              <p:nvPr/>
            </p:nvCxnSpPr>
            <p:spPr>
              <a:xfrm flipV="1">
                <a:off x="4644008" y="1295976"/>
                <a:ext cx="360040" cy="836880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102 Conector recto"/>
              <p:cNvCxnSpPr/>
              <p:nvPr/>
            </p:nvCxnSpPr>
            <p:spPr>
              <a:xfrm>
                <a:off x="4644008" y="2110460"/>
                <a:ext cx="1008112" cy="81448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103 Conector recto"/>
              <p:cNvCxnSpPr/>
              <p:nvPr/>
            </p:nvCxnSpPr>
            <p:spPr>
              <a:xfrm flipH="1">
                <a:off x="3131840" y="1628800"/>
                <a:ext cx="342038" cy="18362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104 Conector recto"/>
              <p:cNvCxnSpPr/>
              <p:nvPr/>
            </p:nvCxnSpPr>
            <p:spPr>
              <a:xfrm flipH="1" flipV="1">
                <a:off x="3275856" y="1295976"/>
                <a:ext cx="216024" cy="33282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74 CuadroTexto"/>
            <p:cNvSpPr txBox="1"/>
            <p:nvPr/>
          </p:nvSpPr>
          <p:spPr>
            <a:xfrm>
              <a:off x="7420767" y="4689000"/>
              <a:ext cx="16834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Icosaedro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sp>
        <p:nvSpPr>
          <p:cNvPr id="107" name="106 Flecha derecha"/>
          <p:cNvSpPr/>
          <p:nvPr/>
        </p:nvSpPr>
        <p:spPr>
          <a:xfrm>
            <a:off x="3268906" y="4220448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08" name="107 Grupo"/>
          <p:cNvGrpSpPr/>
          <p:nvPr/>
        </p:nvGrpSpPr>
        <p:grpSpPr>
          <a:xfrm>
            <a:off x="4139952" y="3713563"/>
            <a:ext cx="4167051" cy="1831398"/>
            <a:chOff x="2188978" y="1810422"/>
            <a:chExt cx="4167051" cy="1831398"/>
          </a:xfrm>
        </p:grpSpPr>
        <p:sp>
          <p:nvSpPr>
            <p:cNvPr id="109" name="108 Triángulo isósceles"/>
            <p:cNvSpPr/>
            <p:nvPr/>
          </p:nvSpPr>
          <p:spPr>
            <a:xfrm>
              <a:off x="2946624" y="2418933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0" name="109 Triángulo isósceles"/>
            <p:cNvSpPr/>
            <p:nvPr/>
          </p:nvSpPr>
          <p:spPr>
            <a:xfrm>
              <a:off x="3704270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1" name="110 Triángulo isósceles"/>
            <p:cNvSpPr/>
            <p:nvPr/>
          </p:nvSpPr>
          <p:spPr>
            <a:xfrm flipV="1">
              <a:off x="3325447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2" name="111 Triángulo isósceles"/>
            <p:cNvSpPr/>
            <p:nvPr/>
          </p:nvSpPr>
          <p:spPr>
            <a:xfrm>
              <a:off x="4461915" y="2418933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3" name="112 Triángulo isósceles"/>
            <p:cNvSpPr/>
            <p:nvPr/>
          </p:nvSpPr>
          <p:spPr>
            <a:xfrm flipV="1">
              <a:off x="4083092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4" name="113 Triángulo isósceles"/>
            <p:cNvSpPr/>
            <p:nvPr/>
          </p:nvSpPr>
          <p:spPr>
            <a:xfrm flipV="1">
              <a:off x="2567801" y="2418933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5" name="114 Triángulo isósceles"/>
            <p:cNvSpPr/>
            <p:nvPr/>
          </p:nvSpPr>
          <p:spPr>
            <a:xfrm>
              <a:off x="4083092" y="1810422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6" name="115 Triángulo isósceles"/>
            <p:cNvSpPr/>
            <p:nvPr/>
          </p:nvSpPr>
          <p:spPr>
            <a:xfrm flipV="1">
              <a:off x="2946624" y="3029399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7" name="116 Triángulo isósceles"/>
            <p:cNvSpPr/>
            <p:nvPr/>
          </p:nvSpPr>
          <p:spPr>
            <a:xfrm>
              <a:off x="5219561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8" name="117 Triángulo isósceles"/>
            <p:cNvSpPr/>
            <p:nvPr/>
          </p:nvSpPr>
          <p:spPr>
            <a:xfrm flipV="1">
              <a:off x="4840738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9" name="118 Triángulo isósceles"/>
            <p:cNvSpPr/>
            <p:nvPr/>
          </p:nvSpPr>
          <p:spPr>
            <a:xfrm flipV="1">
              <a:off x="5598383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0" name="119 Triángulo isósceles"/>
            <p:cNvSpPr/>
            <p:nvPr/>
          </p:nvSpPr>
          <p:spPr>
            <a:xfrm>
              <a:off x="2188978" y="2420888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1" name="120 Triángulo isósceles"/>
            <p:cNvSpPr/>
            <p:nvPr/>
          </p:nvSpPr>
          <p:spPr>
            <a:xfrm flipV="1">
              <a:off x="2188978" y="3031354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2" name="121 Triángulo isósceles"/>
            <p:cNvSpPr/>
            <p:nvPr/>
          </p:nvSpPr>
          <p:spPr>
            <a:xfrm flipV="1">
              <a:off x="3704269" y="3029399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3" name="122 Triángulo isósceles"/>
            <p:cNvSpPr/>
            <p:nvPr/>
          </p:nvSpPr>
          <p:spPr>
            <a:xfrm flipV="1">
              <a:off x="4461916" y="3029399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4" name="123 Triángulo isósceles"/>
            <p:cNvSpPr/>
            <p:nvPr/>
          </p:nvSpPr>
          <p:spPr>
            <a:xfrm flipV="1">
              <a:off x="5219562" y="3029399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5" name="124 Triángulo isósceles"/>
            <p:cNvSpPr/>
            <p:nvPr/>
          </p:nvSpPr>
          <p:spPr>
            <a:xfrm>
              <a:off x="4840739" y="1810422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6" name="125 Triángulo isósceles"/>
            <p:cNvSpPr/>
            <p:nvPr/>
          </p:nvSpPr>
          <p:spPr>
            <a:xfrm>
              <a:off x="5598383" y="1810422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7" name="126 Triángulo isósceles"/>
            <p:cNvSpPr/>
            <p:nvPr/>
          </p:nvSpPr>
          <p:spPr>
            <a:xfrm>
              <a:off x="3325446" y="1810422"/>
              <a:ext cx="757646" cy="610466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8" name="127 Triángulo isósceles"/>
            <p:cNvSpPr/>
            <p:nvPr/>
          </p:nvSpPr>
          <p:spPr>
            <a:xfrm>
              <a:off x="2567801" y="1810422"/>
              <a:ext cx="757646" cy="61046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128 Rectángulo"/>
              <p:cNvSpPr/>
              <p:nvPr/>
            </p:nvSpPr>
            <p:spPr>
              <a:xfrm>
                <a:off x="1335748" y="5547652"/>
                <a:ext cx="2650277" cy="6641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12</m:t>
                          </m:r>
                        </m:den>
                      </m:f>
                      <m:d>
                        <m:dPr>
                          <m:ctrlPr>
                            <a:rPr lang="es-CO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29" name="12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748" y="5547652"/>
                <a:ext cx="2650277" cy="6641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129 Rectángulo"/>
              <p:cNvSpPr/>
              <p:nvPr/>
            </p:nvSpPr>
            <p:spPr>
              <a:xfrm>
                <a:off x="5226077" y="5661721"/>
                <a:ext cx="2069669" cy="436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s-CO" baseline="-25000" smtClean="0">
                          <a:latin typeface="Ravie" panose="04040805050809020602" pitchFamily="82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</m:e>
                      </m:rad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0" name="12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077" y="5661721"/>
                <a:ext cx="2069669" cy="436017"/>
              </a:xfrm>
              <a:prstGeom prst="rect">
                <a:avLst/>
              </a:prstGeom>
              <a:blipFill rotWithShape="1">
                <a:blip r:embed="rId4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35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  <p:bldP spid="106" grpId="0" animBg="1"/>
      <p:bldP spid="55" grpId="0" animBg="1"/>
      <p:bldP spid="71" grpId="0"/>
      <p:bldP spid="72" grpId="0"/>
      <p:bldP spid="107" grpId="0" animBg="1"/>
      <p:bldP spid="129" grpId="0"/>
      <p:bldP spid="1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40 Rectángulo"/>
          <p:cNvSpPr/>
          <p:nvPr/>
        </p:nvSpPr>
        <p:spPr>
          <a:xfrm>
            <a:off x="0" y="2967335"/>
            <a:ext cx="91447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accent2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Algunos ejercicios</a:t>
            </a:r>
            <a:endParaRPr lang="es-ES" sz="5400" cap="none" spc="0" dirty="0">
              <a:ln>
                <a:solidFill>
                  <a:schemeClr val="accent2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35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EJERCICIOS DE APLICACIÓN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1" y="542701"/>
            <a:ext cx="91393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Ravie" panose="04040805050809020602" pitchFamily="82" charset="0"/>
              </a:rPr>
              <a:t>En un helado con forma de cono 1/3 del contenido sobresale del cucurucho. Si el radio de la base es 3 cm y </a:t>
            </a:r>
            <a:r>
              <a:rPr lang="es-ES" dirty="0" smtClean="0">
                <a:latin typeface="Ravie" panose="04040805050809020602" pitchFamily="82" charset="0"/>
              </a:rPr>
              <a:t>la </a:t>
            </a:r>
            <a:r>
              <a:rPr lang="es-ES" dirty="0">
                <a:latin typeface="Ravie" panose="04040805050809020602" pitchFamily="82" charset="0"/>
              </a:rPr>
              <a:t>altura es de 10 cm. ¿Cuántos helados se podrán hacer con 20 L de leche?.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323528" y="1916832"/>
            <a:ext cx="1934407" cy="4320480"/>
            <a:chOff x="765385" y="2823414"/>
            <a:chExt cx="1060704" cy="2765826"/>
          </a:xfrm>
        </p:grpSpPr>
        <p:sp>
          <p:nvSpPr>
            <p:cNvPr id="6" name="5 Elipse"/>
            <p:cNvSpPr/>
            <p:nvPr/>
          </p:nvSpPr>
          <p:spPr>
            <a:xfrm>
              <a:off x="765385" y="2823414"/>
              <a:ext cx="1060704" cy="914400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" name="4 Triángulo isósceles"/>
            <p:cNvSpPr/>
            <p:nvPr/>
          </p:nvSpPr>
          <p:spPr>
            <a:xfrm flipV="1">
              <a:off x="765385" y="3284984"/>
              <a:ext cx="1060704" cy="2304256"/>
            </a:xfrm>
            <a:prstGeom prst="triangle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107504" y="172633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Hagamos una gráfica de la situación</a:t>
            </a:r>
            <a:endParaRPr lang="es-CO" sz="12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90731" y="2617167"/>
            <a:ext cx="898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Cooper Black" panose="0208090404030B020404" pitchFamily="18" charset="0"/>
              </a:rPr>
              <a:t>r = 3 cm</a:t>
            </a:r>
            <a:endParaRPr lang="es-CO" sz="1400" dirty="0">
              <a:latin typeface="Cooper Black" panose="0208090404030B020404" pitchFamily="18" charset="0"/>
            </a:endParaRPr>
          </a:p>
        </p:txBody>
      </p:sp>
      <p:cxnSp>
        <p:nvCxnSpPr>
          <p:cNvPr id="11" name="10 Conector recto"/>
          <p:cNvCxnSpPr>
            <a:stCxn id="5" idx="0"/>
            <a:endCxn id="5" idx="3"/>
          </p:cNvCxnSpPr>
          <p:nvPr/>
        </p:nvCxnSpPr>
        <p:spPr>
          <a:xfrm flipV="1">
            <a:off x="1290732" y="2637848"/>
            <a:ext cx="0" cy="35994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stCxn id="5" idx="3"/>
            <a:endCxn id="5" idx="4"/>
          </p:cNvCxnSpPr>
          <p:nvPr/>
        </p:nvCxnSpPr>
        <p:spPr>
          <a:xfrm>
            <a:off x="1290732" y="2637848"/>
            <a:ext cx="96720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 rot="16200000">
            <a:off x="665367" y="3717032"/>
            <a:ext cx="1024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Cooper Black" panose="0208090404030B020404" pitchFamily="18" charset="0"/>
              </a:rPr>
              <a:t>h = 10 cm</a:t>
            </a:r>
            <a:endParaRPr lang="es-CO" sz="1400" dirty="0"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83768" y="1593666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Recordemos la fórmula del volumen del cono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Rectángulo"/>
              <p:cNvSpPr/>
              <p:nvPr/>
            </p:nvSpPr>
            <p:spPr>
              <a:xfrm>
                <a:off x="2483768" y="1992509"/>
                <a:ext cx="1757148" cy="639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sSub>
                        <m:sSubPr>
                          <m:ctrlPr>
                            <a:rPr lang="es-CO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s-CO" baseline="-25000">
                              <a:latin typeface="Ravie" panose="04040805050809020602" pitchFamily="82" charset="0"/>
                            </a:rPr>
                            <m:t>b</m:t>
                          </m:r>
                        </m:sub>
                      </m:sSub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h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6" name="1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992509"/>
                <a:ext cx="1757148" cy="6394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2483768" y="2705805"/>
                <a:ext cx="3835473" cy="63940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a:rPr lang="es-CO" b="1" i="0" smtClean="0">
                          <a:latin typeface="Cambria Math"/>
                          <a:sym typeface="Symbol"/>
                        </a:rPr>
                        <m:t>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sSup>
                        <m:sSupPr>
                          <m:ctrlPr>
                            <a:rPr lang="es-CO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cm</m:t>
                              </m:r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cm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705805"/>
                <a:ext cx="3835473" cy="6394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8 CuadroTexto"/>
          <p:cNvSpPr txBox="1"/>
          <p:nvPr/>
        </p:nvSpPr>
        <p:spPr>
          <a:xfrm>
            <a:off x="6319241" y="2840842"/>
            <a:ext cx="153118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= 30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</a:t>
            </a:r>
            <a:r>
              <a:rPr lang="es-CO" dirty="0" smtClean="0">
                <a:latin typeface="Ravie" panose="04040805050809020602" pitchFamily="82" charset="0"/>
              </a:rPr>
              <a:t> cm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483768" y="3450486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El contenido tiene la misma forma…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2483768" y="3861048"/>
                <a:ext cx="4238660" cy="63940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aseline="-25000">
                          <a:latin typeface="Ravie" panose="04040805050809020602" pitchFamily="82" charset="0"/>
                        </a:rPr>
                        <m:t>total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30</m:t>
                      </m:r>
                      <m:r>
                        <a:rPr lang="es-CO" i="1" smtClean="0">
                          <a:latin typeface="Cambria Math"/>
                          <a:sym typeface="Symbol"/>
                        </a:rPr>
                        <m:t>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cm</m:t>
                      </m:r>
                      <m:r>
                        <m:rPr>
                          <m:nor/>
                        </m:rPr>
                        <a:rPr lang="es-CO" baseline="30000">
                          <a:latin typeface="Ravie" panose="04040805050809020602" pitchFamily="82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s-CO" b="0" i="0" baseline="3000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∙30</m:t>
                      </m:r>
                      <m:r>
                        <a:rPr lang="es-CO" i="1" smtClean="0">
                          <a:latin typeface="Cambria Math"/>
                          <a:sym typeface="Symbol"/>
                        </a:rPr>
                        <m:t>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cm</m:t>
                      </m:r>
                      <m:r>
                        <m:rPr>
                          <m:nor/>
                        </m:rPr>
                        <a:rPr lang="es-CO" baseline="30000">
                          <a:latin typeface="Ravie" panose="04040805050809020602" pitchFamily="82" charset="0"/>
                        </a:rPr>
                        <m:t>3</m:t>
                      </m:r>
                    </m:oMath>
                  </m:oMathPara>
                </a14:m>
                <a:endParaRPr lang="es-CO" baseline="300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861048"/>
                <a:ext cx="4238660" cy="63940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22 CuadroTexto"/>
          <p:cNvSpPr txBox="1"/>
          <p:nvPr/>
        </p:nvSpPr>
        <p:spPr>
          <a:xfrm>
            <a:off x="6722428" y="3996085"/>
            <a:ext cx="15712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= 40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</a:t>
            </a:r>
            <a:r>
              <a:rPr lang="es-CO" dirty="0" smtClean="0">
                <a:latin typeface="Ravie" panose="04040805050809020602" pitchFamily="82" charset="0"/>
              </a:rPr>
              <a:t> cm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880075" y="4653136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Los 20 L equivalen a 20.000 cm</a:t>
            </a:r>
            <a:r>
              <a:rPr lang="es-CO" sz="1600" baseline="300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3</a:t>
            </a:r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…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Rectángulo"/>
              <p:cNvSpPr/>
              <p:nvPr/>
            </p:nvSpPr>
            <p:spPr>
              <a:xfrm>
                <a:off x="1959810" y="4984401"/>
                <a:ext cx="2441694" cy="656077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20.000 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cm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40</m:t>
                          </m:r>
                          <m:r>
                            <a:rPr lang="es-CO" i="1" smtClean="0">
                              <a:latin typeface="Cambria Math"/>
                              <a:sym typeface="Symbol"/>
                            </a:rPr>
                            <m:t>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cm</m:t>
                          </m:r>
                          <m:r>
                            <m:rPr>
                              <m:nor/>
                            </m:rPr>
                            <a:rPr lang="es-CO" baseline="30000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6" name="2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810" y="4984401"/>
                <a:ext cx="2441694" cy="6560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26 CuadroTexto"/>
          <p:cNvSpPr txBox="1"/>
          <p:nvPr/>
        </p:nvSpPr>
        <p:spPr>
          <a:xfrm>
            <a:off x="4401504" y="5127773"/>
            <a:ext cx="25154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/>
              </a:rPr>
              <a:t>≈</a:t>
            </a:r>
            <a:r>
              <a:rPr lang="es-CO" dirty="0" smtClean="0">
                <a:latin typeface="Ravie" panose="04040805050809020602" pitchFamily="82" charset="0"/>
              </a:rPr>
              <a:t> 159,15 helados</a:t>
            </a:r>
            <a:endParaRPr lang="es-CO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69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8" grpId="1"/>
      <p:bldP spid="9" grpId="0"/>
      <p:bldP spid="14" grpId="0"/>
      <p:bldP spid="15" grpId="0"/>
      <p:bldP spid="15" grpId="1"/>
      <p:bldP spid="16" grpId="0"/>
      <p:bldP spid="17" grpId="0" animBg="1"/>
      <p:bldP spid="19" grpId="0" animBg="1"/>
      <p:bldP spid="20" grpId="0"/>
      <p:bldP spid="20" grpId="1"/>
      <p:bldP spid="22" grpId="0" animBg="1"/>
      <p:bldP spid="23" grpId="0" animBg="1"/>
      <p:bldP spid="25" grpId="0"/>
      <p:bldP spid="25" grpId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EJERCICIOS DE APLICACIÓN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19859" y="540147"/>
            <a:ext cx="91194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Ravie" panose="04040805050809020602" pitchFamily="82" charset="0"/>
              </a:rPr>
              <a:t>Una piscina tiene forma de prisma hexagonal. El lado de su base mide 15 </a:t>
            </a:r>
            <a:r>
              <a:rPr lang="es-ES" dirty="0" smtClean="0">
                <a:latin typeface="Ravie" panose="04040805050809020602" pitchFamily="82" charset="0"/>
              </a:rPr>
              <a:t>m. </a:t>
            </a:r>
            <a:r>
              <a:rPr lang="es-ES" dirty="0">
                <a:latin typeface="Ravie" panose="04040805050809020602" pitchFamily="82" charset="0"/>
              </a:rPr>
              <a:t>y la altura 3,5 m</a:t>
            </a:r>
            <a:r>
              <a:rPr lang="es-ES" dirty="0" smtClean="0">
                <a:latin typeface="Ravie" panose="04040805050809020602" pitchFamily="82" charset="0"/>
              </a:rPr>
              <a:t>. ¿Cuánto </a:t>
            </a:r>
            <a:r>
              <a:rPr lang="es-ES" dirty="0">
                <a:latin typeface="Ravie" panose="04040805050809020602" pitchFamily="82" charset="0"/>
              </a:rPr>
              <a:t>costará llenarla si el litro de agua está a </a:t>
            </a:r>
            <a:r>
              <a:rPr lang="es-ES" dirty="0" smtClean="0">
                <a:latin typeface="Ravie" panose="04040805050809020602" pitchFamily="82" charset="0"/>
              </a:rPr>
              <a:t>0.02€?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496" y="141277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Hagamos una gráfica de la situación</a:t>
            </a:r>
            <a:endParaRPr lang="es-CO" sz="12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395536" y="1603648"/>
            <a:ext cx="2378821" cy="2185392"/>
            <a:chOff x="2915816" y="2564904"/>
            <a:chExt cx="2378821" cy="2185392"/>
          </a:xfrm>
        </p:grpSpPr>
        <p:sp>
          <p:nvSpPr>
            <p:cNvPr id="7" name="6 Hexágono"/>
            <p:cNvSpPr/>
            <p:nvPr/>
          </p:nvSpPr>
          <p:spPr>
            <a:xfrm>
              <a:off x="2918373" y="2564904"/>
              <a:ext cx="2376264" cy="1440160"/>
            </a:xfrm>
            <a:prstGeom prst="hexagon">
              <a:avLst>
                <a:gd name="adj" fmla="val 36530"/>
                <a:gd name="vf" fmla="val 115470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8" name="7 Conector recto"/>
            <p:cNvCxnSpPr>
              <a:stCxn id="7" idx="3"/>
            </p:cNvCxnSpPr>
            <p:nvPr/>
          </p:nvCxnSpPr>
          <p:spPr>
            <a:xfrm flipH="1">
              <a:off x="2915816" y="3284984"/>
              <a:ext cx="2557" cy="98468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>
              <a:stCxn id="7" idx="2"/>
            </p:cNvCxnSpPr>
            <p:nvPr/>
          </p:nvCxnSpPr>
          <p:spPr>
            <a:xfrm flipH="1">
              <a:off x="3266963" y="4005064"/>
              <a:ext cx="177500" cy="74523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>
              <a:stCxn id="7" idx="1"/>
            </p:cNvCxnSpPr>
            <p:nvPr/>
          </p:nvCxnSpPr>
          <p:spPr>
            <a:xfrm>
              <a:off x="4768547" y="4005064"/>
              <a:ext cx="172386" cy="74523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>
              <a:stCxn id="7" idx="0"/>
            </p:cNvCxnSpPr>
            <p:nvPr/>
          </p:nvCxnSpPr>
          <p:spPr>
            <a:xfrm flipH="1">
              <a:off x="5292080" y="3284984"/>
              <a:ext cx="2557" cy="98468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>
              <a:stCxn id="7" idx="5"/>
            </p:cNvCxnSpPr>
            <p:nvPr/>
          </p:nvCxnSpPr>
          <p:spPr>
            <a:xfrm>
              <a:off x="4768547" y="2564904"/>
              <a:ext cx="172386" cy="1224136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>
              <a:stCxn id="7" idx="4"/>
            </p:cNvCxnSpPr>
            <p:nvPr/>
          </p:nvCxnSpPr>
          <p:spPr>
            <a:xfrm flipH="1">
              <a:off x="3266963" y="2564904"/>
              <a:ext cx="177500" cy="1212422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flipV="1">
              <a:off x="2915816" y="3777326"/>
              <a:ext cx="351147" cy="492342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3266963" y="3777326"/>
              <a:ext cx="1673970" cy="11714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4940933" y="3789040"/>
              <a:ext cx="351147" cy="480628"/>
            </a:xfrm>
            <a:prstGeom prst="line">
              <a:avLst/>
            </a:prstGeom>
            <a:ln w="2857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flipV="1">
              <a:off x="4940933" y="4269668"/>
              <a:ext cx="351147" cy="480628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 flipH="1">
              <a:off x="3266963" y="4750296"/>
              <a:ext cx="167397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flipH="1" flipV="1">
              <a:off x="2915816" y="4269668"/>
              <a:ext cx="351147" cy="480628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19 CuadroTexto"/>
          <p:cNvSpPr txBox="1"/>
          <p:nvPr/>
        </p:nvSpPr>
        <p:spPr>
          <a:xfrm>
            <a:off x="1124848" y="3717032"/>
            <a:ext cx="922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Cooper Black" panose="0208090404030B020404" pitchFamily="18" charset="0"/>
              </a:rPr>
              <a:t>L = 15 m</a:t>
            </a:r>
            <a:endParaRPr lang="es-CO" sz="1400" dirty="0">
              <a:latin typeface="Cooper Black" panose="0208090404030B020404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 rot="5400000">
            <a:off x="2440532" y="2662181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Cooper Black" panose="0208090404030B020404" pitchFamily="18" charset="0"/>
              </a:rPr>
              <a:t>h = 3,5 m</a:t>
            </a:r>
            <a:endParaRPr lang="es-CO" sz="1400" dirty="0">
              <a:latin typeface="Cooper Black" panose="0208090404030B020404" pitchFamily="18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483768" y="1593666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Necesitamos saber cuál es el apotema de la base…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Rectángulo"/>
              <p:cNvSpPr/>
              <p:nvPr/>
            </p:nvSpPr>
            <p:spPr>
              <a:xfrm>
                <a:off x="3010428" y="1844824"/>
                <a:ext cx="2209644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ap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CO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solidFill>
                                    <a:srgbClr val="FF0000"/>
                                  </a:solidFill>
                                  <a:latin typeface="Ravie" panose="04040805050809020602" pitchFamily="82" charset="0"/>
                                </a:rPr>
                                <m:t>L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aseline="30000">
                                  <a:solidFill>
                                    <a:srgbClr val="FF0000"/>
                                  </a:solidFill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i="1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CO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CO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es-CO">
                                          <a:solidFill>
                                            <a:srgbClr val="FF0000"/>
                                          </a:solidFill>
                                          <a:latin typeface="Ravie" panose="04040805050809020602" pitchFamily="82" charset="0"/>
                                        </a:rPr>
                                        <m:t>L</m:t>
                                      </m:r>
                                    </m:num>
                                    <m:den>
                                      <m:r>
                                        <m:rPr>
                                          <m:nor/>
                                        </m:rPr>
                                        <a:rPr lang="es-CO">
                                          <a:solidFill>
                                            <a:srgbClr val="FF0000"/>
                                          </a:solidFill>
                                          <a:latin typeface="Ravie" panose="04040805050809020602" pitchFamily="82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aseline="30000">
                                  <a:solidFill>
                                    <a:srgbClr val="FF0000"/>
                                  </a:solidFill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3" name="2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428" y="1844824"/>
                <a:ext cx="2209644" cy="9106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Rectángulo"/>
              <p:cNvSpPr/>
              <p:nvPr/>
            </p:nvSpPr>
            <p:spPr>
              <a:xfrm>
                <a:off x="6013544" y="1868378"/>
                <a:ext cx="2446888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ap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Ravie" panose="04040805050809020602" pitchFamily="82" charset="0"/>
                                </a:rPr>
                                <m:t>15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aseline="300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i="1">
                              <a:latin typeface="Ravie" panose="04040805050809020602" pitchFamily="82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CO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CO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es-CO" b="0" i="0" smtClean="0">
                                          <a:latin typeface="Ravie" panose="04040805050809020602" pitchFamily="82" charset="0"/>
                                        </a:rPr>
                                        <m:t>15</m:t>
                                      </m:r>
                                    </m:num>
                                    <m:den>
                                      <m:r>
                                        <m:rPr>
                                          <m:nor/>
                                        </m:rPr>
                                        <a:rPr lang="es-CO">
                                          <a:latin typeface="Ravie" panose="04040805050809020602" pitchFamily="82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baseline="3000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4" name="2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544" y="1868378"/>
                <a:ext cx="2446888" cy="9106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Flecha derecha"/>
          <p:cNvSpPr/>
          <p:nvPr/>
        </p:nvSpPr>
        <p:spPr>
          <a:xfrm>
            <a:off x="5218688" y="2209858"/>
            <a:ext cx="793472" cy="356185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CuadroTexto"/>
          <p:cNvSpPr txBox="1"/>
          <p:nvPr/>
        </p:nvSpPr>
        <p:spPr>
          <a:xfrm>
            <a:off x="4604397" y="2779077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ap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 12.99 m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251520" y="4221088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 = </a:t>
            </a:r>
            <a:r>
              <a:rPr lang="es-CO" dirty="0" smtClean="0">
                <a:solidFill>
                  <a:srgbClr val="00B050"/>
                </a:solidFill>
                <a:latin typeface="Ravie" panose="04040805050809020602" pitchFamily="82" charset="0"/>
              </a:rPr>
              <a:t>A</a:t>
            </a:r>
            <a:r>
              <a:rPr lang="es-CO" baseline="-25000" dirty="0" smtClean="0">
                <a:solidFill>
                  <a:srgbClr val="00B050"/>
                </a:solidFill>
                <a:latin typeface="Ravie" panose="04040805050809020602" pitchFamily="82" charset="0"/>
              </a:rPr>
              <a:t>b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smtClean="0">
                <a:latin typeface="Ravie" panose="04040805050809020602" pitchFamily="82" charset="0"/>
                <a:sym typeface="Symbol"/>
              </a:rPr>
              <a:t> </a:t>
            </a:r>
            <a:r>
              <a:rPr lang="es-CO" dirty="0" smtClean="0">
                <a:solidFill>
                  <a:schemeClr val="accent6">
                    <a:lumMod val="50000"/>
                  </a:schemeClr>
                </a:solidFill>
                <a:latin typeface="Ravie" panose="04040805050809020602" pitchFamily="82" charset="0"/>
                <a:sym typeface="Symbol"/>
              </a:rPr>
              <a:t>h</a:t>
            </a:r>
            <a:endParaRPr lang="es-CO" baseline="30000" dirty="0">
              <a:solidFill>
                <a:schemeClr val="accent6">
                  <a:lumMod val="50000"/>
                </a:schemeClr>
              </a:solidFill>
              <a:latin typeface="Ravie" panose="04040805050809020602" pitchFamily="82" charset="0"/>
            </a:endParaRPr>
          </a:p>
        </p:txBody>
      </p:sp>
      <p:sp>
        <p:nvSpPr>
          <p:cNvPr id="29" name="28 Flecha derecha"/>
          <p:cNvSpPr/>
          <p:nvPr/>
        </p:nvSpPr>
        <p:spPr>
          <a:xfrm>
            <a:off x="1862505" y="4234235"/>
            <a:ext cx="793472" cy="356185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Rectángulo"/>
              <p:cNvSpPr/>
              <p:nvPr/>
            </p:nvSpPr>
            <p:spPr>
              <a:xfrm>
                <a:off x="2627784" y="4080249"/>
                <a:ext cx="3456395" cy="6641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15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12,99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Ravie" panose="04040805050809020602" pitchFamily="82" charset="0"/>
                        </a:rPr>
                        <m:t>3,5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3" name="3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080249"/>
                <a:ext cx="3456395" cy="6641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33 CuadroTexto"/>
          <p:cNvSpPr txBox="1"/>
          <p:nvPr/>
        </p:nvSpPr>
        <p:spPr>
          <a:xfrm>
            <a:off x="6934765" y="4221088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 = 2.045,92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01300" y="5094476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solidFill>
                  <a:srgbClr val="0000FF"/>
                </a:solidFill>
                <a:latin typeface="Snap ITC" panose="04040A07060A02020202" pitchFamily="82" charset="0"/>
              </a:rPr>
              <a:t>Ahora calculamos el costo de llenarla de agua</a:t>
            </a:r>
            <a:endParaRPr lang="es-CO" sz="1600" dirty="0">
              <a:solidFill>
                <a:srgbClr val="0000FF"/>
              </a:solidFill>
              <a:latin typeface="Snap ITC" panose="04040A07060A02020202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401300" y="5637392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Costo = (2.045,92)(0,02)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004048" y="5637392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= 40,92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8" name="37 Flecha derecha"/>
          <p:cNvSpPr/>
          <p:nvPr/>
        </p:nvSpPr>
        <p:spPr>
          <a:xfrm>
            <a:off x="6129573" y="4234235"/>
            <a:ext cx="793472" cy="356185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811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20" grpId="0"/>
      <p:bldP spid="21" grpId="0"/>
      <p:bldP spid="22" grpId="0"/>
      <p:bldP spid="22" grpId="1"/>
      <p:bldP spid="23" grpId="0"/>
      <p:bldP spid="24" grpId="0"/>
      <p:bldP spid="25" grpId="0" animBg="1"/>
      <p:bldP spid="27" grpId="0"/>
      <p:bldP spid="28" grpId="0"/>
      <p:bldP spid="29" grpId="0" animBg="1"/>
      <p:bldP spid="33" grpId="0"/>
      <p:bldP spid="34" grpId="0"/>
      <p:bldP spid="35" grpId="0"/>
      <p:bldP spid="35" grpId="1"/>
      <p:bldP spid="36" grpId="0"/>
      <p:bldP spid="37" grpId="0"/>
      <p:bldP spid="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39922" y="2204864"/>
            <a:ext cx="77925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0" dirty="0" smtClean="0">
                <a:latin typeface="Arial Black" panose="020B0A04020102020204" pitchFamily="34" charset="0"/>
              </a:rPr>
              <a:t>THE END</a:t>
            </a:r>
            <a:endParaRPr lang="es-CO" sz="12000" dirty="0">
              <a:latin typeface="Arial Black" panose="020B0A040201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75741" y="2276872"/>
            <a:ext cx="77925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THE END</a:t>
            </a:r>
            <a:endParaRPr lang="es-CO" sz="1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274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accent2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veamos las clases de sólidos</a:t>
            </a:r>
            <a:endParaRPr lang="es-ES" sz="5400" cap="none" spc="0" dirty="0">
              <a:ln>
                <a:solidFill>
                  <a:schemeClr val="accent2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8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CLASES DE SÓLIDOS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" y="747964"/>
            <a:ext cx="2195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Poliedros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14745" y="120962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Es un sólido que tiene varias caras que son figuras planas (cuadrados, rectángulos, triángulos, etc.)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-1" y="191751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Pueden ser regulares o irregulares.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65640" y="231762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Los regulares son los que tienen todas sus caras iguales. Éstos son 5:</a:t>
            </a:r>
          </a:p>
        </p:txBody>
      </p:sp>
      <p:grpSp>
        <p:nvGrpSpPr>
          <p:cNvPr id="159" name="158 Grupo"/>
          <p:cNvGrpSpPr/>
          <p:nvPr/>
        </p:nvGrpSpPr>
        <p:grpSpPr>
          <a:xfrm>
            <a:off x="1939725" y="4717160"/>
            <a:ext cx="1624163" cy="1585484"/>
            <a:chOff x="2155749" y="3499700"/>
            <a:chExt cx="1624163" cy="1585484"/>
          </a:xfrm>
        </p:grpSpPr>
        <p:grpSp>
          <p:nvGrpSpPr>
            <p:cNvPr id="10" name="9 Grupo"/>
            <p:cNvGrpSpPr/>
            <p:nvPr/>
          </p:nvGrpSpPr>
          <p:grpSpPr>
            <a:xfrm>
              <a:off x="2352084" y="3499700"/>
              <a:ext cx="1216152" cy="1216152"/>
              <a:chOff x="979584" y="3501008"/>
              <a:chExt cx="1216152" cy="1216152"/>
            </a:xfrm>
          </p:grpSpPr>
          <p:sp>
            <p:nvSpPr>
              <p:cNvPr id="8" name="7 Cubo"/>
              <p:cNvSpPr/>
              <p:nvPr/>
            </p:nvSpPr>
            <p:spPr>
              <a:xfrm>
                <a:off x="979584" y="3501008"/>
                <a:ext cx="1216152" cy="1216152"/>
              </a:xfrm>
              <a:prstGeom prst="cube">
                <a:avLst/>
              </a:prstGeom>
              <a:no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9" name="8 Cubo"/>
              <p:cNvSpPr/>
              <p:nvPr/>
            </p:nvSpPr>
            <p:spPr>
              <a:xfrm rot="16200000" flipH="1">
                <a:off x="979584" y="3501008"/>
                <a:ext cx="1216152" cy="1216152"/>
              </a:xfrm>
              <a:prstGeom prst="cube">
                <a:avLst/>
              </a:prstGeom>
              <a:noFill/>
              <a:ln w="12700">
                <a:solidFill>
                  <a:schemeClr val="accent5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11" name="10 CuadroTexto"/>
            <p:cNvSpPr txBox="1"/>
            <p:nvPr/>
          </p:nvSpPr>
          <p:spPr>
            <a:xfrm>
              <a:off x="2155749" y="4715852"/>
              <a:ext cx="1624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Hexaedro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158" name="157 Grupo"/>
          <p:cNvGrpSpPr/>
          <p:nvPr/>
        </p:nvGrpSpPr>
        <p:grpSpPr>
          <a:xfrm>
            <a:off x="107504" y="3385104"/>
            <a:ext cx="1789272" cy="1701388"/>
            <a:chOff x="190440" y="3385104"/>
            <a:chExt cx="1789272" cy="1701388"/>
          </a:xfrm>
        </p:grpSpPr>
        <p:grpSp>
          <p:nvGrpSpPr>
            <p:cNvPr id="31" name="30 Grupo"/>
            <p:cNvGrpSpPr/>
            <p:nvPr/>
          </p:nvGrpSpPr>
          <p:grpSpPr>
            <a:xfrm>
              <a:off x="554724" y="3385104"/>
              <a:ext cx="1060704" cy="1332056"/>
              <a:chOff x="3419872" y="3605028"/>
              <a:chExt cx="1060704" cy="1332056"/>
            </a:xfrm>
          </p:grpSpPr>
          <p:sp>
            <p:nvSpPr>
              <p:cNvPr id="12" name="11 Triángulo isósceles"/>
              <p:cNvSpPr/>
              <p:nvPr/>
            </p:nvSpPr>
            <p:spPr>
              <a:xfrm>
                <a:off x="3419872" y="4433120"/>
                <a:ext cx="1060704" cy="503964"/>
              </a:xfrm>
              <a:prstGeom prst="triangl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14" name="13 Conector recto"/>
              <p:cNvCxnSpPr>
                <a:stCxn id="12" idx="0"/>
              </p:cNvCxnSpPr>
              <p:nvPr/>
            </p:nvCxnSpPr>
            <p:spPr>
              <a:xfrm flipV="1">
                <a:off x="3950224" y="3641032"/>
                <a:ext cx="0" cy="792088"/>
              </a:xfrm>
              <a:prstGeom prst="line">
                <a:avLst/>
              </a:prstGeom>
              <a:ln>
                <a:solidFill>
                  <a:srgbClr val="0000FF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"/>
              <p:cNvCxnSpPr>
                <a:endCxn id="12" idx="2"/>
              </p:cNvCxnSpPr>
              <p:nvPr/>
            </p:nvCxnSpPr>
            <p:spPr>
              <a:xfrm flipH="1">
                <a:off x="3419872" y="3605028"/>
                <a:ext cx="530352" cy="1332056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>
                <a:endCxn id="12" idx="4"/>
              </p:cNvCxnSpPr>
              <p:nvPr/>
            </p:nvCxnSpPr>
            <p:spPr>
              <a:xfrm>
                <a:off x="3950224" y="3605028"/>
                <a:ext cx="530352" cy="1332056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31 CuadroTexto"/>
            <p:cNvSpPr txBox="1"/>
            <p:nvPr/>
          </p:nvSpPr>
          <p:spPr>
            <a:xfrm>
              <a:off x="190440" y="4717160"/>
              <a:ext cx="17892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Tetraedro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160" name="159 Grupo"/>
          <p:cNvGrpSpPr/>
          <p:nvPr/>
        </p:nvGrpSpPr>
        <p:grpSpPr>
          <a:xfrm>
            <a:off x="5523587" y="4665488"/>
            <a:ext cx="1928733" cy="1637156"/>
            <a:chOff x="5508104" y="3457160"/>
            <a:chExt cx="1928733" cy="1637156"/>
          </a:xfrm>
        </p:grpSpPr>
        <p:grpSp>
          <p:nvGrpSpPr>
            <p:cNvPr id="34" name="33 Grupo"/>
            <p:cNvGrpSpPr/>
            <p:nvPr/>
          </p:nvGrpSpPr>
          <p:grpSpPr>
            <a:xfrm>
              <a:off x="5675707" y="3457160"/>
              <a:ext cx="1440000" cy="1260000"/>
              <a:chOff x="2195736" y="1662545"/>
              <a:chExt cx="2448272" cy="2126255"/>
            </a:xfrm>
          </p:grpSpPr>
          <p:cxnSp>
            <p:nvCxnSpPr>
              <p:cNvPr id="35" name="34 Conector recto"/>
              <p:cNvCxnSpPr/>
              <p:nvPr/>
            </p:nvCxnSpPr>
            <p:spPr>
              <a:xfrm flipV="1">
                <a:off x="2987824" y="1844824"/>
                <a:ext cx="21602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"/>
              <p:cNvCxnSpPr/>
              <p:nvPr/>
            </p:nvCxnSpPr>
            <p:spPr>
              <a:xfrm flipV="1">
                <a:off x="3203848" y="1772816"/>
                <a:ext cx="864096" cy="7200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36 Conector recto"/>
              <p:cNvCxnSpPr/>
              <p:nvPr/>
            </p:nvCxnSpPr>
            <p:spPr>
              <a:xfrm>
                <a:off x="4067944" y="1772816"/>
                <a:ext cx="360040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37 Conector recto"/>
              <p:cNvCxnSpPr/>
              <p:nvPr/>
            </p:nvCxnSpPr>
            <p:spPr>
              <a:xfrm flipH="1">
                <a:off x="3707904" y="2564904"/>
                <a:ext cx="720080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38 Conector recto"/>
              <p:cNvCxnSpPr/>
              <p:nvPr/>
            </p:nvCxnSpPr>
            <p:spPr>
              <a:xfrm flipH="1" flipV="1">
                <a:off x="2987824" y="2636912"/>
                <a:ext cx="720080" cy="43204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39 Conector recto"/>
              <p:cNvCxnSpPr/>
              <p:nvPr/>
            </p:nvCxnSpPr>
            <p:spPr>
              <a:xfrm flipH="1" flipV="1">
                <a:off x="2771800" y="1772816"/>
                <a:ext cx="432048" cy="7200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"/>
              <p:cNvCxnSpPr/>
              <p:nvPr/>
            </p:nvCxnSpPr>
            <p:spPr>
              <a:xfrm flipH="1">
                <a:off x="2771801" y="1662545"/>
                <a:ext cx="497872" cy="11027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41 Conector recto"/>
              <p:cNvCxnSpPr/>
              <p:nvPr/>
            </p:nvCxnSpPr>
            <p:spPr>
              <a:xfrm>
                <a:off x="3269673" y="1662545"/>
                <a:ext cx="978291" cy="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42 Conector recto"/>
              <p:cNvCxnSpPr/>
              <p:nvPr/>
            </p:nvCxnSpPr>
            <p:spPr>
              <a:xfrm flipH="1">
                <a:off x="4067944" y="1662545"/>
                <a:ext cx="180020" cy="11027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43 Conector recto"/>
              <p:cNvCxnSpPr/>
              <p:nvPr/>
            </p:nvCxnSpPr>
            <p:spPr>
              <a:xfrm>
                <a:off x="4247964" y="1662545"/>
                <a:ext cx="324036" cy="686335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44 Conector recto"/>
              <p:cNvCxnSpPr/>
              <p:nvPr/>
            </p:nvCxnSpPr>
            <p:spPr>
              <a:xfrm>
                <a:off x="4572000" y="2348880"/>
                <a:ext cx="72008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"/>
              <p:cNvCxnSpPr/>
              <p:nvPr/>
            </p:nvCxnSpPr>
            <p:spPr>
              <a:xfrm flipH="1">
                <a:off x="2195736" y="1772816"/>
                <a:ext cx="57606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46 Conector recto"/>
              <p:cNvCxnSpPr/>
              <p:nvPr/>
            </p:nvCxnSpPr>
            <p:spPr>
              <a:xfrm>
                <a:off x="2195736" y="2564904"/>
                <a:ext cx="108012" cy="5040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"/>
              <p:cNvCxnSpPr/>
              <p:nvPr/>
            </p:nvCxnSpPr>
            <p:spPr>
              <a:xfrm>
                <a:off x="2303748" y="3068960"/>
                <a:ext cx="468052" cy="71984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"/>
              <p:cNvCxnSpPr/>
              <p:nvPr/>
            </p:nvCxnSpPr>
            <p:spPr>
              <a:xfrm>
                <a:off x="2771801" y="3788800"/>
                <a:ext cx="864095" cy="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 flipV="1">
                <a:off x="3635896" y="3645024"/>
                <a:ext cx="522058" cy="14377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50 Conector recto"/>
              <p:cNvCxnSpPr/>
              <p:nvPr/>
            </p:nvCxnSpPr>
            <p:spPr>
              <a:xfrm flipV="1">
                <a:off x="4157954" y="2852936"/>
                <a:ext cx="486054" cy="79208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"/>
              <p:cNvCxnSpPr/>
              <p:nvPr/>
            </p:nvCxnSpPr>
            <p:spPr>
              <a:xfrm flipH="1">
                <a:off x="3203849" y="1662545"/>
                <a:ext cx="113762" cy="686335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52 Conector recto"/>
              <p:cNvCxnSpPr/>
              <p:nvPr/>
            </p:nvCxnSpPr>
            <p:spPr>
              <a:xfrm>
                <a:off x="3203848" y="2348880"/>
                <a:ext cx="693077" cy="468052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53 Conector recto"/>
              <p:cNvCxnSpPr/>
              <p:nvPr/>
            </p:nvCxnSpPr>
            <p:spPr>
              <a:xfrm flipH="1">
                <a:off x="3896926" y="2348880"/>
                <a:ext cx="675074" cy="468052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54 Conector recto"/>
              <p:cNvCxnSpPr/>
              <p:nvPr/>
            </p:nvCxnSpPr>
            <p:spPr>
              <a:xfrm flipH="1">
                <a:off x="3707904" y="2816932"/>
                <a:ext cx="189022" cy="756084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55 Conector recto"/>
              <p:cNvCxnSpPr/>
              <p:nvPr/>
            </p:nvCxnSpPr>
            <p:spPr>
              <a:xfrm flipH="1">
                <a:off x="2771802" y="3573016"/>
                <a:ext cx="987016" cy="7200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56 Conector recto"/>
              <p:cNvCxnSpPr/>
              <p:nvPr/>
            </p:nvCxnSpPr>
            <p:spPr>
              <a:xfrm flipH="1" flipV="1">
                <a:off x="2483768" y="2852936"/>
                <a:ext cx="288032" cy="79208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57 Conector recto"/>
              <p:cNvCxnSpPr/>
              <p:nvPr/>
            </p:nvCxnSpPr>
            <p:spPr>
              <a:xfrm flipH="1">
                <a:off x="2483768" y="2348880"/>
                <a:ext cx="720080" cy="504056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58 Conector recto"/>
              <p:cNvCxnSpPr/>
              <p:nvPr/>
            </p:nvCxnSpPr>
            <p:spPr>
              <a:xfrm flipH="1" flipV="1">
                <a:off x="2195736" y="2582906"/>
                <a:ext cx="288032" cy="270030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59 Conector recto"/>
              <p:cNvCxnSpPr/>
              <p:nvPr/>
            </p:nvCxnSpPr>
            <p:spPr>
              <a:xfrm>
                <a:off x="3707904" y="3573016"/>
                <a:ext cx="490554" cy="72008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60 Conector recto"/>
              <p:cNvCxnSpPr/>
              <p:nvPr/>
            </p:nvCxnSpPr>
            <p:spPr>
              <a:xfrm>
                <a:off x="4427984" y="2564904"/>
                <a:ext cx="216024" cy="288032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61 Conector recto"/>
              <p:cNvCxnSpPr/>
              <p:nvPr/>
            </p:nvCxnSpPr>
            <p:spPr>
              <a:xfrm>
                <a:off x="2771800" y="3645024"/>
                <a:ext cx="2" cy="143776"/>
              </a:xfrm>
              <a:prstGeom prst="line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62 Conector recto"/>
              <p:cNvCxnSpPr/>
              <p:nvPr/>
            </p:nvCxnSpPr>
            <p:spPr>
              <a:xfrm flipH="1">
                <a:off x="3635896" y="3068960"/>
                <a:ext cx="72008" cy="71984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63 Conector recto"/>
              <p:cNvCxnSpPr/>
              <p:nvPr/>
            </p:nvCxnSpPr>
            <p:spPr>
              <a:xfrm flipH="1">
                <a:off x="2303748" y="2636912"/>
                <a:ext cx="684076" cy="432048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64 CuadroTexto"/>
            <p:cNvSpPr txBox="1"/>
            <p:nvPr/>
          </p:nvSpPr>
          <p:spPr>
            <a:xfrm>
              <a:off x="5508104" y="4724984"/>
              <a:ext cx="1928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Dodecaedro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161" name="160 Grupo"/>
          <p:cNvGrpSpPr/>
          <p:nvPr/>
        </p:nvGrpSpPr>
        <p:grpSpPr>
          <a:xfrm>
            <a:off x="3707904" y="3284984"/>
            <a:ext cx="1596912" cy="1809332"/>
            <a:chOff x="3851920" y="3284984"/>
            <a:chExt cx="1596912" cy="1809332"/>
          </a:xfrm>
        </p:grpSpPr>
        <p:grpSp>
          <p:nvGrpSpPr>
            <p:cNvPr id="80" name="79 Grupo"/>
            <p:cNvGrpSpPr/>
            <p:nvPr/>
          </p:nvGrpSpPr>
          <p:grpSpPr>
            <a:xfrm>
              <a:off x="3930376" y="3284984"/>
              <a:ext cx="1440000" cy="1440000"/>
              <a:chOff x="3500438" y="2357438"/>
              <a:chExt cx="2007666" cy="2143125"/>
            </a:xfrm>
          </p:grpSpPr>
          <p:cxnSp>
            <p:nvCxnSpPr>
              <p:cNvPr id="81" name="80 Conector recto"/>
              <p:cNvCxnSpPr/>
              <p:nvPr/>
            </p:nvCxnSpPr>
            <p:spPr>
              <a:xfrm flipV="1">
                <a:off x="4283968" y="2357438"/>
                <a:ext cx="288033" cy="1143570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81 Conector recto"/>
              <p:cNvCxnSpPr/>
              <p:nvPr/>
            </p:nvCxnSpPr>
            <p:spPr>
              <a:xfrm>
                <a:off x="4572001" y="2357438"/>
                <a:ext cx="936103" cy="1071562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82 Conector recto"/>
              <p:cNvCxnSpPr/>
              <p:nvPr/>
            </p:nvCxnSpPr>
            <p:spPr>
              <a:xfrm flipV="1">
                <a:off x="4283968" y="3429000"/>
                <a:ext cx="1224136" cy="72008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83 Conector recto"/>
              <p:cNvCxnSpPr/>
              <p:nvPr/>
            </p:nvCxnSpPr>
            <p:spPr>
              <a:xfrm flipH="1">
                <a:off x="4572001" y="3429000"/>
                <a:ext cx="936103" cy="1071563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84 Conector recto"/>
              <p:cNvCxnSpPr/>
              <p:nvPr/>
            </p:nvCxnSpPr>
            <p:spPr>
              <a:xfrm flipH="1" flipV="1">
                <a:off x="4283968" y="3501008"/>
                <a:ext cx="288033" cy="999555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85 Conector recto"/>
              <p:cNvCxnSpPr/>
              <p:nvPr/>
            </p:nvCxnSpPr>
            <p:spPr>
              <a:xfrm flipH="1" flipV="1">
                <a:off x="3500438" y="3429001"/>
                <a:ext cx="783530" cy="72007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86 Conector recto"/>
              <p:cNvCxnSpPr/>
              <p:nvPr/>
            </p:nvCxnSpPr>
            <p:spPr>
              <a:xfrm>
                <a:off x="3500438" y="3429001"/>
                <a:ext cx="1071563" cy="1071562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87 Conector recto"/>
              <p:cNvCxnSpPr/>
              <p:nvPr/>
            </p:nvCxnSpPr>
            <p:spPr>
              <a:xfrm flipV="1">
                <a:off x="3500438" y="2357438"/>
                <a:ext cx="1071563" cy="1071563"/>
              </a:xfrm>
              <a:prstGeom prst="line">
                <a:avLst/>
              </a:prstGeom>
              <a:ln w="285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88 Conector recto"/>
              <p:cNvCxnSpPr/>
              <p:nvPr/>
            </p:nvCxnSpPr>
            <p:spPr>
              <a:xfrm>
                <a:off x="4572001" y="2357438"/>
                <a:ext cx="324035" cy="927546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89 Conector recto"/>
              <p:cNvCxnSpPr/>
              <p:nvPr/>
            </p:nvCxnSpPr>
            <p:spPr>
              <a:xfrm>
                <a:off x="4896036" y="3284984"/>
                <a:ext cx="612068" cy="180020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90 Conector recto"/>
              <p:cNvCxnSpPr/>
              <p:nvPr/>
            </p:nvCxnSpPr>
            <p:spPr>
              <a:xfrm flipH="1">
                <a:off x="3500438" y="3284984"/>
                <a:ext cx="1395598" cy="144017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91 Conector recto"/>
              <p:cNvCxnSpPr/>
              <p:nvPr/>
            </p:nvCxnSpPr>
            <p:spPr>
              <a:xfrm flipH="1">
                <a:off x="4572001" y="3284984"/>
                <a:ext cx="324035" cy="1215579"/>
              </a:xfrm>
              <a:prstGeom prst="line">
                <a:avLst/>
              </a:prstGeom>
              <a:ln w="9525"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92 CuadroTexto"/>
            <p:cNvSpPr txBox="1"/>
            <p:nvPr/>
          </p:nvSpPr>
          <p:spPr>
            <a:xfrm>
              <a:off x="3851920" y="4724984"/>
              <a:ext cx="1596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Octaedro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162" name="161 Grupo"/>
          <p:cNvGrpSpPr/>
          <p:nvPr/>
        </p:nvGrpSpPr>
        <p:grpSpPr>
          <a:xfrm>
            <a:off x="7164288" y="3356992"/>
            <a:ext cx="1800000" cy="1629332"/>
            <a:chOff x="7308504" y="3429000"/>
            <a:chExt cx="1800000" cy="1629332"/>
          </a:xfrm>
        </p:grpSpPr>
        <p:grpSp>
          <p:nvGrpSpPr>
            <p:cNvPr id="126" name="125 Grupo"/>
            <p:cNvGrpSpPr/>
            <p:nvPr/>
          </p:nvGrpSpPr>
          <p:grpSpPr>
            <a:xfrm>
              <a:off x="7308504" y="3429000"/>
              <a:ext cx="1800000" cy="1260000"/>
              <a:chOff x="2051720" y="1295976"/>
              <a:chExt cx="3600400" cy="2997121"/>
            </a:xfrm>
          </p:grpSpPr>
          <p:cxnSp>
            <p:nvCxnSpPr>
              <p:cNvPr id="127" name="126 Conector recto"/>
              <p:cNvCxnSpPr/>
              <p:nvPr/>
            </p:nvCxnSpPr>
            <p:spPr>
              <a:xfrm flipV="1">
                <a:off x="2051720" y="1295976"/>
                <a:ext cx="1224136" cy="134093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127 Conector recto"/>
              <p:cNvCxnSpPr/>
              <p:nvPr/>
            </p:nvCxnSpPr>
            <p:spPr>
              <a:xfrm>
                <a:off x="3275856" y="1295976"/>
                <a:ext cx="172819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128 Conector recto"/>
              <p:cNvCxnSpPr/>
              <p:nvPr/>
            </p:nvCxnSpPr>
            <p:spPr>
              <a:xfrm>
                <a:off x="5004048" y="1295976"/>
                <a:ext cx="648072" cy="162896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129 Conector recto"/>
              <p:cNvCxnSpPr/>
              <p:nvPr/>
            </p:nvCxnSpPr>
            <p:spPr>
              <a:xfrm flipH="1">
                <a:off x="4499992" y="2924944"/>
                <a:ext cx="1152128" cy="136815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130 Conector recto"/>
              <p:cNvCxnSpPr/>
              <p:nvPr/>
            </p:nvCxnSpPr>
            <p:spPr>
              <a:xfrm flipH="1">
                <a:off x="2663788" y="4293096"/>
                <a:ext cx="1836204" cy="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131 Conector recto"/>
              <p:cNvCxnSpPr/>
              <p:nvPr/>
            </p:nvCxnSpPr>
            <p:spPr>
              <a:xfrm flipH="1" flipV="1">
                <a:off x="2051720" y="2636912"/>
                <a:ext cx="612068" cy="16561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132 Conector recto"/>
              <p:cNvCxnSpPr/>
              <p:nvPr/>
            </p:nvCxnSpPr>
            <p:spPr>
              <a:xfrm>
                <a:off x="2051720" y="2636912"/>
                <a:ext cx="1080120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133 Conector recto"/>
              <p:cNvCxnSpPr/>
              <p:nvPr/>
            </p:nvCxnSpPr>
            <p:spPr>
              <a:xfrm>
                <a:off x="3131840" y="3465004"/>
                <a:ext cx="1368152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134 Conector recto"/>
              <p:cNvCxnSpPr/>
              <p:nvPr/>
            </p:nvCxnSpPr>
            <p:spPr>
              <a:xfrm flipH="1">
                <a:off x="2663788" y="3465004"/>
                <a:ext cx="468052" cy="82809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135 Conector recto"/>
              <p:cNvCxnSpPr/>
              <p:nvPr/>
            </p:nvCxnSpPr>
            <p:spPr>
              <a:xfrm flipV="1">
                <a:off x="3131840" y="2636912"/>
                <a:ext cx="1872208" cy="8280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136 Conector recto"/>
              <p:cNvCxnSpPr/>
              <p:nvPr/>
            </p:nvCxnSpPr>
            <p:spPr>
              <a:xfrm flipH="1">
                <a:off x="4499992" y="2636912"/>
                <a:ext cx="504056" cy="16561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137 Conector recto"/>
              <p:cNvCxnSpPr/>
              <p:nvPr/>
            </p:nvCxnSpPr>
            <p:spPr>
              <a:xfrm>
                <a:off x="5076056" y="2636912"/>
                <a:ext cx="576064" cy="28803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138 Conector recto"/>
              <p:cNvCxnSpPr/>
              <p:nvPr/>
            </p:nvCxnSpPr>
            <p:spPr>
              <a:xfrm flipH="1" flipV="1">
                <a:off x="3491880" y="1628800"/>
                <a:ext cx="1584176" cy="100811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139 Conector recto"/>
              <p:cNvCxnSpPr/>
              <p:nvPr/>
            </p:nvCxnSpPr>
            <p:spPr>
              <a:xfrm flipH="1">
                <a:off x="2051720" y="1628800"/>
                <a:ext cx="1440160" cy="100811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140 Conector recto"/>
              <p:cNvCxnSpPr/>
              <p:nvPr/>
            </p:nvCxnSpPr>
            <p:spPr>
              <a:xfrm flipV="1">
                <a:off x="3491880" y="1295976"/>
                <a:ext cx="1512168" cy="33282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141 Conector recto"/>
              <p:cNvCxnSpPr/>
              <p:nvPr/>
            </p:nvCxnSpPr>
            <p:spPr>
              <a:xfrm>
                <a:off x="5004048" y="1295976"/>
                <a:ext cx="0" cy="134093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142 Conector recto"/>
              <p:cNvCxnSpPr/>
              <p:nvPr/>
            </p:nvCxnSpPr>
            <p:spPr>
              <a:xfrm flipV="1">
                <a:off x="2897814" y="1295976"/>
                <a:ext cx="378042" cy="1628968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143 Conector recto"/>
              <p:cNvCxnSpPr/>
              <p:nvPr/>
            </p:nvCxnSpPr>
            <p:spPr>
              <a:xfrm flipV="1">
                <a:off x="2897814" y="2132856"/>
                <a:ext cx="1746194" cy="792088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144 Conector recto"/>
              <p:cNvCxnSpPr/>
              <p:nvPr/>
            </p:nvCxnSpPr>
            <p:spPr>
              <a:xfrm flipH="1" flipV="1">
                <a:off x="3275856" y="1295976"/>
                <a:ext cx="1368152" cy="81448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145 Conector recto"/>
              <p:cNvCxnSpPr/>
              <p:nvPr/>
            </p:nvCxnSpPr>
            <p:spPr>
              <a:xfrm flipH="1" flipV="1">
                <a:off x="2051720" y="2636912"/>
                <a:ext cx="846094" cy="288032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146 Conector recto"/>
              <p:cNvCxnSpPr/>
              <p:nvPr/>
            </p:nvCxnSpPr>
            <p:spPr>
              <a:xfrm flipH="1">
                <a:off x="2663788" y="2924944"/>
                <a:ext cx="234026" cy="1368152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147 Conector recto"/>
              <p:cNvCxnSpPr/>
              <p:nvPr/>
            </p:nvCxnSpPr>
            <p:spPr>
              <a:xfrm>
                <a:off x="2897814" y="2924944"/>
                <a:ext cx="1386154" cy="95410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148 Conector recto"/>
              <p:cNvCxnSpPr/>
              <p:nvPr/>
            </p:nvCxnSpPr>
            <p:spPr>
              <a:xfrm flipH="1">
                <a:off x="2663788" y="3879050"/>
                <a:ext cx="1620180" cy="41404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149 Conector recto"/>
              <p:cNvCxnSpPr/>
              <p:nvPr/>
            </p:nvCxnSpPr>
            <p:spPr>
              <a:xfrm>
                <a:off x="4283968" y="3879050"/>
                <a:ext cx="216024" cy="41404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150 Conector recto"/>
              <p:cNvCxnSpPr/>
              <p:nvPr/>
            </p:nvCxnSpPr>
            <p:spPr>
              <a:xfrm flipV="1">
                <a:off x="4283968" y="2924944"/>
                <a:ext cx="1368152" cy="954106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151 Conector recto"/>
              <p:cNvCxnSpPr/>
              <p:nvPr/>
            </p:nvCxnSpPr>
            <p:spPr>
              <a:xfrm flipV="1">
                <a:off x="4283968" y="2132856"/>
                <a:ext cx="360040" cy="174619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152 Conector recto"/>
              <p:cNvCxnSpPr/>
              <p:nvPr/>
            </p:nvCxnSpPr>
            <p:spPr>
              <a:xfrm flipV="1">
                <a:off x="4644008" y="1295976"/>
                <a:ext cx="360040" cy="836880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153 Conector recto"/>
              <p:cNvCxnSpPr/>
              <p:nvPr/>
            </p:nvCxnSpPr>
            <p:spPr>
              <a:xfrm>
                <a:off x="4644008" y="2110460"/>
                <a:ext cx="1008112" cy="814484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154 Conector recto"/>
              <p:cNvCxnSpPr/>
              <p:nvPr/>
            </p:nvCxnSpPr>
            <p:spPr>
              <a:xfrm flipH="1">
                <a:off x="3131840" y="1628800"/>
                <a:ext cx="342038" cy="183620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155 Conector recto"/>
              <p:cNvCxnSpPr/>
              <p:nvPr/>
            </p:nvCxnSpPr>
            <p:spPr>
              <a:xfrm flipH="1" flipV="1">
                <a:off x="3275856" y="1295976"/>
                <a:ext cx="216024" cy="33282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156 CuadroTexto"/>
            <p:cNvSpPr txBox="1"/>
            <p:nvPr/>
          </p:nvSpPr>
          <p:spPr>
            <a:xfrm>
              <a:off x="7420767" y="4689000"/>
              <a:ext cx="16834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Icosaedro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sp>
        <p:nvSpPr>
          <p:cNvPr id="164" name="163 CuadroTexto"/>
          <p:cNvSpPr txBox="1"/>
          <p:nvPr/>
        </p:nvSpPr>
        <p:spPr>
          <a:xfrm>
            <a:off x="1187624" y="3284984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4 caras.</a:t>
            </a:r>
          </a:p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Todas son triángulos equiláteros</a:t>
            </a:r>
            <a:endParaRPr lang="es-CO" sz="1200" dirty="0">
              <a:solidFill>
                <a:srgbClr val="FF0000"/>
              </a:solidFill>
              <a:latin typeface="Ink Journal" panose="03080502000500000000" pitchFamily="66" charset="0"/>
            </a:endParaRPr>
          </a:p>
        </p:txBody>
      </p:sp>
      <p:sp>
        <p:nvSpPr>
          <p:cNvPr id="165" name="164 CuadroTexto"/>
          <p:cNvSpPr txBox="1"/>
          <p:nvPr/>
        </p:nvSpPr>
        <p:spPr>
          <a:xfrm>
            <a:off x="2363767" y="4077072"/>
            <a:ext cx="776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6 caras.</a:t>
            </a:r>
          </a:p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Todas son cuadrados</a:t>
            </a:r>
            <a:endParaRPr lang="es-CO" sz="1200" dirty="0">
              <a:solidFill>
                <a:srgbClr val="FF0000"/>
              </a:solidFill>
              <a:latin typeface="Ink Journal" panose="03080502000500000000" pitchFamily="66" charset="0"/>
            </a:endParaRPr>
          </a:p>
        </p:txBody>
      </p:sp>
      <p:sp>
        <p:nvSpPr>
          <p:cNvPr id="167" name="166 CuadroTexto"/>
          <p:cNvSpPr txBox="1"/>
          <p:nvPr/>
        </p:nvSpPr>
        <p:spPr>
          <a:xfrm>
            <a:off x="3347864" y="3068960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8 caras.</a:t>
            </a:r>
          </a:p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Todas son triángulos equiláteros</a:t>
            </a:r>
            <a:endParaRPr lang="es-CO" sz="1200" dirty="0">
              <a:solidFill>
                <a:srgbClr val="FF0000"/>
              </a:solidFill>
              <a:latin typeface="Ink Journal" panose="03080502000500000000" pitchFamily="66" charset="0"/>
            </a:endParaRPr>
          </a:p>
        </p:txBody>
      </p:sp>
      <p:sp>
        <p:nvSpPr>
          <p:cNvPr id="168" name="167 CuadroTexto"/>
          <p:cNvSpPr txBox="1"/>
          <p:nvPr/>
        </p:nvSpPr>
        <p:spPr>
          <a:xfrm>
            <a:off x="6660232" y="3030051"/>
            <a:ext cx="77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20 caras.</a:t>
            </a:r>
          </a:p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Todas son triángulos equiláteros</a:t>
            </a:r>
            <a:endParaRPr lang="es-CO" sz="1200" dirty="0">
              <a:solidFill>
                <a:srgbClr val="FF0000"/>
              </a:solidFill>
              <a:latin typeface="Ink Journal" panose="03080502000500000000" pitchFamily="66" charset="0"/>
            </a:endParaRPr>
          </a:p>
        </p:txBody>
      </p:sp>
      <p:sp>
        <p:nvSpPr>
          <p:cNvPr id="169" name="168 CuadroTexto"/>
          <p:cNvSpPr txBox="1"/>
          <p:nvPr/>
        </p:nvSpPr>
        <p:spPr>
          <a:xfrm>
            <a:off x="5868144" y="3861048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12 caras</a:t>
            </a:r>
          </a:p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Todas son pentágonos regulares</a:t>
            </a:r>
            <a:endParaRPr lang="es-CO" sz="1200" dirty="0">
              <a:solidFill>
                <a:srgbClr val="FF0000"/>
              </a:solidFill>
              <a:latin typeface="Ink Journal" panose="030805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8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64" grpId="0"/>
      <p:bldP spid="165" grpId="0"/>
      <p:bldP spid="167" grpId="0"/>
      <p:bldP spid="168" grpId="0"/>
      <p:bldP spid="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odecaedr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38" name="AutoShape 5" descr="octaedro - El invernadero creativ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40" name="AutoShape 8" descr="octaedro - El invernadero creativ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41" name="AutoShape 10" descr="octaedro - El invernadero creativ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68" name="AutoShape 13" descr="Icosaedro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57" name="256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POLIEDROS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258" name="257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9" name="258 CuadroTexto"/>
          <p:cNvSpPr txBox="1"/>
          <p:nvPr/>
        </p:nvSpPr>
        <p:spPr>
          <a:xfrm>
            <a:off x="-14745" y="69269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>
                <a:latin typeface="Ravie" panose="04040805050809020602" pitchFamily="82" charset="0"/>
              </a:rPr>
              <a:t>Y los poliedros irregulares son aquellos que sus caras son diferentes figuras planas. Generalmente sus caras laterales son rectángulos o triángulos.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260" name="259 CuadroTexto"/>
          <p:cNvSpPr txBox="1"/>
          <p:nvPr/>
        </p:nvSpPr>
        <p:spPr>
          <a:xfrm>
            <a:off x="1" y="1671191"/>
            <a:ext cx="9129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Prismas: </a:t>
            </a:r>
            <a:r>
              <a:rPr lang="es-CO" sz="2400" dirty="0" smtClean="0">
                <a:latin typeface="Ravie" panose="04040805050809020602" pitchFamily="82" charset="0"/>
              </a:rPr>
              <a:t>son aquellos cuyas bases son cualquier figura plana y sus caras laterales son rectángulos.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grpSp>
        <p:nvGrpSpPr>
          <p:cNvPr id="273" name="272 Grupo"/>
          <p:cNvGrpSpPr/>
          <p:nvPr/>
        </p:nvGrpSpPr>
        <p:grpSpPr>
          <a:xfrm>
            <a:off x="1115616" y="3453454"/>
            <a:ext cx="3097323" cy="1794454"/>
            <a:chOff x="3023339" y="3453454"/>
            <a:chExt cx="3097323" cy="1794454"/>
          </a:xfrm>
        </p:grpSpPr>
        <p:sp>
          <p:nvSpPr>
            <p:cNvPr id="274" name="273 CuadroTexto"/>
            <p:cNvSpPr txBox="1"/>
            <p:nvPr/>
          </p:nvSpPr>
          <p:spPr>
            <a:xfrm>
              <a:off x="3023339" y="4878576"/>
              <a:ext cx="30973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Prisma pentagonal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  <p:grpSp>
          <p:nvGrpSpPr>
            <p:cNvPr id="272" name="271 Grupo"/>
            <p:cNvGrpSpPr/>
            <p:nvPr/>
          </p:nvGrpSpPr>
          <p:grpSpPr>
            <a:xfrm>
              <a:off x="3443868" y="3453454"/>
              <a:ext cx="2256264" cy="1396752"/>
              <a:chOff x="1835696" y="4170784"/>
              <a:chExt cx="2256264" cy="1396752"/>
            </a:xfrm>
          </p:grpSpPr>
          <p:sp>
            <p:nvSpPr>
              <p:cNvPr id="1119" name="1118 Pentágono regular"/>
              <p:cNvSpPr/>
              <p:nvPr/>
            </p:nvSpPr>
            <p:spPr>
              <a:xfrm>
                <a:off x="1835696" y="4653136"/>
                <a:ext cx="960120" cy="914400"/>
              </a:xfrm>
              <a:prstGeom prst="pentagon">
                <a:avLst/>
              </a:prstGeom>
              <a:noFill/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62" name="261 Pentágono regular"/>
              <p:cNvSpPr/>
              <p:nvPr/>
            </p:nvSpPr>
            <p:spPr>
              <a:xfrm>
                <a:off x="3131840" y="4170784"/>
                <a:ext cx="960120" cy="914400"/>
              </a:xfrm>
              <a:prstGeom prst="pentagon">
                <a:avLst/>
              </a:prstGeom>
              <a:noFill/>
              <a:ln w="28575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63" name="262 Conector recto"/>
              <p:cNvCxnSpPr>
                <a:stCxn id="1119" idx="1"/>
                <a:endCxn id="262" idx="1"/>
              </p:cNvCxnSpPr>
              <p:nvPr/>
            </p:nvCxnSpPr>
            <p:spPr>
              <a:xfrm flipV="1">
                <a:off x="1835697" y="4520053"/>
                <a:ext cx="1296144" cy="482352"/>
              </a:xfrm>
              <a:prstGeom prst="line">
                <a:avLst/>
              </a:prstGeom>
              <a:ln w="9525">
                <a:solidFill>
                  <a:srgbClr val="008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264 Conector recto"/>
              <p:cNvCxnSpPr>
                <a:stCxn id="1119" idx="0"/>
                <a:endCxn id="262" idx="0"/>
              </p:cNvCxnSpPr>
              <p:nvPr/>
            </p:nvCxnSpPr>
            <p:spPr>
              <a:xfrm flipV="1">
                <a:off x="2315756" y="4170784"/>
                <a:ext cx="1296144" cy="482352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266 Conector recto"/>
              <p:cNvCxnSpPr>
                <a:stCxn id="1119" idx="5"/>
                <a:endCxn id="262" idx="5"/>
              </p:cNvCxnSpPr>
              <p:nvPr/>
            </p:nvCxnSpPr>
            <p:spPr>
              <a:xfrm flipV="1">
                <a:off x="2795815" y="4520053"/>
                <a:ext cx="1296144" cy="482352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268 Conector recto"/>
              <p:cNvCxnSpPr>
                <a:stCxn id="1119" idx="4"/>
                <a:endCxn id="262" idx="4"/>
              </p:cNvCxnSpPr>
              <p:nvPr/>
            </p:nvCxnSpPr>
            <p:spPr>
              <a:xfrm flipV="1">
                <a:off x="2612449" y="5085182"/>
                <a:ext cx="1296144" cy="482352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270 Conector recto"/>
              <p:cNvCxnSpPr>
                <a:stCxn id="262" idx="2"/>
                <a:endCxn id="1119" idx="2"/>
              </p:cNvCxnSpPr>
              <p:nvPr/>
            </p:nvCxnSpPr>
            <p:spPr>
              <a:xfrm flipH="1">
                <a:off x="2019063" y="5085182"/>
                <a:ext cx="1296144" cy="482352"/>
              </a:xfrm>
              <a:prstGeom prst="line">
                <a:avLst/>
              </a:prstGeom>
              <a:ln w="9525">
                <a:solidFill>
                  <a:srgbClr val="008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6" name="275 CuadroTexto"/>
          <p:cNvSpPr txBox="1"/>
          <p:nvPr/>
        </p:nvSpPr>
        <p:spPr>
          <a:xfrm>
            <a:off x="351597" y="3615407"/>
            <a:ext cx="170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Bases: pentágonos regulares</a:t>
            </a:r>
          </a:p>
          <a:p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Caras laterales: rectángulos</a:t>
            </a:r>
            <a:endParaRPr lang="es-CO" sz="1200" dirty="0">
              <a:solidFill>
                <a:srgbClr val="FF0000"/>
              </a:solidFill>
              <a:latin typeface="Ink Journal" panose="03080502000500000000" pitchFamily="66" charset="0"/>
            </a:endParaRPr>
          </a:p>
        </p:txBody>
      </p:sp>
      <p:grpSp>
        <p:nvGrpSpPr>
          <p:cNvPr id="275" name="274 Grupo"/>
          <p:cNvGrpSpPr/>
          <p:nvPr/>
        </p:nvGrpSpPr>
        <p:grpSpPr>
          <a:xfrm>
            <a:off x="5230234" y="3140968"/>
            <a:ext cx="3068469" cy="2218187"/>
            <a:chOff x="5230234" y="2776939"/>
            <a:chExt cx="3068469" cy="2218187"/>
          </a:xfrm>
        </p:grpSpPr>
        <p:grpSp>
          <p:nvGrpSpPr>
            <p:cNvPr id="277" name="276 Grupo"/>
            <p:cNvGrpSpPr/>
            <p:nvPr/>
          </p:nvGrpSpPr>
          <p:grpSpPr>
            <a:xfrm rot="574229">
              <a:off x="5977091" y="2776939"/>
              <a:ext cx="1672209" cy="2218187"/>
              <a:chOff x="3959357" y="1477141"/>
              <a:chExt cx="1672209" cy="2218187"/>
            </a:xfrm>
          </p:grpSpPr>
          <p:sp>
            <p:nvSpPr>
              <p:cNvPr id="278" name="277 Triángulo rectángulo"/>
              <p:cNvSpPr/>
              <p:nvPr/>
            </p:nvSpPr>
            <p:spPr>
              <a:xfrm rot="7532725">
                <a:off x="4139952" y="2780928"/>
                <a:ext cx="914400" cy="914400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9" name="278 Conector recto"/>
              <p:cNvCxnSpPr>
                <a:endCxn id="278" idx="2"/>
              </p:cNvCxnSpPr>
              <p:nvPr/>
            </p:nvCxnSpPr>
            <p:spPr>
              <a:xfrm flipH="1">
                <a:off x="4490941" y="1477141"/>
                <a:ext cx="396619" cy="11231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279 Conector recto"/>
              <p:cNvCxnSpPr>
                <a:endCxn id="278" idx="4"/>
              </p:cNvCxnSpPr>
              <p:nvPr/>
            </p:nvCxnSpPr>
            <p:spPr>
              <a:xfrm flipH="1">
                <a:off x="3959357" y="2221147"/>
                <a:ext cx="396619" cy="11231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280 Conector recto"/>
              <p:cNvCxnSpPr>
                <a:endCxn id="278" idx="0"/>
              </p:cNvCxnSpPr>
              <p:nvPr/>
            </p:nvCxnSpPr>
            <p:spPr>
              <a:xfrm flipH="1">
                <a:off x="5234947" y="2008725"/>
                <a:ext cx="396619" cy="112319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281 Conector recto"/>
              <p:cNvCxnSpPr/>
              <p:nvPr/>
            </p:nvCxnSpPr>
            <p:spPr>
              <a:xfrm flipV="1">
                <a:off x="4355976" y="2008725"/>
                <a:ext cx="1275590" cy="212422"/>
              </a:xfrm>
              <a:prstGeom prst="line">
                <a:avLst/>
              </a:prstGeom>
              <a:ln w="952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282 Conector recto"/>
              <p:cNvCxnSpPr/>
              <p:nvPr/>
            </p:nvCxnSpPr>
            <p:spPr>
              <a:xfrm flipH="1" flipV="1">
                <a:off x="4887560" y="1477141"/>
                <a:ext cx="744006" cy="53158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283 Conector recto"/>
              <p:cNvCxnSpPr/>
              <p:nvPr/>
            </p:nvCxnSpPr>
            <p:spPr>
              <a:xfrm flipV="1">
                <a:off x="4355976" y="1477141"/>
                <a:ext cx="531584" cy="74400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5" name="284 CuadroTexto"/>
            <p:cNvSpPr txBox="1"/>
            <p:nvPr/>
          </p:nvSpPr>
          <p:spPr>
            <a:xfrm>
              <a:off x="5230234" y="4509244"/>
              <a:ext cx="30684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Prisma triangular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sp>
        <p:nvSpPr>
          <p:cNvPr id="287" name="286 CuadroTexto"/>
          <p:cNvSpPr txBox="1"/>
          <p:nvPr/>
        </p:nvSpPr>
        <p:spPr>
          <a:xfrm>
            <a:off x="4810446" y="3443704"/>
            <a:ext cx="170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Bases: triángulos</a:t>
            </a:r>
          </a:p>
          <a:p>
            <a:pPr algn="r"/>
            <a:r>
              <a:rPr lang="es-CO" sz="1200" dirty="0" smtClean="0">
                <a:solidFill>
                  <a:srgbClr val="FF0000"/>
                </a:solidFill>
                <a:latin typeface="Ink Journal" panose="03080502000500000000" pitchFamily="66" charset="0"/>
              </a:rPr>
              <a:t>Caras laterales: rectángulos</a:t>
            </a:r>
            <a:endParaRPr lang="es-CO" sz="1200" dirty="0">
              <a:solidFill>
                <a:srgbClr val="FF0000"/>
              </a:solidFill>
              <a:latin typeface="Ink Journal" panose="030805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68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" grpId="0"/>
      <p:bldP spid="260" grpId="0"/>
      <p:bldP spid="276" grpId="0"/>
      <p:bldP spid="2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POLIEDROS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" y="1079549"/>
            <a:ext cx="9129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Pirámides: </a:t>
            </a:r>
            <a:r>
              <a:rPr lang="es-CO" sz="2400" dirty="0" smtClean="0">
                <a:latin typeface="Ravie" panose="04040805050809020602" pitchFamily="82" charset="0"/>
              </a:rPr>
              <a:t>Son aquellas que tienen una base que puede ser cualquier polígono y sus caras laterales son triángulos.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grpSp>
        <p:nvGrpSpPr>
          <p:cNvPr id="30" name="29 Grupo"/>
          <p:cNvGrpSpPr/>
          <p:nvPr/>
        </p:nvGrpSpPr>
        <p:grpSpPr>
          <a:xfrm>
            <a:off x="201559" y="2627820"/>
            <a:ext cx="3385863" cy="2169332"/>
            <a:chOff x="201559" y="2096951"/>
            <a:chExt cx="3385863" cy="2169332"/>
          </a:xfrm>
        </p:grpSpPr>
        <p:grpSp>
          <p:nvGrpSpPr>
            <p:cNvPr id="28" name="27 Grupo"/>
            <p:cNvGrpSpPr/>
            <p:nvPr/>
          </p:nvGrpSpPr>
          <p:grpSpPr>
            <a:xfrm>
              <a:off x="1192491" y="2096951"/>
              <a:ext cx="1404000" cy="1800000"/>
              <a:chOff x="1677561" y="2996952"/>
              <a:chExt cx="960118" cy="1474141"/>
            </a:xfrm>
          </p:grpSpPr>
          <p:cxnSp>
            <p:nvCxnSpPr>
              <p:cNvPr id="8" name="7 Conector recto"/>
              <p:cNvCxnSpPr/>
              <p:nvPr/>
            </p:nvCxnSpPr>
            <p:spPr>
              <a:xfrm>
                <a:off x="2157620" y="2996952"/>
                <a:ext cx="0" cy="934142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10 Conector recto"/>
              <p:cNvCxnSpPr/>
              <p:nvPr/>
            </p:nvCxnSpPr>
            <p:spPr>
              <a:xfrm>
                <a:off x="2157620" y="2996952"/>
                <a:ext cx="480059" cy="1140403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 flipH="1">
                <a:off x="1677561" y="2996952"/>
                <a:ext cx="480059" cy="1140403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>
                <a:off x="2157620" y="2996952"/>
                <a:ext cx="296693" cy="1474141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16 Conector recto"/>
              <p:cNvCxnSpPr/>
              <p:nvPr/>
            </p:nvCxnSpPr>
            <p:spPr>
              <a:xfrm flipH="1">
                <a:off x="1860927" y="2996952"/>
                <a:ext cx="296693" cy="1474141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18 Conector recto"/>
              <p:cNvCxnSpPr/>
              <p:nvPr/>
            </p:nvCxnSpPr>
            <p:spPr>
              <a:xfrm flipH="1">
                <a:off x="1677561" y="3931094"/>
                <a:ext cx="480059" cy="206261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>
                <a:off x="2157620" y="3931094"/>
                <a:ext cx="480059" cy="206261"/>
              </a:xfrm>
              <a:prstGeom prst="line">
                <a:avLst/>
              </a:prstGeom>
              <a:ln w="9525">
                <a:solidFill>
                  <a:schemeClr val="accent3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22 Conector recto"/>
              <p:cNvCxnSpPr/>
              <p:nvPr/>
            </p:nvCxnSpPr>
            <p:spPr>
              <a:xfrm flipH="1">
                <a:off x="2454313" y="4137355"/>
                <a:ext cx="183366" cy="333738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24 Conector recto"/>
              <p:cNvCxnSpPr/>
              <p:nvPr/>
            </p:nvCxnSpPr>
            <p:spPr>
              <a:xfrm flipH="1">
                <a:off x="1860927" y="4471093"/>
                <a:ext cx="593386" cy="0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"/>
              <p:cNvCxnSpPr/>
              <p:nvPr/>
            </p:nvCxnSpPr>
            <p:spPr>
              <a:xfrm flipH="1" flipV="1">
                <a:off x="1677561" y="4137355"/>
                <a:ext cx="183366" cy="333738"/>
              </a:xfrm>
              <a:prstGeom prst="line">
                <a:avLst/>
              </a:prstGeom>
              <a:ln w="285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28 CuadroTexto"/>
            <p:cNvSpPr txBox="1"/>
            <p:nvPr/>
          </p:nvSpPr>
          <p:spPr>
            <a:xfrm>
              <a:off x="201559" y="3896951"/>
              <a:ext cx="3385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Pirámide pentagonal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4594059" y="2987820"/>
            <a:ext cx="3780202" cy="1809332"/>
            <a:chOff x="4594059" y="2456951"/>
            <a:chExt cx="3780202" cy="1809332"/>
          </a:xfrm>
        </p:grpSpPr>
        <p:grpSp>
          <p:nvGrpSpPr>
            <p:cNvPr id="34" name="33 Grupo"/>
            <p:cNvGrpSpPr/>
            <p:nvPr/>
          </p:nvGrpSpPr>
          <p:grpSpPr>
            <a:xfrm>
              <a:off x="5628063" y="2456951"/>
              <a:ext cx="1872000" cy="1440000"/>
              <a:chOff x="2555776" y="1556792"/>
              <a:chExt cx="2952328" cy="2448272"/>
            </a:xfrm>
          </p:grpSpPr>
          <p:cxnSp>
            <p:nvCxnSpPr>
              <p:cNvPr id="36" name="35 Conector recto"/>
              <p:cNvCxnSpPr/>
              <p:nvPr/>
            </p:nvCxnSpPr>
            <p:spPr>
              <a:xfrm flipV="1">
                <a:off x="2555776" y="3356992"/>
                <a:ext cx="1008112" cy="648072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36 Conector recto"/>
              <p:cNvCxnSpPr/>
              <p:nvPr/>
            </p:nvCxnSpPr>
            <p:spPr>
              <a:xfrm>
                <a:off x="2555776" y="4005064"/>
                <a:ext cx="1944216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37 Conector recto"/>
              <p:cNvCxnSpPr/>
              <p:nvPr/>
            </p:nvCxnSpPr>
            <p:spPr>
              <a:xfrm flipV="1">
                <a:off x="4499992" y="3356992"/>
                <a:ext cx="1008112" cy="648072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38 Conector recto"/>
              <p:cNvCxnSpPr/>
              <p:nvPr/>
            </p:nvCxnSpPr>
            <p:spPr>
              <a:xfrm>
                <a:off x="3563888" y="3356992"/>
                <a:ext cx="1944216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39 Conector recto"/>
              <p:cNvCxnSpPr/>
              <p:nvPr/>
            </p:nvCxnSpPr>
            <p:spPr>
              <a:xfrm flipH="1">
                <a:off x="3527884" y="1556792"/>
                <a:ext cx="756084" cy="1800200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"/>
              <p:cNvCxnSpPr/>
              <p:nvPr/>
            </p:nvCxnSpPr>
            <p:spPr>
              <a:xfrm flipH="1">
                <a:off x="2555776" y="1556792"/>
                <a:ext cx="1728192" cy="2448272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41 Conector recto"/>
              <p:cNvCxnSpPr/>
              <p:nvPr/>
            </p:nvCxnSpPr>
            <p:spPr>
              <a:xfrm>
                <a:off x="4283968" y="1556792"/>
                <a:ext cx="216024" cy="2448272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42 Conector recto"/>
              <p:cNvCxnSpPr/>
              <p:nvPr/>
            </p:nvCxnSpPr>
            <p:spPr>
              <a:xfrm>
                <a:off x="4283968" y="1556792"/>
                <a:ext cx="1224136" cy="180020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34 CuadroTexto"/>
            <p:cNvSpPr txBox="1"/>
            <p:nvPr/>
          </p:nvSpPr>
          <p:spPr>
            <a:xfrm>
              <a:off x="4594059" y="3896951"/>
              <a:ext cx="3780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Pirámide cuadrangular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360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POLIEDROS</a:t>
            </a:r>
            <a:endParaRPr lang="es-CO" sz="44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35496" y="747964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Características de los poliedros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grpSp>
        <p:nvGrpSpPr>
          <p:cNvPr id="32" name="31 Grupo"/>
          <p:cNvGrpSpPr/>
          <p:nvPr/>
        </p:nvGrpSpPr>
        <p:grpSpPr>
          <a:xfrm>
            <a:off x="3624145" y="1885822"/>
            <a:ext cx="1944216" cy="2808312"/>
            <a:chOff x="3491880" y="1916832"/>
            <a:chExt cx="1944216" cy="2808312"/>
          </a:xfrm>
        </p:grpSpPr>
        <p:sp>
          <p:nvSpPr>
            <p:cNvPr id="7" name="6 Hexágono"/>
            <p:cNvSpPr/>
            <p:nvPr/>
          </p:nvSpPr>
          <p:spPr>
            <a:xfrm>
              <a:off x="3491880" y="1916832"/>
              <a:ext cx="1944216" cy="698376"/>
            </a:xfrm>
            <a:prstGeom prst="hexagon">
              <a:avLst>
                <a:gd name="adj" fmla="val 64677"/>
                <a:gd name="vf" fmla="val 115470"/>
              </a:avLst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9" name="8 Conector recto"/>
            <p:cNvCxnSpPr>
              <a:stCxn id="7" idx="3"/>
            </p:cNvCxnSpPr>
            <p:nvPr/>
          </p:nvCxnSpPr>
          <p:spPr>
            <a:xfrm>
              <a:off x="3491880" y="2266020"/>
              <a:ext cx="0" cy="210993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>
              <a:stCxn id="7" idx="2"/>
            </p:cNvCxnSpPr>
            <p:nvPr/>
          </p:nvCxnSpPr>
          <p:spPr>
            <a:xfrm>
              <a:off x="3943569" y="2615208"/>
              <a:ext cx="0" cy="210993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>
              <a:stCxn id="7" idx="1"/>
            </p:cNvCxnSpPr>
            <p:nvPr/>
          </p:nvCxnSpPr>
          <p:spPr>
            <a:xfrm>
              <a:off x="4984407" y="2615208"/>
              <a:ext cx="0" cy="210993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>
              <a:stCxn id="7" idx="0"/>
            </p:cNvCxnSpPr>
            <p:nvPr/>
          </p:nvCxnSpPr>
          <p:spPr>
            <a:xfrm>
              <a:off x="5436096" y="2266020"/>
              <a:ext cx="0" cy="210993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>
              <a:stCxn id="7" idx="5"/>
            </p:cNvCxnSpPr>
            <p:nvPr/>
          </p:nvCxnSpPr>
          <p:spPr>
            <a:xfrm>
              <a:off x="4984407" y="1916832"/>
              <a:ext cx="0" cy="2109936"/>
            </a:xfrm>
            <a:prstGeom prst="line">
              <a:avLst/>
            </a:prstGeom>
            <a:ln w="9525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>
              <a:stCxn id="7" idx="4"/>
            </p:cNvCxnSpPr>
            <p:nvPr/>
          </p:nvCxnSpPr>
          <p:spPr>
            <a:xfrm>
              <a:off x="3943569" y="1916832"/>
              <a:ext cx="0" cy="2109936"/>
            </a:xfrm>
            <a:prstGeom prst="line">
              <a:avLst/>
            </a:prstGeom>
            <a:ln w="9525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491880" y="4375956"/>
              <a:ext cx="451689" cy="349188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 flipV="1">
              <a:off x="3491880" y="4026768"/>
              <a:ext cx="451689" cy="349188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3943569" y="4026768"/>
              <a:ext cx="1040838" cy="0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984407" y="4026768"/>
              <a:ext cx="451689" cy="349188"/>
            </a:xfrm>
            <a:prstGeom prst="line">
              <a:avLst/>
            </a:prstGeom>
            <a:ln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 flipH="1">
              <a:off x="4984407" y="4375956"/>
              <a:ext cx="451689" cy="349188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 flipH="1">
              <a:off x="3943569" y="4725144"/>
              <a:ext cx="1040838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32 CuadroTexto"/>
          <p:cNvSpPr txBox="1"/>
          <p:nvPr/>
        </p:nvSpPr>
        <p:spPr>
          <a:xfrm>
            <a:off x="6296997" y="310531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</a:rPr>
              <a:t>Base</a:t>
            </a:r>
            <a:endParaRPr lang="es-CO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5" name="34 Conector curvado"/>
          <p:cNvCxnSpPr>
            <a:stCxn id="33" idx="0"/>
          </p:cNvCxnSpPr>
          <p:nvPr/>
        </p:nvCxnSpPr>
        <p:spPr>
          <a:xfrm rot="16200000" flipV="1">
            <a:off x="5105212" y="1551889"/>
            <a:ext cx="1044464" cy="2062382"/>
          </a:xfrm>
          <a:prstGeom prst="curvedConnector2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curvado"/>
          <p:cNvCxnSpPr>
            <a:stCxn id="33" idx="2"/>
          </p:cNvCxnSpPr>
          <p:nvPr/>
        </p:nvCxnSpPr>
        <p:spPr>
          <a:xfrm rot="5400000">
            <a:off x="5226930" y="2913241"/>
            <a:ext cx="870302" cy="1993108"/>
          </a:xfrm>
          <a:prstGeom prst="curvedConnector2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1891922" y="3253133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</a:rPr>
              <a:t>arista</a:t>
            </a:r>
            <a:endParaRPr lang="es-CO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40" name="39 Conector recto de flecha"/>
          <p:cNvCxnSpPr>
            <a:stCxn id="38" idx="3"/>
          </p:cNvCxnSpPr>
          <p:nvPr/>
        </p:nvCxnSpPr>
        <p:spPr>
          <a:xfrm flipV="1">
            <a:off x="2868471" y="3289978"/>
            <a:ext cx="755674" cy="147821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4035843" y="554170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</a:rPr>
              <a:t>vértice</a:t>
            </a:r>
            <a:endParaRPr lang="es-CO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43" name="42 Conector recto de flecha"/>
          <p:cNvCxnSpPr>
            <a:stCxn id="41" idx="0"/>
          </p:cNvCxnSpPr>
          <p:nvPr/>
        </p:nvCxnSpPr>
        <p:spPr>
          <a:xfrm flipH="1" flipV="1">
            <a:off x="4075834" y="4694134"/>
            <a:ext cx="520419" cy="847569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>
            <a:stCxn id="41" idx="0"/>
          </p:cNvCxnSpPr>
          <p:nvPr/>
        </p:nvCxnSpPr>
        <p:spPr>
          <a:xfrm flipV="1">
            <a:off x="4596253" y="4694134"/>
            <a:ext cx="520419" cy="847569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13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/>
      <p:bldP spid="38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accent2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veamos los cuerpos redondos</a:t>
            </a:r>
            <a:endParaRPr lang="es-ES" sz="5400" cap="none" spc="0" dirty="0">
              <a:ln>
                <a:solidFill>
                  <a:schemeClr val="accent2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37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47"/>
            <a:ext cx="9143999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nap ITC" panose="04040A07060A02020202" pitchFamily="82" charset="0"/>
              </a:rPr>
              <a:t>CUERPOS REDONDOS</a:t>
            </a:r>
            <a:endParaRPr lang="es-CO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39305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2349" y="692696"/>
            <a:ext cx="9141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Ravie" panose="04040805050809020602" pitchFamily="82" charset="0"/>
              </a:rPr>
              <a:t>Son aquellas figuras geométricas sólidas compuestas por superficies curvas en su totalidad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" y="1340768"/>
            <a:ext cx="9129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Cono: </a:t>
            </a:r>
            <a:r>
              <a:rPr lang="es-CO" sz="2400" dirty="0" smtClean="0">
                <a:latin typeface="Ravie" panose="04040805050809020602" pitchFamily="82" charset="0"/>
              </a:rPr>
              <a:t>es aquel cuya base es un círculo.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" y="1789921"/>
            <a:ext cx="9129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Cilindro: </a:t>
            </a:r>
            <a:r>
              <a:rPr lang="es-CO" sz="2400" dirty="0" smtClean="0">
                <a:latin typeface="Ravie" panose="04040805050809020602" pitchFamily="82" charset="0"/>
              </a:rPr>
              <a:t>es aquel cuyas bases son círculos.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" y="2251586"/>
            <a:ext cx="9129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Esfera: </a:t>
            </a:r>
            <a:r>
              <a:rPr lang="es-CO" sz="2400" dirty="0" smtClean="0">
                <a:latin typeface="Ravie" panose="04040805050809020602" pitchFamily="82" charset="0"/>
              </a:rPr>
              <a:t>es aquella cuyo cuerpo es totalmente curvo.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2051720" y="3356992"/>
            <a:ext cx="1080000" cy="2056874"/>
            <a:chOff x="2267744" y="3356992"/>
            <a:chExt cx="1080000" cy="2056874"/>
          </a:xfrm>
        </p:grpSpPr>
        <p:grpSp>
          <p:nvGrpSpPr>
            <p:cNvPr id="13" name="12 Grupo"/>
            <p:cNvGrpSpPr/>
            <p:nvPr/>
          </p:nvGrpSpPr>
          <p:grpSpPr>
            <a:xfrm>
              <a:off x="2267744" y="3356992"/>
              <a:ext cx="1080000" cy="1692128"/>
              <a:chOff x="2267744" y="3356992"/>
              <a:chExt cx="1080000" cy="1692128"/>
            </a:xfrm>
          </p:grpSpPr>
          <p:sp>
            <p:nvSpPr>
              <p:cNvPr id="8" name="7 Elipse"/>
              <p:cNvSpPr/>
              <p:nvPr/>
            </p:nvSpPr>
            <p:spPr>
              <a:xfrm>
                <a:off x="2267744" y="4509120"/>
                <a:ext cx="1080000" cy="540000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10" name="9 Conector recto"/>
              <p:cNvCxnSpPr>
                <a:endCxn id="8" idx="2"/>
              </p:cNvCxnSpPr>
              <p:nvPr/>
            </p:nvCxnSpPr>
            <p:spPr>
              <a:xfrm flipH="1">
                <a:off x="2267744" y="3356992"/>
                <a:ext cx="540000" cy="1422128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"/>
              <p:cNvCxnSpPr>
                <a:endCxn id="8" idx="6"/>
              </p:cNvCxnSpPr>
              <p:nvPr/>
            </p:nvCxnSpPr>
            <p:spPr>
              <a:xfrm>
                <a:off x="2807744" y="3356992"/>
                <a:ext cx="540000" cy="1422128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13 CuadroTexto"/>
            <p:cNvSpPr txBox="1"/>
            <p:nvPr/>
          </p:nvSpPr>
          <p:spPr>
            <a:xfrm>
              <a:off x="2389480" y="5044534"/>
              <a:ext cx="8547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Cono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3787793" y="3356992"/>
            <a:ext cx="1374094" cy="2061460"/>
            <a:chOff x="3787793" y="3356992"/>
            <a:chExt cx="1374094" cy="2061460"/>
          </a:xfrm>
        </p:grpSpPr>
        <p:sp>
          <p:nvSpPr>
            <p:cNvPr id="16" name="15 Cilindro"/>
            <p:cNvSpPr/>
            <p:nvPr/>
          </p:nvSpPr>
          <p:spPr>
            <a:xfrm>
              <a:off x="4017640" y="3356992"/>
              <a:ext cx="914400" cy="1692128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787793" y="5049120"/>
              <a:ext cx="13740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Cilindro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5914349" y="3642593"/>
            <a:ext cx="1511928" cy="1733054"/>
            <a:chOff x="5914349" y="3415398"/>
            <a:chExt cx="1511928" cy="1733054"/>
          </a:xfrm>
        </p:grpSpPr>
        <p:grpSp>
          <p:nvGrpSpPr>
            <p:cNvPr id="26" name="25 Grupo"/>
            <p:cNvGrpSpPr/>
            <p:nvPr/>
          </p:nvGrpSpPr>
          <p:grpSpPr>
            <a:xfrm>
              <a:off x="5914349" y="3415398"/>
              <a:ext cx="1511928" cy="1305316"/>
              <a:chOff x="4834109" y="2349000"/>
              <a:chExt cx="1511928" cy="1305316"/>
            </a:xfrm>
          </p:grpSpPr>
          <p:sp>
            <p:nvSpPr>
              <p:cNvPr id="28" name="27 Elipse"/>
              <p:cNvSpPr/>
              <p:nvPr/>
            </p:nvSpPr>
            <p:spPr>
              <a:xfrm>
                <a:off x="4834109" y="2349000"/>
                <a:ext cx="1511928" cy="1305316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9" name="28 Elipse"/>
              <p:cNvSpPr/>
              <p:nvPr/>
            </p:nvSpPr>
            <p:spPr>
              <a:xfrm>
                <a:off x="4834109" y="2746122"/>
                <a:ext cx="1511928" cy="552584"/>
              </a:xfrm>
              <a:prstGeom prst="ellipse">
                <a:avLst/>
              </a:prstGeom>
              <a:noFill/>
              <a:ln w="9525">
                <a:solidFill>
                  <a:srgbClr val="92D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sp>
          <p:nvSpPr>
            <p:cNvPr id="27" name="26 CuadroTexto"/>
            <p:cNvSpPr txBox="1"/>
            <p:nvPr/>
          </p:nvSpPr>
          <p:spPr>
            <a:xfrm>
              <a:off x="6040172" y="4779120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solidFill>
                    <a:srgbClr val="0000FF"/>
                  </a:solidFill>
                  <a:latin typeface="Ravie" panose="04040805050809020602" pitchFamily="82" charset="0"/>
                </a:rPr>
                <a:t>Esfera</a:t>
              </a:r>
              <a:endParaRPr lang="es-CO" dirty="0">
                <a:solidFill>
                  <a:srgbClr val="0000FF"/>
                </a:solidFill>
                <a:latin typeface="Ravie" panose="040408050508090206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193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1025</Words>
  <Application>Microsoft Office PowerPoint</Application>
  <PresentationFormat>Presentación en pantalla (4:3)</PresentationFormat>
  <Paragraphs>196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54</cp:revision>
  <dcterms:created xsi:type="dcterms:W3CDTF">2021-05-06T16:54:21Z</dcterms:created>
  <dcterms:modified xsi:type="dcterms:W3CDTF">2021-08-30T22:54:07Z</dcterms:modified>
</cp:coreProperties>
</file>