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3" r:id="rId9"/>
    <p:sldId id="275" r:id="rId10"/>
    <p:sldId id="276" r:id="rId11"/>
    <p:sldId id="274" r:id="rId12"/>
    <p:sldId id="263" r:id="rId13"/>
    <p:sldId id="265" r:id="rId14"/>
    <p:sldId id="272" r:id="rId15"/>
    <p:sldId id="277" r:id="rId16"/>
    <p:sldId id="278" r:id="rId1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>
        <p:scale>
          <a:sx n="66" d="100"/>
          <a:sy n="66" d="100"/>
        </p:scale>
        <p:origin x="-738" y="-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AU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AU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3D39-8754-42AC-80B7-7FC4E9C625AD}" type="datetimeFigureOut">
              <a:rPr lang="en-AU" smtClean="0"/>
              <a:t>27/09/2021</a:t>
            </a:fld>
            <a:endParaRPr lang="en-AU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8C17-904C-4A9A-9E9B-38F80051A336}" type="slidenum">
              <a:rPr lang="en-AU" smtClean="0"/>
              <a:t>‹Nº›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516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AU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AU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3D39-8754-42AC-80B7-7FC4E9C625AD}" type="datetimeFigureOut">
              <a:rPr lang="en-AU" smtClean="0"/>
              <a:t>27/09/2021</a:t>
            </a:fld>
            <a:endParaRPr lang="en-AU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8C17-904C-4A9A-9E9B-38F80051A336}" type="slidenum">
              <a:rPr lang="en-AU" smtClean="0"/>
              <a:t>‹Nº›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07319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AU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AU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3D39-8754-42AC-80B7-7FC4E9C625AD}" type="datetimeFigureOut">
              <a:rPr lang="en-AU" smtClean="0"/>
              <a:t>27/09/2021</a:t>
            </a:fld>
            <a:endParaRPr lang="en-AU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8C17-904C-4A9A-9E9B-38F80051A336}" type="slidenum">
              <a:rPr lang="en-AU" smtClean="0"/>
              <a:t>‹Nº›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95477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AU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AU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3D39-8754-42AC-80B7-7FC4E9C625AD}" type="datetimeFigureOut">
              <a:rPr lang="en-AU" smtClean="0"/>
              <a:t>27/09/2021</a:t>
            </a:fld>
            <a:endParaRPr lang="en-AU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8C17-904C-4A9A-9E9B-38F80051A336}" type="slidenum">
              <a:rPr lang="en-AU" smtClean="0"/>
              <a:t>‹Nº›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11945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AU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3D39-8754-42AC-80B7-7FC4E9C625AD}" type="datetimeFigureOut">
              <a:rPr lang="en-AU" smtClean="0"/>
              <a:t>27/09/2021</a:t>
            </a:fld>
            <a:endParaRPr lang="en-AU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8C17-904C-4A9A-9E9B-38F80051A336}" type="slidenum">
              <a:rPr lang="en-AU" smtClean="0"/>
              <a:t>‹Nº›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03262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AU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AU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AU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3D39-8754-42AC-80B7-7FC4E9C625AD}" type="datetimeFigureOut">
              <a:rPr lang="en-AU" smtClean="0"/>
              <a:t>27/09/2021</a:t>
            </a:fld>
            <a:endParaRPr lang="en-AU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8C17-904C-4A9A-9E9B-38F80051A336}" type="slidenum">
              <a:rPr lang="en-AU" smtClean="0"/>
              <a:t>‹Nº›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85417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AU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AU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AU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3D39-8754-42AC-80B7-7FC4E9C625AD}" type="datetimeFigureOut">
              <a:rPr lang="en-AU" smtClean="0"/>
              <a:t>27/09/2021</a:t>
            </a:fld>
            <a:endParaRPr lang="en-AU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8C17-904C-4A9A-9E9B-38F80051A336}" type="slidenum">
              <a:rPr lang="en-AU" smtClean="0"/>
              <a:t>‹Nº›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7167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AU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3D39-8754-42AC-80B7-7FC4E9C625AD}" type="datetimeFigureOut">
              <a:rPr lang="en-AU" smtClean="0"/>
              <a:t>27/09/2021</a:t>
            </a:fld>
            <a:endParaRPr lang="en-AU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8C17-904C-4A9A-9E9B-38F80051A336}" type="slidenum">
              <a:rPr lang="en-AU" smtClean="0"/>
              <a:t>‹Nº›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99987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3D39-8754-42AC-80B7-7FC4E9C625AD}" type="datetimeFigureOut">
              <a:rPr lang="en-AU" smtClean="0"/>
              <a:t>27/09/2021</a:t>
            </a:fld>
            <a:endParaRPr lang="en-AU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8C17-904C-4A9A-9E9B-38F80051A336}" type="slidenum">
              <a:rPr lang="en-AU" smtClean="0"/>
              <a:t>‹Nº›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38972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AU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AU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3D39-8754-42AC-80B7-7FC4E9C625AD}" type="datetimeFigureOut">
              <a:rPr lang="en-AU" smtClean="0"/>
              <a:t>27/09/2021</a:t>
            </a:fld>
            <a:endParaRPr lang="en-AU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8C17-904C-4A9A-9E9B-38F80051A336}" type="slidenum">
              <a:rPr lang="en-AU" smtClean="0"/>
              <a:t>‹Nº›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56170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AU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3D39-8754-42AC-80B7-7FC4E9C625AD}" type="datetimeFigureOut">
              <a:rPr lang="en-AU" smtClean="0"/>
              <a:t>27/09/2021</a:t>
            </a:fld>
            <a:endParaRPr lang="en-AU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8C17-904C-4A9A-9E9B-38F80051A336}" type="slidenum">
              <a:rPr lang="en-AU" smtClean="0"/>
              <a:t>‹Nº›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2469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accent4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AU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AU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53D39-8754-42AC-80B7-7FC4E9C625AD}" type="datetimeFigureOut">
              <a:rPr lang="en-AU" smtClean="0"/>
              <a:t>27/09/2021</a:t>
            </a:fld>
            <a:endParaRPr lang="en-AU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58C17-904C-4A9A-9E9B-38F80051A336}" type="slidenum">
              <a:rPr lang="en-AU" smtClean="0"/>
              <a:t>‹Nº›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62350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016333" y="962009"/>
            <a:ext cx="6420924" cy="2123658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AU" sz="6600" dirty="0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GEOMETRIC SOLIDS</a:t>
            </a:r>
            <a:endParaRPr lang="en-AU" sz="6600" dirty="0">
              <a:ln>
                <a:solidFill>
                  <a:schemeClr val="tx1"/>
                </a:solidFill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5142856" y="3503889"/>
            <a:ext cx="4557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 smtClean="0">
                <a:latin typeface="Broadway" panose="04040905080B02020502" pitchFamily="82" charset="0"/>
              </a:rPr>
              <a:t>By: Mr. Erick Duque</a:t>
            </a:r>
            <a:endParaRPr lang="en-AU" sz="3200" dirty="0">
              <a:latin typeface="Broadway" panose="04040905080B02020502" pitchFamily="82" charset="0"/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187" y="423667"/>
            <a:ext cx="3907875" cy="3950550"/>
          </a:xfrm>
          <a:prstGeom prst="rect">
            <a:avLst/>
          </a:prstGeom>
        </p:spPr>
      </p:pic>
      <p:grpSp>
        <p:nvGrpSpPr>
          <p:cNvPr id="8" name="7 Grupo"/>
          <p:cNvGrpSpPr/>
          <p:nvPr/>
        </p:nvGrpSpPr>
        <p:grpSpPr>
          <a:xfrm>
            <a:off x="4142062" y="4712077"/>
            <a:ext cx="5290231" cy="1754326"/>
            <a:chOff x="1926885" y="4149080"/>
            <a:chExt cx="5290231" cy="1754326"/>
          </a:xfrm>
        </p:grpSpPr>
        <p:grpSp>
          <p:nvGrpSpPr>
            <p:cNvPr id="9" name="8 Grupo"/>
            <p:cNvGrpSpPr/>
            <p:nvPr/>
          </p:nvGrpSpPr>
          <p:grpSpPr>
            <a:xfrm>
              <a:off x="1926885" y="4149080"/>
              <a:ext cx="5290231" cy="1754326"/>
              <a:chOff x="1907704" y="4437112"/>
              <a:chExt cx="5290231" cy="1754326"/>
            </a:xfrm>
          </p:grpSpPr>
          <p:sp>
            <p:nvSpPr>
              <p:cNvPr id="11" name="10 CuadroTexto"/>
              <p:cNvSpPr txBox="1"/>
              <p:nvPr/>
            </p:nvSpPr>
            <p:spPr>
              <a:xfrm>
                <a:off x="1907704" y="4437112"/>
                <a:ext cx="5290231" cy="1754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Contact us:</a:t>
                </a:r>
              </a:p>
              <a:p>
                <a:pPr marL="285750" indent="-285750">
                  <a:buFont typeface="Wingdings"/>
                  <a:buChar char="*"/>
                </a:pP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a.m.e.asesoriasmatematicas@gmail.com</a:t>
                </a:r>
              </a:p>
              <a:p>
                <a:pPr marL="285750" indent="-285750">
                  <a:buFont typeface="Wingdings"/>
                  <a:buChar char=":"/>
                </a:pP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asesoriasmatematicas0.webnode.com.co</a:t>
                </a:r>
              </a:p>
              <a:p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@asesoriasmatematicas0</a:t>
                </a:r>
              </a:p>
              <a:p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@a.m.e._</a:t>
                </a:r>
                <a:r>
                  <a:rPr lang="en-AU" b="1" dirty="0" err="1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asesorias_matematicas</a:t>
                </a:r>
                <a:endParaRPr lang="en-AU" b="1" dirty="0" smtClean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endParaRPr>
              </a:p>
              <a:p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Erick Duque</a:t>
                </a:r>
              </a:p>
            </p:txBody>
          </p:sp>
          <p:pic>
            <p:nvPicPr>
              <p:cNvPr id="12" name="Picture 2" descr="Nueva actualización de Instagram: reels en Facebook, dúo de vídeos y más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0000" b="90000" l="10000" r="90000">
                            <a14:foregroundMark x1="43958" y1="37500" x2="43958" y2="37500"/>
                            <a14:foregroundMark x1="66146" y1="33854" x2="66146" y2="3385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41" t="18476" r="19018" b="18552"/>
              <a:stretch/>
            </p:blipFill>
            <p:spPr bwMode="auto">
              <a:xfrm>
                <a:off x="2017248" y="5661248"/>
                <a:ext cx="178488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" name="Picture 4" descr="Facebook - Inicia sesión o regístrate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7248" y="5373216"/>
                <a:ext cx="180000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" name="Picture 2" descr="Logo YouTube: la historia y el significado del logotipo, la marca y el  símbolo. | png, vector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556" b="95972" l="10000" r="90000">
                          <a14:foregroundMark x1="45234" y1="38889" x2="51094" y2="49722"/>
                          <a14:foregroundMark x1="41406" y1="49306" x2="63594" y2="49306"/>
                          <a14:foregroundMark x1="57344" y1="47083" x2="35547" y2="70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5" t="6360" r="15359" b="7003"/>
            <a:stretch/>
          </p:blipFill>
          <p:spPr bwMode="auto">
            <a:xfrm>
              <a:off x="1985660" y="5625264"/>
              <a:ext cx="281538" cy="1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08027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" y="147"/>
            <a:ext cx="12191999" cy="54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400" dirty="0" err="1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Snap ITC" panose="04040A07060A02020202" pitchFamily="82" charset="0"/>
              </a:rPr>
              <a:t>APPILED</a:t>
            </a:r>
            <a:r>
              <a:rPr lang="en-AU" sz="44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Snap ITC" panose="04040A07060A02020202" pitchFamily="82" charset="0"/>
              </a:rPr>
              <a:t> EXERCISES</a:t>
            </a:r>
            <a:endParaRPr lang="en-AU" sz="4400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" y="6498000"/>
            <a:ext cx="12185740" cy="36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" name="3 Rectángulo"/>
          <p:cNvSpPr/>
          <p:nvPr/>
        </p:nvSpPr>
        <p:spPr>
          <a:xfrm>
            <a:off x="26479" y="540147"/>
            <a:ext cx="121592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dirty="0" smtClean="0">
                <a:latin typeface="Ravie" panose="04040805050809020602" pitchFamily="82" charset="0"/>
              </a:rPr>
              <a:t>A pool is shaped like a hexagonal prism. Its base is 15 m long and its height is 3.5 m. How much will it cost to fill it if the litre of water is at € 0.02?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7328" y="1224094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 smtClean="0">
                <a:solidFill>
                  <a:srgbClr val="0000FF"/>
                </a:solidFill>
                <a:latin typeface="Snap ITC" panose="04040A07060A02020202" pitchFamily="82" charset="0"/>
              </a:rPr>
              <a:t>Let’s graph the situation</a:t>
            </a:r>
            <a:endParaRPr lang="en-AU" sz="1200" dirty="0">
              <a:solidFill>
                <a:srgbClr val="0000FF"/>
              </a:solidFill>
              <a:latin typeface="Snap ITC" panose="04040A07060A02020202" pitchFamily="82" charset="0"/>
            </a:endParaRPr>
          </a:p>
        </p:txBody>
      </p:sp>
      <p:grpSp>
        <p:nvGrpSpPr>
          <p:cNvPr id="6" name="5 Grupo"/>
          <p:cNvGrpSpPr/>
          <p:nvPr/>
        </p:nvGrpSpPr>
        <p:grpSpPr>
          <a:xfrm>
            <a:off x="527382" y="1603648"/>
            <a:ext cx="3171761" cy="2185392"/>
            <a:chOff x="2915816" y="2564904"/>
            <a:chExt cx="2378821" cy="2185392"/>
          </a:xfrm>
        </p:grpSpPr>
        <p:sp>
          <p:nvSpPr>
            <p:cNvPr id="7" name="6 Hexágono"/>
            <p:cNvSpPr/>
            <p:nvPr/>
          </p:nvSpPr>
          <p:spPr>
            <a:xfrm>
              <a:off x="2918373" y="2564904"/>
              <a:ext cx="2376264" cy="1440160"/>
            </a:xfrm>
            <a:prstGeom prst="hexagon">
              <a:avLst>
                <a:gd name="adj" fmla="val 36530"/>
                <a:gd name="vf" fmla="val 115470"/>
              </a:avLst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cxnSp>
          <p:nvCxnSpPr>
            <p:cNvPr id="8" name="7 Conector recto"/>
            <p:cNvCxnSpPr>
              <a:stCxn id="7" idx="3"/>
            </p:cNvCxnSpPr>
            <p:nvPr/>
          </p:nvCxnSpPr>
          <p:spPr>
            <a:xfrm flipH="1">
              <a:off x="2915816" y="3284984"/>
              <a:ext cx="2557" cy="984684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>
              <a:stCxn id="7" idx="2"/>
            </p:cNvCxnSpPr>
            <p:nvPr/>
          </p:nvCxnSpPr>
          <p:spPr>
            <a:xfrm flipH="1">
              <a:off x="3266963" y="4005064"/>
              <a:ext cx="177500" cy="745232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"/>
            <p:cNvCxnSpPr>
              <a:stCxn id="7" idx="1"/>
            </p:cNvCxnSpPr>
            <p:nvPr/>
          </p:nvCxnSpPr>
          <p:spPr>
            <a:xfrm>
              <a:off x="4768547" y="4005064"/>
              <a:ext cx="172386" cy="745232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>
              <a:stCxn id="7" idx="0"/>
            </p:cNvCxnSpPr>
            <p:nvPr/>
          </p:nvCxnSpPr>
          <p:spPr>
            <a:xfrm flipH="1">
              <a:off x="5292080" y="3284984"/>
              <a:ext cx="2557" cy="984684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>
              <a:stCxn id="7" idx="5"/>
            </p:cNvCxnSpPr>
            <p:nvPr/>
          </p:nvCxnSpPr>
          <p:spPr>
            <a:xfrm>
              <a:off x="4768547" y="2564904"/>
              <a:ext cx="172386" cy="1224136"/>
            </a:xfrm>
            <a:prstGeom prst="line">
              <a:avLst/>
            </a:prstGeom>
            <a:ln w="28575">
              <a:solidFill>
                <a:srgbClr val="00B0F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>
              <a:stCxn id="7" idx="4"/>
            </p:cNvCxnSpPr>
            <p:nvPr/>
          </p:nvCxnSpPr>
          <p:spPr>
            <a:xfrm flipH="1">
              <a:off x="3266963" y="2564904"/>
              <a:ext cx="177500" cy="1212422"/>
            </a:xfrm>
            <a:prstGeom prst="line">
              <a:avLst/>
            </a:prstGeom>
            <a:ln w="28575">
              <a:solidFill>
                <a:srgbClr val="00B0F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 flipV="1">
              <a:off x="2915816" y="3777326"/>
              <a:ext cx="351147" cy="492342"/>
            </a:xfrm>
            <a:prstGeom prst="line">
              <a:avLst/>
            </a:prstGeom>
            <a:ln w="28575">
              <a:solidFill>
                <a:srgbClr val="00B0F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/>
            <p:nvPr/>
          </p:nvCxnSpPr>
          <p:spPr>
            <a:xfrm>
              <a:off x="3266963" y="3777326"/>
              <a:ext cx="1673970" cy="11714"/>
            </a:xfrm>
            <a:prstGeom prst="line">
              <a:avLst/>
            </a:prstGeom>
            <a:ln w="28575">
              <a:solidFill>
                <a:srgbClr val="00B0F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>
              <a:off x="4940933" y="3789040"/>
              <a:ext cx="351147" cy="480628"/>
            </a:xfrm>
            <a:prstGeom prst="line">
              <a:avLst/>
            </a:prstGeom>
            <a:ln w="28575">
              <a:solidFill>
                <a:srgbClr val="00B0F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flipV="1">
              <a:off x="4940933" y="4269668"/>
              <a:ext cx="351147" cy="480628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 flipH="1">
              <a:off x="3266963" y="4750296"/>
              <a:ext cx="1673970" cy="0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 flipH="1" flipV="1">
              <a:off x="2915816" y="4269668"/>
              <a:ext cx="351147" cy="480628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19 CuadroTexto"/>
          <p:cNvSpPr txBox="1"/>
          <p:nvPr/>
        </p:nvSpPr>
        <p:spPr>
          <a:xfrm>
            <a:off x="1499798" y="3717033"/>
            <a:ext cx="922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Cooper Black" panose="0208090404030B020404" pitchFamily="18" charset="0"/>
              </a:rPr>
              <a:t>L = 15 m</a:t>
            </a:r>
            <a:endParaRPr lang="en-AU" sz="1400" dirty="0">
              <a:latin typeface="Cooper Black" panose="0208090404030B020404" pitchFamily="18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 rot="5400000">
            <a:off x="3419206" y="2662182"/>
            <a:ext cx="9909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Cooper Black" panose="0208090404030B020404" pitchFamily="18" charset="0"/>
              </a:rPr>
              <a:t>h = 3,5 m</a:t>
            </a:r>
            <a:endParaRPr lang="en-AU" sz="1400" dirty="0">
              <a:latin typeface="Cooper Black" panose="0208090404030B020404" pitchFamily="18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3311691" y="1593666"/>
            <a:ext cx="84489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solidFill>
                  <a:srgbClr val="0000FF"/>
                </a:solidFill>
                <a:latin typeface="Snap ITC" panose="04040A07060A02020202" pitchFamily="82" charset="0"/>
              </a:rPr>
              <a:t>It must be known what is the measure of the apothem of its base…</a:t>
            </a:r>
            <a:endParaRPr lang="en-AU" sz="1600" dirty="0">
              <a:solidFill>
                <a:srgbClr val="0000FF"/>
              </a:solidFill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22 Rectángulo"/>
              <p:cNvSpPr/>
              <p:nvPr/>
            </p:nvSpPr>
            <p:spPr>
              <a:xfrm>
                <a:off x="4013904" y="1844825"/>
                <a:ext cx="2209644" cy="9106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AU" smtClean="0">
                          <a:solidFill>
                            <a:srgbClr val="FF0000"/>
                          </a:solidFill>
                          <a:latin typeface="Ravie" panose="04040805050809020602" pitchFamily="82" charset="0"/>
                        </a:rPr>
                        <m:t>ap</m:t>
                      </m:r>
                      <m:r>
                        <m:rPr>
                          <m:nor/>
                        </m:rPr>
                        <a:rPr lang="en-AU" b="0" i="0" smtClean="0">
                          <a:solidFill>
                            <a:srgbClr val="FF0000"/>
                          </a:solidFill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mtClean="0">
                          <a:solidFill>
                            <a:srgbClr val="FF0000"/>
                          </a:solidFill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AU" b="0" i="0" smtClean="0">
                          <a:solidFill>
                            <a:srgbClr val="FF0000"/>
                          </a:solidFill>
                          <a:latin typeface="Ravie" panose="04040805050809020602" pitchFamily="82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en-AU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AU">
                                  <a:solidFill>
                                    <a:srgbClr val="FF0000"/>
                                  </a:solidFill>
                                  <a:latin typeface="Ravie" panose="04040805050809020602" pitchFamily="82" charset="0"/>
                                </a:rPr>
                                <m:t>L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n-AU" baseline="30000">
                                  <a:solidFill>
                                    <a:srgbClr val="FF0000"/>
                                  </a:solidFill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n-AU" i="1">
                              <a:solidFill>
                                <a:srgbClr val="FF0000"/>
                              </a:solidFill>
                              <a:latin typeface="Ravie" panose="04040805050809020602" pitchFamily="82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AU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AU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nor/>
                                        </m:rPr>
                                        <a:rPr lang="en-AU">
                                          <a:solidFill>
                                            <a:srgbClr val="FF0000"/>
                                          </a:solidFill>
                                          <a:latin typeface="Ravie" panose="04040805050809020602" pitchFamily="82" charset="0"/>
                                        </a:rPr>
                                        <m:t>L</m:t>
                                      </m:r>
                                    </m:num>
                                    <m:den>
                                      <m:r>
                                        <m:rPr>
                                          <m:nor/>
                                        </m:rPr>
                                        <a:rPr lang="en-AU">
                                          <a:solidFill>
                                            <a:srgbClr val="FF0000"/>
                                          </a:solidFill>
                                          <a:latin typeface="Ravie" panose="04040805050809020602" pitchFamily="82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m:rPr>
                                  <m:nor/>
                                </m:rPr>
                                <a:rPr lang="en-AU" baseline="30000">
                                  <a:solidFill>
                                    <a:srgbClr val="FF0000"/>
                                  </a:solidFill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AU" dirty="0">
                  <a:solidFill>
                    <a:srgbClr val="FF0000"/>
                  </a:solidFill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3" name="22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3904" y="1844825"/>
                <a:ext cx="2209644" cy="91069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23 Rectángulo"/>
              <p:cNvSpPr/>
              <p:nvPr/>
            </p:nvSpPr>
            <p:spPr>
              <a:xfrm>
                <a:off x="8018059" y="1868379"/>
                <a:ext cx="2446888" cy="9106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AU" smtClean="0">
                          <a:latin typeface="Ravie" panose="04040805050809020602" pitchFamily="82" charset="0"/>
                        </a:rPr>
                        <m:t>ap</m:t>
                      </m:r>
                      <m:r>
                        <m:rPr>
                          <m:nor/>
                        </m:rPr>
                        <a:rPr lang="en-AU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mtClean="0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AU" b="0" i="0" smtClean="0">
                          <a:latin typeface="Ravie" panose="04040805050809020602" pitchFamily="82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en-AU" i="1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AU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AU" b="0" i="0" smtClean="0">
                                  <a:latin typeface="Ravie" panose="04040805050809020602" pitchFamily="82" charset="0"/>
                                </a:rPr>
                                <m:t>15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n-AU" baseline="3000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n-AU" i="1">
                              <a:latin typeface="Ravie" panose="04040805050809020602" pitchFamily="82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AU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AU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AU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nor/>
                                        </m:rPr>
                                        <a:rPr lang="en-AU" b="0" i="0" smtClean="0">
                                          <a:latin typeface="Ravie" panose="04040805050809020602" pitchFamily="82" charset="0"/>
                                        </a:rPr>
                                        <m:t>15</m:t>
                                      </m:r>
                                    </m:num>
                                    <m:den>
                                      <m:r>
                                        <m:rPr>
                                          <m:nor/>
                                        </m:rPr>
                                        <a:rPr lang="en-AU">
                                          <a:latin typeface="Ravie" panose="04040805050809020602" pitchFamily="82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m:rPr>
                                  <m:nor/>
                                </m:rPr>
                                <a:rPr lang="en-AU" baseline="3000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AU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4" name="2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8059" y="1868379"/>
                <a:ext cx="2446888" cy="9106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24 Flecha derecha"/>
          <p:cNvSpPr/>
          <p:nvPr/>
        </p:nvSpPr>
        <p:spPr>
          <a:xfrm>
            <a:off x="6958251" y="2209859"/>
            <a:ext cx="1057963" cy="356185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7" name="26 CuadroTexto"/>
          <p:cNvSpPr txBox="1"/>
          <p:nvPr/>
        </p:nvSpPr>
        <p:spPr>
          <a:xfrm>
            <a:off x="6139197" y="2779077"/>
            <a:ext cx="209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err="1" smtClean="0">
                <a:latin typeface="Ravie" panose="04040805050809020602" pitchFamily="82" charset="0"/>
              </a:rPr>
              <a:t>ap</a:t>
            </a:r>
            <a:r>
              <a:rPr lang="en-AU" dirty="0" smtClean="0">
                <a:latin typeface="Ravie" panose="04040805050809020602" pitchFamily="82" charset="0"/>
              </a:rPr>
              <a:t> </a:t>
            </a:r>
            <a:r>
              <a:rPr lang="en-AU" dirty="0" smtClean="0">
                <a:latin typeface="Ravie" panose="04040805050809020602" pitchFamily="82" charset="0"/>
                <a:sym typeface="Symbol"/>
              </a:rPr>
              <a:t> 12.99 m</a:t>
            </a:r>
            <a:r>
              <a:rPr lang="en-AU" dirty="0" smtClean="0">
                <a:latin typeface="Ravie" panose="04040805050809020602" pitchFamily="82" charset="0"/>
              </a:rPr>
              <a:t> 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335360" y="4221088"/>
            <a:ext cx="1526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V = </a:t>
            </a:r>
            <a:r>
              <a:rPr lang="en-AU" dirty="0" smtClean="0">
                <a:solidFill>
                  <a:srgbClr val="00B050"/>
                </a:solidFill>
                <a:latin typeface="Ravie" panose="04040805050809020602" pitchFamily="82" charset="0"/>
              </a:rPr>
              <a:t>A</a:t>
            </a:r>
            <a:r>
              <a:rPr lang="en-AU" baseline="-25000" dirty="0" smtClean="0">
                <a:solidFill>
                  <a:srgbClr val="00B050"/>
                </a:solidFill>
                <a:latin typeface="Ravie" panose="04040805050809020602" pitchFamily="82" charset="0"/>
              </a:rPr>
              <a:t>b</a:t>
            </a:r>
            <a:r>
              <a:rPr lang="en-AU" dirty="0" smtClean="0">
                <a:latin typeface="Ravie" panose="04040805050809020602" pitchFamily="82" charset="0"/>
              </a:rPr>
              <a:t> </a:t>
            </a:r>
            <a:r>
              <a:rPr lang="en-AU" dirty="0" smtClean="0">
                <a:latin typeface="Ravie" panose="04040805050809020602" pitchFamily="82" charset="0"/>
                <a:sym typeface="Symbol"/>
              </a:rPr>
              <a:t> </a:t>
            </a:r>
            <a:r>
              <a:rPr lang="en-AU" dirty="0" smtClean="0">
                <a:solidFill>
                  <a:schemeClr val="accent6">
                    <a:lumMod val="50000"/>
                  </a:schemeClr>
                </a:solidFill>
                <a:latin typeface="Ravie" panose="04040805050809020602" pitchFamily="82" charset="0"/>
                <a:sym typeface="Symbol"/>
              </a:rPr>
              <a:t>h</a:t>
            </a:r>
            <a:endParaRPr lang="en-AU" baseline="30000" dirty="0">
              <a:solidFill>
                <a:schemeClr val="accent6">
                  <a:lumMod val="50000"/>
                </a:schemeClr>
              </a:solidFill>
              <a:latin typeface="Ravie" panose="04040805050809020602" pitchFamily="82" charset="0"/>
            </a:endParaRPr>
          </a:p>
        </p:txBody>
      </p:sp>
      <p:sp>
        <p:nvSpPr>
          <p:cNvPr id="29" name="28 Flecha derecha"/>
          <p:cNvSpPr/>
          <p:nvPr/>
        </p:nvSpPr>
        <p:spPr>
          <a:xfrm>
            <a:off x="2120490" y="4234236"/>
            <a:ext cx="1057963" cy="356185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32 Rectángulo"/>
              <p:cNvSpPr/>
              <p:nvPr/>
            </p:nvSpPr>
            <p:spPr>
              <a:xfrm>
                <a:off x="3503713" y="4080249"/>
                <a:ext cx="3456395" cy="6641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AU" smtClean="0">
                          <a:latin typeface="Ravie" panose="04040805050809020602" pitchFamily="82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n-AU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mtClean="0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AU" b="0" i="0" smtClean="0">
                          <a:latin typeface="Ravie" panose="04040805050809020602" pitchFamily="82" charset="0"/>
                        </a:rPr>
                        <m:t> </m:t>
                      </m:r>
                      <m:f>
                        <m:fPr>
                          <m:ctrlPr>
                            <a:rPr lang="en-AU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>
                              <a:solidFill>
                                <a:srgbClr val="00B050"/>
                              </a:solidFill>
                              <a:latin typeface="Ravie" panose="04040805050809020602" pitchFamily="82" charset="0"/>
                            </a:rPr>
                            <m:t>15</m:t>
                          </m:r>
                          <m:r>
                            <m:rPr>
                              <m:nor/>
                            </m:rPr>
                            <a:rPr lang="en-AU" b="0" i="0" smtClean="0">
                              <a:solidFill>
                                <a:srgbClr val="00B050"/>
                              </a:solidFill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AU">
                              <a:solidFill>
                                <a:srgbClr val="00B050"/>
                              </a:solidFill>
                              <a:latin typeface="Ravie" panose="04040805050809020602" pitchFamily="82" charset="0"/>
                            </a:rPr>
                            <m:t>∙</m:t>
                          </m:r>
                          <m:r>
                            <m:rPr>
                              <m:nor/>
                            </m:rPr>
                            <a:rPr lang="en-AU" b="0" i="0" smtClean="0">
                              <a:solidFill>
                                <a:srgbClr val="00B050"/>
                              </a:solidFill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AU">
                              <a:solidFill>
                                <a:srgbClr val="00B050"/>
                              </a:solidFill>
                              <a:latin typeface="Ravie" panose="04040805050809020602" pitchFamily="82" charset="0"/>
                            </a:rPr>
                            <m:t>6</m:t>
                          </m:r>
                          <m:r>
                            <m:rPr>
                              <m:nor/>
                            </m:rPr>
                            <a:rPr lang="en-AU" b="0" i="0" smtClean="0">
                              <a:solidFill>
                                <a:srgbClr val="00B050"/>
                              </a:solidFill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AU">
                              <a:solidFill>
                                <a:srgbClr val="00B050"/>
                              </a:solidFill>
                              <a:latin typeface="Ravie" panose="04040805050809020602" pitchFamily="82" charset="0"/>
                            </a:rPr>
                            <m:t>∙</m:t>
                          </m:r>
                          <m:r>
                            <m:rPr>
                              <m:nor/>
                            </m:rPr>
                            <a:rPr lang="en-AU" b="0" i="0" smtClean="0">
                              <a:solidFill>
                                <a:srgbClr val="00B050"/>
                              </a:solidFill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AU">
                              <a:solidFill>
                                <a:srgbClr val="00B050"/>
                              </a:solidFill>
                              <a:latin typeface="Ravie" panose="04040805050809020602" pitchFamily="82" charset="0"/>
                            </a:rPr>
                            <m:t>12,99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AU">
                              <a:solidFill>
                                <a:srgbClr val="00B050"/>
                              </a:solidFill>
                              <a:latin typeface="Ravie" panose="04040805050809020602" pitchFamily="82" charset="0"/>
                            </a:rPr>
                            <m:t>2</m:t>
                          </m:r>
                        </m:den>
                      </m:f>
                      <m:r>
                        <m:rPr>
                          <m:nor/>
                        </m:rPr>
                        <a:rPr lang="en-AU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>
                          <a:latin typeface="Ravie" panose="04040805050809020602" pitchFamily="82" charset="0"/>
                        </a:rPr>
                        <m:t>∙</m:t>
                      </m:r>
                      <m:r>
                        <m:rPr>
                          <m:nor/>
                        </m:rPr>
                        <a:rPr lang="en-AU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Ravie" panose="04040805050809020602" pitchFamily="82" charset="0"/>
                        </a:rPr>
                        <m:t>3,5</m:t>
                      </m:r>
                    </m:oMath>
                  </m:oMathPara>
                </a14:m>
                <a:endParaRPr lang="en-AU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33" name="32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3713" y="4080249"/>
                <a:ext cx="3456395" cy="66415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33 CuadroTexto"/>
          <p:cNvSpPr txBox="1"/>
          <p:nvPr/>
        </p:nvSpPr>
        <p:spPr>
          <a:xfrm>
            <a:off x="9246354" y="4221088"/>
            <a:ext cx="2029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V = 2.045,92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1868400" y="5094476"/>
            <a:ext cx="84489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solidFill>
                  <a:srgbClr val="0000FF"/>
                </a:solidFill>
                <a:latin typeface="Snap ITC" panose="04040A07060A02020202" pitchFamily="82" charset="0"/>
              </a:rPr>
              <a:t>Now, let’s calculate the cost of filling it…</a:t>
            </a:r>
            <a:endParaRPr lang="en-AU" sz="1600" dirty="0">
              <a:solidFill>
                <a:srgbClr val="0000FF"/>
              </a:solidFill>
              <a:latin typeface="Snap ITC" panose="04040A07060A02020202" pitchFamily="82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1868400" y="5637392"/>
            <a:ext cx="3498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Cost = (2.045,92)(0,02)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6672064" y="5637392"/>
            <a:ext cx="1245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= 40,92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38" name="37 Flecha derecha"/>
          <p:cNvSpPr/>
          <p:nvPr/>
        </p:nvSpPr>
        <p:spPr>
          <a:xfrm>
            <a:off x="7476092" y="4234236"/>
            <a:ext cx="1057963" cy="356185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07922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0" grpId="0"/>
      <p:bldP spid="21" grpId="0"/>
      <p:bldP spid="22" grpId="0"/>
      <p:bldP spid="23" grpId="0"/>
      <p:bldP spid="24" grpId="0"/>
      <p:bldP spid="25" grpId="0" animBg="1"/>
      <p:bldP spid="27" grpId="0"/>
      <p:bldP spid="28" grpId="0"/>
      <p:bldP spid="29" grpId="0" animBg="1"/>
      <p:bldP spid="33" grpId="0"/>
      <p:bldP spid="34" grpId="0"/>
      <p:bldP spid="35" grpId="0"/>
      <p:bldP spid="36" grpId="0"/>
      <p:bldP spid="37" grpId="0"/>
      <p:bldP spid="3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147"/>
            <a:ext cx="12192000" cy="54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12192000" cy="36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551837"/>
            <a:ext cx="12192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cap="none" spc="0" dirty="0" smtClean="0">
                <a:ln>
                  <a:solidFill>
                    <a:srgbClr val="FF00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Now, surface areas formulas</a:t>
            </a:r>
            <a:r>
              <a:rPr lang="en-AU" sz="5400" dirty="0" smtClean="0">
                <a:ln>
                  <a:solidFill>
                    <a:srgbClr val="FF00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…</a:t>
            </a:r>
            <a:endParaRPr lang="en-AU" sz="5400" cap="none" spc="0" dirty="0">
              <a:ln>
                <a:solidFill>
                  <a:srgbClr val="FF0000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990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>
          <a:xfrm>
            <a:off x="2" y="0"/>
            <a:ext cx="12191998" cy="72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7200" dirty="0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Surface area of solids</a:t>
            </a:r>
            <a:endParaRPr lang="en-AU" sz="7200" dirty="0">
              <a:ln>
                <a:solidFill>
                  <a:schemeClr val="tx1"/>
                </a:solidFill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0" y="6498000"/>
            <a:ext cx="12192001" cy="36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CuadroTexto 2"/>
          <p:cNvSpPr txBox="1"/>
          <p:nvPr/>
        </p:nvSpPr>
        <p:spPr>
          <a:xfrm>
            <a:off x="1055389" y="1679718"/>
            <a:ext cx="3318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>
                <a:latin typeface="Ravie" panose="04040805050809020602" pitchFamily="82" charset="0"/>
                <a:cs typeface="Arial" panose="020B0604020202020204" pitchFamily="34" charset="0"/>
              </a:rPr>
              <a:t>Any polyhedron</a:t>
            </a:r>
          </a:p>
        </p:txBody>
      </p:sp>
      <p:sp>
        <p:nvSpPr>
          <p:cNvPr id="18" name="17 Flecha derecha"/>
          <p:cNvSpPr/>
          <p:nvPr/>
        </p:nvSpPr>
        <p:spPr>
          <a:xfrm>
            <a:off x="4373926" y="1668234"/>
            <a:ext cx="978408" cy="484632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9" name="18 CuadroTexto"/>
          <p:cNvSpPr txBox="1"/>
          <p:nvPr/>
        </p:nvSpPr>
        <p:spPr>
          <a:xfrm>
            <a:off x="5352334" y="1587384"/>
            <a:ext cx="5784276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A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S</a:t>
            </a:r>
            <a:r>
              <a:rPr lang="en-A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 = 2lh + 2wh + 2wl</a:t>
            </a:r>
            <a:endParaRPr lang="en-A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20" name="CuadroTexto 5"/>
          <p:cNvSpPr txBox="1"/>
          <p:nvPr/>
        </p:nvSpPr>
        <p:spPr>
          <a:xfrm>
            <a:off x="2406400" y="2559909"/>
            <a:ext cx="1887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>
                <a:latin typeface="Ravie" panose="04040805050809020602" pitchFamily="82" charset="0"/>
                <a:cs typeface="Arial" panose="020B0604020202020204" pitchFamily="34" charset="0"/>
              </a:rPr>
              <a:t>Cylinder</a:t>
            </a:r>
          </a:p>
        </p:txBody>
      </p:sp>
      <p:sp>
        <p:nvSpPr>
          <p:cNvPr id="21" name="20 Flecha derecha"/>
          <p:cNvSpPr/>
          <p:nvPr/>
        </p:nvSpPr>
        <p:spPr>
          <a:xfrm>
            <a:off x="4293455" y="2548426"/>
            <a:ext cx="978408" cy="484632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2" name="21 CuadroTexto"/>
          <p:cNvSpPr txBox="1"/>
          <p:nvPr/>
        </p:nvSpPr>
        <p:spPr>
          <a:xfrm>
            <a:off x="5271863" y="2467576"/>
            <a:ext cx="4513736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A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S = 2</a:t>
            </a:r>
            <a:r>
              <a:rPr lang="en-A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  <a:sym typeface="Symbol"/>
              </a:rPr>
              <a:t></a:t>
            </a:r>
            <a:r>
              <a:rPr lang="en-A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  <a:sym typeface="Symbol"/>
              </a:rPr>
              <a:t>rh + </a:t>
            </a:r>
            <a:r>
              <a:rPr lang="en-A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2</a:t>
            </a:r>
            <a:r>
              <a:rPr lang="en-A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  <a:sym typeface="Symbol"/>
              </a:rPr>
              <a:t></a:t>
            </a:r>
            <a:r>
              <a:rPr lang="en-A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  <a:sym typeface="Symbol"/>
              </a:rPr>
              <a:t>r</a:t>
            </a:r>
            <a:r>
              <a:rPr lang="en-AU" sz="36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  <a:sym typeface="Symbol"/>
              </a:rPr>
              <a:t>2</a:t>
            </a:r>
            <a:endParaRPr lang="en-AU" sz="3600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23" name="CuadroTexto 8"/>
          <p:cNvSpPr txBox="1"/>
          <p:nvPr/>
        </p:nvSpPr>
        <p:spPr>
          <a:xfrm>
            <a:off x="3548220" y="3482010"/>
            <a:ext cx="15921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>
                <a:latin typeface="Ravie" panose="04040805050809020602" pitchFamily="82" charset="0"/>
                <a:cs typeface="Arial" panose="020B0604020202020204" pitchFamily="34" charset="0"/>
              </a:rPr>
              <a:t>Sphere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6118731" y="3389678"/>
            <a:ext cx="252505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A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S = 4</a:t>
            </a:r>
            <a:r>
              <a:rPr lang="en-A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  <a:sym typeface="Symbol"/>
              </a:rPr>
              <a:t>r</a:t>
            </a:r>
            <a:r>
              <a:rPr lang="en-AU" sz="36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  <a:sym typeface="Symbol"/>
              </a:rPr>
              <a:t>2</a:t>
            </a:r>
            <a:endParaRPr lang="en-AU" sz="3600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25" name="24 Flecha derecha"/>
          <p:cNvSpPr/>
          <p:nvPr/>
        </p:nvSpPr>
        <p:spPr>
          <a:xfrm>
            <a:off x="5140323" y="3470527"/>
            <a:ext cx="978408" cy="484632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6" name="CuadroTexto 11"/>
          <p:cNvSpPr txBox="1"/>
          <p:nvPr/>
        </p:nvSpPr>
        <p:spPr>
          <a:xfrm>
            <a:off x="3036861" y="4447649"/>
            <a:ext cx="1085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>
                <a:latin typeface="Ravie" panose="04040805050809020602" pitchFamily="82" charset="0"/>
                <a:cs typeface="Arial" panose="020B0604020202020204" pitchFamily="34" charset="0"/>
              </a:rPr>
              <a:t>Cone</a:t>
            </a:r>
          </a:p>
        </p:txBody>
      </p:sp>
      <p:sp>
        <p:nvSpPr>
          <p:cNvPr id="27" name="26 Flecha derecha"/>
          <p:cNvSpPr/>
          <p:nvPr/>
        </p:nvSpPr>
        <p:spPr>
          <a:xfrm>
            <a:off x="4122415" y="4436166"/>
            <a:ext cx="978408" cy="484632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27 CuadroTexto"/>
          <p:cNvSpPr txBox="1"/>
          <p:nvPr/>
        </p:nvSpPr>
        <p:spPr>
          <a:xfrm>
            <a:off x="5100824" y="4355317"/>
            <a:ext cx="4054315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A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S = </a:t>
            </a:r>
            <a:r>
              <a:rPr lang="en-A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  <a:sym typeface="Symbol"/>
              </a:rPr>
              <a:t>rr</a:t>
            </a:r>
            <a:r>
              <a:rPr lang="en-AU" sz="36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  <a:sym typeface="Symbol"/>
              </a:rPr>
              <a:t>2</a:t>
            </a:r>
            <a:r>
              <a:rPr lang="en-A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  <a:sym typeface="Symbol"/>
              </a:rPr>
              <a:t> </a:t>
            </a:r>
            <a:r>
              <a:rPr lang="en-A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  <a:sym typeface="Symbol"/>
              </a:rPr>
              <a:t>+ h</a:t>
            </a:r>
            <a:r>
              <a:rPr lang="en-AU" sz="36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  <a:sym typeface="Symbol"/>
              </a:rPr>
              <a:t>2</a:t>
            </a:r>
            <a:endParaRPr lang="en-AU" sz="3600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cxnSp>
        <p:nvCxnSpPr>
          <p:cNvPr id="30" name="29 Conector recto"/>
          <p:cNvCxnSpPr/>
          <p:nvPr/>
        </p:nvCxnSpPr>
        <p:spPr>
          <a:xfrm>
            <a:off x="7129070" y="4413373"/>
            <a:ext cx="1869802" cy="0"/>
          </a:xfrm>
          <a:prstGeom prst="line">
            <a:avLst/>
          </a:prstGeom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4626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901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19" grpId="0" animBg="1"/>
      <p:bldP spid="20" grpId="0"/>
      <p:bldP spid="21" grpId="0" animBg="1"/>
      <p:bldP spid="22" grpId="0" animBg="1"/>
      <p:bldP spid="23" grpId="0"/>
      <p:bldP spid="24" grpId="0" animBg="1"/>
      <p:bldP spid="25" grpId="0" animBg="1"/>
      <p:bldP spid="26" grpId="0"/>
      <p:bldP spid="27" grpId="0" animBg="1"/>
      <p:bldP spid="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CuadroTexto"/>
          <p:cNvSpPr txBox="1"/>
          <p:nvPr/>
        </p:nvSpPr>
        <p:spPr>
          <a:xfrm>
            <a:off x="-1" y="868906"/>
            <a:ext cx="12192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The figure below shows a 2.5 m long concrete pipe section with an inner radius of 1.2m and thickness of 0.1m. Calculate its total surface area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2" y="0"/>
            <a:ext cx="12191998" cy="72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7200" dirty="0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Surface area of solids</a:t>
            </a:r>
            <a:endParaRPr lang="en-AU" sz="7200" dirty="0">
              <a:ln>
                <a:solidFill>
                  <a:schemeClr val="tx1"/>
                </a:solidFill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0" y="6498000"/>
            <a:ext cx="12192001" cy="36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grpSp>
        <p:nvGrpSpPr>
          <p:cNvPr id="40" name="39 Grupo"/>
          <p:cNvGrpSpPr/>
          <p:nvPr/>
        </p:nvGrpSpPr>
        <p:grpSpPr>
          <a:xfrm>
            <a:off x="116112" y="1823947"/>
            <a:ext cx="4109021" cy="3280428"/>
            <a:chOff x="2566370" y="2931915"/>
            <a:chExt cx="4109021" cy="3280428"/>
          </a:xfrm>
        </p:grpSpPr>
        <p:grpSp>
          <p:nvGrpSpPr>
            <p:cNvPr id="1046" name="1045 Grupo"/>
            <p:cNvGrpSpPr/>
            <p:nvPr/>
          </p:nvGrpSpPr>
          <p:grpSpPr>
            <a:xfrm>
              <a:off x="3061141" y="2931915"/>
              <a:ext cx="3614250" cy="3280428"/>
              <a:chOff x="3061141" y="2931915"/>
              <a:chExt cx="3614250" cy="3280428"/>
            </a:xfrm>
          </p:grpSpPr>
          <p:sp>
            <p:nvSpPr>
              <p:cNvPr id="27" name="26 Elipse"/>
              <p:cNvSpPr/>
              <p:nvPr/>
            </p:nvSpPr>
            <p:spPr>
              <a:xfrm>
                <a:off x="3061141" y="4412343"/>
                <a:ext cx="1800000" cy="180000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dirty="0" smtClean="0"/>
                  <a:t>B</a:t>
                </a:r>
                <a:endParaRPr lang="en-AU" dirty="0"/>
              </a:p>
            </p:txBody>
          </p:sp>
          <p:sp>
            <p:nvSpPr>
              <p:cNvPr id="1024" name="1023 Elipse"/>
              <p:cNvSpPr/>
              <p:nvPr/>
            </p:nvSpPr>
            <p:spPr>
              <a:xfrm>
                <a:off x="3241141" y="4592343"/>
                <a:ext cx="1440000" cy="1440000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grpSp>
            <p:nvGrpSpPr>
              <p:cNvPr id="1042" name="1041 Grupo"/>
              <p:cNvGrpSpPr/>
              <p:nvPr/>
            </p:nvGrpSpPr>
            <p:grpSpPr>
              <a:xfrm>
                <a:off x="4874276" y="2931915"/>
                <a:ext cx="1801115" cy="1800000"/>
                <a:chOff x="4874276" y="2931915"/>
                <a:chExt cx="1801115" cy="1800000"/>
              </a:xfrm>
            </p:grpSpPr>
            <p:sp>
              <p:nvSpPr>
                <p:cNvPr id="36" name="35 Acorde"/>
                <p:cNvSpPr/>
                <p:nvPr/>
              </p:nvSpPr>
              <p:spPr>
                <a:xfrm flipV="1">
                  <a:off x="4875391" y="2931915"/>
                  <a:ext cx="1800000" cy="1800000"/>
                </a:xfrm>
                <a:prstGeom prst="chord">
                  <a:avLst>
                    <a:gd name="adj1" fmla="val 20981299"/>
                    <a:gd name="adj2" fmla="val 20657361"/>
                  </a:avLst>
                </a:prstGeom>
                <a:noFill/>
                <a:ln>
                  <a:solidFill>
                    <a:srgbClr val="FF0000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 dirty="0"/>
                </a:p>
              </p:txBody>
            </p:sp>
            <p:sp>
              <p:nvSpPr>
                <p:cNvPr id="1029" name="1028 Arco de bloque"/>
                <p:cNvSpPr/>
                <p:nvPr/>
              </p:nvSpPr>
              <p:spPr>
                <a:xfrm rot="2778657">
                  <a:off x="4874276" y="2931915"/>
                  <a:ext cx="1800000" cy="1800000"/>
                </a:xfrm>
                <a:prstGeom prst="blockArc">
                  <a:avLst>
                    <a:gd name="adj1" fmla="val 10800000"/>
                    <a:gd name="adj2" fmla="val 0"/>
                    <a:gd name="adj3" fmla="val 0"/>
                  </a:avLst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 dirty="0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1032" name="1031 Conector recto"/>
              <p:cNvCxnSpPr>
                <a:stCxn id="27" idx="1"/>
                <a:endCxn id="1029" idx="0"/>
              </p:cNvCxnSpPr>
              <p:nvPr/>
            </p:nvCxnSpPr>
            <p:spPr>
              <a:xfrm flipV="1">
                <a:off x="3324745" y="3181126"/>
                <a:ext cx="1827861" cy="149482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43 Elipse"/>
              <p:cNvSpPr/>
              <p:nvPr/>
            </p:nvSpPr>
            <p:spPr>
              <a:xfrm>
                <a:off x="5070134" y="3111915"/>
                <a:ext cx="1440000" cy="1440000"/>
              </a:xfrm>
              <a:prstGeom prst="ellipse">
                <a:avLst/>
              </a:prstGeom>
              <a:noFill/>
              <a:ln w="6350">
                <a:solidFill>
                  <a:srgbClr val="FF000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cxnSp>
            <p:nvCxnSpPr>
              <p:cNvPr id="50" name="49 Conector recto"/>
              <p:cNvCxnSpPr>
                <a:endCxn id="44" idx="1"/>
              </p:cNvCxnSpPr>
              <p:nvPr/>
            </p:nvCxnSpPr>
            <p:spPr>
              <a:xfrm flipV="1">
                <a:off x="3522189" y="3322798"/>
                <a:ext cx="1758828" cy="1409117"/>
              </a:xfrm>
              <a:prstGeom prst="line">
                <a:avLst/>
              </a:prstGeom>
              <a:ln w="6350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51 Conector recto"/>
              <p:cNvCxnSpPr/>
              <p:nvPr/>
            </p:nvCxnSpPr>
            <p:spPr>
              <a:xfrm flipV="1">
                <a:off x="4477993" y="4401771"/>
                <a:ext cx="1758828" cy="1409117"/>
              </a:xfrm>
              <a:prstGeom prst="line">
                <a:avLst/>
              </a:prstGeom>
              <a:ln w="6350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53 Conector recto"/>
              <p:cNvCxnSpPr>
                <a:endCxn id="1029" idx="1"/>
              </p:cNvCxnSpPr>
              <p:nvPr/>
            </p:nvCxnSpPr>
            <p:spPr>
              <a:xfrm flipV="1">
                <a:off x="4493917" y="4482704"/>
                <a:ext cx="1902029" cy="154963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2" name="61 Conector recto"/>
            <p:cNvCxnSpPr/>
            <p:nvPr/>
          </p:nvCxnSpPr>
          <p:spPr>
            <a:xfrm flipV="1">
              <a:off x="3241141" y="2965753"/>
              <a:ext cx="1827861" cy="1494821"/>
            </a:xfrm>
            <a:prstGeom prst="line">
              <a:avLst/>
            </a:pr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7" name="1046 CuadroTexto"/>
            <p:cNvSpPr txBox="1"/>
            <p:nvPr/>
          </p:nvSpPr>
          <p:spPr>
            <a:xfrm rot="19234560">
              <a:off x="3561628" y="3374691"/>
              <a:ext cx="10246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dirty="0" smtClean="0">
                  <a:latin typeface="Ravie" panose="04040805050809020602" pitchFamily="82" charset="0"/>
                </a:rPr>
                <a:t>2.5 m</a:t>
              </a:r>
              <a:endParaRPr lang="en-AU" dirty="0">
                <a:latin typeface="Ravie" panose="04040805050809020602" pitchFamily="82" charset="0"/>
              </a:endParaRPr>
            </a:p>
          </p:txBody>
        </p:sp>
        <p:cxnSp>
          <p:nvCxnSpPr>
            <p:cNvPr id="1049" name="1048 Conector recto"/>
            <p:cNvCxnSpPr>
              <a:stCxn id="1024" idx="2"/>
            </p:cNvCxnSpPr>
            <p:nvPr/>
          </p:nvCxnSpPr>
          <p:spPr>
            <a:xfrm>
              <a:off x="3241141" y="5312343"/>
              <a:ext cx="72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2" name="1051 CuadroTexto"/>
            <p:cNvSpPr txBox="1"/>
            <p:nvPr/>
          </p:nvSpPr>
          <p:spPr>
            <a:xfrm>
              <a:off x="3270169" y="5084135"/>
              <a:ext cx="69442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dirty="0" smtClean="0">
                  <a:latin typeface="Ravie" panose="04040805050809020602" pitchFamily="82" charset="0"/>
                </a:rPr>
                <a:t>1.2 m</a:t>
              </a:r>
              <a:endParaRPr lang="en-AU" sz="1200" dirty="0">
                <a:latin typeface="Ravie" panose="04040805050809020602" pitchFamily="82" charset="0"/>
              </a:endParaRPr>
            </a:p>
          </p:txBody>
        </p:sp>
        <p:cxnSp>
          <p:nvCxnSpPr>
            <p:cNvPr id="1054" name="1053 Conector recto de flecha"/>
            <p:cNvCxnSpPr>
              <a:endCxn id="27" idx="3"/>
            </p:cNvCxnSpPr>
            <p:nvPr/>
          </p:nvCxnSpPr>
          <p:spPr>
            <a:xfrm flipV="1">
              <a:off x="3061141" y="5948739"/>
              <a:ext cx="263604" cy="225218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74 Conector recto de flecha"/>
            <p:cNvCxnSpPr>
              <a:endCxn id="1024" idx="3"/>
            </p:cNvCxnSpPr>
            <p:nvPr/>
          </p:nvCxnSpPr>
          <p:spPr>
            <a:xfrm flipH="1">
              <a:off x="3452024" y="5606344"/>
              <a:ext cx="217803" cy="215116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38 CuadroTexto"/>
            <p:cNvSpPr txBox="1"/>
            <p:nvPr/>
          </p:nvSpPr>
          <p:spPr>
            <a:xfrm>
              <a:off x="2566370" y="5879516"/>
              <a:ext cx="6880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dirty="0" smtClean="0">
                  <a:latin typeface="Ravie" panose="04040805050809020602" pitchFamily="82" charset="0"/>
                </a:rPr>
                <a:t>0.1 m</a:t>
              </a:r>
              <a:endParaRPr lang="en-AU" sz="1200" dirty="0">
                <a:latin typeface="Ravie" panose="04040805050809020602" pitchFamily="82" charset="0"/>
              </a:endParaRPr>
            </a:p>
          </p:txBody>
        </p:sp>
      </p:grpSp>
      <p:sp>
        <p:nvSpPr>
          <p:cNvPr id="2" name="1 CuadroTexto"/>
          <p:cNvSpPr txBox="1"/>
          <p:nvPr/>
        </p:nvSpPr>
        <p:spPr>
          <a:xfrm>
            <a:off x="4225133" y="1561403"/>
            <a:ext cx="2849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 smtClean="0">
                <a:solidFill>
                  <a:srgbClr val="0000CC"/>
                </a:solidFill>
                <a:latin typeface="Tekton Pro Cond" pitchFamily="34" charset="0"/>
              </a:rPr>
              <a:t>The total surface area is given by…</a:t>
            </a:r>
            <a:endParaRPr lang="en-AU" b="1" dirty="0">
              <a:solidFill>
                <a:srgbClr val="0000CC"/>
              </a:solidFill>
              <a:latin typeface="Tekton Pro Cond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943749" y="1515237"/>
            <a:ext cx="23934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S</a:t>
            </a:r>
            <a:r>
              <a:rPr lang="es-CO" sz="2400" baseline="-25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T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= </a:t>
            </a:r>
            <a:r>
              <a:rPr lang="es-CO" sz="2400" dirty="0" smtClean="0">
                <a:latin typeface="Snap ITC" panose="04040A07060A02020202" pitchFamily="82" charset="0"/>
              </a:rPr>
              <a:t>S</a:t>
            </a:r>
            <a:r>
              <a:rPr lang="es-CO" sz="2400" baseline="-25000" dirty="0" smtClean="0">
                <a:latin typeface="Snap ITC" panose="04040A07060A02020202" pitchFamily="82" charset="0"/>
              </a:rPr>
              <a:t>1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− </a:t>
            </a:r>
            <a:r>
              <a:rPr lang="es-CO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S</a:t>
            </a:r>
            <a:r>
              <a:rPr lang="es-CO" sz="2400" baseline="-250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2</a:t>
            </a:r>
            <a:endParaRPr lang="es-CO" sz="2400" baseline="-25000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9197764" y="1561403"/>
            <a:ext cx="2796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 smtClean="0">
                <a:solidFill>
                  <a:srgbClr val="0000CC"/>
                </a:solidFill>
                <a:latin typeface="Tekton Pro Cond" pitchFamily="34" charset="0"/>
              </a:rPr>
              <a:t>Let’s calculate each one of them…</a:t>
            </a:r>
            <a:endParaRPr lang="en-AU" b="1" dirty="0">
              <a:solidFill>
                <a:srgbClr val="0000CC"/>
              </a:solidFill>
              <a:latin typeface="Tekton Pro Cond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306198" y="2029616"/>
            <a:ext cx="2595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Snap ITC" panose="04040A07060A02020202" pitchFamily="82" charset="0"/>
              </a:rPr>
              <a:t>S</a:t>
            </a:r>
            <a:r>
              <a:rPr lang="es-CO" baseline="-25000" dirty="0" smtClean="0">
                <a:latin typeface="Snap ITC" panose="04040A07060A02020202" pitchFamily="82" charset="0"/>
              </a:rPr>
              <a:t>1</a:t>
            </a:r>
            <a:r>
              <a:rPr lang="es-CO" dirty="0" smtClean="0">
                <a:latin typeface="Snap ITC" panose="04040A07060A02020202" pitchFamily="82" charset="0"/>
              </a:rPr>
              <a:t> = 2</a:t>
            </a:r>
            <a:r>
              <a:rPr lang="es-CO" dirty="0" smtClean="0">
                <a:latin typeface="Snap ITC" panose="04040A07060A02020202" pitchFamily="82" charset="0"/>
                <a:sym typeface="Symbol"/>
              </a:rPr>
              <a:t>r</a:t>
            </a:r>
            <a:r>
              <a:rPr lang="es-CO" baseline="-25000" dirty="0" smtClean="0">
                <a:latin typeface="Snap ITC" panose="04040A07060A02020202" pitchFamily="82" charset="0"/>
                <a:sym typeface="Symbol"/>
              </a:rPr>
              <a:t>1</a:t>
            </a:r>
            <a:r>
              <a:rPr lang="es-CO" dirty="0" smtClean="0">
                <a:latin typeface="Snap ITC" panose="04040A07060A02020202" pitchFamily="82" charset="0"/>
                <a:sym typeface="Symbol"/>
              </a:rPr>
              <a:t>h</a:t>
            </a:r>
            <a:r>
              <a:rPr lang="es-CO" baseline="-25000" dirty="0" smtClean="0">
                <a:latin typeface="Snap ITC" panose="04040A07060A02020202" pitchFamily="82" charset="0"/>
                <a:sym typeface="Symbol"/>
              </a:rPr>
              <a:t>1</a:t>
            </a:r>
            <a:r>
              <a:rPr lang="es-CO" dirty="0" smtClean="0">
                <a:latin typeface="Snap ITC" panose="04040A07060A02020202" pitchFamily="82" charset="0"/>
                <a:sym typeface="Symbol"/>
              </a:rPr>
              <a:t> + 2r</a:t>
            </a:r>
            <a:r>
              <a:rPr lang="es-CO" baseline="-25000" dirty="0" smtClean="0">
                <a:latin typeface="Snap ITC" panose="04040A07060A02020202" pitchFamily="82" charset="0"/>
                <a:sym typeface="Symbol"/>
              </a:rPr>
              <a:t>1</a:t>
            </a:r>
            <a:r>
              <a:rPr lang="es-CO" baseline="30000" dirty="0" smtClean="0">
                <a:latin typeface="Snap ITC" panose="04040A07060A02020202" pitchFamily="82" charset="0"/>
                <a:sym typeface="Symbol"/>
              </a:rPr>
              <a:t>2</a:t>
            </a:r>
            <a:endParaRPr lang="es-CO" baseline="30000" dirty="0">
              <a:latin typeface="Snap ITC" panose="04040A07060A02020202" pitchFamily="82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777912" y="2491281"/>
            <a:ext cx="4284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Snap ITC" panose="04040A07060A02020202" pitchFamily="82" charset="0"/>
              </a:rPr>
              <a:t>= 2</a:t>
            </a:r>
            <a:r>
              <a:rPr lang="es-CO" dirty="0" smtClean="0">
                <a:latin typeface="Snap ITC" panose="04040A07060A02020202" pitchFamily="82" charset="0"/>
                <a:sym typeface="Symbol"/>
              </a:rPr>
              <a:t>(1.3 m)(2.5 m) + 2(1.3 m)</a:t>
            </a:r>
            <a:r>
              <a:rPr lang="es-CO" baseline="30000" dirty="0" smtClean="0">
                <a:latin typeface="Snap ITC" panose="04040A07060A02020202" pitchFamily="82" charset="0"/>
                <a:sym typeface="Symbol"/>
              </a:rPr>
              <a:t>2</a:t>
            </a:r>
            <a:endParaRPr lang="es-CO" baseline="30000" dirty="0">
              <a:latin typeface="Snap ITC" panose="04040A07060A02020202" pitchFamily="82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4777912" y="2979168"/>
            <a:ext cx="3908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Snap ITC" panose="04040A07060A02020202" pitchFamily="82" charset="0"/>
              </a:rPr>
              <a:t>= 2</a:t>
            </a:r>
            <a:r>
              <a:rPr lang="es-CO" dirty="0" smtClean="0">
                <a:latin typeface="Snap ITC" panose="04040A07060A02020202" pitchFamily="82" charset="0"/>
                <a:sym typeface="Symbol"/>
              </a:rPr>
              <a:t>(3.25 m</a:t>
            </a:r>
            <a:r>
              <a:rPr lang="es-CO" baseline="30000" dirty="0" smtClean="0">
                <a:latin typeface="Snap ITC" panose="04040A07060A02020202" pitchFamily="82" charset="0"/>
                <a:sym typeface="Symbol"/>
              </a:rPr>
              <a:t>2</a:t>
            </a:r>
            <a:r>
              <a:rPr lang="es-CO" dirty="0" smtClean="0">
                <a:latin typeface="Snap ITC" panose="04040A07060A02020202" pitchFamily="82" charset="0"/>
                <a:sym typeface="Symbol"/>
              </a:rPr>
              <a:t>) + 2(1.69 m</a:t>
            </a:r>
            <a:r>
              <a:rPr lang="es-CO" baseline="30000" dirty="0" smtClean="0">
                <a:latin typeface="Snap ITC" panose="04040A07060A02020202" pitchFamily="82" charset="0"/>
                <a:sym typeface="Symbol"/>
              </a:rPr>
              <a:t>2</a:t>
            </a:r>
            <a:r>
              <a:rPr lang="es-CO" dirty="0" smtClean="0">
                <a:latin typeface="Snap ITC" panose="04040A07060A02020202" pitchFamily="82" charset="0"/>
                <a:sym typeface="Symbol"/>
              </a:rPr>
              <a:t>)</a:t>
            </a:r>
            <a:endParaRPr lang="es-CO" dirty="0">
              <a:latin typeface="Snap ITC" panose="04040A07060A02020202" pitchFamily="82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4785172" y="3440833"/>
            <a:ext cx="290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Snap ITC" panose="04040A07060A02020202" pitchFamily="82" charset="0"/>
              </a:rPr>
              <a:t>= 2</a:t>
            </a:r>
            <a:r>
              <a:rPr lang="es-CO" dirty="0" smtClean="0">
                <a:latin typeface="Snap ITC" panose="04040A07060A02020202" pitchFamily="82" charset="0"/>
                <a:sym typeface="Symbol"/>
              </a:rPr>
              <a:t>(3.25 + 1.69)m</a:t>
            </a:r>
            <a:r>
              <a:rPr lang="es-CO" baseline="30000" dirty="0" smtClean="0">
                <a:latin typeface="Snap ITC" panose="04040A07060A02020202" pitchFamily="82" charset="0"/>
                <a:sym typeface="Symbol"/>
              </a:rPr>
              <a:t>2</a:t>
            </a:r>
            <a:endParaRPr lang="es-CO" baseline="30000" dirty="0">
              <a:latin typeface="Snap ITC" panose="04040A07060A02020202" pitchFamily="82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4777912" y="3902789"/>
            <a:ext cx="1879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Snap ITC" panose="04040A07060A02020202" pitchFamily="82" charset="0"/>
              </a:rPr>
              <a:t>= 2</a:t>
            </a:r>
            <a:r>
              <a:rPr lang="es-CO" dirty="0" smtClean="0">
                <a:latin typeface="Snap ITC" panose="04040A07060A02020202" pitchFamily="82" charset="0"/>
                <a:sym typeface="Symbol"/>
              </a:rPr>
              <a:t>(4.81)m</a:t>
            </a:r>
            <a:r>
              <a:rPr lang="es-CO" baseline="30000" dirty="0" smtClean="0">
                <a:latin typeface="Snap ITC" panose="04040A07060A02020202" pitchFamily="82" charset="0"/>
                <a:sym typeface="Symbol"/>
              </a:rPr>
              <a:t>2</a:t>
            </a:r>
            <a:endParaRPr lang="es-CO" baseline="30000" dirty="0">
              <a:latin typeface="Snap ITC" panose="04040A07060A02020202" pitchFamily="82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4777912" y="4331559"/>
            <a:ext cx="1990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Snap ITC" panose="04040A07060A02020202" pitchFamily="82" charset="0"/>
              </a:rPr>
              <a:t>= 30.2221 </a:t>
            </a:r>
            <a:r>
              <a:rPr lang="es-CO" dirty="0" smtClean="0">
                <a:latin typeface="Snap ITC" panose="04040A07060A02020202" pitchFamily="82" charset="0"/>
                <a:sym typeface="Symbol"/>
              </a:rPr>
              <a:t>m</a:t>
            </a:r>
            <a:r>
              <a:rPr lang="es-CO" baseline="30000" dirty="0" smtClean="0">
                <a:latin typeface="Snap ITC" panose="04040A07060A02020202" pitchFamily="82" charset="0"/>
                <a:sym typeface="Symbol"/>
              </a:rPr>
              <a:t>2</a:t>
            </a:r>
            <a:endParaRPr lang="es-CO" baseline="30000" dirty="0">
              <a:latin typeface="Snap ITC" panose="04040A07060A02020202" pitchFamily="82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8786524" y="3430724"/>
            <a:ext cx="2751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</a:rPr>
              <a:t>S</a:t>
            </a:r>
            <a:r>
              <a:rPr lang="es-CO" baseline="-250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2</a:t>
            </a:r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</a:rPr>
              <a:t> = 2</a:t>
            </a:r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r</a:t>
            </a:r>
            <a:r>
              <a:rPr lang="es-CO" baseline="-25000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2</a:t>
            </a:r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h</a:t>
            </a:r>
            <a:r>
              <a:rPr lang="es-CO" baseline="-25000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2</a:t>
            </a:r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 + 2r</a:t>
            </a:r>
            <a:r>
              <a:rPr lang="es-CO" baseline="-25000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2</a:t>
            </a:r>
            <a:r>
              <a:rPr lang="es-CO" baseline="30000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2</a:t>
            </a:r>
            <a:endParaRPr lang="es-CO" baseline="30000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7907623" y="3800056"/>
            <a:ext cx="4284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</a:rPr>
              <a:t>= 2</a:t>
            </a:r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(1.2 m)(2.5 m) + 2(1.2 m)</a:t>
            </a:r>
            <a:r>
              <a:rPr lang="es-CO" baseline="30000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2</a:t>
            </a:r>
            <a:endParaRPr lang="es-CO" baseline="30000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7907623" y="4204375"/>
            <a:ext cx="3469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</a:rPr>
              <a:t>= 2</a:t>
            </a:r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(3 m</a:t>
            </a:r>
            <a:r>
              <a:rPr lang="es-CO" baseline="30000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2</a:t>
            </a:r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) + 2(1.44 m</a:t>
            </a:r>
            <a:r>
              <a:rPr lang="es-CO" baseline="30000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2</a:t>
            </a:r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)</a:t>
            </a:r>
            <a:endParaRPr lang="es-CO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7907623" y="4573707"/>
            <a:ext cx="2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</a:rPr>
              <a:t>= 2</a:t>
            </a:r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(3 + 1.44)m</a:t>
            </a:r>
            <a:r>
              <a:rPr lang="es-CO" baseline="30000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2</a:t>
            </a:r>
            <a:endParaRPr lang="es-CO" baseline="30000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7907623" y="4924375"/>
            <a:ext cx="1979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</a:rPr>
              <a:t>= 2</a:t>
            </a:r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(4.44)m</a:t>
            </a:r>
            <a:r>
              <a:rPr lang="es-CO" baseline="30000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2</a:t>
            </a:r>
            <a:endParaRPr lang="es-CO" baseline="30000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7907623" y="5293707"/>
            <a:ext cx="2060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</a:rPr>
              <a:t>= 27.8973 </a:t>
            </a:r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m</a:t>
            </a:r>
            <a:r>
              <a:rPr lang="es-CO" baseline="30000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2</a:t>
            </a:r>
            <a:endParaRPr lang="es-CO" baseline="30000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8700371" y="5726152"/>
            <a:ext cx="2730181" cy="9144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7" name="46 CuadroTexto"/>
          <p:cNvSpPr txBox="1"/>
          <p:nvPr/>
        </p:nvSpPr>
        <p:spPr>
          <a:xfrm>
            <a:off x="761448" y="5890965"/>
            <a:ext cx="75682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S</a:t>
            </a:r>
            <a:r>
              <a:rPr lang="es-CO" sz="3200" baseline="-25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T</a:t>
            </a:r>
            <a:r>
              <a:rPr lang="es-CO" sz="32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= </a:t>
            </a:r>
            <a:r>
              <a:rPr lang="es-CO" sz="3200" dirty="0" smtClean="0">
                <a:latin typeface="Snap ITC" panose="04040A07060A02020202" pitchFamily="82" charset="0"/>
              </a:rPr>
              <a:t>30.2221</a:t>
            </a:r>
            <a:r>
              <a:rPr lang="es-CO" sz="32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</a:t>
            </a:r>
            <a:r>
              <a:rPr lang="es-CO" sz="3200" dirty="0">
                <a:latin typeface="Snap ITC" panose="04040A07060A02020202" pitchFamily="82" charset="0"/>
                <a:sym typeface="Symbol"/>
              </a:rPr>
              <a:t>m</a:t>
            </a:r>
            <a:r>
              <a:rPr lang="es-CO" sz="3200" baseline="30000" dirty="0">
                <a:latin typeface="Snap ITC" panose="04040A07060A02020202" pitchFamily="82" charset="0"/>
                <a:sym typeface="Symbol"/>
              </a:rPr>
              <a:t>2 </a:t>
            </a:r>
            <a:r>
              <a:rPr lang="es-CO" sz="32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− </a:t>
            </a:r>
            <a:r>
              <a:rPr lang="es-CO" sz="32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27.8973 </a:t>
            </a:r>
            <a:r>
              <a:rPr lang="es-CO" sz="3200" dirty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m</a:t>
            </a:r>
            <a:r>
              <a:rPr lang="es-CO" sz="3200" baseline="30000" dirty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2</a:t>
            </a:r>
            <a:endParaRPr lang="es-CO" sz="3200" baseline="-25000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8183766" y="5890965"/>
            <a:ext cx="32467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= 2.3248 </a:t>
            </a:r>
            <a:r>
              <a:rPr lang="es-CO" sz="3200" dirty="0" smtClean="0">
                <a:solidFill>
                  <a:srgbClr val="0000CC"/>
                </a:solidFill>
                <a:latin typeface="Snap ITC" panose="04040A07060A02020202" pitchFamily="82" charset="0"/>
                <a:sym typeface="Symbol"/>
              </a:rPr>
              <a:t>m</a:t>
            </a:r>
            <a:r>
              <a:rPr lang="es-CO" sz="3200" baseline="30000" dirty="0" smtClean="0">
                <a:solidFill>
                  <a:srgbClr val="0000CC"/>
                </a:solidFill>
                <a:latin typeface="Snap ITC" panose="04040A07060A02020202" pitchFamily="82" charset="0"/>
                <a:sym typeface="Symbol"/>
              </a:rPr>
              <a:t>2</a:t>
            </a:r>
            <a:endParaRPr lang="es-CO" sz="3200" baseline="-25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96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" grpId="0"/>
      <p:bldP spid="3" grpId="0"/>
      <p:bldP spid="26" grpId="0"/>
      <p:bldP spid="5" grpId="0"/>
      <p:bldP spid="29" grpId="0"/>
      <p:bldP spid="32" grpId="0"/>
      <p:bldP spid="33" grpId="0"/>
      <p:bldP spid="34" grpId="0"/>
      <p:bldP spid="35" grpId="0"/>
      <p:bldP spid="38" grpId="0"/>
      <p:bldP spid="41" grpId="0"/>
      <p:bldP spid="42" grpId="0"/>
      <p:bldP spid="43" grpId="0"/>
      <p:bldP spid="45" grpId="0"/>
      <p:bldP spid="46" grpId="0"/>
      <p:bldP spid="6" grpId="0" animBg="1"/>
      <p:bldP spid="47" grpId="0"/>
      <p:bldP spid="4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147"/>
            <a:ext cx="12192000" cy="54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12192000" cy="36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551837"/>
            <a:ext cx="12192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cap="none" spc="0" dirty="0" smtClean="0">
                <a:ln>
                  <a:solidFill>
                    <a:srgbClr val="FF00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Let’s see regular polyhedron</a:t>
            </a:r>
            <a:r>
              <a:rPr lang="en-AU" sz="5400" dirty="0" smtClean="0">
                <a:ln>
                  <a:solidFill>
                    <a:srgbClr val="FF00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…</a:t>
            </a:r>
            <a:endParaRPr lang="en-AU" sz="5400" cap="none" spc="0" dirty="0">
              <a:ln>
                <a:solidFill>
                  <a:srgbClr val="FF0000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740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2184453" y="3515085"/>
            <a:ext cx="8489805" cy="202475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2 Rectángulo redondeado"/>
          <p:cNvSpPr/>
          <p:nvPr/>
        </p:nvSpPr>
        <p:spPr>
          <a:xfrm>
            <a:off x="2646040" y="1035771"/>
            <a:ext cx="7452320" cy="202475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Flecha derecha"/>
          <p:cNvSpPr/>
          <p:nvPr/>
        </p:nvSpPr>
        <p:spPr>
          <a:xfrm>
            <a:off x="4337720" y="1566828"/>
            <a:ext cx="978408" cy="484632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5" name="4 Grupo"/>
          <p:cNvGrpSpPr/>
          <p:nvPr/>
        </p:nvGrpSpPr>
        <p:grpSpPr>
          <a:xfrm>
            <a:off x="5024624" y="1044304"/>
            <a:ext cx="2121408" cy="1828800"/>
            <a:chOff x="4833736" y="1475584"/>
            <a:chExt cx="2121408" cy="1828800"/>
          </a:xfrm>
        </p:grpSpPr>
        <p:sp>
          <p:nvSpPr>
            <p:cNvPr id="6" name="5 Triángulo isósceles"/>
            <p:cNvSpPr/>
            <p:nvPr/>
          </p:nvSpPr>
          <p:spPr>
            <a:xfrm>
              <a:off x="5364088" y="1475584"/>
              <a:ext cx="1060704" cy="914400"/>
            </a:xfrm>
            <a:prstGeom prst="triangle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7" name="6 Triángulo isósceles"/>
            <p:cNvSpPr/>
            <p:nvPr/>
          </p:nvSpPr>
          <p:spPr>
            <a:xfrm>
              <a:off x="4833736" y="2389984"/>
              <a:ext cx="1060704" cy="914400"/>
            </a:xfrm>
            <a:prstGeom prst="triangle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8" name="7 Triángulo isósceles"/>
            <p:cNvSpPr/>
            <p:nvPr/>
          </p:nvSpPr>
          <p:spPr>
            <a:xfrm>
              <a:off x="5894440" y="2389984"/>
              <a:ext cx="1060704" cy="914400"/>
            </a:xfrm>
            <a:prstGeom prst="triangle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9" name="8 Flecha derecha"/>
          <p:cNvSpPr/>
          <p:nvPr/>
        </p:nvSpPr>
        <p:spPr>
          <a:xfrm>
            <a:off x="6930008" y="1566828"/>
            <a:ext cx="978408" cy="484632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9 Rectángulo"/>
              <p:cNvSpPr/>
              <p:nvPr/>
            </p:nvSpPr>
            <p:spPr>
              <a:xfrm>
                <a:off x="8154144" y="1044304"/>
                <a:ext cx="1555106" cy="7233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mtClean="0">
                          <a:latin typeface="Ravie" panose="04040805050809020602" pitchFamily="82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mtClean="0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f>
                        <m:fPr>
                          <m:ctrlPr>
                            <a:rPr lang="es-CO" i="1">
                              <a:latin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s-CO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m:rPr>
                                  <m:nor/>
                                </m:rPr>
                                <a:rPr lang="es-CO">
                                  <a:latin typeface="Ravie" panose="04040805050809020602" pitchFamily="82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12</m:t>
                          </m:r>
                        </m:den>
                      </m:f>
                      <m:sSup>
                        <m:sSupPr>
                          <m:ctrlPr>
                            <a:rPr lang="es-CO" i="1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aseline="30000">
                              <a:latin typeface="Ravie" panose="04040805050809020602" pitchFamily="82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10" name="9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4144" y="1044304"/>
                <a:ext cx="1555106" cy="72334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10 Grupo"/>
          <p:cNvGrpSpPr/>
          <p:nvPr/>
        </p:nvGrpSpPr>
        <p:grpSpPr>
          <a:xfrm>
            <a:off x="2576412" y="1143116"/>
            <a:ext cx="2143536" cy="1701388"/>
            <a:chOff x="-69628" y="647492"/>
            <a:chExt cx="2143536" cy="1701388"/>
          </a:xfrm>
        </p:grpSpPr>
        <p:grpSp>
          <p:nvGrpSpPr>
            <p:cNvPr id="12" name="11 Grupo"/>
            <p:cNvGrpSpPr/>
            <p:nvPr/>
          </p:nvGrpSpPr>
          <p:grpSpPr>
            <a:xfrm>
              <a:off x="-69628" y="647492"/>
              <a:ext cx="2143536" cy="1701388"/>
              <a:chOff x="13308" y="3385104"/>
              <a:chExt cx="2143536" cy="1701388"/>
            </a:xfrm>
          </p:grpSpPr>
          <p:grpSp>
            <p:nvGrpSpPr>
              <p:cNvPr id="14" name="13 Grupo"/>
              <p:cNvGrpSpPr/>
              <p:nvPr/>
            </p:nvGrpSpPr>
            <p:grpSpPr>
              <a:xfrm>
                <a:off x="554724" y="3385104"/>
                <a:ext cx="1060704" cy="1332056"/>
                <a:chOff x="3419872" y="3605028"/>
                <a:chExt cx="1060704" cy="1332056"/>
              </a:xfrm>
            </p:grpSpPr>
            <p:sp>
              <p:nvSpPr>
                <p:cNvPr id="16" name="15 Triángulo isósceles"/>
                <p:cNvSpPr/>
                <p:nvPr/>
              </p:nvSpPr>
              <p:spPr>
                <a:xfrm>
                  <a:off x="3419872" y="4433120"/>
                  <a:ext cx="1060704" cy="503964"/>
                </a:xfrm>
                <a:prstGeom prst="triangle">
                  <a:avLst/>
                </a:prstGeom>
                <a:noFill/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cxnSp>
              <p:nvCxnSpPr>
                <p:cNvPr id="17" name="16 Conector recto"/>
                <p:cNvCxnSpPr>
                  <a:stCxn id="16" idx="0"/>
                </p:cNvCxnSpPr>
                <p:nvPr/>
              </p:nvCxnSpPr>
              <p:spPr>
                <a:xfrm flipV="1">
                  <a:off x="3950224" y="3641032"/>
                  <a:ext cx="0" cy="792088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17 Conector recto"/>
                <p:cNvCxnSpPr>
                  <a:endCxn id="16" idx="2"/>
                </p:cNvCxnSpPr>
                <p:nvPr/>
              </p:nvCxnSpPr>
              <p:spPr>
                <a:xfrm flipH="1">
                  <a:off x="3419872" y="3605028"/>
                  <a:ext cx="530352" cy="1332056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18 Conector recto"/>
                <p:cNvCxnSpPr>
                  <a:endCxn id="16" idx="4"/>
                </p:cNvCxnSpPr>
                <p:nvPr/>
              </p:nvCxnSpPr>
              <p:spPr>
                <a:xfrm>
                  <a:off x="3950224" y="3605028"/>
                  <a:ext cx="530352" cy="1332056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" name="14 CuadroTexto"/>
              <p:cNvSpPr txBox="1"/>
              <p:nvPr/>
            </p:nvSpPr>
            <p:spPr>
              <a:xfrm>
                <a:off x="13308" y="4717160"/>
                <a:ext cx="21435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AU" dirty="0" smtClean="0">
                    <a:solidFill>
                      <a:srgbClr val="0000FF"/>
                    </a:solidFill>
                    <a:latin typeface="Ravie" panose="04040805050809020602" pitchFamily="82" charset="0"/>
                  </a:rPr>
                  <a:t>Tetrahedron</a:t>
                </a:r>
                <a:endParaRPr lang="en-AU" dirty="0">
                  <a:solidFill>
                    <a:srgbClr val="0000FF"/>
                  </a:solidFill>
                  <a:latin typeface="Ravie" panose="04040805050809020602" pitchFamily="82" charset="0"/>
                </a:endParaRPr>
              </a:p>
            </p:txBody>
          </p:sp>
        </p:grpSp>
        <p:sp>
          <p:nvSpPr>
            <p:cNvPr id="13" name="12 CuadroTexto"/>
            <p:cNvSpPr txBox="1"/>
            <p:nvPr/>
          </p:nvSpPr>
          <p:spPr>
            <a:xfrm>
              <a:off x="431392" y="1040924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Cooper Black" panose="0208090404030B020404" pitchFamily="18" charset="0"/>
                </a:rPr>
                <a:t>a</a:t>
              </a:r>
              <a:endParaRPr lang="es-CO" dirty="0">
                <a:latin typeface="Cooper Black" panose="0208090404030B0204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19 Rectángulo"/>
              <p:cNvSpPr/>
              <p:nvPr/>
            </p:nvSpPr>
            <p:spPr>
              <a:xfrm>
                <a:off x="8154144" y="2005181"/>
                <a:ext cx="1806777" cy="4360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mtClean="0">
                          <a:latin typeface="Ravie" panose="04040805050809020602" pitchFamily="82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s-CO" baseline="-25000" smtClean="0">
                          <a:latin typeface="Ravie" panose="04040805050809020602" pitchFamily="82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es-CO" b="0" i="0" baseline="-2500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mtClean="0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sSup>
                        <m:sSupPr>
                          <m:ctrlPr>
                            <a:rPr lang="es-CO" i="1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aseline="30000">
                              <a:latin typeface="Ravie" panose="04040805050809020602" pitchFamily="82" charset="0"/>
                            </a:rPr>
                            <m:t>2</m:t>
                          </m:r>
                        </m:sup>
                      </m:sSup>
                      <m:r>
                        <a:rPr lang="es-CO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∙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es-CO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0" name="19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4144" y="2005181"/>
                <a:ext cx="1806777" cy="436017"/>
              </a:xfrm>
              <a:prstGeom prst="rect">
                <a:avLst/>
              </a:prstGeom>
              <a:blipFill rotWithShape="1">
                <a:blip r:embed="rId3"/>
                <a:stretch>
                  <a:fillRect b="-4225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20 Grupo"/>
          <p:cNvGrpSpPr/>
          <p:nvPr/>
        </p:nvGrpSpPr>
        <p:grpSpPr>
          <a:xfrm>
            <a:off x="2265511" y="3633831"/>
            <a:ext cx="1951175" cy="1754494"/>
            <a:chOff x="3808815" y="3284984"/>
            <a:chExt cx="1951175" cy="1754494"/>
          </a:xfrm>
        </p:grpSpPr>
        <p:grpSp>
          <p:nvGrpSpPr>
            <p:cNvPr id="22" name="21 Grupo"/>
            <p:cNvGrpSpPr/>
            <p:nvPr/>
          </p:nvGrpSpPr>
          <p:grpSpPr>
            <a:xfrm>
              <a:off x="3930376" y="3284984"/>
              <a:ext cx="1440000" cy="1440000"/>
              <a:chOff x="3500438" y="2357438"/>
              <a:chExt cx="2007666" cy="2143125"/>
            </a:xfrm>
          </p:grpSpPr>
          <p:cxnSp>
            <p:nvCxnSpPr>
              <p:cNvPr id="24" name="23 Conector recto"/>
              <p:cNvCxnSpPr/>
              <p:nvPr/>
            </p:nvCxnSpPr>
            <p:spPr>
              <a:xfrm flipV="1">
                <a:off x="4283968" y="2357438"/>
                <a:ext cx="288033" cy="1143570"/>
              </a:xfrm>
              <a:prstGeom prst="line">
                <a:avLst/>
              </a:prstGeom>
              <a:ln w="285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24 Conector recto"/>
              <p:cNvCxnSpPr/>
              <p:nvPr/>
            </p:nvCxnSpPr>
            <p:spPr>
              <a:xfrm>
                <a:off x="4572001" y="2357438"/>
                <a:ext cx="936103" cy="1071562"/>
              </a:xfrm>
              <a:prstGeom prst="line">
                <a:avLst/>
              </a:prstGeom>
              <a:ln w="285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25 Conector recto"/>
              <p:cNvCxnSpPr/>
              <p:nvPr/>
            </p:nvCxnSpPr>
            <p:spPr>
              <a:xfrm flipV="1">
                <a:off x="4283968" y="3429000"/>
                <a:ext cx="1224136" cy="72008"/>
              </a:xfrm>
              <a:prstGeom prst="line">
                <a:avLst/>
              </a:prstGeom>
              <a:ln w="285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26 Conector recto"/>
              <p:cNvCxnSpPr/>
              <p:nvPr/>
            </p:nvCxnSpPr>
            <p:spPr>
              <a:xfrm flipH="1">
                <a:off x="4572001" y="3429000"/>
                <a:ext cx="936103" cy="1071563"/>
              </a:xfrm>
              <a:prstGeom prst="line">
                <a:avLst/>
              </a:prstGeom>
              <a:ln w="285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27 Conector recto"/>
              <p:cNvCxnSpPr/>
              <p:nvPr/>
            </p:nvCxnSpPr>
            <p:spPr>
              <a:xfrm flipH="1" flipV="1">
                <a:off x="4283968" y="3501008"/>
                <a:ext cx="288033" cy="999555"/>
              </a:xfrm>
              <a:prstGeom prst="line">
                <a:avLst/>
              </a:prstGeom>
              <a:ln w="285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28 Conector recto"/>
              <p:cNvCxnSpPr/>
              <p:nvPr/>
            </p:nvCxnSpPr>
            <p:spPr>
              <a:xfrm flipH="1" flipV="1">
                <a:off x="3500438" y="3429001"/>
                <a:ext cx="783530" cy="72007"/>
              </a:xfrm>
              <a:prstGeom prst="line">
                <a:avLst/>
              </a:prstGeom>
              <a:ln w="285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29 Conector recto"/>
              <p:cNvCxnSpPr/>
              <p:nvPr/>
            </p:nvCxnSpPr>
            <p:spPr>
              <a:xfrm>
                <a:off x="3500438" y="3429001"/>
                <a:ext cx="1071563" cy="1071562"/>
              </a:xfrm>
              <a:prstGeom prst="line">
                <a:avLst/>
              </a:prstGeom>
              <a:ln w="285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30 Conector recto"/>
              <p:cNvCxnSpPr/>
              <p:nvPr/>
            </p:nvCxnSpPr>
            <p:spPr>
              <a:xfrm flipV="1">
                <a:off x="3500438" y="2357438"/>
                <a:ext cx="1071563" cy="1071563"/>
              </a:xfrm>
              <a:prstGeom prst="line">
                <a:avLst/>
              </a:prstGeom>
              <a:ln w="285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31 Conector recto"/>
              <p:cNvCxnSpPr/>
              <p:nvPr/>
            </p:nvCxnSpPr>
            <p:spPr>
              <a:xfrm>
                <a:off x="4572001" y="2357438"/>
                <a:ext cx="324035" cy="927546"/>
              </a:xfrm>
              <a:prstGeom prst="line">
                <a:avLst/>
              </a:prstGeom>
              <a:ln w="9525">
                <a:solidFill>
                  <a:schemeClr val="accent6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32 Conector recto"/>
              <p:cNvCxnSpPr/>
              <p:nvPr/>
            </p:nvCxnSpPr>
            <p:spPr>
              <a:xfrm>
                <a:off x="4896036" y="3284984"/>
                <a:ext cx="612068" cy="180020"/>
              </a:xfrm>
              <a:prstGeom prst="line">
                <a:avLst/>
              </a:prstGeom>
              <a:ln w="9525">
                <a:solidFill>
                  <a:schemeClr val="accent6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33 Conector recto"/>
              <p:cNvCxnSpPr/>
              <p:nvPr/>
            </p:nvCxnSpPr>
            <p:spPr>
              <a:xfrm flipH="1">
                <a:off x="3500438" y="3284984"/>
                <a:ext cx="1395598" cy="144017"/>
              </a:xfrm>
              <a:prstGeom prst="line">
                <a:avLst/>
              </a:prstGeom>
              <a:ln w="9525">
                <a:solidFill>
                  <a:schemeClr val="accent6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34 Conector recto"/>
              <p:cNvCxnSpPr/>
              <p:nvPr/>
            </p:nvCxnSpPr>
            <p:spPr>
              <a:xfrm flipH="1">
                <a:off x="4572001" y="3284984"/>
                <a:ext cx="324035" cy="1215579"/>
              </a:xfrm>
              <a:prstGeom prst="line">
                <a:avLst/>
              </a:prstGeom>
              <a:ln w="9525">
                <a:solidFill>
                  <a:schemeClr val="accent6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22 CuadroTexto"/>
            <p:cNvSpPr txBox="1"/>
            <p:nvPr/>
          </p:nvSpPr>
          <p:spPr>
            <a:xfrm>
              <a:off x="3808815" y="4670146"/>
              <a:ext cx="19511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dirty="0" smtClean="0">
                  <a:solidFill>
                    <a:srgbClr val="0000FF"/>
                  </a:solidFill>
                  <a:latin typeface="Ravie" panose="04040805050809020602" pitchFamily="82" charset="0"/>
                </a:rPr>
                <a:t>Octahedron</a:t>
              </a:r>
              <a:endParaRPr lang="en-AU" dirty="0">
                <a:solidFill>
                  <a:srgbClr val="0000FF"/>
                </a:solidFill>
                <a:latin typeface="Ravie" panose="04040805050809020602" pitchFamily="82" charset="0"/>
              </a:endParaRPr>
            </a:p>
          </p:txBody>
        </p:sp>
      </p:grpSp>
      <p:grpSp>
        <p:nvGrpSpPr>
          <p:cNvPr id="36" name="35 Grupo"/>
          <p:cNvGrpSpPr/>
          <p:nvPr/>
        </p:nvGrpSpPr>
        <p:grpSpPr>
          <a:xfrm>
            <a:off x="5188936" y="3606545"/>
            <a:ext cx="2651760" cy="1836618"/>
            <a:chOff x="3393576" y="922606"/>
            <a:chExt cx="3712464" cy="2751018"/>
          </a:xfrm>
          <a:solidFill>
            <a:schemeClr val="bg2"/>
          </a:solidFill>
        </p:grpSpPr>
        <p:sp>
          <p:nvSpPr>
            <p:cNvPr id="37" name="36 Triángulo isósceles"/>
            <p:cNvSpPr/>
            <p:nvPr/>
          </p:nvSpPr>
          <p:spPr>
            <a:xfrm>
              <a:off x="3923928" y="1844824"/>
              <a:ext cx="1060704" cy="914400"/>
            </a:xfrm>
            <a:prstGeom prst="triangl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38" name="37 Triángulo isósceles"/>
            <p:cNvSpPr/>
            <p:nvPr/>
          </p:nvSpPr>
          <p:spPr>
            <a:xfrm>
              <a:off x="4984632" y="1844824"/>
              <a:ext cx="1060704" cy="914400"/>
            </a:xfrm>
            <a:prstGeom prst="triangl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39" name="38 Triángulo isósceles"/>
            <p:cNvSpPr/>
            <p:nvPr/>
          </p:nvSpPr>
          <p:spPr>
            <a:xfrm flipV="1">
              <a:off x="4454280" y="1844824"/>
              <a:ext cx="1060704" cy="914400"/>
            </a:xfrm>
            <a:prstGeom prst="triangl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40" name="39 Triángulo isósceles"/>
            <p:cNvSpPr/>
            <p:nvPr/>
          </p:nvSpPr>
          <p:spPr>
            <a:xfrm>
              <a:off x="6045336" y="1844824"/>
              <a:ext cx="1060704" cy="914400"/>
            </a:xfrm>
            <a:prstGeom prst="triangl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41" name="40 Triángulo isósceles"/>
            <p:cNvSpPr/>
            <p:nvPr/>
          </p:nvSpPr>
          <p:spPr>
            <a:xfrm flipV="1">
              <a:off x="5514984" y="1844824"/>
              <a:ext cx="1060704" cy="914400"/>
            </a:xfrm>
            <a:prstGeom prst="triangl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42" name="41 Triángulo isósceles"/>
            <p:cNvSpPr/>
            <p:nvPr/>
          </p:nvSpPr>
          <p:spPr>
            <a:xfrm flipV="1">
              <a:off x="3393576" y="1844824"/>
              <a:ext cx="1060704" cy="914400"/>
            </a:xfrm>
            <a:prstGeom prst="triangl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43" name="42 Triángulo isósceles"/>
            <p:cNvSpPr/>
            <p:nvPr/>
          </p:nvSpPr>
          <p:spPr>
            <a:xfrm>
              <a:off x="5514984" y="922606"/>
              <a:ext cx="1060704" cy="914400"/>
            </a:xfrm>
            <a:prstGeom prst="triangle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44" name="43 Triángulo isósceles"/>
            <p:cNvSpPr/>
            <p:nvPr/>
          </p:nvSpPr>
          <p:spPr>
            <a:xfrm flipV="1">
              <a:off x="3923928" y="2759224"/>
              <a:ext cx="1060704" cy="914400"/>
            </a:xfrm>
            <a:prstGeom prst="triangle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45" name="44 Flecha derecha"/>
          <p:cNvSpPr/>
          <p:nvPr/>
        </p:nvSpPr>
        <p:spPr>
          <a:xfrm>
            <a:off x="4180824" y="4135706"/>
            <a:ext cx="978408" cy="484632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6" name="45 Flecha derecha"/>
          <p:cNvSpPr/>
          <p:nvPr/>
        </p:nvSpPr>
        <p:spPr>
          <a:xfrm>
            <a:off x="7781224" y="4135706"/>
            <a:ext cx="978408" cy="484632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46 Rectángulo"/>
              <p:cNvSpPr/>
              <p:nvPr/>
            </p:nvSpPr>
            <p:spPr>
              <a:xfrm>
                <a:off x="8833700" y="3659013"/>
                <a:ext cx="1555106" cy="7180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f>
                        <m:fPr>
                          <m:ctrlPr>
                            <a:rPr lang="es-CO" i="1">
                              <a:latin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s-CO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m:rPr>
                                  <m:nor/>
                                </m:rPr>
                                <a:rPr lang="es-CO">
                                  <a:latin typeface="Ravie" panose="04040805050809020602" pitchFamily="82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s-CO" i="1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aseline="30000">
                              <a:latin typeface="Ravie" panose="04040805050809020602" pitchFamily="82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47" name="4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3700" y="3659013"/>
                <a:ext cx="1555106" cy="71801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47 Rectángulo"/>
              <p:cNvSpPr/>
              <p:nvPr/>
            </p:nvSpPr>
            <p:spPr>
              <a:xfrm>
                <a:off x="8474983" y="4800985"/>
                <a:ext cx="2114553" cy="4360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mtClean="0">
                          <a:latin typeface="Ravie" panose="04040805050809020602" pitchFamily="82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s-CO" baseline="-25000" smtClean="0">
                          <a:latin typeface="Ravie" panose="04040805050809020602" pitchFamily="82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mtClean="0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mtClean="0">
                          <a:latin typeface="Ravie" panose="04040805050809020602" pitchFamily="82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sSup>
                        <m:sSupPr>
                          <m:ctrlPr>
                            <a:rPr lang="es-CO" i="1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aseline="30000">
                              <a:latin typeface="Ravie" panose="04040805050809020602" pitchFamily="82" charset="0"/>
                            </a:rPr>
                            <m:t>2</m:t>
                          </m:r>
                        </m:sup>
                      </m:sSup>
                      <m:r>
                        <a:rPr lang="es-CO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∙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es-CO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48" name="47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4983" y="4800985"/>
                <a:ext cx="2114553" cy="436017"/>
              </a:xfrm>
              <a:prstGeom prst="rect">
                <a:avLst/>
              </a:prstGeom>
              <a:blipFill rotWithShape="1">
                <a:blip r:embed="rId5"/>
                <a:stretch>
                  <a:fillRect b="-7042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48 Rectángulo"/>
          <p:cNvSpPr/>
          <p:nvPr/>
        </p:nvSpPr>
        <p:spPr>
          <a:xfrm>
            <a:off x="0" y="147"/>
            <a:ext cx="12192000" cy="54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4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Snap ITC" panose="04040A07060A02020202" pitchFamily="82" charset="0"/>
              </a:rPr>
              <a:t>REGULAR </a:t>
            </a:r>
            <a:r>
              <a:rPr lang="es-CO" sz="4400" dirty="0" err="1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Snap ITC" panose="04040A07060A02020202" pitchFamily="82" charset="0"/>
              </a:rPr>
              <a:t>POLYHEDRON</a:t>
            </a:r>
            <a:endParaRPr lang="es-CO" sz="4400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50" name="49 Rectángulo"/>
          <p:cNvSpPr/>
          <p:nvPr/>
        </p:nvSpPr>
        <p:spPr>
          <a:xfrm>
            <a:off x="0" y="6498000"/>
            <a:ext cx="12192000" cy="36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92797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9" grpId="0" animBg="1"/>
      <p:bldP spid="10" grpId="0"/>
      <p:bldP spid="20" grpId="0"/>
      <p:bldP spid="45" grpId="0" animBg="1"/>
      <p:bldP spid="46" grpId="0" animBg="1"/>
      <p:bldP spid="47" grpId="0"/>
      <p:bldP spid="4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147"/>
            <a:ext cx="12192000" cy="54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4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Snap ITC" panose="04040A07060A02020202" pitchFamily="82" charset="0"/>
              </a:rPr>
              <a:t>REGULAR </a:t>
            </a:r>
            <a:r>
              <a:rPr lang="es-CO" sz="4400" dirty="0" err="1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Snap ITC" panose="04040A07060A02020202" pitchFamily="82" charset="0"/>
              </a:rPr>
              <a:t>POLYHEDRON</a:t>
            </a:r>
            <a:endParaRPr lang="es-CO" sz="4400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12192000" cy="36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 redondeado"/>
          <p:cNvSpPr/>
          <p:nvPr/>
        </p:nvSpPr>
        <p:spPr>
          <a:xfrm>
            <a:off x="2425518" y="3573016"/>
            <a:ext cx="7544932" cy="273630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Rectángulo redondeado"/>
          <p:cNvSpPr/>
          <p:nvPr/>
        </p:nvSpPr>
        <p:spPr>
          <a:xfrm>
            <a:off x="2427865" y="752252"/>
            <a:ext cx="7452320" cy="246072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6" name="5 Grupo"/>
          <p:cNvGrpSpPr/>
          <p:nvPr/>
        </p:nvGrpSpPr>
        <p:grpSpPr>
          <a:xfrm>
            <a:off x="2982741" y="925129"/>
            <a:ext cx="2282997" cy="1647552"/>
            <a:chOff x="5330972" y="3457160"/>
            <a:chExt cx="2282997" cy="1647552"/>
          </a:xfrm>
        </p:grpSpPr>
        <p:grpSp>
          <p:nvGrpSpPr>
            <p:cNvPr id="7" name="6 Grupo"/>
            <p:cNvGrpSpPr/>
            <p:nvPr/>
          </p:nvGrpSpPr>
          <p:grpSpPr>
            <a:xfrm>
              <a:off x="5675707" y="3457160"/>
              <a:ext cx="1440000" cy="1260000"/>
              <a:chOff x="2195736" y="1662545"/>
              <a:chExt cx="2448272" cy="2126255"/>
            </a:xfrm>
          </p:grpSpPr>
          <p:cxnSp>
            <p:nvCxnSpPr>
              <p:cNvPr id="9" name="8 Conector recto"/>
              <p:cNvCxnSpPr/>
              <p:nvPr/>
            </p:nvCxnSpPr>
            <p:spPr>
              <a:xfrm flipV="1">
                <a:off x="2987824" y="1844824"/>
                <a:ext cx="216024" cy="792088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9 Conector recto"/>
              <p:cNvCxnSpPr/>
              <p:nvPr/>
            </p:nvCxnSpPr>
            <p:spPr>
              <a:xfrm flipV="1">
                <a:off x="3203848" y="1772816"/>
                <a:ext cx="864096" cy="72008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10 Conector recto"/>
              <p:cNvCxnSpPr/>
              <p:nvPr/>
            </p:nvCxnSpPr>
            <p:spPr>
              <a:xfrm>
                <a:off x="4067944" y="1772816"/>
                <a:ext cx="360040" cy="792088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11 Conector recto"/>
              <p:cNvCxnSpPr/>
              <p:nvPr/>
            </p:nvCxnSpPr>
            <p:spPr>
              <a:xfrm flipH="1">
                <a:off x="3707904" y="2564904"/>
                <a:ext cx="720080" cy="504056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12 Conector recto"/>
              <p:cNvCxnSpPr/>
              <p:nvPr/>
            </p:nvCxnSpPr>
            <p:spPr>
              <a:xfrm flipH="1" flipV="1">
                <a:off x="2987824" y="2636912"/>
                <a:ext cx="720080" cy="432048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13 Conector recto"/>
              <p:cNvCxnSpPr/>
              <p:nvPr/>
            </p:nvCxnSpPr>
            <p:spPr>
              <a:xfrm flipH="1" flipV="1">
                <a:off x="2771800" y="1772816"/>
                <a:ext cx="432048" cy="72008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14 Conector recto"/>
              <p:cNvCxnSpPr/>
              <p:nvPr/>
            </p:nvCxnSpPr>
            <p:spPr>
              <a:xfrm flipH="1">
                <a:off x="2771801" y="1662545"/>
                <a:ext cx="497872" cy="110271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15 Conector recto"/>
              <p:cNvCxnSpPr/>
              <p:nvPr/>
            </p:nvCxnSpPr>
            <p:spPr>
              <a:xfrm>
                <a:off x="3269673" y="1662545"/>
                <a:ext cx="978291" cy="0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16 Conector recto"/>
              <p:cNvCxnSpPr/>
              <p:nvPr/>
            </p:nvCxnSpPr>
            <p:spPr>
              <a:xfrm flipH="1">
                <a:off x="4067944" y="1662545"/>
                <a:ext cx="180020" cy="110271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17 Conector recto"/>
              <p:cNvCxnSpPr/>
              <p:nvPr/>
            </p:nvCxnSpPr>
            <p:spPr>
              <a:xfrm>
                <a:off x="4247964" y="1662545"/>
                <a:ext cx="324036" cy="686335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18 Conector recto"/>
              <p:cNvCxnSpPr/>
              <p:nvPr/>
            </p:nvCxnSpPr>
            <p:spPr>
              <a:xfrm>
                <a:off x="4572000" y="2348880"/>
                <a:ext cx="72008" cy="504056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19 Conector recto"/>
              <p:cNvCxnSpPr/>
              <p:nvPr/>
            </p:nvCxnSpPr>
            <p:spPr>
              <a:xfrm flipH="1">
                <a:off x="2195736" y="1772816"/>
                <a:ext cx="576064" cy="792088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20 Conector recto"/>
              <p:cNvCxnSpPr/>
              <p:nvPr/>
            </p:nvCxnSpPr>
            <p:spPr>
              <a:xfrm>
                <a:off x="2195736" y="2564904"/>
                <a:ext cx="108012" cy="504056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21 Conector recto"/>
              <p:cNvCxnSpPr/>
              <p:nvPr/>
            </p:nvCxnSpPr>
            <p:spPr>
              <a:xfrm>
                <a:off x="2303748" y="3068960"/>
                <a:ext cx="468052" cy="719840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22 Conector recto"/>
              <p:cNvCxnSpPr/>
              <p:nvPr/>
            </p:nvCxnSpPr>
            <p:spPr>
              <a:xfrm>
                <a:off x="2771801" y="3788800"/>
                <a:ext cx="864095" cy="0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23 Conector recto"/>
              <p:cNvCxnSpPr/>
              <p:nvPr/>
            </p:nvCxnSpPr>
            <p:spPr>
              <a:xfrm flipV="1">
                <a:off x="3635896" y="3645024"/>
                <a:ext cx="522058" cy="143776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24 Conector recto"/>
              <p:cNvCxnSpPr/>
              <p:nvPr/>
            </p:nvCxnSpPr>
            <p:spPr>
              <a:xfrm flipV="1">
                <a:off x="4157954" y="2852936"/>
                <a:ext cx="486054" cy="792088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25 Conector recto"/>
              <p:cNvCxnSpPr/>
              <p:nvPr/>
            </p:nvCxnSpPr>
            <p:spPr>
              <a:xfrm flipH="1">
                <a:off x="3203849" y="1662545"/>
                <a:ext cx="113762" cy="686335"/>
              </a:xfrm>
              <a:prstGeom prst="line">
                <a:avLst/>
              </a:prstGeom>
              <a:ln>
                <a:solidFill>
                  <a:schemeClr val="accent6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26 Conector recto"/>
              <p:cNvCxnSpPr/>
              <p:nvPr/>
            </p:nvCxnSpPr>
            <p:spPr>
              <a:xfrm>
                <a:off x="3203848" y="2348880"/>
                <a:ext cx="693077" cy="468052"/>
              </a:xfrm>
              <a:prstGeom prst="line">
                <a:avLst/>
              </a:prstGeom>
              <a:ln>
                <a:solidFill>
                  <a:schemeClr val="accent6">
                    <a:lumMod val="50000"/>
                  </a:schemeClr>
                </a:solidFill>
                <a:prstDash val="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27 Conector recto"/>
              <p:cNvCxnSpPr/>
              <p:nvPr/>
            </p:nvCxnSpPr>
            <p:spPr>
              <a:xfrm flipH="1">
                <a:off x="3896926" y="2348880"/>
                <a:ext cx="675074" cy="468052"/>
              </a:xfrm>
              <a:prstGeom prst="line">
                <a:avLst/>
              </a:prstGeom>
              <a:ln>
                <a:solidFill>
                  <a:schemeClr val="accent6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28 Conector recto"/>
              <p:cNvCxnSpPr/>
              <p:nvPr/>
            </p:nvCxnSpPr>
            <p:spPr>
              <a:xfrm flipH="1">
                <a:off x="3707904" y="2816932"/>
                <a:ext cx="189022" cy="756084"/>
              </a:xfrm>
              <a:prstGeom prst="line">
                <a:avLst/>
              </a:prstGeom>
              <a:ln>
                <a:solidFill>
                  <a:schemeClr val="accent6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29 Conector recto"/>
              <p:cNvCxnSpPr/>
              <p:nvPr/>
            </p:nvCxnSpPr>
            <p:spPr>
              <a:xfrm flipH="1">
                <a:off x="2771802" y="3573016"/>
                <a:ext cx="987016" cy="72008"/>
              </a:xfrm>
              <a:prstGeom prst="line">
                <a:avLst/>
              </a:prstGeom>
              <a:ln>
                <a:solidFill>
                  <a:schemeClr val="accent6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30 Conector recto"/>
              <p:cNvCxnSpPr/>
              <p:nvPr/>
            </p:nvCxnSpPr>
            <p:spPr>
              <a:xfrm flipH="1" flipV="1">
                <a:off x="2483768" y="2852936"/>
                <a:ext cx="288032" cy="792088"/>
              </a:xfrm>
              <a:prstGeom prst="line">
                <a:avLst/>
              </a:prstGeom>
              <a:ln>
                <a:solidFill>
                  <a:schemeClr val="accent6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31 Conector recto"/>
              <p:cNvCxnSpPr/>
              <p:nvPr/>
            </p:nvCxnSpPr>
            <p:spPr>
              <a:xfrm flipH="1">
                <a:off x="2483768" y="2348880"/>
                <a:ext cx="720080" cy="504056"/>
              </a:xfrm>
              <a:prstGeom prst="line">
                <a:avLst/>
              </a:prstGeom>
              <a:ln>
                <a:solidFill>
                  <a:schemeClr val="accent6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32 Conector recto"/>
              <p:cNvCxnSpPr/>
              <p:nvPr/>
            </p:nvCxnSpPr>
            <p:spPr>
              <a:xfrm flipH="1" flipV="1">
                <a:off x="2195736" y="2582906"/>
                <a:ext cx="288032" cy="270030"/>
              </a:xfrm>
              <a:prstGeom prst="line">
                <a:avLst/>
              </a:prstGeom>
              <a:ln>
                <a:solidFill>
                  <a:schemeClr val="accent6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33 Conector recto"/>
              <p:cNvCxnSpPr/>
              <p:nvPr/>
            </p:nvCxnSpPr>
            <p:spPr>
              <a:xfrm>
                <a:off x="3707904" y="3573016"/>
                <a:ext cx="490554" cy="72008"/>
              </a:xfrm>
              <a:prstGeom prst="line">
                <a:avLst/>
              </a:prstGeom>
              <a:ln>
                <a:solidFill>
                  <a:schemeClr val="accent6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34 Conector recto"/>
              <p:cNvCxnSpPr/>
              <p:nvPr/>
            </p:nvCxnSpPr>
            <p:spPr>
              <a:xfrm>
                <a:off x="4427984" y="2564904"/>
                <a:ext cx="216024" cy="288032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35 Conector recto"/>
              <p:cNvCxnSpPr/>
              <p:nvPr/>
            </p:nvCxnSpPr>
            <p:spPr>
              <a:xfrm>
                <a:off x="2771800" y="3645024"/>
                <a:ext cx="2" cy="143776"/>
              </a:xfrm>
              <a:prstGeom prst="line">
                <a:avLst/>
              </a:prstGeom>
              <a:ln>
                <a:solidFill>
                  <a:schemeClr val="accent6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36 Conector recto"/>
              <p:cNvCxnSpPr/>
              <p:nvPr/>
            </p:nvCxnSpPr>
            <p:spPr>
              <a:xfrm flipH="1">
                <a:off x="3635896" y="3068960"/>
                <a:ext cx="72008" cy="719840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37 Conector recto"/>
              <p:cNvCxnSpPr/>
              <p:nvPr/>
            </p:nvCxnSpPr>
            <p:spPr>
              <a:xfrm flipH="1">
                <a:off x="2303748" y="2636912"/>
                <a:ext cx="684076" cy="432048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7 CuadroTexto"/>
            <p:cNvSpPr txBox="1"/>
            <p:nvPr/>
          </p:nvSpPr>
          <p:spPr>
            <a:xfrm>
              <a:off x="5330972" y="4735380"/>
              <a:ext cx="22829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dirty="0" smtClean="0">
                  <a:solidFill>
                    <a:srgbClr val="0000FF"/>
                  </a:solidFill>
                  <a:latin typeface="Ravie" panose="04040805050809020602" pitchFamily="82" charset="0"/>
                </a:rPr>
                <a:t>Dodecahedron</a:t>
              </a:r>
              <a:endParaRPr lang="en-AU" dirty="0">
                <a:solidFill>
                  <a:srgbClr val="0000FF"/>
                </a:solidFill>
                <a:latin typeface="Ravie" panose="04040805050809020602" pitchFamily="82" charset="0"/>
              </a:endParaRPr>
            </a:p>
          </p:txBody>
        </p:sp>
      </p:grpSp>
      <p:sp>
        <p:nvSpPr>
          <p:cNvPr id="39" name="38 Flecha derecha"/>
          <p:cNvSpPr/>
          <p:nvPr/>
        </p:nvSpPr>
        <p:spPr>
          <a:xfrm>
            <a:off x="4960073" y="1338149"/>
            <a:ext cx="978408" cy="484632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40" name="39 Grupo"/>
          <p:cNvGrpSpPr/>
          <p:nvPr/>
        </p:nvGrpSpPr>
        <p:grpSpPr>
          <a:xfrm>
            <a:off x="5968185" y="762085"/>
            <a:ext cx="3354193" cy="1885362"/>
            <a:chOff x="2014017" y="1705906"/>
            <a:chExt cx="5035288" cy="2637714"/>
          </a:xfrm>
        </p:grpSpPr>
        <p:sp>
          <p:nvSpPr>
            <p:cNvPr id="41" name="40 Pentágono regular"/>
            <p:cNvSpPr/>
            <p:nvPr/>
          </p:nvSpPr>
          <p:spPr>
            <a:xfrm>
              <a:off x="2843808" y="2348880"/>
              <a:ext cx="960120" cy="914400"/>
            </a:xfrm>
            <a:prstGeom prst="pentagon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42" name="41 Pentágono regular"/>
            <p:cNvSpPr/>
            <p:nvPr/>
          </p:nvSpPr>
          <p:spPr>
            <a:xfrm rot="2127229">
              <a:off x="3348792" y="1705906"/>
              <a:ext cx="960120" cy="914400"/>
            </a:xfrm>
            <a:prstGeom prst="pentagon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43" name="42 Pentágono regular"/>
            <p:cNvSpPr/>
            <p:nvPr/>
          </p:nvSpPr>
          <p:spPr>
            <a:xfrm rot="19447023">
              <a:off x="2301410" y="1706829"/>
              <a:ext cx="960120" cy="914400"/>
            </a:xfrm>
            <a:prstGeom prst="pentagon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44" name="43 Pentágono regular"/>
            <p:cNvSpPr/>
            <p:nvPr/>
          </p:nvSpPr>
          <p:spPr>
            <a:xfrm flipV="1">
              <a:off x="2843808" y="3263280"/>
              <a:ext cx="960120" cy="914400"/>
            </a:xfrm>
            <a:prstGeom prst="pentagon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45" name="44 Pentágono regular"/>
            <p:cNvSpPr/>
            <p:nvPr/>
          </p:nvSpPr>
          <p:spPr>
            <a:xfrm rot="19495196">
              <a:off x="2014017" y="2613230"/>
              <a:ext cx="960120" cy="914400"/>
            </a:xfrm>
            <a:prstGeom prst="pentagon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46" name="45 Pentágono regular"/>
            <p:cNvSpPr/>
            <p:nvPr/>
          </p:nvSpPr>
          <p:spPr>
            <a:xfrm rot="6415090">
              <a:off x="3665855" y="2670949"/>
              <a:ext cx="960120" cy="914400"/>
            </a:xfrm>
            <a:prstGeom prst="pentagon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grpSp>
          <p:nvGrpSpPr>
            <p:cNvPr id="47" name="46 Grupo"/>
            <p:cNvGrpSpPr/>
            <p:nvPr/>
          </p:nvGrpSpPr>
          <p:grpSpPr>
            <a:xfrm rot="19348386">
              <a:off x="4460208" y="1871846"/>
              <a:ext cx="2589097" cy="2471774"/>
              <a:chOff x="4857089" y="1888208"/>
              <a:chExt cx="2589097" cy="2471774"/>
            </a:xfrm>
          </p:grpSpPr>
          <p:sp>
            <p:nvSpPr>
              <p:cNvPr id="48" name="47 Pentágono regular"/>
              <p:cNvSpPr/>
              <p:nvPr/>
            </p:nvSpPr>
            <p:spPr>
              <a:xfrm>
                <a:off x="5679439" y="2525855"/>
                <a:ext cx="960120" cy="914400"/>
              </a:xfrm>
              <a:prstGeom prst="pentagon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49" name="48 Pentágono regular"/>
              <p:cNvSpPr/>
              <p:nvPr/>
            </p:nvSpPr>
            <p:spPr>
              <a:xfrm rot="2127229">
                <a:off x="6191864" y="1888208"/>
                <a:ext cx="960120" cy="914400"/>
              </a:xfrm>
              <a:prstGeom prst="pentagon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50" name="49 Pentágono regular"/>
              <p:cNvSpPr/>
              <p:nvPr/>
            </p:nvSpPr>
            <p:spPr>
              <a:xfrm rot="19447023">
                <a:off x="5135218" y="1933707"/>
                <a:ext cx="960119" cy="914400"/>
              </a:xfrm>
              <a:prstGeom prst="pentagon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51" name="50 Pentágono regular"/>
              <p:cNvSpPr/>
              <p:nvPr/>
            </p:nvSpPr>
            <p:spPr>
              <a:xfrm flipV="1">
                <a:off x="5686880" y="3445582"/>
                <a:ext cx="960121" cy="914400"/>
              </a:xfrm>
              <a:prstGeom prst="pentagon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52" name="51 Pentágono regular"/>
              <p:cNvSpPr/>
              <p:nvPr/>
            </p:nvSpPr>
            <p:spPr>
              <a:xfrm rot="19495196">
                <a:off x="4857089" y="2795532"/>
                <a:ext cx="960121" cy="914400"/>
              </a:xfrm>
              <a:prstGeom prst="pentagon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53" name="52 Pentágono regular"/>
              <p:cNvSpPr/>
              <p:nvPr/>
            </p:nvSpPr>
            <p:spPr>
              <a:xfrm rot="6415090">
                <a:off x="6508926" y="2853251"/>
                <a:ext cx="960120" cy="914400"/>
              </a:xfrm>
              <a:prstGeom prst="pentagon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53 Rectángulo"/>
              <p:cNvSpPr/>
              <p:nvPr/>
            </p:nvSpPr>
            <p:spPr>
              <a:xfrm>
                <a:off x="2917774" y="2562285"/>
                <a:ext cx="2911566" cy="6506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f>
                        <m:fPr>
                          <m:ctrlPr>
                            <a:rPr lang="es-CO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es-CO" i="1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15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7</m:t>
                          </m:r>
                          <m:rad>
                            <m:radPr>
                              <m:degHide m:val="on"/>
                              <m:ctrlPr>
                                <a:rPr lang="es-CO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m:rPr>
                                  <m:nor/>
                                </m:rPr>
                                <a:rPr lang="es-CO">
                                  <a:latin typeface="Ravie" panose="04040805050809020602" pitchFamily="82" charset="0"/>
                                </a:rPr>
                                <m:t>5</m:t>
                              </m:r>
                            </m:e>
                          </m:rad>
                        </m:e>
                      </m:d>
                      <m:sSup>
                        <m:sSupPr>
                          <m:ctrlPr>
                            <a:rPr lang="es-CO" i="1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aseline="30000">
                              <a:latin typeface="Ravie" panose="04040805050809020602" pitchFamily="82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54" name="5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7774" y="2562285"/>
                <a:ext cx="2911566" cy="65069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54 CuadroTexto"/>
          <p:cNvSpPr txBox="1"/>
          <p:nvPr/>
        </p:nvSpPr>
        <p:spPr>
          <a:xfrm>
            <a:off x="6541996" y="2706301"/>
            <a:ext cx="2313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A</a:t>
            </a:r>
            <a:r>
              <a:rPr lang="es-CO" baseline="-25000" dirty="0" smtClean="0">
                <a:latin typeface="Ravie" panose="04040805050809020602" pitchFamily="82" charset="0"/>
              </a:rPr>
              <a:t>t</a:t>
            </a:r>
            <a:r>
              <a:rPr lang="es-CO" dirty="0" smtClean="0">
                <a:latin typeface="Ravie" panose="04040805050809020602" pitchFamily="82" charset="0"/>
              </a:rPr>
              <a:t> = 30 · a · ap</a:t>
            </a:r>
            <a:endParaRPr lang="es-CO" dirty="0">
              <a:latin typeface="Ravie" panose="04040805050809020602" pitchFamily="82" charset="0"/>
            </a:endParaRPr>
          </a:p>
        </p:txBody>
      </p:sp>
      <p:grpSp>
        <p:nvGrpSpPr>
          <p:cNvPr id="56" name="55 Grupo"/>
          <p:cNvGrpSpPr/>
          <p:nvPr/>
        </p:nvGrpSpPr>
        <p:grpSpPr>
          <a:xfrm>
            <a:off x="2901548" y="3743884"/>
            <a:ext cx="2037737" cy="1629332"/>
            <a:chOff x="7297336" y="3429000"/>
            <a:chExt cx="2037737" cy="1629332"/>
          </a:xfrm>
        </p:grpSpPr>
        <p:grpSp>
          <p:nvGrpSpPr>
            <p:cNvPr id="57" name="56 Grupo"/>
            <p:cNvGrpSpPr/>
            <p:nvPr/>
          </p:nvGrpSpPr>
          <p:grpSpPr>
            <a:xfrm>
              <a:off x="7308504" y="3429000"/>
              <a:ext cx="1800000" cy="1260000"/>
              <a:chOff x="2051720" y="1295976"/>
              <a:chExt cx="3600400" cy="2997121"/>
            </a:xfrm>
          </p:grpSpPr>
          <p:cxnSp>
            <p:nvCxnSpPr>
              <p:cNvPr id="59" name="58 Conector recto"/>
              <p:cNvCxnSpPr/>
              <p:nvPr/>
            </p:nvCxnSpPr>
            <p:spPr>
              <a:xfrm flipV="1">
                <a:off x="2051720" y="1295976"/>
                <a:ext cx="1224136" cy="1340936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59 Conector recto"/>
              <p:cNvCxnSpPr/>
              <p:nvPr/>
            </p:nvCxnSpPr>
            <p:spPr>
              <a:xfrm>
                <a:off x="3275856" y="1295976"/>
                <a:ext cx="1728192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60 Conector recto"/>
              <p:cNvCxnSpPr/>
              <p:nvPr/>
            </p:nvCxnSpPr>
            <p:spPr>
              <a:xfrm>
                <a:off x="5004048" y="1295976"/>
                <a:ext cx="648072" cy="162896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61 Conector recto"/>
              <p:cNvCxnSpPr/>
              <p:nvPr/>
            </p:nvCxnSpPr>
            <p:spPr>
              <a:xfrm flipH="1">
                <a:off x="4499992" y="2924944"/>
                <a:ext cx="1152128" cy="1368152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62 Conector recto"/>
              <p:cNvCxnSpPr/>
              <p:nvPr/>
            </p:nvCxnSpPr>
            <p:spPr>
              <a:xfrm flipH="1">
                <a:off x="2663788" y="4293096"/>
                <a:ext cx="1836204" cy="1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63 Conector recto"/>
              <p:cNvCxnSpPr/>
              <p:nvPr/>
            </p:nvCxnSpPr>
            <p:spPr>
              <a:xfrm flipH="1" flipV="1">
                <a:off x="2051720" y="2636912"/>
                <a:ext cx="612068" cy="165618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64 Conector recto"/>
              <p:cNvCxnSpPr/>
              <p:nvPr/>
            </p:nvCxnSpPr>
            <p:spPr>
              <a:xfrm>
                <a:off x="2051720" y="2636912"/>
                <a:ext cx="1080120" cy="828092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65 Conector recto"/>
              <p:cNvCxnSpPr/>
              <p:nvPr/>
            </p:nvCxnSpPr>
            <p:spPr>
              <a:xfrm>
                <a:off x="3131840" y="3465004"/>
                <a:ext cx="1368152" cy="828092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66 Conector recto"/>
              <p:cNvCxnSpPr/>
              <p:nvPr/>
            </p:nvCxnSpPr>
            <p:spPr>
              <a:xfrm flipH="1">
                <a:off x="2663788" y="3465004"/>
                <a:ext cx="468052" cy="828093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67 Conector recto"/>
              <p:cNvCxnSpPr/>
              <p:nvPr/>
            </p:nvCxnSpPr>
            <p:spPr>
              <a:xfrm flipV="1">
                <a:off x="3131840" y="2636912"/>
                <a:ext cx="1872208" cy="828092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68 Conector recto"/>
              <p:cNvCxnSpPr/>
              <p:nvPr/>
            </p:nvCxnSpPr>
            <p:spPr>
              <a:xfrm flipH="1">
                <a:off x="4499992" y="2636912"/>
                <a:ext cx="504056" cy="165618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69 Conector recto"/>
              <p:cNvCxnSpPr/>
              <p:nvPr/>
            </p:nvCxnSpPr>
            <p:spPr>
              <a:xfrm>
                <a:off x="5076056" y="2636912"/>
                <a:ext cx="576064" cy="288032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70 Conector recto"/>
              <p:cNvCxnSpPr/>
              <p:nvPr/>
            </p:nvCxnSpPr>
            <p:spPr>
              <a:xfrm flipH="1" flipV="1">
                <a:off x="3491880" y="1628800"/>
                <a:ext cx="1584176" cy="1008112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71 Conector recto"/>
              <p:cNvCxnSpPr/>
              <p:nvPr/>
            </p:nvCxnSpPr>
            <p:spPr>
              <a:xfrm flipH="1">
                <a:off x="2051720" y="1628800"/>
                <a:ext cx="1440160" cy="1008112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72 Conector recto"/>
              <p:cNvCxnSpPr/>
              <p:nvPr/>
            </p:nvCxnSpPr>
            <p:spPr>
              <a:xfrm flipV="1">
                <a:off x="3491880" y="1295976"/>
                <a:ext cx="1512168" cy="33282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73 Conector recto"/>
              <p:cNvCxnSpPr/>
              <p:nvPr/>
            </p:nvCxnSpPr>
            <p:spPr>
              <a:xfrm>
                <a:off x="5004048" y="1295976"/>
                <a:ext cx="0" cy="1340936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74 Conector recto"/>
              <p:cNvCxnSpPr/>
              <p:nvPr/>
            </p:nvCxnSpPr>
            <p:spPr>
              <a:xfrm flipV="1">
                <a:off x="2897814" y="1295976"/>
                <a:ext cx="378042" cy="1628968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75 Conector recto"/>
              <p:cNvCxnSpPr/>
              <p:nvPr/>
            </p:nvCxnSpPr>
            <p:spPr>
              <a:xfrm flipV="1">
                <a:off x="2897814" y="2132856"/>
                <a:ext cx="1746194" cy="792088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76 Conector recto"/>
              <p:cNvCxnSpPr/>
              <p:nvPr/>
            </p:nvCxnSpPr>
            <p:spPr>
              <a:xfrm flipH="1" flipV="1">
                <a:off x="3275856" y="1295976"/>
                <a:ext cx="1368152" cy="814484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77 Conector recto"/>
              <p:cNvCxnSpPr/>
              <p:nvPr/>
            </p:nvCxnSpPr>
            <p:spPr>
              <a:xfrm flipH="1" flipV="1">
                <a:off x="2051720" y="2636912"/>
                <a:ext cx="846094" cy="288032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78 Conector recto"/>
              <p:cNvCxnSpPr/>
              <p:nvPr/>
            </p:nvCxnSpPr>
            <p:spPr>
              <a:xfrm flipH="1">
                <a:off x="2663788" y="2924944"/>
                <a:ext cx="234026" cy="1368152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79 Conector recto"/>
              <p:cNvCxnSpPr/>
              <p:nvPr/>
            </p:nvCxnSpPr>
            <p:spPr>
              <a:xfrm>
                <a:off x="2897814" y="2924944"/>
                <a:ext cx="1386154" cy="954106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80 Conector recto"/>
              <p:cNvCxnSpPr/>
              <p:nvPr/>
            </p:nvCxnSpPr>
            <p:spPr>
              <a:xfrm flipH="1">
                <a:off x="2663788" y="3879050"/>
                <a:ext cx="1620180" cy="414046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81 Conector recto"/>
              <p:cNvCxnSpPr/>
              <p:nvPr/>
            </p:nvCxnSpPr>
            <p:spPr>
              <a:xfrm>
                <a:off x="4283968" y="3879050"/>
                <a:ext cx="216024" cy="414046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82 Conector recto"/>
              <p:cNvCxnSpPr/>
              <p:nvPr/>
            </p:nvCxnSpPr>
            <p:spPr>
              <a:xfrm flipV="1">
                <a:off x="4283968" y="2924944"/>
                <a:ext cx="1368152" cy="954106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83 Conector recto"/>
              <p:cNvCxnSpPr/>
              <p:nvPr/>
            </p:nvCxnSpPr>
            <p:spPr>
              <a:xfrm flipV="1">
                <a:off x="4283968" y="2132856"/>
                <a:ext cx="360040" cy="1746194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84 Conector recto"/>
              <p:cNvCxnSpPr/>
              <p:nvPr/>
            </p:nvCxnSpPr>
            <p:spPr>
              <a:xfrm flipV="1">
                <a:off x="4644008" y="1295976"/>
                <a:ext cx="360040" cy="836880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85 Conector recto"/>
              <p:cNvCxnSpPr/>
              <p:nvPr/>
            </p:nvCxnSpPr>
            <p:spPr>
              <a:xfrm>
                <a:off x="4644008" y="2110460"/>
                <a:ext cx="1008112" cy="814484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86 Conector recto"/>
              <p:cNvCxnSpPr/>
              <p:nvPr/>
            </p:nvCxnSpPr>
            <p:spPr>
              <a:xfrm flipH="1">
                <a:off x="3131840" y="1628800"/>
                <a:ext cx="342038" cy="183620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87 Conector recto"/>
              <p:cNvCxnSpPr/>
              <p:nvPr/>
            </p:nvCxnSpPr>
            <p:spPr>
              <a:xfrm flipH="1" flipV="1">
                <a:off x="3275856" y="1295976"/>
                <a:ext cx="216024" cy="33282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8" name="57 CuadroTexto"/>
            <p:cNvSpPr txBox="1"/>
            <p:nvPr/>
          </p:nvSpPr>
          <p:spPr>
            <a:xfrm>
              <a:off x="7297336" y="4689000"/>
              <a:ext cx="20377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dirty="0" smtClean="0">
                  <a:solidFill>
                    <a:srgbClr val="0000FF"/>
                  </a:solidFill>
                  <a:latin typeface="Ravie" panose="04040805050809020602" pitchFamily="82" charset="0"/>
                </a:rPr>
                <a:t>Icosahedron</a:t>
              </a:r>
              <a:endParaRPr lang="en-AU" dirty="0">
                <a:solidFill>
                  <a:srgbClr val="0000FF"/>
                </a:solidFill>
                <a:latin typeface="Ravie" panose="04040805050809020602" pitchFamily="82" charset="0"/>
              </a:endParaRPr>
            </a:p>
          </p:txBody>
        </p:sp>
      </p:grpSp>
      <p:sp>
        <p:nvSpPr>
          <p:cNvPr id="89" name="88 Flecha derecha"/>
          <p:cNvSpPr/>
          <p:nvPr/>
        </p:nvSpPr>
        <p:spPr>
          <a:xfrm>
            <a:off x="4850932" y="4220448"/>
            <a:ext cx="978408" cy="484632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90" name="89 Grupo"/>
          <p:cNvGrpSpPr/>
          <p:nvPr/>
        </p:nvGrpSpPr>
        <p:grpSpPr>
          <a:xfrm>
            <a:off x="5721978" y="3713563"/>
            <a:ext cx="4167051" cy="1831398"/>
            <a:chOff x="2188978" y="1810422"/>
            <a:chExt cx="4167051" cy="1831398"/>
          </a:xfrm>
        </p:grpSpPr>
        <p:sp>
          <p:nvSpPr>
            <p:cNvPr id="91" name="90 Triángulo isósceles"/>
            <p:cNvSpPr/>
            <p:nvPr/>
          </p:nvSpPr>
          <p:spPr>
            <a:xfrm>
              <a:off x="2946624" y="2418933"/>
              <a:ext cx="757646" cy="610466"/>
            </a:xfrm>
            <a:prstGeom prst="triangl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92" name="91 Triángulo isósceles"/>
            <p:cNvSpPr/>
            <p:nvPr/>
          </p:nvSpPr>
          <p:spPr>
            <a:xfrm>
              <a:off x="3704270" y="2418933"/>
              <a:ext cx="757646" cy="610466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93" name="92 Triángulo isósceles"/>
            <p:cNvSpPr/>
            <p:nvPr/>
          </p:nvSpPr>
          <p:spPr>
            <a:xfrm flipV="1">
              <a:off x="3325447" y="2418933"/>
              <a:ext cx="757646" cy="610466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94" name="93 Triángulo isósceles"/>
            <p:cNvSpPr/>
            <p:nvPr/>
          </p:nvSpPr>
          <p:spPr>
            <a:xfrm>
              <a:off x="4461915" y="2418933"/>
              <a:ext cx="757646" cy="610466"/>
            </a:xfrm>
            <a:prstGeom prst="triangl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95" name="94 Triángulo isósceles"/>
            <p:cNvSpPr/>
            <p:nvPr/>
          </p:nvSpPr>
          <p:spPr>
            <a:xfrm flipV="1">
              <a:off x="4083092" y="2418933"/>
              <a:ext cx="757646" cy="610466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96" name="95 Triángulo isósceles"/>
            <p:cNvSpPr/>
            <p:nvPr/>
          </p:nvSpPr>
          <p:spPr>
            <a:xfrm flipV="1">
              <a:off x="2567801" y="2418933"/>
              <a:ext cx="757646" cy="610466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97" name="96 Triángulo isósceles"/>
            <p:cNvSpPr/>
            <p:nvPr/>
          </p:nvSpPr>
          <p:spPr>
            <a:xfrm>
              <a:off x="4083092" y="1810422"/>
              <a:ext cx="757646" cy="610466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98" name="97 Triángulo isósceles"/>
            <p:cNvSpPr/>
            <p:nvPr/>
          </p:nvSpPr>
          <p:spPr>
            <a:xfrm flipV="1">
              <a:off x="2946624" y="3029399"/>
              <a:ext cx="757646" cy="610466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99" name="98 Triángulo isósceles"/>
            <p:cNvSpPr/>
            <p:nvPr/>
          </p:nvSpPr>
          <p:spPr>
            <a:xfrm>
              <a:off x="5219561" y="2420888"/>
              <a:ext cx="757646" cy="610466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00" name="99 Triángulo isósceles"/>
            <p:cNvSpPr/>
            <p:nvPr/>
          </p:nvSpPr>
          <p:spPr>
            <a:xfrm flipV="1">
              <a:off x="4840738" y="2420888"/>
              <a:ext cx="757646" cy="610466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01" name="100 Triángulo isósceles"/>
            <p:cNvSpPr/>
            <p:nvPr/>
          </p:nvSpPr>
          <p:spPr>
            <a:xfrm flipV="1">
              <a:off x="5598383" y="2420888"/>
              <a:ext cx="757646" cy="610466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02" name="101 Triángulo isósceles"/>
            <p:cNvSpPr/>
            <p:nvPr/>
          </p:nvSpPr>
          <p:spPr>
            <a:xfrm>
              <a:off x="2188978" y="2420888"/>
              <a:ext cx="757646" cy="610466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03" name="102 Triángulo isósceles"/>
            <p:cNvSpPr/>
            <p:nvPr/>
          </p:nvSpPr>
          <p:spPr>
            <a:xfrm flipV="1">
              <a:off x="2188978" y="3031354"/>
              <a:ext cx="757646" cy="610466"/>
            </a:xfrm>
            <a:prstGeom prst="triangl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04" name="103 Triángulo isósceles"/>
            <p:cNvSpPr/>
            <p:nvPr/>
          </p:nvSpPr>
          <p:spPr>
            <a:xfrm flipV="1">
              <a:off x="3704269" y="3029399"/>
              <a:ext cx="757646" cy="610466"/>
            </a:xfrm>
            <a:prstGeom prst="triangl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05" name="104 Triángulo isósceles"/>
            <p:cNvSpPr/>
            <p:nvPr/>
          </p:nvSpPr>
          <p:spPr>
            <a:xfrm flipV="1">
              <a:off x="4461916" y="3029399"/>
              <a:ext cx="757646" cy="610466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06" name="105 Triángulo isósceles"/>
            <p:cNvSpPr/>
            <p:nvPr/>
          </p:nvSpPr>
          <p:spPr>
            <a:xfrm flipV="1">
              <a:off x="5219562" y="3029399"/>
              <a:ext cx="757646" cy="610466"/>
            </a:xfrm>
            <a:prstGeom prst="triangl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07" name="106 Triángulo isósceles"/>
            <p:cNvSpPr/>
            <p:nvPr/>
          </p:nvSpPr>
          <p:spPr>
            <a:xfrm>
              <a:off x="4840739" y="1810422"/>
              <a:ext cx="757646" cy="610466"/>
            </a:xfrm>
            <a:prstGeom prst="triangl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08" name="107 Triángulo isósceles"/>
            <p:cNvSpPr/>
            <p:nvPr/>
          </p:nvSpPr>
          <p:spPr>
            <a:xfrm>
              <a:off x="5598383" y="1810422"/>
              <a:ext cx="757646" cy="610466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09" name="108 Triángulo isósceles"/>
            <p:cNvSpPr/>
            <p:nvPr/>
          </p:nvSpPr>
          <p:spPr>
            <a:xfrm>
              <a:off x="3325446" y="1810422"/>
              <a:ext cx="757646" cy="610466"/>
            </a:xfrm>
            <a:prstGeom prst="triangl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0" name="109 Triángulo isósceles"/>
            <p:cNvSpPr/>
            <p:nvPr/>
          </p:nvSpPr>
          <p:spPr>
            <a:xfrm>
              <a:off x="2567801" y="1810422"/>
              <a:ext cx="757646" cy="610466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110 Rectángulo"/>
              <p:cNvSpPr/>
              <p:nvPr/>
            </p:nvSpPr>
            <p:spPr>
              <a:xfrm>
                <a:off x="2917774" y="5547652"/>
                <a:ext cx="2650277" cy="6641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f>
                        <m:fPr>
                          <m:ctrlPr>
                            <a:rPr lang="es-CO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12</m:t>
                          </m:r>
                        </m:den>
                      </m:f>
                      <m:d>
                        <m:dPr>
                          <m:ctrlPr>
                            <a:rPr lang="es-CO" i="1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3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  <m:rad>
                            <m:radPr>
                              <m:degHide m:val="on"/>
                              <m:ctrlPr>
                                <a:rPr lang="es-CO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m:rPr>
                                  <m:nor/>
                                </m:rPr>
                                <a:rPr lang="es-CO">
                                  <a:latin typeface="Ravie" panose="04040805050809020602" pitchFamily="82" charset="0"/>
                                </a:rPr>
                                <m:t>5</m:t>
                              </m:r>
                            </m:e>
                          </m:rad>
                        </m:e>
                      </m:d>
                      <m:sSup>
                        <m:sSupPr>
                          <m:ctrlPr>
                            <a:rPr lang="es-CO" i="1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aseline="30000">
                              <a:latin typeface="Ravie" panose="04040805050809020602" pitchFamily="82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111" name="110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7774" y="5547652"/>
                <a:ext cx="2650277" cy="66415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111 Rectángulo"/>
              <p:cNvSpPr/>
              <p:nvPr/>
            </p:nvSpPr>
            <p:spPr>
              <a:xfrm>
                <a:off x="6808103" y="5661721"/>
                <a:ext cx="2069669" cy="4360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mtClean="0">
                          <a:latin typeface="Ravie" panose="04040805050809020602" pitchFamily="82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s-CO" baseline="-25000" smtClean="0">
                          <a:latin typeface="Ravie" panose="04040805050809020602" pitchFamily="82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mtClean="0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mtClean="0">
                          <a:latin typeface="Ravie" panose="04040805050809020602" pitchFamily="82" charset="0"/>
                        </a:rPr>
                        <m:t>5</m:t>
                      </m:r>
                      <m:rad>
                        <m:radPr>
                          <m:degHide m:val="on"/>
                          <m:ctrlPr>
                            <a:rPr lang="es-CO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3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</m:e>
                      </m:rad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∙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sSup>
                        <m:sSupPr>
                          <m:ctrlPr>
                            <a:rPr lang="es-CO" i="1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aseline="30000">
                              <a:latin typeface="Ravie" panose="04040805050809020602" pitchFamily="82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112" name="11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8103" y="5661721"/>
                <a:ext cx="2069669" cy="436017"/>
              </a:xfrm>
              <a:prstGeom prst="rect">
                <a:avLst/>
              </a:prstGeom>
              <a:blipFill rotWithShape="1">
                <a:blip r:embed="rId4"/>
                <a:stretch>
                  <a:fillRect b="-4225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5520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39" grpId="0" animBg="1"/>
      <p:bldP spid="54" grpId="0"/>
      <p:bldP spid="55" grpId="0"/>
      <p:bldP spid="89" grpId="0" animBg="1"/>
      <p:bldP spid="111" grpId="0"/>
      <p:bldP spid="1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" y="1164128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400" dirty="0">
                <a:latin typeface="Ravie" panose="04040805050809020602" pitchFamily="82" charset="0"/>
                <a:cs typeface="Arial" panose="020B0604020202020204" pitchFamily="34" charset="0"/>
              </a:rPr>
              <a:t>A geometric solids is a three-dimensional figure with length, wide and height</a:t>
            </a:r>
            <a:r>
              <a:rPr lang="en-AU" sz="2400" dirty="0" smtClean="0">
                <a:latin typeface="Ravie" panose="04040805050809020602" pitchFamily="82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AU" sz="2400" dirty="0">
              <a:latin typeface="Ravie" panose="04040805050809020602" pitchFamily="82" charset="0"/>
              <a:cs typeface="Arial" panose="020B0604020202020204" pitchFamily="34" charset="0"/>
            </a:endParaRPr>
          </a:p>
          <a:p>
            <a:pPr algn="just"/>
            <a:r>
              <a:rPr lang="en-AU" sz="2400" dirty="0">
                <a:latin typeface="Ravie" panose="04040805050809020602" pitchFamily="82" charset="0"/>
                <a:cs typeface="Arial" panose="020B0604020202020204" pitchFamily="34" charset="0"/>
              </a:rPr>
              <a:t>It occupies a place in space and it has </a:t>
            </a:r>
            <a:r>
              <a:rPr lang="en-AU" sz="2400" dirty="0" smtClean="0">
                <a:latin typeface="Ravie" panose="04040805050809020602" pitchFamily="82" charset="0"/>
                <a:cs typeface="Arial" panose="020B0604020202020204" pitchFamily="34" charset="0"/>
              </a:rPr>
              <a:t>volume.</a:t>
            </a:r>
            <a:endParaRPr lang="en-AU" sz="2400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3" name="Cubo 2"/>
          <p:cNvSpPr/>
          <p:nvPr/>
        </p:nvSpPr>
        <p:spPr>
          <a:xfrm>
            <a:off x="1406426" y="3053809"/>
            <a:ext cx="945931" cy="2490952"/>
          </a:xfrm>
          <a:prstGeom prst="cub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Cilindro 3"/>
          <p:cNvSpPr/>
          <p:nvPr/>
        </p:nvSpPr>
        <p:spPr>
          <a:xfrm>
            <a:off x="3729606" y="3116871"/>
            <a:ext cx="772510" cy="2364828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8" name="7 Grupo"/>
          <p:cNvGrpSpPr/>
          <p:nvPr/>
        </p:nvGrpSpPr>
        <p:grpSpPr>
          <a:xfrm>
            <a:off x="8894608" y="3240186"/>
            <a:ext cx="1800000" cy="1800000"/>
            <a:chOff x="5196000" y="2529000"/>
            <a:chExt cx="1800000" cy="1800000"/>
          </a:xfrm>
        </p:grpSpPr>
        <p:sp>
          <p:nvSpPr>
            <p:cNvPr id="9" name="8 Elipse"/>
            <p:cNvSpPr/>
            <p:nvPr/>
          </p:nvSpPr>
          <p:spPr>
            <a:xfrm>
              <a:off x="5196000" y="2529000"/>
              <a:ext cx="1800000" cy="1800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" name="9 Elipse"/>
            <p:cNvSpPr/>
            <p:nvPr/>
          </p:nvSpPr>
          <p:spPr>
            <a:xfrm>
              <a:off x="5196000" y="2979000"/>
              <a:ext cx="1800000" cy="9000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" name="10 Elipse"/>
            <p:cNvSpPr/>
            <p:nvPr/>
          </p:nvSpPr>
          <p:spPr>
            <a:xfrm flipH="1">
              <a:off x="6078000" y="3411000"/>
              <a:ext cx="36000" cy="360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12" name="11 Conector recto de flecha"/>
            <p:cNvCxnSpPr>
              <a:stCxn id="11" idx="6"/>
              <a:endCxn id="10" idx="3"/>
            </p:cNvCxnSpPr>
            <p:nvPr/>
          </p:nvCxnSpPr>
          <p:spPr>
            <a:xfrm flipH="1">
              <a:off x="5459604" y="3429000"/>
              <a:ext cx="618396" cy="31819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12 Grupo"/>
          <p:cNvGrpSpPr/>
          <p:nvPr/>
        </p:nvGrpSpPr>
        <p:grpSpPr>
          <a:xfrm>
            <a:off x="5905196" y="2960603"/>
            <a:ext cx="2099462" cy="2677363"/>
            <a:chOff x="5003597" y="2457907"/>
            <a:chExt cx="2099462" cy="2677363"/>
          </a:xfrm>
        </p:grpSpPr>
        <p:cxnSp>
          <p:nvCxnSpPr>
            <p:cNvPr id="14" name="13 Conector recto"/>
            <p:cNvCxnSpPr/>
            <p:nvPr/>
          </p:nvCxnSpPr>
          <p:spPr>
            <a:xfrm flipH="1">
              <a:off x="5003597" y="2457907"/>
              <a:ext cx="1089965" cy="20628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/>
            <p:nvPr/>
          </p:nvCxnSpPr>
          <p:spPr>
            <a:xfrm flipH="1">
              <a:off x="5340096" y="2457907"/>
              <a:ext cx="753466" cy="255300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>
              <a:off x="6093562" y="2457907"/>
              <a:ext cx="307238" cy="26773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>
              <a:off x="6093562" y="2457907"/>
              <a:ext cx="1009497" cy="23042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>
              <a:off x="6093562" y="2457907"/>
              <a:ext cx="687628" cy="181417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 flipH="1">
              <a:off x="5716829" y="2457907"/>
              <a:ext cx="376734" cy="168981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flipV="1">
              <a:off x="5003597" y="4147718"/>
              <a:ext cx="713232" cy="373076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>
              <a:off x="5716829" y="4147718"/>
              <a:ext cx="1064361" cy="12435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recto"/>
            <p:cNvCxnSpPr/>
            <p:nvPr/>
          </p:nvCxnSpPr>
          <p:spPr>
            <a:xfrm>
              <a:off x="6781190" y="4272077"/>
              <a:ext cx="321869" cy="49011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Conector recto"/>
            <p:cNvCxnSpPr/>
            <p:nvPr/>
          </p:nvCxnSpPr>
          <p:spPr>
            <a:xfrm flipH="1">
              <a:off x="6400800" y="4762195"/>
              <a:ext cx="702259" cy="3730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"/>
            <p:cNvCxnSpPr/>
            <p:nvPr/>
          </p:nvCxnSpPr>
          <p:spPr>
            <a:xfrm flipH="1" flipV="1">
              <a:off x="5340096" y="5010912"/>
              <a:ext cx="1060704" cy="12435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"/>
            <p:cNvCxnSpPr/>
            <p:nvPr/>
          </p:nvCxnSpPr>
          <p:spPr>
            <a:xfrm flipH="1" flipV="1">
              <a:off x="5003597" y="4517136"/>
              <a:ext cx="336499" cy="4937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6 Rectángulo"/>
          <p:cNvSpPr/>
          <p:nvPr/>
        </p:nvSpPr>
        <p:spPr>
          <a:xfrm>
            <a:off x="2" y="0"/>
            <a:ext cx="12191998" cy="72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7200" dirty="0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Solids</a:t>
            </a:r>
            <a:endParaRPr lang="en-AU" sz="7200" dirty="0">
              <a:ln>
                <a:solidFill>
                  <a:schemeClr val="tx1"/>
                </a:solidFill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0" y="6498000"/>
            <a:ext cx="12192001" cy="36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48390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801278"/>
            <a:ext cx="12008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>
                <a:latin typeface="Ravie" panose="04040805050809020602" pitchFamily="82" charset="0"/>
                <a:cs typeface="Arial" panose="020B0604020202020204" pitchFamily="34" charset="0"/>
              </a:rPr>
              <a:t>There are two kind of solids: polyhedron and circle solids</a:t>
            </a:r>
          </a:p>
        </p:txBody>
      </p:sp>
      <p:sp>
        <p:nvSpPr>
          <p:cNvPr id="3" name="Rectángulo 2"/>
          <p:cNvSpPr/>
          <p:nvPr/>
        </p:nvSpPr>
        <p:spPr>
          <a:xfrm>
            <a:off x="4780800" y="1483044"/>
            <a:ext cx="26304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400" dirty="0">
                <a:latin typeface="Bodoni MT Black" panose="02070A03080606020203" pitchFamily="18" charset="0"/>
                <a:cs typeface="Arial" panose="020B0604020202020204" pitchFamily="34" charset="0"/>
              </a:rPr>
              <a:t>POLYHEDRON</a:t>
            </a:r>
            <a:endParaRPr lang="en-AU" sz="2400" dirty="0">
              <a:latin typeface="Bodoni MT Black" panose="02070A03080606020203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115729" y="2163900"/>
            <a:ext cx="10265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400" dirty="0">
                <a:latin typeface="Bodoni MT Black" panose="02070A03080606020203" pitchFamily="18" charset="0"/>
                <a:cs typeface="Arial" panose="020B0604020202020204" pitchFamily="34" charset="0"/>
              </a:rPr>
              <a:t>Faces</a:t>
            </a:r>
            <a:endParaRPr lang="en-AU" sz="2400" dirty="0">
              <a:latin typeface="Bodoni MT Black" panose="02070A03080606020203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5418058" y="2163900"/>
            <a:ext cx="12089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400" dirty="0">
                <a:latin typeface="Bodoni MT Black" panose="02070A03080606020203" pitchFamily="18" charset="0"/>
                <a:cs typeface="Arial" panose="020B0604020202020204" pitchFamily="34" charset="0"/>
              </a:rPr>
              <a:t>Edges </a:t>
            </a:r>
            <a:endParaRPr lang="en-AU" sz="2400" dirty="0">
              <a:latin typeface="Bodoni MT Black" panose="02070A03080606020203" pitchFamily="18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6902809" y="2194202"/>
            <a:ext cx="11734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400" dirty="0">
                <a:latin typeface="Bodoni MT Black" panose="02070A03080606020203" pitchFamily="18" charset="0"/>
                <a:cs typeface="Arial" panose="020B0604020202020204" pitchFamily="34" charset="0"/>
              </a:rPr>
              <a:t>Vertex</a:t>
            </a:r>
            <a:endParaRPr lang="en-AU" sz="2400" dirty="0">
              <a:latin typeface="Bodoni MT Black" panose="02070A03080606020203" pitchFamily="18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0" y="2957541"/>
            <a:ext cx="64572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400" dirty="0">
                <a:latin typeface="Ravie" panose="04040805050809020602" pitchFamily="82" charset="0"/>
                <a:cs typeface="Arial" panose="020B0604020202020204" pitchFamily="34" charset="0"/>
              </a:rPr>
              <a:t>Each Flat surface is a polygon</a:t>
            </a:r>
          </a:p>
        </p:txBody>
      </p:sp>
      <p:sp>
        <p:nvSpPr>
          <p:cNvPr id="8" name="Triángulo isósceles 7"/>
          <p:cNvSpPr/>
          <p:nvPr/>
        </p:nvSpPr>
        <p:spPr>
          <a:xfrm>
            <a:off x="907896" y="4188626"/>
            <a:ext cx="1445895" cy="1411356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Rectángulo 8"/>
          <p:cNvSpPr/>
          <p:nvPr/>
        </p:nvSpPr>
        <p:spPr>
          <a:xfrm>
            <a:off x="2834008" y="3751304"/>
            <a:ext cx="636105" cy="228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ángulo 9"/>
          <p:cNvSpPr/>
          <p:nvPr/>
        </p:nvSpPr>
        <p:spPr>
          <a:xfrm>
            <a:off x="3954773" y="4367530"/>
            <a:ext cx="1060370" cy="12324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Pentágono regular 10"/>
          <p:cNvSpPr/>
          <p:nvPr/>
        </p:nvSpPr>
        <p:spPr>
          <a:xfrm>
            <a:off x="5452746" y="4208503"/>
            <a:ext cx="1510748" cy="1550505"/>
          </a:xfrm>
          <a:prstGeom prst="pent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Hexágono 11"/>
          <p:cNvSpPr/>
          <p:nvPr/>
        </p:nvSpPr>
        <p:spPr>
          <a:xfrm>
            <a:off x="7374307" y="4198564"/>
            <a:ext cx="1427851" cy="1570383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Operación manual 12"/>
          <p:cNvSpPr/>
          <p:nvPr/>
        </p:nvSpPr>
        <p:spPr>
          <a:xfrm flipV="1">
            <a:off x="9220148" y="4327773"/>
            <a:ext cx="2063955" cy="1133061"/>
          </a:xfrm>
          <a:prstGeom prst="flowChartManualOperat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13 Rectángulo"/>
          <p:cNvSpPr/>
          <p:nvPr/>
        </p:nvSpPr>
        <p:spPr>
          <a:xfrm>
            <a:off x="2" y="0"/>
            <a:ext cx="12191998" cy="72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7200" dirty="0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Solids</a:t>
            </a:r>
            <a:endParaRPr lang="en-AU" sz="7200" dirty="0">
              <a:ln>
                <a:solidFill>
                  <a:schemeClr val="tx1"/>
                </a:solidFill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0" y="6498000"/>
            <a:ext cx="12192001" cy="36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9" name="18 Conector recto de flecha"/>
          <p:cNvCxnSpPr>
            <a:stCxn id="3" idx="2"/>
            <a:endCxn id="4" idx="0"/>
          </p:cNvCxnSpPr>
          <p:nvPr/>
        </p:nvCxnSpPr>
        <p:spPr>
          <a:xfrm flipH="1">
            <a:off x="4629011" y="1944709"/>
            <a:ext cx="1466989" cy="219191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>
            <a:stCxn id="3" idx="2"/>
            <a:endCxn id="5" idx="0"/>
          </p:cNvCxnSpPr>
          <p:nvPr/>
        </p:nvCxnSpPr>
        <p:spPr>
          <a:xfrm flipH="1">
            <a:off x="6022551" y="1944709"/>
            <a:ext cx="73449" cy="219191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>
            <a:stCxn id="3" idx="2"/>
            <a:endCxn id="6" idx="0"/>
          </p:cNvCxnSpPr>
          <p:nvPr/>
        </p:nvCxnSpPr>
        <p:spPr>
          <a:xfrm>
            <a:off x="6096000" y="1944709"/>
            <a:ext cx="1393541" cy="249493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301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2" y="0"/>
            <a:ext cx="12191998" cy="72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7200" dirty="0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Solids</a:t>
            </a:r>
            <a:endParaRPr lang="en-AU" sz="7200" dirty="0">
              <a:ln>
                <a:solidFill>
                  <a:schemeClr val="tx1"/>
                </a:solidFill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0" y="6498000"/>
            <a:ext cx="12192001" cy="36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Rectángulo 1"/>
          <p:cNvSpPr/>
          <p:nvPr/>
        </p:nvSpPr>
        <p:spPr>
          <a:xfrm>
            <a:off x="2946225" y="1480784"/>
            <a:ext cx="57042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000" dirty="0">
                <a:latin typeface="Ravie" panose="04040805050809020602" pitchFamily="82" charset="0"/>
                <a:cs typeface="Arial" panose="020B0604020202020204" pitchFamily="34" charset="0"/>
              </a:rPr>
              <a:t>Vertex: it is a point where 2 or more lines meet</a:t>
            </a:r>
            <a:endParaRPr lang="en-AU" sz="2000" dirty="0">
              <a:latin typeface="Ravie" panose="04040805050809020602" pitchFamily="82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6784868" y="3333812"/>
            <a:ext cx="50297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000" dirty="0">
                <a:latin typeface="Ravie" panose="04040805050809020602" pitchFamily="82" charset="0"/>
                <a:cs typeface="Arial" panose="020B0604020202020204" pitchFamily="34" charset="0"/>
              </a:rPr>
              <a:t>Edge: is a line segment that join two vertices </a:t>
            </a:r>
            <a:endParaRPr lang="en-AU" sz="2000" dirty="0">
              <a:latin typeface="Ravie" panose="04040805050809020602" pitchFamily="82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362857" y="3086343"/>
            <a:ext cx="381725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>
                <a:latin typeface="Ravie" panose="04040805050809020602" pitchFamily="82" charset="0"/>
                <a:cs typeface="Arial" panose="020B0604020202020204" pitchFamily="34" charset="0"/>
              </a:rPr>
              <a:t>Face: is any of </a:t>
            </a:r>
            <a:r>
              <a:rPr lang="en-AU" sz="2000" dirty="0">
                <a:latin typeface="Ravie" panose="04040805050809020602" pitchFamily="82" charset="0"/>
                <a:cs typeface="Arial" panose="020B0604020202020204" pitchFamily="34" charset="0"/>
              </a:rPr>
              <a:t>the</a:t>
            </a:r>
            <a:r>
              <a:rPr lang="en-AU" dirty="0">
                <a:latin typeface="Ravie" panose="04040805050809020602" pitchFamily="82" charset="0"/>
                <a:cs typeface="Arial" panose="020B0604020202020204" pitchFamily="34" charset="0"/>
              </a:rPr>
              <a:t> individual surfaces of a geometric solid</a:t>
            </a:r>
          </a:p>
        </p:txBody>
      </p:sp>
      <p:cxnSp>
        <p:nvCxnSpPr>
          <p:cNvPr id="15" name="14 Conector recto"/>
          <p:cNvCxnSpPr/>
          <p:nvPr/>
        </p:nvCxnSpPr>
        <p:spPr>
          <a:xfrm flipH="1">
            <a:off x="4485003" y="2656312"/>
            <a:ext cx="1089965" cy="20628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4821502" y="2656312"/>
            <a:ext cx="753466" cy="25530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5574968" y="2656312"/>
            <a:ext cx="307238" cy="26773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>
            <a:off x="5574968" y="2656312"/>
            <a:ext cx="1009497" cy="23042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>
            <a:off x="5574968" y="2656312"/>
            <a:ext cx="687628" cy="181417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 flipH="1">
            <a:off x="5198235" y="2656312"/>
            <a:ext cx="376734" cy="168981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 flipV="1">
            <a:off x="4485003" y="4346123"/>
            <a:ext cx="713232" cy="37307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>
            <a:off x="5198235" y="4346123"/>
            <a:ext cx="1064361" cy="12435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>
            <a:off x="6262596" y="4470482"/>
            <a:ext cx="321869" cy="49011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 flipH="1">
            <a:off x="5882206" y="4960600"/>
            <a:ext cx="702259" cy="3730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 flipH="1" flipV="1">
            <a:off x="4821502" y="5209317"/>
            <a:ext cx="1060704" cy="1243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 flipH="1" flipV="1">
            <a:off x="4485003" y="4715541"/>
            <a:ext cx="336499" cy="4937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>
            <a:stCxn id="2" idx="2"/>
          </p:cNvCxnSpPr>
          <p:nvPr/>
        </p:nvCxnSpPr>
        <p:spPr>
          <a:xfrm flipH="1">
            <a:off x="5574969" y="2188670"/>
            <a:ext cx="223401" cy="467642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>
            <a:stCxn id="8" idx="1"/>
          </p:cNvCxnSpPr>
          <p:nvPr/>
        </p:nvCxnSpPr>
        <p:spPr>
          <a:xfrm flipH="1">
            <a:off x="6262596" y="3687755"/>
            <a:ext cx="522272" cy="1459382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>
            <a:stCxn id="13" idx="3"/>
          </p:cNvCxnSpPr>
          <p:nvPr/>
        </p:nvCxnSpPr>
        <p:spPr>
          <a:xfrm>
            <a:off x="4180114" y="3563397"/>
            <a:ext cx="1171740" cy="1155802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1774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6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2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77652" y="1345214"/>
            <a:ext cx="66613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i="0" dirty="0">
                <a:effectLst/>
                <a:latin typeface="Ravie" panose="04040805050809020602" pitchFamily="82" charset="0"/>
                <a:cs typeface="Arial" panose="020B0604020202020204" pitchFamily="34" charset="0"/>
              </a:rPr>
              <a:t>A prism is a </a:t>
            </a:r>
            <a:r>
              <a:rPr lang="en-US" sz="2400" b="0" i="0" dirty="0" smtClean="0">
                <a:effectLst/>
                <a:latin typeface="Ravie" panose="04040805050809020602" pitchFamily="82" charset="0"/>
                <a:cs typeface="Arial" panose="020B0604020202020204" pitchFamily="34" charset="0"/>
              </a:rPr>
              <a:t>solid object with: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" y="14514"/>
            <a:ext cx="12191998" cy="72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7200" dirty="0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Prism</a:t>
            </a:r>
            <a:endParaRPr lang="en-AU" sz="7200" dirty="0">
              <a:ln>
                <a:solidFill>
                  <a:schemeClr val="tx1"/>
                </a:solidFill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0" y="6512514"/>
            <a:ext cx="12192001" cy="36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10 Hexágono"/>
          <p:cNvSpPr/>
          <p:nvPr/>
        </p:nvSpPr>
        <p:spPr>
          <a:xfrm>
            <a:off x="1738444" y="3445813"/>
            <a:ext cx="1691359" cy="1727200"/>
          </a:xfrm>
          <a:prstGeom prst="hexagon">
            <a:avLst/>
          </a:prstGeom>
          <a:noFill/>
          <a:ln w="28575">
            <a:solidFill>
              <a:schemeClr val="tx1"/>
            </a:solidFill>
          </a:ln>
          <a:scene3d>
            <a:camera prst="orthographicFront">
              <a:rot lat="2400000" lon="24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6" name="15 Conector recto"/>
          <p:cNvCxnSpPr/>
          <p:nvPr/>
        </p:nvCxnSpPr>
        <p:spPr>
          <a:xfrm flipV="1">
            <a:off x="2268661" y="2705599"/>
            <a:ext cx="1727200" cy="7402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V="1">
            <a:off x="2900570" y="3075706"/>
            <a:ext cx="1762948" cy="74472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 flipV="1">
            <a:off x="3255633" y="3936549"/>
            <a:ext cx="1698171" cy="74022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 flipV="1">
            <a:off x="2900570" y="4432799"/>
            <a:ext cx="1762948" cy="7402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 flipV="1">
            <a:off x="2268661" y="4052663"/>
            <a:ext cx="1727200" cy="750243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flipV="1">
            <a:off x="1938312" y="3210836"/>
            <a:ext cx="1738235" cy="75474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3" name="2052 Conector recto"/>
          <p:cNvCxnSpPr/>
          <p:nvPr/>
        </p:nvCxnSpPr>
        <p:spPr>
          <a:xfrm>
            <a:off x="3995861" y="2705599"/>
            <a:ext cx="667657" cy="3701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5" name="2054 Conector recto"/>
          <p:cNvCxnSpPr/>
          <p:nvPr/>
        </p:nvCxnSpPr>
        <p:spPr>
          <a:xfrm>
            <a:off x="4663518" y="3075706"/>
            <a:ext cx="290286" cy="8608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7" name="2056 Conector recto"/>
          <p:cNvCxnSpPr/>
          <p:nvPr/>
        </p:nvCxnSpPr>
        <p:spPr>
          <a:xfrm flipH="1">
            <a:off x="4663518" y="3936549"/>
            <a:ext cx="290286" cy="4912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9" name="2058 Conector recto"/>
          <p:cNvCxnSpPr/>
          <p:nvPr/>
        </p:nvCxnSpPr>
        <p:spPr>
          <a:xfrm flipH="1">
            <a:off x="3676547" y="2705599"/>
            <a:ext cx="319314" cy="505237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1" name="2060 Conector recto"/>
          <p:cNvCxnSpPr/>
          <p:nvPr/>
        </p:nvCxnSpPr>
        <p:spPr>
          <a:xfrm>
            <a:off x="3676547" y="3210836"/>
            <a:ext cx="319314" cy="841827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3" name="2062 Conector recto"/>
          <p:cNvCxnSpPr/>
          <p:nvPr/>
        </p:nvCxnSpPr>
        <p:spPr>
          <a:xfrm>
            <a:off x="3995861" y="4052663"/>
            <a:ext cx="667657" cy="38013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5" name="2064 Rectángulo"/>
          <p:cNvSpPr/>
          <p:nvPr/>
        </p:nvSpPr>
        <p:spPr>
          <a:xfrm>
            <a:off x="7029306" y="2133054"/>
            <a:ext cx="32864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Ravie" panose="04040805050809020602" pitchFamily="82" charset="0"/>
                <a:cs typeface="Arial" panose="020B0604020202020204" pitchFamily="34" charset="0"/>
              </a:rPr>
              <a:t> identical</a:t>
            </a:r>
            <a:r>
              <a:rPr lang="en-US" dirty="0" smtClean="0">
                <a:latin typeface="Ravie" panose="04040805050809020602" pitchFamily="82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Ravie" panose="04040805050809020602" pitchFamily="82" charset="0"/>
                <a:cs typeface="Arial" panose="020B0604020202020204" pitchFamily="34" charset="0"/>
              </a:rPr>
              <a:t>ends</a:t>
            </a:r>
            <a:endParaRPr lang="en-US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2068" name="2067 Rectángulo"/>
          <p:cNvSpPr/>
          <p:nvPr/>
        </p:nvSpPr>
        <p:spPr>
          <a:xfrm>
            <a:off x="7029306" y="2844873"/>
            <a:ext cx="25539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Ravie" panose="04040805050809020602" pitchFamily="82" charset="0"/>
                <a:cs typeface="Arial" panose="020B0604020202020204" pitchFamily="34" charset="0"/>
              </a:rPr>
              <a:t> flat </a:t>
            </a:r>
            <a:r>
              <a:rPr lang="en-US" sz="2400" dirty="0">
                <a:latin typeface="Ravie" panose="04040805050809020602" pitchFamily="82" charset="0"/>
                <a:cs typeface="Arial" panose="020B0604020202020204" pitchFamily="34" charset="0"/>
              </a:rPr>
              <a:t>faces</a:t>
            </a:r>
          </a:p>
        </p:txBody>
      </p:sp>
      <p:sp>
        <p:nvSpPr>
          <p:cNvPr id="2069" name="2068 Rectángulo"/>
          <p:cNvSpPr/>
          <p:nvPr/>
        </p:nvSpPr>
        <p:spPr>
          <a:xfrm>
            <a:off x="7029306" y="3421992"/>
            <a:ext cx="50175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Ravie" panose="04040805050809020602" pitchFamily="82" charset="0"/>
                <a:cs typeface="Arial" panose="020B0604020202020204" pitchFamily="34" charset="0"/>
              </a:rPr>
              <a:t>same</a:t>
            </a:r>
            <a:r>
              <a:rPr lang="en-US" sz="2400" dirty="0">
                <a:latin typeface="Ravie" panose="04040805050809020602" pitchFamily="82" charset="0"/>
                <a:cs typeface="Arial" panose="020B0604020202020204" pitchFamily="34" charset="0"/>
              </a:rPr>
              <a:t> </a:t>
            </a:r>
            <a:r>
              <a:rPr lang="en-US" sz="2400" b="1" dirty="0">
                <a:latin typeface="Ravie" panose="04040805050809020602" pitchFamily="82" charset="0"/>
                <a:cs typeface="Arial" panose="020B0604020202020204" pitchFamily="34" charset="0"/>
              </a:rPr>
              <a:t>cross section</a:t>
            </a:r>
            <a:r>
              <a:rPr lang="en-US" sz="2400" dirty="0">
                <a:latin typeface="Ravie" panose="04040805050809020602" pitchFamily="82" charset="0"/>
                <a:cs typeface="Arial" panose="020B0604020202020204" pitchFamily="34" charset="0"/>
              </a:rPr>
              <a:t> all along its length</a:t>
            </a:r>
          </a:p>
        </p:txBody>
      </p:sp>
      <p:sp>
        <p:nvSpPr>
          <p:cNvPr id="54" name="53 Hexágono"/>
          <p:cNvSpPr/>
          <p:nvPr/>
        </p:nvSpPr>
        <p:spPr>
          <a:xfrm>
            <a:off x="2725414" y="3023578"/>
            <a:ext cx="1691359" cy="1727200"/>
          </a:xfrm>
          <a:prstGeom prst="hexagon">
            <a:avLst/>
          </a:prstGeom>
          <a:solidFill>
            <a:schemeClr val="accent2"/>
          </a:solidFill>
          <a:ln w="28575">
            <a:solidFill>
              <a:schemeClr val="accent2"/>
            </a:solidFill>
          </a:ln>
          <a:scene3d>
            <a:camera prst="orthographicFront">
              <a:rot lat="2400000" lon="24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7356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20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26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205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26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205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20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26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 tmFilter="0, 0; .2, .5; .8, .5; 1, 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250" autoRev="1" fill="hold"/>
                                        <p:tgtEl>
                                          <p:spTgt spid="20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26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20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4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6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2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4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24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 animBg="1"/>
      <p:bldP spid="11" grpId="1" animBg="1"/>
      <p:bldP spid="2065" grpId="0"/>
      <p:bldP spid="2068" grpId="0"/>
      <p:bldP spid="2069" grpId="0"/>
      <p:bldP spid="5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0" y="972576"/>
            <a:ext cx="87992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>
                <a:latin typeface="Ravie" panose="04040805050809020602" pitchFamily="82" charset="0"/>
                <a:cs typeface="Arial" panose="020B0604020202020204" pitchFamily="34" charset="0"/>
              </a:rPr>
              <a:t>They are called “NON-POLYHEDRA SOLIDS”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" y="0"/>
            <a:ext cx="12191998" cy="72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7200" dirty="0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Circle Solids</a:t>
            </a:r>
            <a:endParaRPr lang="en-AU" sz="7200" dirty="0">
              <a:ln>
                <a:solidFill>
                  <a:schemeClr val="tx1"/>
                </a:solidFill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0" y="6498000"/>
            <a:ext cx="12192001" cy="36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10" name="9 Grupo"/>
          <p:cNvGrpSpPr/>
          <p:nvPr/>
        </p:nvGrpSpPr>
        <p:grpSpPr>
          <a:xfrm>
            <a:off x="2825135" y="2080228"/>
            <a:ext cx="1113183" cy="2801027"/>
            <a:chOff x="1232452" y="2544676"/>
            <a:chExt cx="1113183" cy="2801027"/>
          </a:xfrm>
        </p:grpSpPr>
        <p:sp>
          <p:nvSpPr>
            <p:cNvPr id="5" name="Cilindro 4"/>
            <p:cNvSpPr/>
            <p:nvPr/>
          </p:nvSpPr>
          <p:spPr>
            <a:xfrm>
              <a:off x="1232452" y="2544676"/>
              <a:ext cx="1113183" cy="2801027"/>
            </a:xfrm>
            <a:prstGeom prst="ca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" name="3 Elipse"/>
            <p:cNvSpPr/>
            <p:nvPr/>
          </p:nvSpPr>
          <p:spPr>
            <a:xfrm>
              <a:off x="1232452" y="5084626"/>
              <a:ext cx="1113183" cy="2520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24" name="23 Grupo"/>
          <p:cNvGrpSpPr/>
          <p:nvPr/>
        </p:nvGrpSpPr>
        <p:grpSpPr>
          <a:xfrm>
            <a:off x="4678537" y="2094742"/>
            <a:ext cx="2133600" cy="2801027"/>
            <a:chOff x="3512457" y="2351314"/>
            <a:chExt cx="2133600" cy="2994389"/>
          </a:xfrm>
        </p:grpSpPr>
        <p:cxnSp>
          <p:nvCxnSpPr>
            <p:cNvPr id="13" name="12 Conector recto"/>
            <p:cNvCxnSpPr>
              <a:stCxn id="20" idx="0"/>
            </p:cNvCxnSpPr>
            <p:nvPr/>
          </p:nvCxnSpPr>
          <p:spPr>
            <a:xfrm flipV="1">
              <a:off x="3512457" y="2351314"/>
              <a:ext cx="1074517" cy="25690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>
              <a:stCxn id="20" idx="2"/>
            </p:cNvCxnSpPr>
            <p:nvPr/>
          </p:nvCxnSpPr>
          <p:spPr>
            <a:xfrm flipH="1" flipV="1">
              <a:off x="4586974" y="2351314"/>
              <a:ext cx="1059083" cy="25690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>
              <a:off x="4586974" y="4422226"/>
              <a:ext cx="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19 Forma libre"/>
            <p:cNvSpPr/>
            <p:nvPr/>
          </p:nvSpPr>
          <p:spPr>
            <a:xfrm>
              <a:off x="3512457" y="4920344"/>
              <a:ext cx="2133600" cy="425359"/>
            </a:xfrm>
            <a:custGeom>
              <a:avLst/>
              <a:gdLst>
                <a:gd name="connsiteX0" fmla="*/ 0 w 2133600"/>
                <a:gd name="connsiteY0" fmla="*/ 0 h 449943"/>
                <a:gd name="connsiteX1" fmla="*/ 1190172 w 2133600"/>
                <a:gd name="connsiteY1" fmla="*/ 449943 h 449943"/>
                <a:gd name="connsiteX2" fmla="*/ 2133600 w 2133600"/>
                <a:gd name="connsiteY2" fmla="*/ 0 h 449943"/>
                <a:gd name="connsiteX3" fmla="*/ 2133600 w 2133600"/>
                <a:gd name="connsiteY3" fmla="*/ 0 h 449943"/>
                <a:gd name="connsiteX0" fmla="*/ 0 w 2133600"/>
                <a:gd name="connsiteY0" fmla="*/ 0 h 454628"/>
                <a:gd name="connsiteX1" fmla="*/ 1190172 w 2133600"/>
                <a:gd name="connsiteY1" fmla="*/ 449943 h 454628"/>
                <a:gd name="connsiteX2" fmla="*/ 2133600 w 2133600"/>
                <a:gd name="connsiteY2" fmla="*/ 0 h 454628"/>
                <a:gd name="connsiteX3" fmla="*/ 2133600 w 2133600"/>
                <a:gd name="connsiteY3" fmla="*/ 0 h 454628"/>
                <a:gd name="connsiteX0" fmla="*/ 0 w 2133600"/>
                <a:gd name="connsiteY0" fmla="*/ 0 h 455365"/>
                <a:gd name="connsiteX1" fmla="*/ 1190172 w 2133600"/>
                <a:gd name="connsiteY1" fmla="*/ 449943 h 455365"/>
                <a:gd name="connsiteX2" fmla="*/ 2133600 w 2133600"/>
                <a:gd name="connsiteY2" fmla="*/ 0 h 455365"/>
                <a:gd name="connsiteX3" fmla="*/ 2133600 w 2133600"/>
                <a:gd name="connsiteY3" fmla="*/ 0 h 4553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33600" h="455365">
                  <a:moveTo>
                    <a:pt x="0" y="0"/>
                  </a:moveTo>
                  <a:cubicBezTo>
                    <a:pt x="199572" y="268514"/>
                    <a:pt x="399144" y="493486"/>
                    <a:pt x="1190172" y="449943"/>
                  </a:cubicBezTo>
                  <a:cubicBezTo>
                    <a:pt x="1981200" y="406400"/>
                    <a:pt x="2133600" y="0"/>
                    <a:pt x="2133600" y="0"/>
                  </a:cubicBezTo>
                  <a:lnTo>
                    <a:pt x="2133600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3" name="22 Forma libre"/>
            <p:cNvSpPr/>
            <p:nvPr/>
          </p:nvSpPr>
          <p:spPr>
            <a:xfrm flipV="1">
              <a:off x="3512457" y="4494985"/>
              <a:ext cx="2133600" cy="425359"/>
            </a:xfrm>
            <a:custGeom>
              <a:avLst/>
              <a:gdLst>
                <a:gd name="connsiteX0" fmla="*/ 0 w 2133600"/>
                <a:gd name="connsiteY0" fmla="*/ 0 h 449943"/>
                <a:gd name="connsiteX1" fmla="*/ 1190172 w 2133600"/>
                <a:gd name="connsiteY1" fmla="*/ 449943 h 449943"/>
                <a:gd name="connsiteX2" fmla="*/ 2133600 w 2133600"/>
                <a:gd name="connsiteY2" fmla="*/ 0 h 449943"/>
                <a:gd name="connsiteX3" fmla="*/ 2133600 w 2133600"/>
                <a:gd name="connsiteY3" fmla="*/ 0 h 449943"/>
                <a:gd name="connsiteX0" fmla="*/ 0 w 2133600"/>
                <a:gd name="connsiteY0" fmla="*/ 0 h 454628"/>
                <a:gd name="connsiteX1" fmla="*/ 1190172 w 2133600"/>
                <a:gd name="connsiteY1" fmla="*/ 449943 h 454628"/>
                <a:gd name="connsiteX2" fmla="*/ 2133600 w 2133600"/>
                <a:gd name="connsiteY2" fmla="*/ 0 h 454628"/>
                <a:gd name="connsiteX3" fmla="*/ 2133600 w 2133600"/>
                <a:gd name="connsiteY3" fmla="*/ 0 h 454628"/>
                <a:gd name="connsiteX0" fmla="*/ 0 w 2133600"/>
                <a:gd name="connsiteY0" fmla="*/ 0 h 455365"/>
                <a:gd name="connsiteX1" fmla="*/ 1190172 w 2133600"/>
                <a:gd name="connsiteY1" fmla="*/ 449943 h 455365"/>
                <a:gd name="connsiteX2" fmla="*/ 2133600 w 2133600"/>
                <a:gd name="connsiteY2" fmla="*/ 0 h 455365"/>
                <a:gd name="connsiteX3" fmla="*/ 2133600 w 2133600"/>
                <a:gd name="connsiteY3" fmla="*/ 0 h 4553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33600" h="455365">
                  <a:moveTo>
                    <a:pt x="0" y="0"/>
                  </a:moveTo>
                  <a:cubicBezTo>
                    <a:pt x="199572" y="268514"/>
                    <a:pt x="399144" y="493486"/>
                    <a:pt x="1190172" y="449943"/>
                  </a:cubicBezTo>
                  <a:cubicBezTo>
                    <a:pt x="1981200" y="406400"/>
                    <a:pt x="2133600" y="0"/>
                    <a:pt x="2133600" y="0"/>
                  </a:cubicBezTo>
                  <a:lnTo>
                    <a:pt x="2133600" y="0"/>
                  </a:lnTo>
                </a:path>
              </a:pathLst>
            </a:cu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25" name="24 Grupo"/>
          <p:cNvGrpSpPr/>
          <p:nvPr/>
        </p:nvGrpSpPr>
        <p:grpSpPr>
          <a:xfrm>
            <a:off x="7566865" y="2580741"/>
            <a:ext cx="1800000" cy="1800000"/>
            <a:chOff x="5196000" y="2529000"/>
            <a:chExt cx="1800000" cy="1800000"/>
          </a:xfrm>
        </p:grpSpPr>
        <p:sp>
          <p:nvSpPr>
            <p:cNvPr id="26" name="25 Elipse"/>
            <p:cNvSpPr/>
            <p:nvPr/>
          </p:nvSpPr>
          <p:spPr>
            <a:xfrm>
              <a:off x="5196000" y="2529000"/>
              <a:ext cx="1800000" cy="1800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7" name="26 Elipse"/>
            <p:cNvSpPr/>
            <p:nvPr/>
          </p:nvSpPr>
          <p:spPr>
            <a:xfrm>
              <a:off x="5196000" y="2979000"/>
              <a:ext cx="1800000" cy="9000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8" name="27 Elipse"/>
            <p:cNvSpPr/>
            <p:nvPr/>
          </p:nvSpPr>
          <p:spPr>
            <a:xfrm flipH="1">
              <a:off x="6078000" y="3411000"/>
              <a:ext cx="36000" cy="360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29" name="28 Conector recto de flecha"/>
            <p:cNvCxnSpPr>
              <a:stCxn id="28" idx="6"/>
              <a:endCxn id="27" idx="3"/>
            </p:cNvCxnSpPr>
            <p:nvPr/>
          </p:nvCxnSpPr>
          <p:spPr>
            <a:xfrm flipH="1">
              <a:off x="5459604" y="3429000"/>
              <a:ext cx="618396" cy="31819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15156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Rectángulo"/>
          <p:cNvSpPr/>
          <p:nvPr/>
        </p:nvSpPr>
        <p:spPr>
          <a:xfrm>
            <a:off x="2" y="0"/>
            <a:ext cx="12191998" cy="72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6000" dirty="0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Volume of geometric solids</a:t>
            </a:r>
            <a:endParaRPr lang="en-AU" sz="6000" dirty="0">
              <a:ln>
                <a:solidFill>
                  <a:schemeClr val="tx1"/>
                </a:solidFill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0" y="6498000"/>
            <a:ext cx="12192001" cy="36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CuadroTexto 2"/>
          <p:cNvSpPr txBox="1"/>
          <p:nvPr/>
        </p:nvSpPr>
        <p:spPr>
          <a:xfrm>
            <a:off x="1559695" y="1099158"/>
            <a:ext cx="3318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>
                <a:latin typeface="Ravie" panose="04040805050809020602" pitchFamily="82" charset="0"/>
                <a:cs typeface="Arial" panose="020B0604020202020204" pitchFamily="34" charset="0"/>
              </a:rPr>
              <a:t>Any polyhedron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2991177" y="1979349"/>
            <a:ext cx="1887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>
                <a:latin typeface="Ravie" panose="04040805050809020602" pitchFamily="82" charset="0"/>
                <a:cs typeface="Arial" panose="020B0604020202020204" pitchFamily="34" charset="0"/>
              </a:rPr>
              <a:t>Cylinder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3286128" y="2901450"/>
            <a:ext cx="15921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>
                <a:latin typeface="Ravie" panose="04040805050809020602" pitchFamily="82" charset="0"/>
                <a:cs typeface="Arial" panose="020B0604020202020204" pitchFamily="34" charset="0"/>
              </a:rPr>
              <a:t>Sphere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3792677" y="3867089"/>
            <a:ext cx="1085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>
                <a:latin typeface="Ravie" panose="04040805050809020602" pitchFamily="82" charset="0"/>
                <a:cs typeface="Arial" panose="020B0604020202020204" pitchFamily="34" charset="0"/>
              </a:rPr>
              <a:t>Cone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2917438" y="4803700"/>
            <a:ext cx="1960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>
                <a:latin typeface="Ravie" panose="04040805050809020602" pitchFamily="82" charset="0"/>
                <a:cs typeface="Arial" panose="020B0604020202020204" pitchFamily="34" charset="0"/>
              </a:rPr>
              <a:t>Pyramid</a:t>
            </a:r>
          </a:p>
        </p:txBody>
      </p:sp>
      <p:sp>
        <p:nvSpPr>
          <p:cNvPr id="20" name="19 Flecha derecha"/>
          <p:cNvSpPr/>
          <p:nvPr/>
        </p:nvSpPr>
        <p:spPr>
          <a:xfrm>
            <a:off x="4878232" y="1967866"/>
            <a:ext cx="978408" cy="484632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20 CuadroTexto"/>
          <p:cNvSpPr txBox="1"/>
          <p:nvPr/>
        </p:nvSpPr>
        <p:spPr>
          <a:xfrm>
            <a:off x="5856640" y="1006824"/>
            <a:ext cx="3278462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A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V = l </a:t>
            </a:r>
            <a:r>
              <a:rPr lang="en-A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  <a:sym typeface="Symbol"/>
              </a:rPr>
              <a:t> w  h</a:t>
            </a:r>
            <a:endParaRPr lang="en-A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22" name="21 Flecha derecha"/>
          <p:cNvSpPr/>
          <p:nvPr/>
        </p:nvSpPr>
        <p:spPr>
          <a:xfrm>
            <a:off x="4878232" y="1087674"/>
            <a:ext cx="978408" cy="484632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3" name="22 CuadroTexto"/>
          <p:cNvSpPr txBox="1"/>
          <p:nvPr/>
        </p:nvSpPr>
        <p:spPr>
          <a:xfrm>
            <a:off x="5856640" y="1887016"/>
            <a:ext cx="340990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A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V = </a:t>
            </a:r>
            <a:r>
              <a:rPr lang="en-A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  <a:sym typeface="Symbol"/>
              </a:rPr>
              <a:t></a:t>
            </a:r>
            <a:r>
              <a:rPr lang="en-A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  <a:sym typeface="Symbol"/>
              </a:rPr>
              <a:t>  r</a:t>
            </a:r>
            <a:r>
              <a:rPr lang="en-AU" sz="36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  <a:sym typeface="Symbol"/>
              </a:rPr>
              <a:t>2</a:t>
            </a:r>
            <a:r>
              <a:rPr lang="en-A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  <a:sym typeface="Symbol"/>
              </a:rPr>
              <a:t>  h</a:t>
            </a:r>
            <a:endParaRPr lang="en-A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5856639" y="2809118"/>
            <a:ext cx="4160113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A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V = 4/3 </a:t>
            </a:r>
            <a:r>
              <a:rPr lang="en-A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  <a:sym typeface="Symbol"/>
              </a:rPr>
              <a:t>   r</a:t>
            </a:r>
            <a:r>
              <a:rPr lang="en-AU" sz="36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  <a:sym typeface="Symbol"/>
              </a:rPr>
              <a:t>3</a:t>
            </a:r>
            <a:endParaRPr lang="en-AU" sz="3600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26" name="25 Flecha derecha"/>
          <p:cNvSpPr/>
          <p:nvPr/>
        </p:nvSpPr>
        <p:spPr>
          <a:xfrm>
            <a:off x="4878231" y="2889967"/>
            <a:ext cx="978408" cy="484632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7" name="26 Flecha derecha"/>
          <p:cNvSpPr/>
          <p:nvPr/>
        </p:nvSpPr>
        <p:spPr>
          <a:xfrm>
            <a:off x="4878231" y="3855606"/>
            <a:ext cx="978408" cy="484632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28 CuadroTexto"/>
          <p:cNvSpPr txBox="1"/>
          <p:nvPr/>
        </p:nvSpPr>
        <p:spPr>
          <a:xfrm>
            <a:off x="5856640" y="3774757"/>
            <a:ext cx="4775666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A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V = 1/3 </a:t>
            </a:r>
            <a:r>
              <a:rPr lang="en-A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  <a:sym typeface="Symbol"/>
              </a:rPr>
              <a:t>   r</a:t>
            </a:r>
            <a:r>
              <a:rPr lang="en-AU" sz="36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  <a:sym typeface="Symbol"/>
              </a:rPr>
              <a:t>2</a:t>
            </a:r>
            <a:r>
              <a:rPr lang="en-A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  <a:sym typeface="Symbol"/>
              </a:rPr>
              <a:t>  h</a:t>
            </a:r>
            <a:endParaRPr lang="en-A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5819771" y="4711368"/>
            <a:ext cx="464422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A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V = 1/3 </a:t>
            </a:r>
            <a:r>
              <a:rPr lang="en-A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  <a:sym typeface="Symbol"/>
              </a:rPr>
              <a:t> l  w  h</a:t>
            </a:r>
            <a:endParaRPr lang="en-A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1" name="30 Flecha derecha"/>
          <p:cNvSpPr/>
          <p:nvPr/>
        </p:nvSpPr>
        <p:spPr>
          <a:xfrm>
            <a:off x="4841363" y="4792217"/>
            <a:ext cx="978408" cy="484632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3" name="32 CuadroTexto"/>
          <p:cNvSpPr txBox="1"/>
          <p:nvPr/>
        </p:nvSpPr>
        <p:spPr>
          <a:xfrm>
            <a:off x="3027949" y="5892800"/>
            <a:ext cx="1485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Snap ITC" panose="04040A07060A02020202" pitchFamily="82" charset="0"/>
              </a:rPr>
              <a:t>l = length</a:t>
            </a:r>
            <a:endParaRPr lang="en-AU" dirty="0">
              <a:latin typeface="Snap ITC" panose="04040A07060A02020202" pitchFamily="82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4513740" y="5892800"/>
            <a:ext cx="15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Snap ITC" panose="04040A07060A02020202" pitchFamily="82" charset="0"/>
              </a:rPr>
              <a:t>w = width</a:t>
            </a:r>
            <a:endParaRPr lang="en-AU" dirty="0">
              <a:latin typeface="Snap ITC" panose="04040A07060A02020202" pitchFamily="82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6078079" y="5892800"/>
            <a:ext cx="1550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Snap ITC" panose="04040A07060A02020202" pitchFamily="82" charset="0"/>
              </a:rPr>
              <a:t>h = height</a:t>
            </a:r>
            <a:endParaRPr lang="en-AU" dirty="0">
              <a:latin typeface="Snap ITC" panose="04040A07060A02020202" pitchFamily="82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7628503" y="5892800"/>
            <a:ext cx="1535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Snap ITC" panose="04040A07060A02020202" pitchFamily="82" charset="0"/>
              </a:rPr>
              <a:t>r = radius</a:t>
            </a:r>
            <a:endParaRPr lang="en-AU" dirty="0"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087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701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302"/>
                            </p:stCondLst>
                            <p:childTnLst>
                              <p:par>
                                <p:cTn id="1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003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9" grpId="0"/>
      <p:bldP spid="12" grpId="0"/>
      <p:bldP spid="15" grpId="0"/>
      <p:bldP spid="20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27" grpId="0" animBg="1"/>
      <p:bldP spid="29" grpId="0" animBg="1"/>
      <p:bldP spid="30" grpId="0" animBg="1"/>
      <p:bldP spid="31" grpId="0" animBg="1"/>
      <p:bldP spid="33" grpId="0"/>
      <p:bldP spid="34" grpId="0"/>
      <p:bldP spid="35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147"/>
            <a:ext cx="12192000" cy="54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12192000" cy="36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551837"/>
            <a:ext cx="12192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cap="none" spc="0" dirty="0" smtClean="0">
                <a:ln>
                  <a:solidFill>
                    <a:srgbClr val="FF00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Let</a:t>
            </a:r>
            <a:r>
              <a:rPr lang="en-AU" sz="5400" dirty="0" smtClean="0">
                <a:ln>
                  <a:solidFill>
                    <a:srgbClr val="FF00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’s see some examples…</a:t>
            </a:r>
            <a:endParaRPr lang="en-AU" sz="5400" cap="none" spc="0" dirty="0">
              <a:ln>
                <a:solidFill>
                  <a:srgbClr val="FF0000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95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" y="147"/>
            <a:ext cx="12191999" cy="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 err="1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Snap ITC" panose="04040A07060A02020202" pitchFamily="82" charset="0"/>
              </a:rPr>
              <a:t>APPLIED</a:t>
            </a:r>
            <a:r>
              <a:rPr lang="es-CO" sz="36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Snap ITC" panose="04040A07060A02020202" pitchFamily="82" charset="0"/>
              </a:rPr>
              <a:t> </a:t>
            </a:r>
            <a:r>
              <a:rPr lang="es-CO" sz="3600" dirty="0" err="1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Snap ITC" panose="04040A07060A02020202" pitchFamily="82" charset="0"/>
              </a:rPr>
              <a:t>EXERCISES</a:t>
            </a:r>
            <a:endParaRPr lang="es-CO" sz="3600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" y="6498000"/>
            <a:ext cx="12185740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-1" y="542702"/>
            <a:ext cx="121857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Ravie" panose="04040805050809020602" pitchFamily="82" charset="0"/>
              </a:rPr>
              <a:t>In </a:t>
            </a:r>
            <a:r>
              <a:rPr lang="en-US" dirty="0" smtClean="0">
                <a:latin typeface="Ravie" panose="04040805050809020602" pitchFamily="82" charset="0"/>
              </a:rPr>
              <a:t>an ice cream with a </a:t>
            </a:r>
            <a:r>
              <a:rPr lang="en-US" dirty="0">
                <a:latin typeface="Ravie" panose="04040805050809020602" pitchFamily="82" charset="0"/>
              </a:rPr>
              <a:t>cone-shaped</a:t>
            </a:r>
            <a:r>
              <a:rPr lang="en-US" dirty="0" smtClean="0">
                <a:latin typeface="Ravie" panose="04040805050809020602" pitchFamily="82" charset="0"/>
              </a:rPr>
              <a:t>, </a:t>
            </a:r>
            <a:r>
              <a:rPr lang="en-US" dirty="0">
                <a:latin typeface="Ravie" panose="04040805050809020602" pitchFamily="82" charset="0"/>
              </a:rPr>
              <a:t>1/3 of the content sticks out of the cone. If the radius of the base is 3 cm and </a:t>
            </a:r>
            <a:r>
              <a:rPr lang="en-US" dirty="0" smtClean="0">
                <a:latin typeface="Ravie" panose="04040805050809020602" pitchFamily="82" charset="0"/>
              </a:rPr>
              <a:t>its </a:t>
            </a:r>
            <a:r>
              <a:rPr lang="en-US" dirty="0">
                <a:latin typeface="Ravie" panose="04040805050809020602" pitchFamily="82" charset="0"/>
              </a:rPr>
              <a:t>height is 10 cm. How many ice creams can be made with 20 L of milk?</a:t>
            </a:r>
            <a:endParaRPr lang="es-CO" dirty="0">
              <a:latin typeface="Ravie" panose="04040805050809020602" pitchFamily="82" charset="0"/>
            </a:endParaRPr>
          </a:p>
        </p:txBody>
      </p:sp>
      <p:grpSp>
        <p:nvGrpSpPr>
          <p:cNvPr id="7" name="6 Grupo"/>
          <p:cNvGrpSpPr/>
          <p:nvPr/>
        </p:nvGrpSpPr>
        <p:grpSpPr>
          <a:xfrm>
            <a:off x="431372" y="1916832"/>
            <a:ext cx="2579209" cy="4320480"/>
            <a:chOff x="765385" y="2823414"/>
            <a:chExt cx="1060704" cy="2765826"/>
          </a:xfrm>
        </p:grpSpPr>
        <p:sp>
          <p:nvSpPr>
            <p:cNvPr id="6" name="5 Elipse"/>
            <p:cNvSpPr/>
            <p:nvPr/>
          </p:nvSpPr>
          <p:spPr>
            <a:xfrm>
              <a:off x="765385" y="2823414"/>
              <a:ext cx="1060704" cy="914400"/>
            </a:xfrm>
            <a:prstGeom prst="ellipse">
              <a:avLst/>
            </a:prstGeom>
            <a:solidFill>
              <a:srgbClr val="FF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5" name="4 Triángulo isósceles"/>
            <p:cNvSpPr/>
            <p:nvPr/>
          </p:nvSpPr>
          <p:spPr>
            <a:xfrm flipV="1">
              <a:off x="765385" y="3284984"/>
              <a:ext cx="1060704" cy="2304256"/>
            </a:xfrm>
            <a:prstGeom prst="triangle">
              <a:avLst/>
            </a:prstGeom>
            <a:solidFill>
              <a:srgbClr val="CC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8" name="7 CuadroTexto"/>
          <p:cNvSpPr txBox="1"/>
          <p:nvPr/>
        </p:nvSpPr>
        <p:spPr>
          <a:xfrm>
            <a:off x="143339" y="1726334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 smtClean="0">
                <a:solidFill>
                  <a:srgbClr val="0000FF"/>
                </a:solidFill>
                <a:latin typeface="Snap ITC" panose="04040A07060A02020202" pitchFamily="82" charset="0"/>
              </a:rPr>
              <a:t>Let’s graph the situation</a:t>
            </a:r>
            <a:endParaRPr lang="en-AU" sz="1200" dirty="0">
              <a:solidFill>
                <a:srgbClr val="0000FF"/>
              </a:solidFill>
              <a:latin typeface="Snap ITC" panose="04040A07060A020202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720976" y="2617168"/>
            <a:ext cx="8980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 smtClean="0">
                <a:latin typeface="Cooper Black" panose="0208090404030B020404" pitchFamily="18" charset="0"/>
              </a:rPr>
              <a:t>r = 3 cm</a:t>
            </a:r>
            <a:endParaRPr lang="es-CO" sz="1400" dirty="0">
              <a:latin typeface="Cooper Black" panose="0208090404030B020404" pitchFamily="18" charset="0"/>
            </a:endParaRPr>
          </a:p>
        </p:txBody>
      </p:sp>
      <p:cxnSp>
        <p:nvCxnSpPr>
          <p:cNvPr id="11" name="10 Conector recto"/>
          <p:cNvCxnSpPr>
            <a:stCxn id="5" idx="0"/>
            <a:endCxn id="5" idx="3"/>
          </p:cNvCxnSpPr>
          <p:nvPr/>
        </p:nvCxnSpPr>
        <p:spPr>
          <a:xfrm flipV="1">
            <a:off x="1720976" y="2637848"/>
            <a:ext cx="0" cy="35994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>
            <a:stCxn id="5" idx="3"/>
            <a:endCxn id="5" idx="4"/>
          </p:cNvCxnSpPr>
          <p:nvPr/>
        </p:nvCxnSpPr>
        <p:spPr>
          <a:xfrm>
            <a:off x="1720977" y="2637848"/>
            <a:ext cx="1289604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 rot="16200000">
            <a:off x="1057951" y="3717033"/>
            <a:ext cx="10247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 smtClean="0">
                <a:latin typeface="Cooper Black" panose="0208090404030B020404" pitchFamily="18" charset="0"/>
              </a:rPr>
              <a:t>h = 10 cm</a:t>
            </a:r>
            <a:endParaRPr lang="es-CO" sz="1400" dirty="0">
              <a:latin typeface="Cooper Black" panose="0208090404030B020404" pitchFamily="18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3311691" y="1593666"/>
            <a:ext cx="70087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solidFill>
                  <a:srgbClr val="0000FF"/>
                </a:solidFill>
                <a:latin typeface="Snap ITC" panose="04040A07060A02020202" pitchFamily="82" charset="0"/>
              </a:rPr>
              <a:t>Let’s remember the Cone´s formula</a:t>
            </a:r>
            <a:endParaRPr lang="en-AU" sz="1600" dirty="0">
              <a:solidFill>
                <a:srgbClr val="0000FF"/>
              </a:solidFill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15 Rectángulo"/>
              <p:cNvSpPr/>
              <p:nvPr/>
            </p:nvSpPr>
            <p:spPr>
              <a:xfrm>
                <a:off x="3311691" y="1992509"/>
                <a:ext cx="1696234" cy="6394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=</m:t>
                      </m:r>
                      <m:f>
                        <m:fPr>
                          <m:ctrlPr>
                            <a:rPr lang="es-CO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3</m:t>
                          </m:r>
                        </m:den>
                      </m:f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×</m:t>
                      </m:r>
                      <m:sSub>
                        <m:sSubPr>
                          <m:ctrlPr>
                            <a:rPr lang="es-CO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s-CO" baseline="-25000">
                              <a:latin typeface="Ravie" panose="04040805050809020602" pitchFamily="82" charset="0"/>
                            </a:rPr>
                            <m:t>b</m:t>
                          </m:r>
                        </m:sub>
                      </m:sSub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h</m:t>
                      </m:r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16" name="15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1992509"/>
                <a:ext cx="1757148" cy="63940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16 Rectángulo"/>
              <p:cNvSpPr/>
              <p:nvPr/>
            </p:nvSpPr>
            <p:spPr>
              <a:xfrm>
                <a:off x="3311691" y="2705805"/>
                <a:ext cx="3835473" cy="63940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mtClean="0">
                          <a:latin typeface="Ravie" panose="04040805050809020602" pitchFamily="82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mtClean="0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f>
                        <m:fPr>
                          <m:ctrlPr>
                            <a:rPr lang="es-CO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3</m:t>
                          </m:r>
                        </m:den>
                      </m:f>
                      <m:r>
                        <a:rPr lang="es-CO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∙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a:rPr lang="es-CO" b="1" i="0" smtClean="0">
                          <a:latin typeface="Cambria Math"/>
                          <a:sym typeface="Symbol"/>
                        </a:rPr>
                        <m:t>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∙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sSup>
                        <m:sSupPr>
                          <m:ctrlPr>
                            <a:rPr lang="es-CO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O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s-CO">
                                  <a:latin typeface="Ravie" panose="04040805050809020602" pitchFamily="82" charset="0"/>
                                </a:rPr>
                                <m:t>3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Ravie" panose="04040805050809020602" pitchFamily="82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>
                                  <a:latin typeface="Ravie" panose="04040805050809020602" pitchFamily="82" charset="0"/>
                                </a:rPr>
                                <m:t>cm</m:t>
                              </m:r>
                            </m:e>
                          </m:d>
                        </m:e>
                        <m:sup>
                          <m:r>
                            <m:rPr>
                              <m:nor/>
                            </m:rPr>
                            <a:rPr lang="es-CO" baseline="30000">
                              <a:latin typeface="Ravie" panose="04040805050809020602" pitchFamily="82" charset="0"/>
                            </a:rPr>
                            <m:t>2</m:t>
                          </m:r>
                        </m:sup>
                      </m:sSup>
                      <m:r>
                        <a:rPr lang="es-CO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∙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10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cm</m:t>
                      </m:r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17" name="1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2705805"/>
                <a:ext cx="3835473" cy="63940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18 CuadroTexto"/>
          <p:cNvSpPr txBox="1"/>
          <p:nvPr/>
        </p:nvSpPr>
        <p:spPr>
          <a:xfrm>
            <a:off x="8425655" y="2840842"/>
            <a:ext cx="154241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= 30</a:t>
            </a:r>
            <a:r>
              <a:rPr lang="es-CO" dirty="0" smtClean="0">
                <a:latin typeface="Ravie" panose="04040805050809020602" pitchFamily="82" charset="0"/>
                <a:sym typeface="Symbol"/>
              </a:rPr>
              <a:t></a:t>
            </a:r>
            <a:r>
              <a:rPr lang="es-CO" dirty="0" smtClean="0">
                <a:latin typeface="Ravie" panose="04040805050809020602" pitchFamily="82" charset="0"/>
              </a:rPr>
              <a:t> cm</a:t>
            </a:r>
            <a:r>
              <a:rPr lang="es-CO" baseline="30000" dirty="0" smtClean="0">
                <a:latin typeface="Ravie" panose="04040805050809020602" pitchFamily="82" charset="0"/>
              </a:rPr>
              <a:t>3</a:t>
            </a:r>
            <a:endParaRPr lang="es-CO" baseline="30000" dirty="0">
              <a:latin typeface="Ravie" panose="04040805050809020602" pitchFamily="82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311691" y="3450486"/>
            <a:ext cx="59526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solidFill>
                  <a:srgbClr val="0000FF"/>
                </a:solidFill>
                <a:latin typeface="Snap ITC" panose="04040A07060A02020202" pitchFamily="82" charset="0"/>
              </a:rPr>
              <a:t>The content has the same shape…</a:t>
            </a:r>
            <a:endParaRPr lang="en-AU" sz="1600" dirty="0">
              <a:solidFill>
                <a:srgbClr val="0000FF"/>
              </a:solidFill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21 Rectángulo"/>
              <p:cNvSpPr/>
              <p:nvPr/>
            </p:nvSpPr>
            <p:spPr>
              <a:xfrm>
                <a:off x="3311690" y="3861048"/>
                <a:ext cx="4249881" cy="63940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s-CO" baseline="-25000">
                          <a:latin typeface="Ravie" panose="04040805050809020602" pitchFamily="82" charset="0"/>
                        </a:rPr>
                        <m:t>total</m:t>
                      </m:r>
                      <m:r>
                        <m:rPr>
                          <m:nor/>
                        </m:rPr>
                        <a:rPr lang="es-CO" b="0" i="0" baseline="-2500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30</m:t>
                      </m:r>
                      <m:r>
                        <a:rPr lang="es-CO" i="1" smtClean="0">
                          <a:latin typeface="Cambria Math"/>
                          <a:sym typeface="Symbol"/>
                        </a:rPr>
                        <m:t>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cm</m:t>
                      </m:r>
                      <m:r>
                        <m:rPr>
                          <m:nor/>
                        </m:rPr>
                        <a:rPr lang="es-CO" baseline="30000">
                          <a:latin typeface="Ravie" panose="04040805050809020602" pitchFamily="82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es-CO" b="0" i="0" baseline="3000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f>
                        <m:fPr>
                          <m:ctrlPr>
                            <a:rPr lang="es-CO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3</m:t>
                          </m:r>
                        </m:den>
                      </m:f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∙30</m:t>
                      </m:r>
                      <m:r>
                        <a:rPr lang="es-CO" i="1" smtClean="0">
                          <a:latin typeface="Cambria Math"/>
                          <a:sym typeface="Symbol"/>
                        </a:rPr>
                        <m:t>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cm</m:t>
                      </m:r>
                      <m:r>
                        <m:rPr>
                          <m:nor/>
                        </m:rPr>
                        <a:rPr lang="es-CO" baseline="30000">
                          <a:latin typeface="Ravie" panose="04040805050809020602" pitchFamily="82" charset="0"/>
                        </a:rPr>
                        <m:t>3</m:t>
                      </m:r>
                    </m:oMath>
                  </m:oMathPara>
                </a14:m>
                <a:endParaRPr lang="es-CO" baseline="300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2" name="2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3861048"/>
                <a:ext cx="4238660" cy="63940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22 CuadroTexto"/>
          <p:cNvSpPr txBox="1"/>
          <p:nvPr/>
        </p:nvSpPr>
        <p:spPr>
          <a:xfrm>
            <a:off x="8963237" y="3996085"/>
            <a:ext cx="1571264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= 40</a:t>
            </a:r>
            <a:r>
              <a:rPr lang="es-CO" dirty="0" smtClean="0">
                <a:latin typeface="Ravie" panose="04040805050809020602" pitchFamily="82" charset="0"/>
                <a:sym typeface="Symbol"/>
              </a:rPr>
              <a:t></a:t>
            </a:r>
            <a:r>
              <a:rPr lang="es-CO" dirty="0" smtClean="0">
                <a:latin typeface="Ravie" panose="04040805050809020602" pitchFamily="82" charset="0"/>
              </a:rPr>
              <a:t> cm</a:t>
            </a:r>
            <a:r>
              <a:rPr lang="es-CO" baseline="30000" dirty="0" smtClean="0">
                <a:latin typeface="Ravie" panose="04040805050809020602" pitchFamily="82" charset="0"/>
              </a:rPr>
              <a:t>3</a:t>
            </a:r>
            <a:endParaRPr lang="es-CO" baseline="30000" dirty="0">
              <a:latin typeface="Ravie" panose="04040805050809020602" pitchFamily="82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2506767" y="4653136"/>
            <a:ext cx="59526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solidFill>
                  <a:srgbClr val="0000FF"/>
                </a:solidFill>
                <a:latin typeface="Snap ITC" panose="04040A07060A02020202" pitchFamily="82" charset="0"/>
              </a:rPr>
              <a:t>20 L are equivalent to 20.000 cm</a:t>
            </a:r>
            <a:r>
              <a:rPr lang="en-AU" sz="1600" baseline="30000" dirty="0" smtClean="0">
                <a:solidFill>
                  <a:srgbClr val="0000FF"/>
                </a:solidFill>
                <a:latin typeface="Snap ITC" panose="04040A07060A02020202" pitchFamily="82" charset="0"/>
              </a:rPr>
              <a:t>3</a:t>
            </a:r>
            <a:r>
              <a:rPr lang="en-AU" sz="1600" dirty="0" smtClean="0">
                <a:solidFill>
                  <a:srgbClr val="0000FF"/>
                </a:solidFill>
                <a:latin typeface="Snap ITC" panose="04040A07060A02020202" pitchFamily="82" charset="0"/>
              </a:rPr>
              <a:t>…</a:t>
            </a:r>
            <a:endParaRPr lang="en-AU" sz="1600" dirty="0">
              <a:solidFill>
                <a:srgbClr val="0000FF"/>
              </a:solidFill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25 Rectángulo"/>
              <p:cNvSpPr/>
              <p:nvPr/>
            </p:nvSpPr>
            <p:spPr>
              <a:xfrm>
                <a:off x="2613080" y="4984402"/>
                <a:ext cx="2441694" cy="656077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f>
                        <m:fPr>
                          <m:ctrlPr>
                            <a:rPr lang="es-CO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20.000 </m:t>
                          </m:r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cm</m:t>
                          </m:r>
                          <m:r>
                            <m:rPr>
                              <m:nor/>
                            </m:rPr>
                            <a:rPr lang="es-CO" baseline="30000">
                              <a:latin typeface="Ravie" panose="04040805050809020602" pitchFamily="82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40</m:t>
                          </m:r>
                          <m:r>
                            <a:rPr lang="es-CO" i="1" smtClean="0">
                              <a:latin typeface="Cambria Math"/>
                              <a:sym typeface="Symbol"/>
                            </a:rPr>
                            <m:t></m:t>
                          </m:r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cm</m:t>
                          </m:r>
                          <m:r>
                            <m:rPr>
                              <m:nor/>
                            </m:rPr>
                            <a:rPr lang="es-CO" baseline="30000">
                              <a:latin typeface="Ravie" panose="04040805050809020602" pitchFamily="82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6" name="25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9810" y="4984401"/>
                <a:ext cx="2441694" cy="6560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26 CuadroTexto"/>
          <p:cNvSpPr txBox="1"/>
          <p:nvPr/>
        </p:nvSpPr>
        <p:spPr>
          <a:xfrm>
            <a:off x="5868672" y="5127773"/>
            <a:ext cx="3070071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/>
              </a:rPr>
              <a:t>≈</a:t>
            </a:r>
            <a:r>
              <a:rPr lang="es-CO" dirty="0" smtClean="0">
                <a:latin typeface="Ravie" panose="04040805050809020602" pitchFamily="82" charset="0"/>
              </a:rPr>
              <a:t> 159,15 </a:t>
            </a:r>
            <a:r>
              <a:rPr lang="en-AU" dirty="0" smtClean="0">
                <a:latin typeface="Ravie" panose="04040805050809020602" pitchFamily="82" charset="0"/>
              </a:rPr>
              <a:t>ice</a:t>
            </a:r>
            <a:r>
              <a:rPr lang="es-CO" dirty="0" smtClean="0">
                <a:latin typeface="Ravie" panose="04040805050809020602" pitchFamily="82" charset="0"/>
              </a:rPr>
              <a:t> </a:t>
            </a:r>
            <a:r>
              <a:rPr lang="en-AU" dirty="0" smtClean="0">
                <a:latin typeface="Ravie" panose="04040805050809020602" pitchFamily="82" charset="0"/>
              </a:rPr>
              <a:t>creams</a:t>
            </a:r>
            <a:endParaRPr lang="en-AU" baseline="300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845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4" grpId="0"/>
      <p:bldP spid="15" grpId="0"/>
      <p:bldP spid="16" grpId="0"/>
      <p:bldP spid="17" grpId="0" animBg="1"/>
      <p:bldP spid="19" grpId="0" animBg="1"/>
      <p:bldP spid="20" grpId="0"/>
      <p:bldP spid="22" grpId="0" animBg="1"/>
      <p:bldP spid="23" grpId="0" animBg="1"/>
      <p:bldP spid="25" grpId="0"/>
      <p:bldP spid="26" grpId="0" animBg="1"/>
      <p:bldP spid="27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825</Words>
  <Application>Microsoft Office PowerPoint</Application>
  <PresentationFormat>Personalizado</PresentationFormat>
  <Paragraphs>125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Erick Duque Barragán</cp:lastModifiedBy>
  <cp:revision>53</cp:revision>
  <dcterms:created xsi:type="dcterms:W3CDTF">2017-05-19T12:11:26Z</dcterms:created>
  <dcterms:modified xsi:type="dcterms:W3CDTF">2021-09-27T21:55:49Z</dcterms:modified>
</cp:coreProperties>
</file>