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67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0" autoAdjust="0"/>
    <p:restoredTop sz="94660"/>
  </p:normalViewPr>
  <p:slideViewPr>
    <p:cSldViewPr>
      <p:cViewPr varScale="1">
        <p:scale>
          <a:sx n="69" d="100"/>
          <a:sy n="69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13B5-2312-4FBE-B130-D7449B4F2424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60E-F004-4C5F-B094-22C8B55635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5398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13B5-2312-4FBE-B130-D7449B4F2424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60E-F004-4C5F-B094-22C8B55635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422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13B5-2312-4FBE-B130-D7449B4F2424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60E-F004-4C5F-B094-22C8B55635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874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13B5-2312-4FBE-B130-D7449B4F2424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60E-F004-4C5F-B094-22C8B55635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226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13B5-2312-4FBE-B130-D7449B4F2424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60E-F004-4C5F-B094-22C8B55635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916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13B5-2312-4FBE-B130-D7449B4F2424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60E-F004-4C5F-B094-22C8B55635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03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13B5-2312-4FBE-B130-D7449B4F2424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60E-F004-4C5F-B094-22C8B55635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4318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13B5-2312-4FBE-B130-D7449B4F2424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60E-F004-4C5F-B094-22C8B55635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53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13B5-2312-4FBE-B130-D7449B4F2424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60E-F004-4C5F-B094-22C8B55635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30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13B5-2312-4FBE-B130-D7449B4F2424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60E-F004-4C5F-B094-22C8B55635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4395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13B5-2312-4FBE-B130-D7449B4F2424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4560E-F004-4C5F-B094-22C8B55635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1915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413B5-2312-4FBE-B130-D7449B4F2424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4560E-F004-4C5F-B094-22C8B55635E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956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525" y="1025525"/>
            <a:ext cx="252095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009261" y="116632"/>
            <a:ext cx="7125477" cy="923330"/>
          </a:xfrm>
          <a:prstGeom prst="rect">
            <a:avLst/>
          </a:prstGeom>
          <a:noFill/>
        </p:spPr>
        <p:txBody>
          <a:bodyPr wrap="none">
            <a:prstTxWarp prst="textWave1">
              <a:avLst/>
            </a:prstTxWarp>
            <a:spAutoFit/>
          </a:bodyPr>
          <a:lstStyle/>
          <a:p>
            <a:pPr>
              <a:defRPr/>
            </a:pPr>
            <a:r>
              <a:rPr lang="es-CO" sz="5400" dirty="0">
                <a:ln>
                  <a:solidFill>
                    <a:srgbClr val="FF0000"/>
                  </a:solidFill>
                </a:ln>
                <a:effectLst>
                  <a:outerShdw blurRad="12700" dist="63500" dir="18000000" sx="101000" sy="101000" algn="tl" rotWithShape="0">
                    <a:srgbClr val="FF0000"/>
                  </a:outerShdw>
                </a:effectLst>
                <a:latin typeface="Snap ITC" panose="04040A07060A02020202" pitchFamily="82" charset="0"/>
              </a:rPr>
              <a:t>FACTORIZACIÓN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290894" y="3708321"/>
            <a:ext cx="456221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CO" sz="3200" dirty="0">
                <a:ln>
                  <a:solidFill>
                    <a:srgbClr val="FF0000"/>
                  </a:solidFill>
                </a:ln>
                <a:latin typeface="Cooper Black" panose="0208090404030B020404" pitchFamily="18" charset="0"/>
              </a:rPr>
              <a:t>Por: Mr. Erick Duque</a:t>
            </a:r>
          </a:p>
        </p:txBody>
      </p:sp>
      <p:grpSp>
        <p:nvGrpSpPr>
          <p:cNvPr id="7" name="6 Grupo"/>
          <p:cNvGrpSpPr>
            <a:grpSpLocks/>
          </p:cNvGrpSpPr>
          <p:nvPr/>
        </p:nvGrpSpPr>
        <p:grpSpPr bwMode="auto">
          <a:xfrm>
            <a:off x="1927225" y="4508500"/>
            <a:ext cx="5289550" cy="1754188"/>
            <a:chOff x="1926885" y="4149080"/>
            <a:chExt cx="5290231" cy="1754326"/>
          </a:xfrm>
        </p:grpSpPr>
        <p:grpSp>
          <p:nvGrpSpPr>
            <p:cNvPr id="8" name="5 Grupo"/>
            <p:cNvGrpSpPr>
              <a:grpSpLocks/>
            </p:cNvGrpSpPr>
            <p:nvPr/>
          </p:nvGrpSpPr>
          <p:grpSpPr bwMode="auto"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0" name="9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s-CO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Contáctenos:</a:t>
                </a:r>
              </a:p>
              <a:p>
                <a:pPr marL="285750" indent="-285750">
                  <a:buFont typeface="Wingdings"/>
                  <a:buChar char="*"/>
                  <a:defRPr/>
                </a:pPr>
                <a:r>
                  <a:rPr lang="es-CO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  <a:defRPr/>
                </a:pPr>
                <a:r>
                  <a:rPr lang="es-CO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pPr>
                  <a:defRPr/>
                </a:pPr>
                <a:r>
                  <a:rPr lang="es-CO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pPr>
                  <a:defRPr/>
                </a:pPr>
                <a:r>
                  <a:rPr lang="es-CO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</a:t>
                </a:r>
                <a:r>
                  <a:rPr lang="es-CO" b="1" dirty="0" err="1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a.m.e._asesorias_matematicas</a:t>
                </a:r>
                <a:endParaRPr lang="es-CO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pPr>
                  <a:defRPr/>
                </a:pPr>
                <a:r>
                  <a:rPr lang="es-CO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11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5" r="19019" b="18552"/>
              <a:stretch>
                <a:fillRect/>
              </a:stretch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9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2"/>
            <a:stretch>
              <a:fillRect/>
            </a:stretch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12 CuadroTexto"/>
          <p:cNvSpPr txBox="1"/>
          <p:nvPr/>
        </p:nvSpPr>
        <p:spPr>
          <a:xfrm>
            <a:off x="2250306" y="6572734"/>
            <a:ext cx="4643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latin typeface="Tekton Pro Cond" pitchFamily="34" charset="0"/>
              </a:rPr>
              <a:t>Todos los ejercicios en esta presentación son tomados del Álgebra de Baldor</a:t>
            </a:r>
            <a:endParaRPr lang="es-CO" sz="1400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97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400"/>
                            </p:stCondLst>
                            <p:childTnLst>
                              <p:par>
                                <p:cTn id="2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4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4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50825" y="188913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s-CO" sz="3600" kern="10" spc="-36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FACTOR COMÚN POR AGRUPACIÓN</a:t>
            </a:r>
            <a:endParaRPr lang="es-CO" sz="3600" kern="10" spc="-360" dirty="0">
              <a:ln w="127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432050" y="1514401"/>
            <a:ext cx="4279900" cy="10618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Tiene muchos términos.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Tiene un número par de términos.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678693" y="1052736"/>
            <a:ext cx="3786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400" dirty="0">
                <a:latin typeface="Ravie" panose="04040805050809020602" pitchFamily="82" charset="0"/>
              </a:rPr>
              <a:t>Se identifica así: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2699628"/>
            <a:ext cx="89646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CO" altLang="es-CO" sz="1800" dirty="0" smtClean="0">
                <a:solidFill>
                  <a:srgbClr val="FF0000"/>
                </a:solidFill>
                <a:latin typeface="Ravie" panose="04040805050809020602" pitchFamily="82" charset="0"/>
              </a:rPr>
              <a:t>Ejemplo</a:t>
            </a:r>
            <a:r>
              <a:rPr lang="es-CO" altLang="es-CO" sz="1800" dirty="0" smtClean="0">
                <a:latin typeface="Ravie" panose="04040805050809020602" pitchFamily="82" charset="0"/>
              </a:rPr>
              <a:t>: Factorar el siguiente polinomio ax + by – bx - ay</a:t>
            </a:r>
            <a:endParaRPr lang="es-CO" altLang="es-CO" sz="1800" dirty="0">
              <a:latin typeface="Ravie" panose="04040805050809020602" pitchFamily="82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0" y="32131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 smtClean="0">
                <a:latin typeface="Ravie" panose="04040805050809020602" pitchFamily="82" charset="0"/>
              </a:rPr>
              <a:t>Agrupar </a:t>
            </a:r>
            <a:r>
              <a:rPr lang="es-ES" altLang="es-CO" sz="1800" dirty="0">
                <a:latin typeface="Ravie" panose="04040805050809020602" pitchFamily="82" charset="0"/>
              </a:rPr>
              <a:t>el </a:t>
            </a:r>
            <a:r>
              <a:rPr lang="es-ES" altLang="es-CO" sz="1800" dirty="0">
                <a:solidFill>
                  <a:srgbClr val="FF0000"/>
                </a:solidFill>
                <a:latin typeface="Ravie" panose="04040805050809020602" pitchFamily="82" charset="0"/>
              </a:rPr>
              <a:t>primer</a:t>
            </a:r>
            <a:r>
              <a:rPr lang="es-ES" altLang="es-CO" sz="1800" dirty="0">
                <a:latin typeface="Ravie" panose="04040805050809020602" pitchFamily="82" charset="0"/>
              </a:rPr>
              <a:t> </a:t>
            </a:r>
            <a:r>
              <a:rPr lang="es-ES" altLang="es-CO" sz="1800" dirty="0" smtClean="0">
                <a:latin typeface="Ravie" panose="04040805050809020602" pitchFamily="82" charset="0"/>
              </a:rPr>
              <a:t>con </a:t>
            </a:r>
            <a:r>
              <a:rPr lang="es-ES" altLang="es-CO" sz="1800" dirty="0">
                <a:latin typeface="Ravie" panose="04040805050809020602" pitchFamily="82" charset="0"/>
              </a:rPr>
              <a:t>el </a:t>
            </a:r>
            <a:r>
              <a:rPr lang="es-ES" altLang="es-CO" sz="1800" dirty="0">
                <a:solidFill>
                  <a:srgbClr val="FF0000"/>
                </a:solidFill>
                <a:latin typeface="Ravie" panose="04040805050809020602" pitchFamily="82" charset="0"/>
              </a:rPr>
              <a:t>tercer</a:t>
            </a:r>
            <a:r>
              <a:rPr lang="es-ES" altLang="es-CO" sz="1800" dirty="0">
                <a:latin typeface="Ravie" panose="04040805050809020602" pitchFamily="82" charset="0"/>
              </a:rPr>
              <a:t> término y el </a:t>
            </a:r>
            <a:r>
              <a:rPr lang="es-ES" altLang="es-CO" sz="1800" dirty="0">
                <a:solidFill>
                  <a:srgbClr val="0000CC"/>
                </a:solidFill>
                <a:latin typeface="Ravie" panose="04040805050809020602" pitchFamily="82" charset="0"/>
              </a:rPr>
              <a:t>segundo</a:t>
            </a:r>
            <a:r>
              <a:rPr lang="es-ES" altLang="es-CO" sz="1800" dirty="0">
                <a:latin typeface="Ravie" panose="04040805050809020602" pitchFamily="82" charset="0"/>
              </a:rPr>
              <a:t> con el </a:t>
            </a:r>
            <a:r>
              <a:rPr lang="es-ES" altLang="es-CO" sz="1800" dirty="0">
                <a:solidFill>
                  <a:srgbClr val="0000CC"/>
                </a:solidFill>
                <a:latin typeface="Ravie" panose="04040805050809020602" pitchFamily="82" charset="0"/>
              </a:rPr>
              <a:t>cuarto</a:t>
            </a:r>
            <a:r>
              <a:rPr lang="es-ES" altLang="es-CO" sz="1800" dirty="0">
                <a:latin typeface="Ravie" panose="04040805050809020602" pitchFamily="82" charset="0"/>
              </a:rPr>
              <a:t> </a:t>
            </a:r>
            <a:r>
              <a:rPr lang="es-ES" altLang="es-CO" sz="1800" dirty="0" smtClean="0">
                <a:latin typeface="Ravie" panose="04040805050809020602" pitchFamily="82" charset="0"/>
              </a:rPr>
              <a:t>término…</a:t>
            </a:r>
            <a:endParaRPr lang="es-ES" altLang="es-CO" sz="1800" dirty="0">
              <a:latin typeface="Ravie" panose="040408050508090206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372200" y="2681395"/>
            <a:ext cx="4572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Rectángulo"/>
          <p:cNvSpPr/>
          <p:nvPr/>
        </p:nvSpPr>
        <p:spPr>
          <a:xfrm>
            <a:off x="7812360" y="2655694"/>
            <a:ext cx="4572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Rectángulo"/>
          <p:cNvSpPr/>
          <p:nvPr/>
        </p:nvSpPr>
        <p:spPr>
          <a:xfrm>
            <a:off x="7092280" y="2655694"/>
            <a:ext cx="457200" cy="457200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Rectángulo"/>
          <p:cNvSpPr/>
          <p:nvPr/>
        </p:nvSpPr>
        <p:spPr>
          <a:xfrm>
            <a:off x="8460432" y="2655694"/>
            <a:ext cx="457200" cy="457200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267396" y="3861048"/>
            <a:ext cx="46092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dirty="0">
                <a:latin typeface="Snap ITC" panose="04040A07060A02020202" pitchFamily="82" charset="0"/>
              </a:rPr>
              <a:t>(</a:t>
            </a:r>
            <a:r>
              <a:rPr lang="es-ES" altLang="es-CO" sz="2400" dirty="0" err="1">
                <a:latin typeface="Snap ITC" panose="04040A07060A02020202" pitchFamily="82" charset="0"/>
              </a:rPr>
              <a:t>ax</a:t>
            </a:r>
            <a:r>
              <a:rPr lang="es-ES" altLang="es-CO" sz="2400" dirty="0">
                <a:latin typeface="Snap ITC" panose="04040A07060A02020202" pitchFamily="82" charset="0"/>
              </a:rPr>
              <a:t> – </a:t>
            </a:r>
            <a:r>
              <a:rPr lang="es-ES" altLang="es-CO" sz="2400" dirty="0" err="1">
                <a:latin typeface="Snap ITC" panose="04040A07060A02020202" pitchFamily="82" charset="0"/>
              </a:rPr>
              <a:t>bx</a:t>
            </a:r>
            <a:r>
              <a:rPr lang="es-ES" altLang="es-CO" sz="2400" dirty="0">
                <a:latin typeface="Snap ITC" panose="04040A07060A02020202" pitchFamily="82" charset="0"/>
              </a:rPr>
              <a:t>) + (</a:t>
            </a:r>
            <a:r>
              <a:rPr lang="es-ES" altLang="es-CO" sz="2400" dirty="0" err="1">
                <a:latin typeface="Snap ITC" panose="04040A07060A02020202" pitchFamily="82" charset="0"/>
              </a:rPr>
              <a:t>by</a:t>
            </a:r>
            <a:r>
              <a:rPr lang="es-ES" altLang="es-CO" sz="2400" dirty="0">
                <a:latin typeface="Snap ITC" panose="04040A07060A02020202" pitchFamily="82" charset="0"/>
              </a:rPr>
              <a:t> – ay)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4365667" y="4283804"/>
            <a:ext cx="4742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El signo d e la mitad lo da el  primero de la segunda agrupación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52400" y="4643844"/>
            <a:ext cx="78039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 smtClean="0">
                <a:latin typeface="Ravie" panose="04040805050809020602" pitchFamily="82" charset="0"/>
              </a:rPr>
              <a:t>Luego aplicar factor común en cada paréntesis…</a:t>
            </a:r>
            <a:endParaRPr lang="es-ES" altLang="es-CO" sz="1800" dirty="0">
              <a:latin typeface="Ravie" panose="04040805050809020602" pitchFamily="82" charset="0"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2267744" y="4293096"/>
            <a:ext cx="164847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2449353" y="5055567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x(a – b)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779912" y="5055566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+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067944" y="5055567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y(b – a)</a:t>
            </a:r>
            <a:endParaRPr lang="es-CO" sz="2400" dirty="0">
              <a:latin typeface="Snap ITC" panose="04040A07060A02020202" pitchFamily="82" charset="0"/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4291679" y="4281991"/>
            <a:ext cx="164847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107504" y="5939988"/>
            <a:ext cx="72133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 smtClean="0">
                <a:latin typeface="Ravie" panose="04040805050809020602" pitchFamily="82" charset="0"/>
              </a:rPr>
              <a:t>Y por último volver a aplicar factor común…</a:t>
            </a:r>
            <a:endParaRPr lang="es-ES" altLang="es-CO" sz="1800" dirty="0">
              <a:latin typeface="Ravie" panose="040408050508090206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2601753" y="6351711"/>
            <a:ext cx="122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(a – b)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639826" y="6351711"/>
            <a:ext cx="1266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(x – y)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492772" y="5101733"/>
            <a:ext cx="2216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La resta no es conmutativa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5528600" y="4963233"/>
            <a:ext cx="3498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Simplemente cambiar el signo de la mitad y luego invertir los términos 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463272" y="5517232"/>
            <a:ext cx="3082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x(a – b) – y(a – b)</a:t>
            </a:r>
            <a:endParaRPr lang="es-CO" sz="24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31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45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2" grpId="1"/>
      <p:bldP spid="14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5" grpId="1"/>
      <p:bldP spid="26" grpId="0"/>
      <p:bldP spid="26" grpId="1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44624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s-CO" sz="3600" kern="10" spc="-36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FACTOR COMÚN POR AGRUPACIÓN</a:t>
            </a:r>
            <a:endParaRPr lang="es-CO" sz="3600" kern="10" spc="-360" dirty="0">
              <a:ln w="127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860599"/>
            <a:ext cx="344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Veamos otro ejemplo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7900" y="1292647"/>
            <a:ext cx="8066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1800" dirty="0">
                <a:latin typeface="Ravie" panose="04040805050809020602" pitchFamily="82" charset="0"/>
              </a:rPr>
              <a:t>Factorar el siguiente polinomio </a:t>
            </a:r>
            <a:r>
              <a:rPr lang="es-ES" altLang="es-CO" sz="1800" dirty="0">
                <a:latin typeface="Snap ITC" panose="04040A07060A02020202" pitchFamily="82" charset="0"/>
              </a:rPr>
              <a:t>6m – 9n + 21nx – 14mx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0" y="1661979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1800" dirty="0" smtClean="0">
                <a:latin typeface="Ravie" panose="04040805050809020602" pitchFamily="82" charset="0"/>
              </a:rPr>
              <a:t>Agrupar </a:t>
            </a:r>
            <a:r>
              <a:rPr lang="es-ES" altLang="es-CO" sz="1800" dirty="0">
                <a:latin typeface="Ravie" panose="04040805050809020602" pitchFamily="82" charset="0"/>
              </a:rPr>
              <a:t>el </a:t>
            </a:r>
            <a:r>
              <a:rPr lang="es-ES" altLang="es-CO" sz="1800" dirty="0">
                <a:solidFill>
                  <a:srgbClr val="FF0000"/>
                </a:solidFill>
                <a:latin typeface="Ravie" panose="04040805050809020602" pitchFamily="82" charset="0"/>
              </a:rPr>
              <a:t>primer</a:t>
            </a:r>
            <a:r>
              <a:rPr lang="es-ES" altLang="es-CO" sz="1800" dirty="0">
                <a:latin typeface="Ravie" panose="04040805050809020602" pitchFamily="82" charset="0"/>
              </a:rPr>
              <a:t> y el </a:t>
            </a:r>
            <a:r>
              <a:rPr lang="es-ES" altLang="es-CO" sz="1800" dirty="0">
                <a:solidFill>
                  <a:srgbClr val="FF0000"/>
                </a:solidFill>
                <a:latin typeface="Ravie" panose="04040805050809020602" pitchFamily="82" charset="0"/>
              </a:rPr>
              <a:t>cuarto</a:t>
            </a:r>
            <a:r>
              <a:rPr lang="es-ES" altLang="es-CO" sz="1800" dirty="0">
                <a:latin typeface="Ravie" panose="04040805050809020602" pitchFamily="82" charset="0"/>
              </a:rPr>
              <a:t> </a:t>
            </a:r>
            <a:r>
              <a:rPr lang="es-ES" altLang="es-CO" sz="1800" dirty="0" smtClean="0">
                <a:latin typeface="Ravie" panose="04040805050809020602" pitchFamily="82" charset="0"/>
              </a:rPr>
              <a:t>términos </a:t>
            </a:r>
            <a:r>
              <a:rPr lang="es-ES" altLang="es-CO" sz="1800" dirty="0">
                <a:latin typeface="Ravie" panose="04040805050809020602" pitchFamily="82" charset="0"/>
              </a:rPr>
              <a:t>y el </a:t>
            </a:r>
            <a:r>
              <a:rPr lang="es-ES" altLang="es-CO" sz="1800" dirty="0">
                <a:solidFill>
                  <a:srgbClr val="0000CC"/>
                </a:solidFill>
                <a:latin typeface="Ravie" panose="04040805050809020602" pitchFamily="82" charset="0"/>
              </a:rPr>
              <a:t>segundo</a:t>
            </a:r>
            <a:r>
              <a:rPr lang="es-ES" altLang="es-CO" sz="1800" dirty="0">
                <a:latin typeface="Ravie" panose="04040805050809020602" pitchFamily="82" charset="0"/>
              </a:rPr>
              <a:t> y el </a:t>
            </a:r>
            <a:r>
              <a:rPr lang="es-ES" altLang="es-CO" sz="1800" dirty="0">
                <a:solidFill>
                  <a:srgbClr val="0000CC"/>
                </a:solidFill>
                <a:latin typeface="Ravie" panose="04040805050809020602" pitchFamily="82" charset="0"/>
              </a:rPr>
              <a:t>tercer</a:t>
            </a:r>
            <a:r>
              <a:rPr lang="es-ES" altLang="es-CO" sz="1800" dirty="0">
                <a:latin typeface="Ravie" panose="04040805050809020602" pitchFamily="82" charset="0"/>
              </a:rPr>
              <a:t> </a:t>
            </a:r>
            <a:r>
              <a:rPr lang="es-ES" altLang="es-CO" sz="1800" dirty="0" smtClean="0">
                <a:latin typeface="Ravie" panose="04040805050809020602" pitchFamily="82" charset="0"/>
              </a:rPr>
              <a:t>términos…</a:t>
            </a:r>
            <a:endParaRPr lang="es-ES" altLang="es-CO" sz="1800" dirty="0"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004048" y="1248713"/>
            <a:ext cx="4572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7236296" y="1248713"/>
            <a:ext cx="792088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Rectángulo"/>
          <p:cNvSpPr/>
          <p:nvPr/>
        </p:nvSpPr>
        <p:spPr>
          <a:xfrm>
            <a:off x="5616205" y="1248713"/>
            <a:ext cx="457200" cy="457200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Rectángulo"/>
          <p:cNvSpPr/>
          <p:nvPr/>
        </p:nvSpPr>
        <p:spPr>
          <a:xfrm>
            <a:off x="6372200" y="1248713"/>
            <a:ext cx="648072" cy="457200"/>
          </a:xfrm>
          <a:prstGeom prst="rect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739670" y="2308310"/>
            <a:ext cx="566466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CO" sz="3000" dirty="0">
                <a:latin typeface="Snap ITC" panose="04040A07060A02020202" pitchFamily="82" charset="0"/>
              </a:rPr>
              <a:t>(</a:t>
            </a:r>
            <a:r>
              <a:rPr lang="es-ES" altLang="es-CO" sz="3000" dirty="0">
                <a:solidFill>
                  <a:srgbClr val="FF0000"/>
                </a:solidFill>
                <a:latin typeface="Snap ITC" panose="04040A07060A02020202" pitchFamily="82" charset="0"/>
              </a:rPr>
              <a:t>6m</a:t>
            </a:r>
            <a:r>
              <a:rPr lang="es-ES" altLang="es-CO" sz="3000" dirty="0">
                <a:latin typeface="Snap ITC" panose="04040A07060A02020202" pitchFamily="82" charset="0"/>
              </a:rPr>
              <a:t> – </a:t>
            </a:r>
            <a:r>
              <a:rPr lang="es-ES" altLang="es-CO" sz="3000" dirty="0">
                <a:solidFill>
                  <a:srgbClr val="FF0000"/>
                </a:solidFill>
                <a:latin typeface="Snap ITC" panose="04040A07060A02020202" pitchFamily="82" charset="0"/>
              </a:rPr>
              <a:t>14mx</a:t>
            </a:r>
            <a:r>
              <a:rPr lang="es-ES" altLang="es-CO" sz="3000" dirty="0">
                <a:latin typeface="Snap ITC" panose="04040A07060A02020202" pitchFamily="82" charset="0"/>
              </a:rPr>
              <a:t>) – (</a:t>
            </a:r>
            <a:r>
              <a:rPr lang="es-ES" altLang="es-CO" sz="3000" dirty="0">
                <a:solidFill>
                  <a:srgbClr val="0000CC"/>
                </a:solidFill>
                <a:latin typeface="Snap ITC" panose="04040A07060A02020202" pitchFamily="82" charset="0"/>
              </a:rPr>
              <a:t>9n</a:t>
            </a:r>
            <a:r>
              <a:rPr lang="es-ES" altLang="es-CO" sz="3000" dirty="0">
                <a:latin typeface="Snap ITC" panose="04040A07060A02020202" pitchFamily="82" charset="0"/>
              </a:rPr>
              <a:t> – </a:t>
            </a:r>
            <a:r>
              <a:rPr lang="es-ES" altLang="es-CO" sz="3000" dirty="0">
                <a:solidFill>
                  <a:srgbClr val="0000CC"/>
                </a:solidFill>
                <a:latin typeface="Snap ITC" panose="04040A07060A02020202" pitchFamily="82" charset="0"/>
              </a:rPr>
              <a:t>21nx</a:t>
            </a:r>
            <a:r>
              <a:rPr lang="es-ES" altLang="es-CO" sz="3000" dirty="0" smtClean="0">
                <a:latin typeface="Snap ITC" panose="04040A07060A02020202" pitchFamily="82" charset="0"/>
              </a:rPr>
              <a:t>)</a:t>
            </a:r>
            <a:endParaRPr lang="es-ES" altLang="es-CO" sz="3000" dirty="0"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365667" y="2708920"/>
            <a:ext cx="4742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El signo d e la mitad lo da el  primero de la segunda agrupación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355976" y="2710661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Todo signo de agrupación precedido del signo menos hace cambiar los signos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0" y="2852936"/>
            <a:ext cx="78039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 smtClean="0">
                <a:latin typeface="Ravie" panose="04040805050809020602" pitchFamily="82" charset="0"/>
              </a:rPr>
              <a:t>Luego aplicar factor común en cada paréntesis…</a:t>
            </a:r>
            <a:endParaRPr lang="es-ES" altLang="es-CO" sz="1800" dirty="0"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535108" y="3222268"/>
            <a:ext cx="2045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2m(3 – 7x)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427984" y="3222267"/>
            <a:ext cx="301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–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644008" y="3222268"/>
            <a:ext cx="2004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3n(3 – 7x)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07504" y="3779748"/>
            <a:ext cx="72133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ES" altLang="es-CO" sz="1800" dirty="0" smtClean="0">
                <a:latin typeface="Ravie" panose="04040805050809020602" pitchFamily="82" charset="0"/>
              </a:rPr>
              <a:t>Y por último volver a aplicar factor común…</a:t>
            </a:r>
            <a:endParaRPr lang="es-ES" altLang="es-CO" sz="1800" dirty="0">
              <a:latin typeface="Ravie" panose="040408050508090206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687508" y="4263479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(3 – 7x)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067944" y="4263479"/>
            <a:ext cx="1760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(2m – 3n)</a:t>
            </a:r>
            <a:endParaRPr lang="es-CO" sz="24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76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 animBg="1"/>
      <p:bldP spid="8" grpId="0" animBg="1"/>
      <p:bldP spid="9" grpId="0" animBg="1"/>
      <p:bldP spid="11" grpId="0"/>
      <p:bldP spid="12" grpId="0"/>
      <p:bldP spid="12" grpId="1"/>
      <p:bldP spid="13" grpId="0"/>
      <p:bldP spid="13" grpId="1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Practiquemos un poco…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03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44624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s-CO" sz="3600" kern="10" spc="-36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FACTOR COMÚN POR AGRUPACIÓN</a:t>
            </a:r>
            <a:endParaRPr lang="es-CO" sz="3600" kern="10" spc="-360" dirty="0">
              <a:ln w="127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860599"/>
            <a:ext cx="5652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Factorar los siguientes polinomios: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615888" y="1497558"/>
            <a:ext cx="3912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3ax – 3x + 4y – 4ay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2075692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768288" y="2065238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(3x – 4y)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427984" y="2075692"/>
            <a:ext cx="1180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(a – 1)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71256" y="2937718"/>
            <a:ext cx="6601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x – ax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2a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y + 2axy + x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2x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y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3399383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818400" y="3398461"/>
            <a:ext cx="1544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(x – 2y)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139952" y="3399383"/>
            <a:ext cx="2533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(a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ax + x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374347" y="4221088"/>
            <a:ext cx="4395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4am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12amn – 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+ 3n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0" y="4725145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768288" y="4725145"/>
            <a:ext cx="1699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(4am – 1)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283968" y="4725144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3n)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94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Ahora el tercer caso…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11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Elipse"/>
          <p:cNvSpPr/>
          <p:nvPr/>
        </p:nvSpPr>
        <p:spPr>
          <a:xfrm>
            <a:off x="1641376" y="3481964"/>
            <a:ext cx="914400" cy="4692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44624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s-CO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TRINOMIO CUADRADO PERFECTO</a:t>
            </a:r>
            <a:endParaRPr lang="es-CO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432050" y="1514401"/>
            <a:ext cx="4279900" cy="175432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Tiene tres términos.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1° y 3° término son positivos.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1° y 3° tienen raíz cuadrada (potencia par)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678693" y="1052736"/>
            <a:ext cx="3786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400" dirty="0">
                <a:latin typeface="Ravie" panose="04040805050809020602" pitchFamily="82" charset="0"/>
              </a:rPr>
              <a:t>Se identifica así:</a:t>
            </a:r>
          </a:p>
        </p:txBody>
      </p:sp>
      <p:sp>
        <p:nvSpPr>
          <p:cNvPr id="5" name="4 Cerrar llave"/>
          <p:cNvSpPr/>
          <p:nvPr/>
        </p:nvSpPr>
        <p:spPr>
          <a:xfrm>
            <a:off x="6732240" y="1514401"/>
            <a:ext cx="360040" cy="1754325"/>
          </a:xfrm>
          <a:prstGeom prst="rightBrace">
            <a:avLst>
              <a:gd name="adj1" fmla="val 46178"/>
              <a:gd name="adj2" fmla="val 5000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7087585" y="1929899"/>
            <a:ext cx="2051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ekton Pro" pitchFamily="34" charset="0"/>
              </a:rPr>
              <a:t>Esto solo garantiza que sea un trinomio cuadrado</a:t>
            </a:r>
            <a:endParaRPr lang="es-CO" dirty="0">
              <a:latin typeface="Tekton Pro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971600" y="3485749"/>
            <a:ext cx="2401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2ab + b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514669" y="4355380"/>
            <a:ext cx="462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ekton Pro" pitchFamily="34" charset="0"/>
              </a:rPr>
              <a:t>Sacamos la raíz cuadrada del 1° y el 3° término</a:t>
            </a:r>
            <a:endParaRPr lang="es-CO" dirty="0">
              <a:latin typeface="Tekton Pro" pitchFamily="34" charset="0"/>
            </a:endParaRPr>
          </a:p>
        </p:txBody>
      </p:sp>
      <p:sp>
        <p:nvSpPr>
          <p:cNvPr id="9" name="8 Flecha derecha"/>
          <p:cNvSpPr/>
          <p:nvPr/>
        </p:nvSpPr>
        <p:spPr>
          <a:xfrm flipH="1">
            <a:off x="3373219" y="4297730"/>
            <a:ext cx="1141450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CuadroTexto"/>
          <p:cNvSpPr txBox="1"/>
          <p:nvPr/>
        </p:nvSpPr>
        <p:spPr>
          <a:xfrm>
            <a:off x="1023480" y="4201213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3" name="12 Flecha derecha"/>
          <p:cNvSpPr/>
          <p:nvPr/>
        </p:nvSpPr>
        <p:spPr>
          <a:xfrm rot="16200000" flipH="1">
            <a:off x="1032796" y="3937730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Flecha derecha"/>
          <p:cNvSpPr/>
          <p:nvPr/>
        </p:nvSpPr>
        <p:spPr>
          <a:xfrm rot="16200000" flipH="1">
            <a:off x="2915816" y="3937730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CuadroTexto"/>
          <p:cNvSpPr txBox="1"/>
          <p:nvPr/>
        </p:nvSpPr>
        <p:spPr>
          <a:xfrm>
            <a:off x="2906501" y="429773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535619" y="5013176"/>
            <a:ext cx="3608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ekton Pro" pitchFamily="34" charset="0"/>
              </a:rPr>
              <a:t>Ahora multiplicamos estas raíces…</a:t>
            </a:r>
            <a:endParaRPr lang="es-CO" dirty="0">
              <a:latin typeface="Tekton Pro" pitchFamily="34" charset="0"/>
            </a:endParaRPr>
          </a:p>
        </p:txBody>
      </p:sp>
      <p:sp>
        <p:nvSpPr>
          <p:cNvPr id="17" name="16 Flecha derecha"/>
          <p:cNvSpPr/>
          <p:nvPr/>
        </p:nvSpPr>
        <p:spPr>
          <a:xfrm flipH="1">
            <a:off x="2810335" y="4955526"/>
            <a:ext cx="2725284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Flecha derecha"/>
          <p:cNvSpPr/>
          <p:nvPr/>
        </p:nvSpPr>
        <p:spPr>
          <a:xfrm rot="2700000">
            <a:off x="1287353" y="4587408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Flecha derecha"/>
          <p:cNvSpPr/>
          <p:nvPr/>
        </p:nvSpPr>
        <p:spPr>
          <a:xfrm rot="18900000" flipH="1">
            <a:off x="2630335" y="4574219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CuadroTexto"/>
          <p:cNvSpPr txBox="1"/>
          <p:nvPr/>
        </p:nvSpPr>
        <p:spPr>
          <a:xfrm>
            <a:off x="1821191" y="4725144"/>
            <a:ext cx="702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ab</a:t>
            </a:r>
            <a:endParaRPr lang="es-CO" sz="32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5327576" y="595434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ekton Pro" pitchFamily="34" charset="0"/>
              </a:rPr>
              <a:t>Y luego multiplicamos siempre por 2…</a:t>
            </a:r>
            <a:endParaRPr lang="es-CO" dirty="0">
              <a:latin typeface="Tekton Pro" pitchFamily="34" charset="0"/>
            </a:endParaRPr>
          </a:p>
        </p:txBody>
      </p:sp>
      <p:sp>
        <p:nvSpPr>
          <p:cNvPr id="22" name="21 Flecha derecha"/>
          <p:cNvSpPr/>
          <p:nvPr/>
        </p:nvSpPr>
        <p:spPr>
          <a:xfrm flipH="1">
            <a:off x="2602292" y="5896696"/>
            <a:ext cx="2725284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Flecha derecha"/>
          <p:cNvSpPr/>
          <p:nvPr/>
        </p:nvSpPr>
        <p:spPr>
          <a:xfrm rot="16200000" flipH="1">
            <a:off x="1917557" y="5322455"/>
            <a:ext cx="509703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24 Elipse"/>
          <p:cNvSpPr/>
          <p:nvPr/>
        </p:nvSpPr>
        <p:spPr>
          <a:xfrm>
            <a:off x="1669272" y="5795511"/>
            <a:ext cx="914400" cy="68700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23 CuadroTexto"/>
          <p:cNvSpPr txBox="1"/>
          <p:nvPr/>
        </p:nvSpPr>
        <p:spPr>
          <a:xfrm>
            <a:off x="1667301" y="5819623"/>
            <a:ext cx="1010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2ab</a:t>
            </a:r>
            <a:endParaRPr lang="es-CO" sz="32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7" name="26 Nube"/>
          <p:cNvSpPr/>
          <p:nvPr/>
        </p:nvSpPr>
        <p:spPr>
          <a:xfrm>
            <a:off x="3491880" y="3367532"/>
            <a:ext cx="4594110" cy="2869780"/>
          </a:xfrm>
          <a:prstGeom prst="cloud">
            <a:avLst/>
          </a:prstGeom>
          <a:solidFill>
            <a:srgbClr val="0000CC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latin typeface="Snap ITC" panose="04040A07060A02020202" pitchFamily="82" charset="0"/>
              </a:rPr>
              <a:t>Si estos dos términos son iguales, el trinomio es cuadrado perfecto</a:t>
            </a:r>
            <a:endParaRPr lang="es-CO" sz="24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31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" grpId="0"/>
      <p:bldP spid="3" grpId="0" build="p" animBg="1"/>
      <p:bldP spid="4" grpId="0"/>
      <p:bldP spid="5" grpId="0" animBg="1"/>
      <p:bldP spid="6" grpId="0"/>
      <p:bldP spid="7" grpId="0"/>
      <p:bldP spid="8" grpId="0"/>
      <p:bldP spid="8" grpId="1"/>
      <p:bldP spid="9" grpId="0" animBg="1"/>
      <p:bldP spid="9" grpId="1" animBg="1"/>
      <p:bldP spid="10" grpId="0"/>
      <p:bldP spid="13" grpId="0" animBg="1"/>
      <p:bldP spid="14" grpId="0" animBg="1"/>
      <p:bldP spid="15" grpId="0"/>
      <p:bldP spid="16" grpId="0"/>
      <p:bldP spid="16" grpId="1"/>
      <p:bldP spid="17" grpId="0" animBg="1"/>
      <p:bldP spid="17" grpId="1" animBg="1"/>
      <p:bldP spid="18" grpId="0" animBg="1"/>
      <p:bldP spid="19" grpId="0" animBg="1"/>
      <p:bldP spid="20" grpId="0"/>
      <p:bldP spid="21" grpId="0"/>
      <p:bldP spid="21" grpId="1"/>
      <p:bldP spid="22" grpId="0" animBg="1"/>
      <p:bldP spid="22" grpId="1" animBg="1"/>
      <p:bldP spid="23" grpId="0" animBg="1"/>
      <p:bldP spid="25" grpId="0" animBg="1"/>
      <p:bldP spid="24" grpId="0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44624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s-CO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TRINOMIO CUADRADO PERFECTO</a:t>
            </a:r>
            <a:endParaRPr lang="es-CO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6116066" y="6300028"/>
            <a:ext cx="3036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Se factoriza así…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4 Nube"/>
          <p:cNvSpPr/>
          <p:nvPr/>
        </p:nvSpPr>
        <p:spPr>
          <a:xfrm>
            <a:off x="35496" y="5186571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arenR"/>
            </a:pPr>
            <a:r>
              <a:rPr lang="es-CO" dirty="0" smtClean="0">
                <a:latin typeface="Ravie" panose="04040805050809020602" pitchFamily="82" charset="0"/>
              </a:rPr>
              <a:t>Abrimos un par de paréntesis elevado al cuadrado…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627397" y="1407160"/>
            <a:ext cx="38892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2ab + b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348748" y="2073537"/>
            <a:ext cx="24465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       )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Nube"/>
          <p:cNvSpPr/>
          <p:nvPr/>
        </p:nvSpPr>
        <p:spPr>
          <a:xfrm>
            <a:off x="-1" y="5186571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 startAt="2"/>
            </a:pPr>
            <a:r>
              <a:rPr lang="es-CO" dirty="0" smtClean="0">
                <a:latin typeface="Ravie" panose="04040805050809020602" pitchFamily="82" charset="0"/>
              </a:rPr>
              <a:t>Sacamos la raíz cuadrada del 1° y 3° término…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59471" y="2073537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713202" y="2073537"/>
            <a:ext cx="5068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Nube"/>
          <p:cNvSpPr/>
          <p:nvPr/>
        </p:nvSpPr>
        <p:spPr>
          <a:xfrm>
            <a:off x="-2" y="5186570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 startAt="3"/>
            </a:pPr>
            <a:r>
              <a:rPr lang="es-CO" dirty="0" smtClean="0">
                <a:latin typeface="Ravie" panose="04040805050809020602" pitchFamily="82" charset="0"/>
              </a:rPr>
              <a:t>El signo del 2° término va en la mitad.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211960" y="2073537"/>
            <a:ext cx="3802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860599"/>
            <a:ext cx="344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Veamos otro ejemplo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689640" y="1407160"/>
            <a:ext cx="57647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4x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20xy + 25y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277624" y="2865130"/>
            <a:ext cx="31149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          )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529855" y="2865130"/>
            <a:ext cx="9701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2x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932040" y="2865130"/>
            <a:ext cx="949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5y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523086" y="2865130"/>
            <a:ext cx="3802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77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1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1"/>
                            </p:stCondLst>
                            <p:childTnLst>
                              <p:par>
                                <p:cTn id="3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uiExpand="1" build="p" animBg="1"/>
      <p:bldP spid="5" grpId="1" build="allAtOnce" animBg="1"/>
      <p:bldP spid="5" grpId="2" build="allAtOnce" animBg="1"/>
      <p:bldP spid="6" grpId="0"/>
      <p:bldP spid="6" grpId="1"/>
      <p:bldP spid="7" grpId="0"/>
      <p:bldP spid="7" grpId="1"/>
      <p:bldP spid="8" grpId="0" build="p" animBg="1"/>
      <p:bldP spid="8" grpId="1" build="allAtOnce" animBg="1"/>
      <p:bldP spid="8" grpId="2" build="allAtOnce" animBg="1"/>
      <p:bldP spid="9" grpId="0"/>
      <p:bldP spid="9" grpId="1"/>
      <p:bldP spid="10" grpId="0"/>
      <p:bldP spid="10" grpId="1"/>
      <p:bldP spid="11" grpId="0" build="p" animBg="1"/>
      <p:bldP spid="11" grpId="1" build="allAtOnce" animBg="1"/>
      <p:bldP spid="11" grpId="2" build="allAtOnce" animBg="1"/>
      <p:bldP spid="12" grpId="0"/>
      <p:bldP spid="12" grpId="1"/>
      <p:bldP spid="13" grpId="0"/>
      <p:bldP spid="13" grpId="1"/>
      <p:bldP spid="14" grpId="0"/>
      <p:bldP spid="17" grpId="0"/>
      <p:bldP spid="18" grpId="0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Practiquemos un poco…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83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s-CO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TRINOMIO CUADRADO PERFECTO</a:t>
            </a:r>
            <a:endParaRPr lang="es-CO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971436"/>
            <a:ext cx="5652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Factorar los siguientes polinomios: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088485" y="1497558"/>
            <a:ext cx="2967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36 + 12m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2075692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18400" y="2075692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(6 + 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)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58876" y="2924944"/>
            <a:ext cx="5026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100h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10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+ 60c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h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j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+ 9c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8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j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12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386609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2229" y="3385595"/>
            <a:ext cx="2879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(10h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+ 3c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j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)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10 CuadroTexto"/>
              <p:cNvSpPr txBox="1"/>
              <p:nvPr/>
            </p:nvSpPr>
            <p:spPr>
              <a:xfrm>
                <a:off x="3136414" y="4223504"/>
                <a:ext cx="2871171" cy="918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25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rgbClr val="0000CC"/>
                          </a:solidFill>
                          <a:latin typeface="Snap ITC" panose="04040A07060A02020202" pitchFamily="82" charset="0"/>
                        </a:rPr>
                        <m:t>+</m:t>
                      </m:r>
                      <m:f>
                        <m:fPr>
                          <m:ctrlPr>
                            <a:rPr lang="es-CO" sz="24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25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36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rgbClr val="0000CC"/>
                          </a:solidFill>
                          <a:latin typeface="Snap ITC" panose="04040A07060A02020202" pitchFamily="82" charset="0"/>
                        </a:rPr>
                        <m:t>−</m:t>
                      </m:r>
                      <m:f>
                        <m:fPr>
                          <m:ctrlPr>
                            <a:rPr lang="es-CO" sz="24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CO" sz="2400" dirty="0">
                  <a:solidFill>
                    <a:srgbClr val="0000CC"/>
                  </a:solidFill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1" name="1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414" y="4223504"/>
                <a:ext cx="2871171" cy="91858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11 CuadroTexto"/>
          <p:cNvSpPr txBox="1"/>
          <p:nvPr/>
        </p:nvSpPr>
        <p:spPr>
          <a:xfrm>
            <a:off x="0" y="5684246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2772229" y="5376823"/>
                <a:ext cx="2467727" cy="10765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O" sz="240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O" sz="2400" i="1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CO" sz="2400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solidFill>
                                        <a:srgbClr val="0000CC"/>
                                      </a:solidFill>
                                      <a:latin typeface="Snap ITC" panose="04040A07060A02020202" pitchFamily="82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solidFill>
                                        <a:srgbClr val="0000CC"/>
                                      </a:solidFill>
                                      <a:latin typeface="Snap ITC" panose="04040A07060A02020202" pitchFamily="82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s-CO" sz="240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sz="240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s-CO" sz="2400" i="1">
                                      <a:solidFill>
                                        <a:srgbClr val="0000CC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solidFill>
                                        <a:srgbClr val="0000CC"/>
                                      </a:solidFill>
                                      <a:latin typeface="Snap ITC" panose="04040A07060A02020202" pitchFamily="82" charset="0"/>
                                    </a:rPr>
                                    <m:t>5</m:t>
                                  </m:r>
                                  <m:sSup>
                                    <m:sSupPr>
                                      <m:ctrlPr>
                                        <a:rPr lang="es-CO" sz="2400" i="1">
                                          <a:solidFill>
                                            <a:srgbClr val="0000CC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s-CO" sz="2400">
                                          <a:solidFill>
                                            <a:srgbClr val="0000CC"/>
                                          </a:solidFill>
                                          <a:latin typeface="Snap ITC" panose="04040A07060A02020202" pitchFamily="82" charset="0"/>
                                        </a:rPr>
                                        <m:t>x</m:t>
                                      </m:r>
                                    </m:e>
                                    <m:sup>
                                      <m:r>
                                        <m:rPr>
                                          <m:nor/>
                                        </m:rPr>
                                        <a:rPr lang="es-CO" sz="2400">
                                          <a:solidFill>
                                            <a:srgbClr val="0000CC"/>
                                          </a:solidFill>
                                          <a:latin typeface="Snap ITC" panose="04040A07060A02020202" pitchFamily="82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es-CO" sz="2400">
                                      <a:solidFill>
                                        <a:srgbClr val="0000CC"/>
                                      </a:solidFill>
                                      <a:latin typeface="Snap ITC" panose="04040A07060A02020202" pitchFamily="82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CO" sz="2400" dirty="0">
                  <a:solidFill>
                    <a:srgbClr val="0000CC"/>
                  </a:solidFill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2229" y="5376823"/>
                <a:ext cx="2467727" cy="107651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614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Ahora el cuarto caso…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40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50825" y="188913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s-CO" sz="3600" kern="10" spc="-36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FACTORIZACIÓN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07950" y="1163638"/>
            <a:ext cx="8928546" cy="70788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  <a:defRPr/>
            </a:pPr>
            <a:r>
              <a:rPr lang="es-ES" altLang="es-CO" sz="2000" dirty="0" smtClean="0">
                <a:latin typeface="Ravie" panose="04040805050809020602" pitchFamily="82" charset="0"/>
              </a:rPr>
              <a:t>Convertir una suma o diferencia de expresiones algebraicas en un producto de factores.</a:t>
            </a: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7064375" y="3716338"/>
            <a:ext cx="1944688" cy="863600"/>
          </a:xfrm>
          <a:prstGeom prst="wedgeEllipseCallout">
            <a:avLst>
              <a:gd name="adj1" fmla="val -149736"/>
              <a:gd name="adj2" fmla="val -4979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s-CO" sz="1800" b="1">
                <a:latin typeface="Arial" charset="0"/>
              </a:rPr>
              <a:t>¿</a:t>
            </a:r>
            <a:r>
              <a:rPr lang="es-ES" altLang="es-CO" sz="1800" b="1">
                <a:latin typeface="Arial" charset="0"/>
              </a:rPr>
              <a:t>Qué</a:t>
            </a:r>
            <a:r>
              <a:rPr lang="en-US" altLang="es-CO" sz="1800" b="1">
                <a:latin typeface="Arial" charset="0"/>
              </a:rPr>
              <a:t> </a:t>
            </a:r>
            <a:r>
              <a:rPr lang="es-ES" altLang="es-CO" sz="1800" b="1">
                <a:latin typeface="Arial" charset="0"/>
              </a:rPr>
              <a:t>es</a:t>
            </a:r>
            <a:r>
              <a:rPr lang="en-US" altLang="es-CO" sz="1800" b="1">
                <a:latin typeface="Arial" charset="0"/>
              </a:rPr>
              <a:t> </a:t>
            </a:r>
            <a:r>
              <a:rPr lang="es-ES" altLang="es-CO" sz="1800" b="1">
                <a:latin typeface="Arial" charset="0"/>
              </a:rPr>
              <a:t>factorar</a:t>
            </a:r>
            <a:r>
              <a:rPr lang="en-US" altLang="es-CO" sz="1800" b="1">
                <a:latin typeface="Arial" charset="0"/>
              </a:rPr>
              <a:t>?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07950" y="4868863"/>
            <a:ext cx="89281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O" sz="2000">
                <a:latin typeface="Ravie" pitchFamily="82" charset="0"/>
              </a:rPr>
              <a:t>Existen 7 métodos para poder factorar una suma o diferencia de expresiones algebraicas.</a:t>
            </a: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>
            <a:off x="3357563" y="1989138"/>
            <a:ext cx="242887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Nube"/>
          <p:cNvSpPr/>
          <p:nvPr/>
        </p:nvSpPr>
        <p:spPr>
          <a:xfrm>
            <a:off x="-1588" y="2971800"/>
            <a:ext cx="1960563" cy="914400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dirty="0">
                <a:latin typeface="Ravie" panose="04040805050809020602" pitchFamily="82" charset="0"/>
              </a:rPr>
              <a:t>Factor común</a:t>
            </a:r>
          </a:p>
        </p:txBody>
      </p:sp>
      <p:cxnSp>
        <p:nvCxnSpPr>
          <p:cNvPr id="8" name="7 Conector recto de flecha"/>
          <p:cNvCxnSpPr>
            <a:stCxn id="6" idx="1"/>
            <a:endCxn id="7" idx="0"/>
          </p:cNvCxnSpPr>
          <p:nvPr/>
        </p:nvCxnSpPr>
        <p:spPr>
          <a:xfrm flipH="1">
            <a:off x="1957388" y="3429000"/>
            <a:ext cx="1400175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>
            <a:stCxn id="6" idx="1"/>
            <a:endCxn id="10" idx="1"/>
          </p:cNvCxnSpPr>
          <p:nvPr/>
        </p:nvCxnSpPr>
        <p:spPr>
          <a:xfrm flipH="1" flipV="1">
            <a:off x="1577975" y="2228850"/>
            <a:ext cx="1779588" cy="12001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Nube"/>
          <p:cNvSpPr/>
          <p:nvPr/>
        </p:nvSpPr>
        <p:spPr>
          <a:xfrm>
            <a:off x="-1588" y="1012825"/>
            <a:ext cx="3157538" cy="1216025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dirty="0">
                <a:latin typeface="Ravie" panose="04040805050809020602" pitchFamily="82" charset="0"/>
              </a:rPr>
              <a:t>Factor común por agrupación</a:t>
            </a:r>
          </a:p>
        </p:txBody>
      </p:sp>
      <p:cxnSp>
        <p:nvCxnSpPr>
          <p:cNvPr id="11" name="10 Conector recto de flecha"/>
          <p:cNvCxnSpPr>
            <a:stCxn id="6" idx="3"/>
            <a:endCxn id="12" idx="1"/>
          </p:cNvCxnSpPr>
          <p:nvPr/>
        </p:nvCxnSpPr>
        <p:spPr>
          <a:xfrm flipV="1">
            <a:off x="5786438" y="2268538"/>
            <a:ext cx="1520825" cy="116046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Nube"/>
          <p:cNvSpPr/>
          <p:nvPr/>
        </p:nvSpPr>
        <p:spPr>
          <a:xfrm>
            <a:off x="5727700" y="1052513"/>
            <a:ext cx="3157538" cy="1217612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dirty="0">
                <a:latin typeface="Ravie" panose="04040805050809020602" pitchFamily="82" charset="0"/>
              </a:rPr>
              <a:t>Trinomio cuadrado perfecto</a:t>
            </a:r>
          </a:p>
        </p:txBody>
      </p:sp>
      <p:sp>
        <p:nvSpPr>
          <p:cNvPr id="13" name="12 Nube"/>
          <p:cNvSpPr/>
          <p:nvPr/>
        </p:nvSpPr>
        <p:spPr>
          <a:xfrm>
            <a:off x="6096000" y="3219450"/>
            <a:ext cx="2868613" cy="121761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dirty="0">
                <a:latin typeface="Ravie" panose="04040805050809020602" pitchFamily="82" charset="0"/>
              </a:rPr>
              <a:t>Diferencia de cuadrados</a:t>
            </a:r>
          </a:p>
        </p:txBody>
      </p:sp>
      <p:cxnSp>
        <p:nvCxnSpPr>
          <p:cNvPr id="14" name="13 Conector recto de flecha"/>
          <p:cNvCxnSpPr>
            <a:stCxn id="6" idx="3"/>
            <a:endCxn id="13" idx="2"/>
          </p:cNvCxnSpPr>
          <p:nvPr/>
        </p:nvCxnSpPr>
        <p:spPr>
          <a:xfrm>
            <a:off x="5786438" y="3429000"/>
            <a:ext cx="317500" cy="4000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stCxn id="6" idx="2"/>
            <a:endCxn id="16" idx="2"/>
          </p:cNvCxnSpPr>
          <p:nvPr/>
        </p:nvCxnSpPr>
        <p:spPr>
          <a:xfrm>
            <a:off x="4572000" y="4868863"/>
            <a:ext cx="1549400" cy="9620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Nube"/>
          <p:cNvSpPr/>
          <p:nvPr/>
        </p:nvSpPr>
        <p:spPr>
          <a:xfrm>
            <a:off x="6111875" y="5222875"/>
            <a:ext cx="2870200" cy="121761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dirty="0">
                <a:latin typeface="Ravie" panose="04040805050809020602" pitchFamily="82" charset="0"/>
              </a:rPr>
              <a:t>Trinomio x</a:t>
            </a:r>
            <a:r>
              <a:rPr lang="es-CO" baseline="30000" dirty="0">
                <a:latin typeface="Ravie" panose="04040805050809020602" pitchFamily="82" charset="0"/>
              </a:rPr>
              <a:t>2</a:t>
            </a:r>
            <a:r>
              <a:rPr lang="es-CO" dirty="0">
                <a:latin typeface="Ravie" panose="04040805050809020602" pitchFamily="82" charset="0"/>
              </a:rPr>
              <a:t> + bx + c</a:t>
            </a:r>
          </a:p>
        </p:txBody>
      </p:sp>
      <p:cxnSp>
        <p:nvCxnSpPr>
          <p:cNvPr id="17" name="16 Conector recto de flecha"/>
          <p:cNvCxnSpPr>
            <a:stCxn id="6" idx="2"/>
            <a:endCxn id="18" idx="3"/>
          </p:cNvCxnSpPr>
          <p:nvPr/>
        </p:nvCxnSpPr>
        <p:spPr>
          <a:xfrm flipH="1">
            <a:off x="4500563" y="4868863"/>
            <a:ext cx="71437" cy="7747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Nube"/>
          <p:cNvSpPr/>
          <p:nvPr/>
        </p:nvSpPr>
        <p:spPr>
          <a:xfrm>
            <a:off x="2921000" y="5575300"/>
            <a:ext cx="3157538" cy="1216025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dirty="0">
                <a:latin typeface="Ravie" panose="04040805050809020602" pitchFamily="82" charset="0"/>
              </a:rPr>
              <a:t>Trinomio ax</a:t>
            </a:r>
            <a:r>
              <a:rPr lang="es-CO" baseline="30000" dirty="0">
                <a:latin typeface="Ravie" panose="04040805050809020602" pitchFamily="82" charset="0"/>
              </a:rPr>
              <a:t>2</a:t>
            </a:r>
            <a:r>
              <a:rPr lang="es-CO" dirty="0">
                <a:latin typeface="Ravie" panose="04040805050809020602" pitchFamily="82" charset="0"/>
              </a:rPr>
              <a:t> + bx + c</a:t>
            </a:r>
          </a:p>
        </p:txBody>
      </p:sp>
      <p:cxnSp>
        <p:nvCxnSpPr>
          <p:cNvPr id="19" name="18 Conector recto de flecha"/>
          <p:cNvCxnSpPr>
            <a:stCxn id="6" idx="2"/>
            <a:endCxn id="20" idx="0"/>
          </p:cNvCxnSpPr>
          <p:nvPr/>
        </p:nvCxnSpPr>
        <p:spPr>
          <a:xfrm flipH="1">
            <a:off x="3233738" y="4868863"/>
            <a:ext cx="1338262" cy="7080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Nube"/>
          <p:cNvSpPr/>
          <p:nvPr/>
        </p:nvSpPr>
        <p:spPr>
          <a:xfrm>
            <a:off x="79375" y="4968875"/>
            <a:ext cx="3155950" cy="1216025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O" dirty="0">
                <a:latin typeface="Ravie" panose="04040805050809020602" pitchFamily="82" charset="0"/>
              </a:rPr>
              <a:t>Potencias iguales</a:t>
            </a:r>
          </a:p>
        </p:txBody>
      </p:sp>
    </p:spTree>
    <p:extLst>
      <p:ext uri="{BB962C8B-B14F-4D97-AF65-F5344CB8AC3E}">
        <p14:creationId xmlns:p14="http://schemas.microsoft.com/office/powerpoint/2010/main" val="421732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5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8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9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0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4" grpId="1" animBg="1"/>
      <p:bldP spid="5" grpId="0"/>
      <p:bldP spid="5" grpId="1"/>
      <p:bldP spid="7" grpId="0" animBg="1"/>
      <p:bldP spid="10" grpId="0" animBg="1"/>
      <p:bldP spid="12" grpId="0" animBg="1"/>
      <p:bldP spid="13" grpId="0" animBg="1"/>
      <p:bldP spid="16" grpId="0" animBg="1"/>
      <p:bldP spid="18" grpId="0" animBg="1"/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DIFERENCIA DE CUADRADOS</a:t>
            </a:r>
            <a:endParaRPr lang="es-CO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432050" y="1530658"/>
            <a:ext cx="4279900" cy="14773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Tiene dos términos.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Están restados.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Tienen raíz cuadrada (potencia par)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678693" y="1068993"/>
            <a:ext cx="3786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400" dirty="0">
                <a:latin typeface="Ravie" panose="04040805050809020602" pitchFamily="82" charset="0"/>
              </a:rPr>
              <a:t>Se identifica así: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579580" y="3007986"/>
            <a:ext cx="19848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b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6116066" y="6300028"/>
            <a:ext cx="3036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Se factoriza así…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9" name="8 Llamada de nube"/>
          <p:cNvSpPr/>
          <p:nvPr/>
        </p:nvSpPr>
        <p:spPr>
          <a:xfrm>
            <a:off x="0" y="5419378"/>
            <a:ext cx="5076056" cy="1393998"/>
          </a:xfrm>
          <a:prstGeom prst="cloudCallout">
            <a:avLst>
              <a:gd name="adj1" fmla="val 96784"/>
              <a:gd name="adj2" fmla="val -33446"/>
            </a:avLst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latin typeface="Snap ITC" panose="04040A07060A02020202" pitchFamily="82" charset="0"/>
              </a:rPr>
              <a:t>1. Abrimos dos pares de paréntesis…</a:t>
            </a:r>
            <a:endParaRPr lang="es-CO" sz="2000" dirty="0"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01256" y="3569542"/>
            <a:ext cx="35269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(   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  )(     </a:t>
            </a:r>
            <a:r>
              <a:rPr 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)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Llamada de nube"/>
          <p:cNvSpPr/>
          <p:nvPr/>
        </p:nvSpPr>
        <p:spPr>
          <a:xfrm>
            <a:off x="0" y="5445224"/>
            <a:ext cx="5076056" cy="1393998"/>
          </a:xfrm>
          <a:prstGeom prst="cloudCallout">
            <a:avLst>
              <a:gd name="adj1" fmla="val 96784"/>
              <a:gd name="adj2" fmla="val -33446"/>
            </a:avLst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latin typeface="Snap ITC" panose="04040A07060A02020202" pitchFamily="82" charset="0"/>
              </a:rPr>
              <a:t>2. Sacamos la raíz cuadrada de cada término…</a:t>
            </a:r>
            <a:endParaRPr lang="es-CO" sz="2000" dirty="0"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930780" y="3569542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675310" y="3569542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966505" y="3569542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462981" y="3595438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6" name="15 Llamada de nube"/>
          <p:cNvSpPr/>
          <p:nvPr/>
        </p:nvSpPr>
        <p:spPr>
          <a:xfrm>
            <a:off x="0" y="5192232"/>
            <a:ext cx="5076056" cy="1649977"/>
          </a:xfrm>
          <a:prstGeom prst="cloudCallout">
            <a:avLst>
              <a:gd name="adj1" fmla="val 97057"/>
              <a:gd name="adj2" fmla="val -20011"/>
            </a:avLst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dirty="0" smtClean="0">
                <a:latin typeface="Snap ITC" panose="04040A07060A02020202" pitchFamily="82" charset="0"/>
              </a:rPr>
              <a:t>3. Sin importar el orden un signo negativo y el otro positivo.</a:t>
            </a:r>
            <a:endParaRPr lang="es-CO" sz="2000" dirty="0">
              <a:latin typeface="Snap ITC" panose="04040A07060A020202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353837" y="3595438"/>
            <a:ext cx="6126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105563" y="3569542"/>
            <a:ext cx="3802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6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/>
      <p:bldP spid="5" grpId="0"/>
      <p:bldP spid="7" grpId="0"/>
      <p:bldP spid="9" grpId="0" animBg="1"/>
      <p:bldP spid="9" grpId="1" animBg="1"/>
      <p:bldP spid="10" grpId="0"/>
      <p:bldP spid="11" grpId="0" animBg="1"/>
      <p:bldP spid="11" grpId="1" animBg="1"/>
      <p:bldP spid="12" grpId="0"/>
      <p:bldP spid="13" grpId="0"/>
      <p:bldP spid="14" grpId="0"/>
      <p:bldP spid="15" grpId="0"/>
      <p:bldP spid="16" grpId="0" animBg="1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DIFERENCIA DE CUADRADOS</a:t>
            </a:r>
            <a:endParaRPr lang="es-CO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815750" y="1124744"/>
            <a:ext cx="35125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16d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25e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496186" y="3861048"/>
            <a:ext cx="6151629" cy="2996952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 algn="ctr">
              <a:buAutoNum type="arabicPeriod"/>
            </a:pPr>
            <a:r>
              <a:rPr 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Abrir dos pares de paréntesis…</a:t>
            </a:r>
          </a:p>
          <a:p>
            <a:pPr marL="342900" indent="-342900" algn="ctr">
              <a:buAutoNum type="arabicPeriod"/>
            </a:pPr>
            <a:r>
              <a:rPr 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Sacar la raíz cuadrada de cada término…</a:t>
            </a:r>
          </a:p>
          <a:p>
            <a:pPr marL="342900" indent="-342900" algn="ctr">
              <a:buAutoNum type="arabicPeriod"/>
            </a:pPr>
            <a:r>
              <a:rPr 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Escribir los signos.</a:t>
            </a:r>
            <a:endParaRPr lang="es-CO" sz="32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547664" y="1832630"/>
            <a:ext cx="64235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(   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        )(            )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762224" y="1832630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4d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842167" y="1832630"/>
            <a:ext cx="952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4d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380787" y="1832630"/>
            <a:ext cx="11897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5e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6494223" y="1832630"/>
            <a:ext cx="11897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5e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2754086" y="1832630"/>
            <a:ext cx="6126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5895509" y="1832630"/>
            <a:ext cx="3802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16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1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1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 uiExpand="1" build="allAtOnce" animBg="1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Practiquemos un poco…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23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smtClean="0">
                <a:ln w="12700">
                  <a:solidFill>
                    <a:schemeClr val="accent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DIFERENCIA DE CUADRADOS</a:t>
            </a:r>
            <a:endParaRPr lang="es-CO" sz="3600" kern="10" spc="-360" dirty="0">
              <a:ln w="12700">
                <a:solidFill>
                  <a:schemeClr val="accent2">
                    <a:lumMod val="20000"/>
                    <a:lumOff val="8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971436"/>
            <a:ext cx="5652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Factorar los siguientes polinomios: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957263" y="1280954"/>
            <a:ext cx="32294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10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49b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2075692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18400" y="2075692"/>
            <a:ext cx="3643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(a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+ 7b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)(a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7b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)</a:t>
            </a:r>
            <a:endParaRPr lang="es-CO" sz="24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781236" y="2636912"/>
            <a:ext cx="55815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256h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289f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k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10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344798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18400" y="3344798"/>
            <a:ext cx="5520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(16h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+ 17f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k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)(16h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17f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k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)</a:t>
            </a:r>
            <a:endParaRPr lang="es-CO" sz="24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CuadroTexto"/>
              <p:cNvSpPr txBox="1"/>
              <p:nvPr/>
            </p:nvSpPr>
            <p:spPr>
              <a:xfrm>
                <a:off x="1670629" y="3861048"/>
                <a:ext cx="5802742" cy="1284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4000" b="0" i="0" smtClean="0">
                          <a:solidFill>
                            <a:srgbClr val="0000CC"/>
                          </a:solidFill>
                          <a:latin typeface="Snap ITC" panose="04040A07060A02020202" pitchFamily="82" charset="0"/>
                        </a:rPr>
                        <m:t>100</m:t>
                      </m:r>
                      <m:sSup>
                        <m:sSupPr>
                          <m:ctrlPr>
                            <a:rPr lang="es-CO" sz="40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m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CO" sz="40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n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4</m:t>
                          </m:r>
                        </m:sup>
                      </m:sSup>
                      <m:r>
                        <a:rPr lang="es-CO" sz="4000" b="0" i="1" smtClean="0">
                          <a:solidFill>
                            <a:srgbClr val="0000CC"/>
                          </a:solidFill>
                          <a:latin typeface="Cambria Math"/>
                        </a:rPr>
                        <m:t> </m:t>
                      </m:r>
                      <m:r>
                        <a:rPr lang="es-CO" sz="4000" b="0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4000" b="0" i="0" smtClean="0">
                          <a:solidFill>
                            <a:srgbClr val="0000CC"/>
                          </a:solidFill>
                          <a:latin typeface="Snap ITC" panose="04040A07060A020202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sz="40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s-CO" sz="40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x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40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s-CO" sz="4000" dirty="0">
                  <a:solidFill>
                    <a:srgbClr val="0000CC"/>
                  </a:solidFill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0629" y="3861048"/>
                <a:ext cx="5802742" cy="128458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10 CuadroTexto"/>
          <p:cNvSpPr txBox="1"/>
          <p:nvPr/>
        </p:nvSpPr>
        <p:spPr>
          <a:xfrm>
            <a:off x="0" y="5376462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2818400" y="5145630"/>
                <a:ext cx="6080254" cy="9221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s-CO" sz="24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10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m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n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+ </m:t>
                          </m:r>
                          <m:f>
                            <m:f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s-CO" sz="24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10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m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n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s-CO" sz="2400" b="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srgbClr val="0000CC"/>
                              </a:solidFill>
                              <a:latin typeface="Snap ITC" panose="04040A07060A02020202" pitchFamily="82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s-CO" sz="2400" b="0" i="1" smtClean="0">
                                  <a:solidFill>
                                    <a:srgbClr val="0000CC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solidFill>
                                    <a:srgbClr val="0000CC"/>
                                  </a:solidFill>
                                  <a:latin typeface="Snap ITC" panose="04040A07060A02020202" pitchFamily="82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s-CO" sz="2400" dirty="0">
                  <a:solidFill>
                    <a:srgbClr val="0000CC"/>
                  </a:solidFill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8400" y="5145630"/>
                <a:ext cx="6080254" cy="9221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956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Ahora el quinto caso…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60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TRINOMIO DE LA FORMA x</a:t>
            </a:r>
            <a:r>
              <a:rPr lang="es-CO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+ bx + c</a:t>
            </a:r>
            <a:endParaRPr lang="es-CO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432050" y="2306489"/>
            <a:ext cx="4279900" cy="24468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Tiene tres términos.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Primer término potencia par.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La segunda letra es la raíz cuadrada del primer término.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Primer coeficiente es 1.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678693" y="1844824"/>
            <a:ext cx="3786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400" dirty="0">
                <a:latin typeface="Ravie" panose="04040805050809020602" pitchFamily="82" charset="0"/>
              </a:rPr>
              <a:t>Se identifica así:</a:t>
            </a:r>
          </a:p>
        </p:txBody>
      </p:sp>
    </p:spTree>
    <p:extLst>
      <p:ext uri="{BB962C8B-B14F-4D97-AF65-F5344CB8AC3E}">
        <p14:creationId xmlns:p14="http://schemas.microsoft.com/office/powerpoint/2010/main" val="316095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TRINOMIO DE LA FORMA x</a:t>
            </a:r>
            <a:r>
              <a:rPr lang="es-CO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+ bx + c</a:t>
            </a:r>
            <a:endParaRPr lang="es-CO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6116066" y="6300028"/>
            <a:ext cx="3036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Se factoriza así…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0" y="3429000"/>
            <a:ext cx="7164288" cy="34163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Abrir dos pares de paréntesis...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Sacar la raíz cuadrada del primer término…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El primer signo es el primero que se encuentre en la expresión…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El segundo signo es el producto de los dos signos…</a:t>
            </a:r>
            <a:endParaRPr lang="es-ES" dirty="0">
              <a:latin typeface="Ravie" panose="04040805050809020602" pitchFamily="82" charset="0"/>
            </a:endParaRP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Ahora buscamos dos números que multiplicados den el último y sumados o restados den el segundo (coeficientes).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507482" y="1203395"/>
            <a:ext cx="41290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h</a:t>
            </a:r>
            <a:r>
              <a:rPr lang="es-ES" altLang="es-CO" sz="4000" baseline="30000" dirty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ES" alt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 – 13h + 40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627784" y="1962139"/>
            <a:ext cx="381642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      )(      )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875906" y="1962139"/>
            <a:ext cx="5439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h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724253" y="1962139"/>
            <a:ext cx="5439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h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371578" y="1962139"/>
            <a:ext cx="5439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268219" y="1962139"/>
            <a:ext cx="5439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667994" y="1962139"/>
            <a:ext cx="5439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8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540202" y="1962139"/>
            <a:ext cx="5439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4" name="13 Flecha derecha"/>
          <p:cNvSpPr/>
          <p:nvPr/>
        </p:nvSpPr>
        <p:spPr>
          <a:xfrm rot="16200000" flipH="1">
            <a:off x="3275856" y="1052776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Flecha derecha"/>
          <p:cNvSpPr/>
          <p:nvPr/>
        </p:nvSpPr>
        <p:spPr>
          <a:xfrm rot="16200000" flipH="1">
            <a:off x="5076096" y="980728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34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uiExpand="1" build="p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4" grpId="1" animBg="1"/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TRINOMIO DE LA FORMA x</a:t>
            </a:r>
            <a:r>
              <a:rPr lang="es-CO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+ bx + c</a:t>
            </a:r>
            <a:endParaRPr lang="es-CO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2459621" y="1221140"/>
            <a:ext cx="422475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n</a:t>
            </a:r>
            <a:r>
              <a:rPr lang="es-ES" alt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+ 28n - 29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989856" y="3429000"/>
            <a:ext cx="7164288" cy="34163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Abrir dos pares de paréntesis...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Sacar la raíz cuadrada del primer término…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El primer signo es el primero que se encuentre en la expresión…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El segundo signo es el producto de los dos signos…</a:t>
            </a:r>
            <a:endParaRPr lang="es-ES" dirty="0">
              <a:latin typeface="Ravie" panose="04040805050809020602" pitchFamily="82" charset="0"/>
            </a:endParaRP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Ahora buscamos dos números que multiplicados den el último y sumados o restados den el segundo (coeficientes).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255670" y="1929026"/>
            <a:ext cx="462058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          )(      )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55776" y="1929026"/>
            <a:ext cx="5068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n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220072" y="1929026"/>
            <a:ext cx="5068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n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062646" y="1929026"/>
            <a:ext cx="552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726942" y="1929026"/>
            <a:ext cx="552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614996" y="1929026"/>
            <a:ext cx="99691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29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6131090" y="1929026"/>
            <a:ext cx="552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01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p" animBg="1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Practiquemos un poco…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12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TRINOMIO DE LA FORMA x</a:t>
            </a:r>
            <a:r>
              <a:rPr lang="es-CO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+ bx + c</a:t>
            </a:r>
            <a:endParaRPr lang="es-CO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971436"/>
            <a:ext cx="5652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Factorar los siguientes polinomios: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957263" y="1280954"/>
            <a:ext cx="35942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e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2a - 35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2075692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18400" y="2075691"/>
            <a:ext cx="2504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(e – 7)(e + 5)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238669" y="2890098"/>
            <a:ext cx="46666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m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20m - 300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3597984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18400" y="3597984"/>
            <a:ext cx="3045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(m – 30)(m + 10)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531809" y="4419689"/>
            <a:ext cx="6080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2axy – 440x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y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0" y="5127575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818399" y="5127575"/>
            <a:ext cx="3045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(m – 30)(m + 10)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35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Veamos cada uno de los casos…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84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Ahora el sexto caso…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68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TRINOMIO DE LA FORMA ax</a:t>
            </a:r>
            <a:r>
              <a:rPr lang="es-CO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+ bx + c</a:t>
            </a:r>
            <a:endParaRPr lang="es-CO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432050" y="2306489"/>
            <a:ext cx="4279900" cy="272382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Tiene tres términos.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Primer término potencia par.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La segunda letra es la raíz cuadrada del primer término.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Primer coeficiente es diferente a 1.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678693" y="1844824"/>
            <a:ext cx="3786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400" dirty="0">
                <a:latin typeface="Ravie" panose="04040805050809020602" pitchFamily="82" charset="0"/>
              </a:rPr>
              <a:t>Se identifica así:</a:t>
            </a:r>
          </a:p>
        </p:txBody>
      </p:sp>
    </p:spTree>
    <p:extLst>
      <p:ext uri="{BB962C8B-B14F-4D97-AF65-F5344CB8AC3E}">
        <p14:creationId xmlns:p14="http://schemas.microsoft.com/office/powerpoint/2010/main" val="272714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TRINOMIO DE LA FORMA ax</a:t>
            </a:r>
            <a:r>
              <a:rPr lang="es-CO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+ bx + c</a:t>
            </a:r>
            <a:endParaRPr lang="es-CO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688311" y="908720"/>
            <a:ext cx="37673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6x</a:t>
            </a:r>
            <a:r>
              <a:rPr lang="es-ES" altLang="es-CO" sz="4000" baseline="30000" dirty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ES" alt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 - 7x - 3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116066" y="6300028"/>
            <a:ext cx="3036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Se factoriza así…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2841516"/>
            <a:ext cx="7164288" cy="401648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sz="1700" dirty="0" smtClean="0">
                <a:latin typeface="Ravie" panose="04040805050809020602" pitchFamily="82" charset="0"/>
              </a:rPr>
              <a:t>Abrir dos pares de paréntesis...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sz="1700" dirty="0" smtClean="0">
                <a:latin typeface="Ravie" panose="04040805050809020602" pitchFamily="82" charset="0"/>
              </a:rPr>
              <a:t>Sacar la raíz cuadrada solo a la letra…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sz="1700" dirty="0" smtClean="0">
                <a:latin typeface="Ravie" panose="04040805050809020602" pitchFamily="82" charset="0"/>
              </a:rPr>
              <a:t>El primer signo es el primero que se encuentra en la expresión…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sz="1700" dirty="0" smtClean="0">
                <a:latin typeface="Ravie" panose="04040805050809020602" pitchFamily="82" charset="0"/>
              </a:rPr>
              <a:t>El segundo signo es el producto de los dos…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sz="1700" dirty="0" smtClean="0">
                <a:latin typeface="Ravie" panose="04040805050809020602" pitchFamily="82" charset="0"/>
              </a:rPr>
              <a:t>Multiplicar el primer coeficiente con el último…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sz="1700" dirty="0" smtClean="0">
                <a:latin typeface="Ravie" panose="04040805050809020602" pitchFamily="82" charset="0"/>
              </a:rPr>
              <a:t>Buscar dos números que multiplicados den ese número y sumados o restados den el segundo coeficiente…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sz="1700" dirty="0" smtClean="0">
                <a:latin typeface="Ravie" panose="04040805050809020602" pitchFamily="82" charset="0"/>
              </a:rPr>
              <a:t>Dividir por el primer coeficiente o su equivalencia en producto.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79512" y="1485115"/>
            <a:ext cx="486382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        )(         )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534" y="1496978"/>
            <a:ext cx="10166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6x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564665" y="1496978"/>
            <a:ext cx="10166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6x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394159" y="1496978"/>
            <a:ext cx="3802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581290" y="1485115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2" name="11 Flecha derecha"/>
          <p:cNvSpPr/>
          <p:nvPr/>
        </p:nvSpPr>
        <p:spPr>
          <a:xfrm rot="10800000" flipH="1">
            <a:off x="2392207" y="1082663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Flecha derecha"/>
          <p:cNvSpPr/>
          <p:nvPr/>
        </p:nvSpPr>
        <p:spPr>
          <a:xfrm flipH="1">
            <a:off x="6393508" y="1082664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Rectángulo"/>
          <p:cNvSpPr/>
          <p:nvPr/>
        </p:nvSpPr>
        <p:spPr>
          <a:xfrm>
            <a:off x="6717437" y="851830"/>
            <a:ext cx="5908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18</a:t>
            </a:r>
            <a:endParaRPr lang="es-CO" sz="24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1774391" y="1496978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9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193958" y="1496978"/>
            <a:ext cx="5693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cxnSp>
        <p:nvCxnSpPr>
          <p:cNvPr id="18" name="17 Conector recto"/>
          <p:cNvCxnSpPr/>
          <p:nvPr/>
        </p:nvCxnSpPr>
        <p:spPr>
          <a:xfrm>
            <a:off x="264685" y="2193001"/>
            <a:ext cx="4731961" cy="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Rectángulo"/>
          <p:cNvSpPr/>
          <p:nvPr/>
        </p:nvSpPr>
        <p:spPr>
          <a:xfrm>
            <a:off x="1278742" y="2132856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3602930" y="2132856"/>
            <a:ext cx="5693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4915651" y="1839058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=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5338234" y="1839058"/>
            <a:ext cx="20120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(2x – 3)</a:t>
            </a:r>
            <a:endParaRPr lang="es-CO" sz="32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7092280" y="1836113"/>
            <a:ext cx="20922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32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(3x + 1)</a:t>
            </a:r>
            <a:endParaRPr lang="es-CO" sz="32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53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2" presetClass="entr" presetSubtype="1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5" grpId="1"/>
      <p:bldP spid="6" grpId="0" uiExpand="1" build="p" animBg="1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/>
      <p:bldP spid="15" grpId="0"/>
      <p:bldP spid="16" grpId="0"/>
      <p:bldP spid="20" grpId="0"/>
      <p:bldP spid="21" grpId="0"/>
      <p:bldP spid="22" grpId="0"/>
      <p:bldP spid="23" grpId="0"/>
      <p:bldP spid="2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TRINOMIO DE LA FORMA ax</a:t>
            </a:r>
            <a:r>
              <a:rPr lang="es-CO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+ bx + c</a:t>
            </a:r>
            <a:endParaRPr lang="es-CO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411793" y="1496978"/>
            <a:ext cx="43204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20k</a:t>
            </a:r>
            <a:r>
              <a:rPr lang="es-ES" alt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+ 7k </a:t>
            </a:r>
            <a:r>
              <a:rPr lang="es-ES" altLang="es-CO" sz="4000" dirty="0">
                <a:solidFill>
                  <a:srgbClr val="0000CC"/>
                </a:solidFill>
                <a:latin typeface="Snap ITC" panose="04040A07060A02020202" pitchFamily="82" charset="0"/>
              </a:rPr>
              <a:t>- </a:t>
            </a: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051720" y="2505090"/>
            <a:ext cx="583264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           )(         )</a:t>
            </a:r>
            <a:endParaRPr lang="es-ES" alt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298670" y="2516953"/>
            <a:ext cx="13372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20k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178990" y="2516953"/>
            <a:ext cx="13372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20k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527284" y="2516953"/>
            <a:ext cx="6126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6424016" y="2505090"/>
            <a:ext cx="3802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-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997295" y="2516953"/>
            <a:ext cx="8627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15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687621" y="2516953"/>
            <a:ext cx="6206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8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2044311" y="3212976"/>
            <a:ext cx="5840057" cy="11863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3530490" y="3152831"/>
            <a:ext cx="6094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000" dirty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6175550" y="3152831"/>
            <a:ext cx="6286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561617" y="4305290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=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2172682" y="4305290"/>
            <a:ext cx="26965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(4k + 3)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653352" y="4305290"/>
            <a:ext cx="24160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(5k - 2)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8" name="17 Flecha derecha"/>
          <p:cNvSpPr/>
          <p:nvPr/>
        </p:nvSpPr>
        <p:spPr>
          <a:xfrm rot="10800000" flipH="1">
            <a:off x="2051720" y="1670921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Flecha derecha"/>
          <p:cNvSpPr/>
          <p:nvPr/>
        </p:nvSpPr>
        <p:spPr>
          <a:xfrm flipH="1">
            <a:off x="6660272" y="1670922"/>
            <a:ext cx="360000" cy="3600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Rectángulo"/>
          <p:cNvSpPr/>
          <p:nvPr/>
        </p:nvSpPr>
        <p:spPr>
          <a:xfrm>
            <a:off x="7077477" y="1440088"/>
            <a:ext cx="836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120</a:t>
            </a:r>
            <a:endParaRPr lang="es-CO" sz="24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1433246" y="2843054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alt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=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cxnSp>
        <p:nvCxnSpPr>
          <p:cNvPr id="23" name="22 Conector angular"/>
          <p:cNvCxnSpPr>
            <a:stCxn id="18" idx="1"/>
            <a:endCxn id="19" idx="1"/>
          </p:cNvCxnSpPr>
          <p:nvPr/>
        </p:nvCxnSpPr>
        <p:spPr>
          <a:xfrm rot="10800000" flipH="1" flipV="1">
            <a:off x="2051720" y="1850920"/>
            <a:ext cx="4968552" cy="1"/>
          </a:xfrm>
          <a:prstGeom prst="bentConnector5">
            <a:avLst>
              <a:gd name="adj1" fmla="val -4601"/>
              <a:gd name="adj2" fmla="val 40860100000"/>
              <a:gd name="adj3" fmla="val 104601"/>
            </a:avLst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03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1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repeatCount="5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8" grpId="0" animBg="1"/>
      <p:bldP spid="19" grpId="0" animBg="1"/>
      <p:bldP spid="20" grpId="0"/>
      <p:bldP spid="2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Practiquemos un poco…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6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TRINOMIO DE LA FORMA ax</a:t>
            </a:r>
            <a:r>
              <a:rPr lang="es-CO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2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+ bx + c</a:t>
            </a:r>
            <a:endParaRPr lang="es-CO" sz="3600" kern="10" spc="-36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718768" y="1052736"/>
            <a:ext cx="37064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20y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y - 1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6959" y="1860166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11441" y="1737055"/>
            <a:ext cx="46458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(4y + 1)(5y – 1)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02747" y="2708920"/>
            <a:ext cx="41385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15a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8a - 12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3539916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5526" y="3416806"/>
            <a:ext cx="48926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(5a - 6)(3a + 2)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20243" y="4437112"/>
            <a:ext cx="51035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12f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g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fg - 20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5268108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818400" y="5144998"/>
            <a:ext cx="56092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(3fg + 4)(4fg - 5)</a:t>
            </a:r>
            <a:endParaRPr lang="es-CO" sz="4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523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Y ahora el último caso…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05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SUMA O DIFERENCIA DE POTENCIAS IGUALES 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a</a:t>
            </a:r>
            <a:r>
              <a:rPr lang="es-CO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n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  <a:sym typeface="Symbol"/>
              </a:rPr>
              <a:t> b</a:t>
            </a:r>
            <a:r>
              <a:rPr lang="es-CO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  <a:sym typeface="Symbol"/>
              </a:rPr>
              <a:t>n</a:t>
            </a:r>
            <a:endParaRPr lang="es-CO" sz="3600" kern="10" spc="-360" baseline="3000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432050" y="2400270"/>
            <a:ext cx="4279900" cy="189282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Tiene dos términos.</a:t>
            </a:r>
            <a:endParaRPr lang="es-ES" dirty="0" smtClean="0">
              <a:latin typeface="Ravie" panose="04040805050809020602" pitchFamily="82" charset="0"/>
            </a:endParaRP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Potencias iguales.</a:t>
            </a:r>
            <a:endParaRPr lang="es-ES" dirty="0" smtClean="0">
              <a:latin typeface="Ravie" panose="04040805050809020602" pitchFamily="82" charset="0"/>
            </a:endParaRP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Potencias impares.</a:t>
            </a:r>
            <a:endParaRPr lang="es-ES" dirty="0" smtClean="0">
              <a:latin typeface="Ravie" panose="04040805050809020602" pitchFamily="82" charset="0"/>
            </a:endParaRP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dirty="0" smtClean="0">
                <a:latin typeface="Ravie" panose="04040805050809020602" pitchFamily="82" charset="0"/>
              </a:rPr>
              <a:t>Están sumados o restados.</a:t>
            </a:r>
            <a:endParaRPr lang="es-ES" dirty="0" smtClean="0">
              <a:latin typeface="Ravie" panose="040408050508090206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678693" y="1938605"/>
            <a:ext cx="3786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400" dirty="0" smtClean="0">
                <a:latin typeface="Ravie" panose="04040805050809020602" pitchFamily="82" charset="0"/>
              </a:rPr>
              <a:t>Se identifica así:</a:t>
            </a:r>
            <a:endParaRPr lang="es-ES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11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6116066" y="6300028"/>
            <a:ext cx="3036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Se factoriza así…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0" y="4280371"/>
            <a:ext cx="7164288" cy="25776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sz="1700" dirty="0" smtClean="0">
                <a:latin typeface="Ravie" panose="04040805050809020602" pitchFamily="82" charset="0"/>
              </a:rPr>
              <a:t>Abrir dos pares de paréntesis…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sz="1700" dirty="0" smtClean="0">
                <a:latin typeface="Ravie" panose="04040805050809020602" pitchFamily="82" charset="0"/>
              </a:rPr>
              <a:t>En el primer paréntesis, escribir la expresión sin los exponentes…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sz="1700" dirty="0" smtClean="0">
                <a:latin typeface="Ravie" panose="04040805050809020602" pitchFamily="82" charset="0"/>
              </a:rPr>
              <a:t>La regla para el segundo paréntesis es: “el primer término disminuye y el segundo término aumenta.</a:t>
            </a:r>
          </a:p>
          <a:p>
            <a:pPr marL="285750" indent="-285750"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" sz="1700" dirty="0" smtClean="0">
                <a:latin typeface="Ravie" panose="04040805050809020602" pitchFamily="82" charset="0"/>
              </a:rPr>
              <a:t>Si el primero es negativo, todos son positivos y si es positivo, los signos van intercalados.</a:t>
            </a:r>
          </a:p>
        </p:txBody>
      </p:sp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SUMA O DIFERENCIA DE POTENCIAS IGUALES a</a:t>
            </a:r>
            <a:r>
              <a:rPr lang="es-CO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n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 </a:t>
            </a:r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  <a:sym typeface="Symbol"/>
              </a:rPr>
              <a:t> b</a:t>
            </a:r>
            <a:r>
              <a:rPr lang="es-CO" sz="3600" kern="10" spc="-360" baseline="3000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  <a:sym typeface="Symbol"/>
              </a:rPr>
              <a:t>n</a:t>
            </a:r>
            <a:endParaRPr lang="es-CO" sz="3600" kern="10" spc="-360" baseline="3000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569963" y="1268760"/>
            <a:ext cx="2004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7</a:t>
            </a:r>
            <a:r>
              <a:rPr lang="es-CO" sz="4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b</a:t>
            </a:r>
            <a:r>
              <a:rPr lang="es-CO" sz="4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7</a:t>
            </a:r>
            <a:endParaRPr lang="es-CO" sz="4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87624" y="2232610"/>
            <a:ext cx="7164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      )(                                                     )</a:t>
            </a:r>
            <a:endParaRPr lang="es-CO" sz="2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295127" y="2232610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 - b</a:t>
            </a:r>
            <a:endParaRPr lang="es-CO" sz="2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231231" y="2232610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892519" y="2232610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210876" y="2236802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756615" y="2232610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092867" y="2236802"/>
            <a:ext cx="4732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692719" y="2236802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988767" y="223261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700831" y="2232610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975647" y="2232610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4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6709197" y="2236802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911751" y="2232610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7643444" y="2236802"/>
            <a:ext cx="492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b</a:t>
            </a:r>
            <a:r>
              <a:rPr lang="es-CO" sz="20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6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582564" y="223261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454054" y="223261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390158" y="223261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375105" y="2236802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6400520" y="223261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7308304" y="223261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+</a:t>
            </a:r>
            <a:endParaRPr lang="es-CO" sz="20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34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 uiExpand="1" build="p" animBg="1"/>
      <p:bldP spid="6" grpId="0"/>
      <p:bldP spid="7" grpId="0" uiExpand="1"/>
      <p:bldP spid="8" grpId="0" uiExpand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Una ayuda para mejorar…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42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172084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Te lo vamos a enseñar primero identificando y luego resolviendo…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72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RESUMEN DE LOS CASOS DE FACTORIZACIÓN</a:t>
            </a:r>
            <a:endParaRPr lang="es-CO" sz="3600" kern="10" spc="-360" baseline="3000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Llamada de nube"/>
          <p:cNvSpPr/>
          <p:nvPr/>
        </p:nvSpPr>
        <p:spPr>
          <a:xfrm>
            <a:off x="323056" y="3983958"/>
            <a:ext cx="6163107" cy="2815101"/>
          </a:xfrm>
          <a:prstGeom prst="cloudCallout">
            <a:avLst>
              <a:gd name="adj1" fmla="val 66980"/>
              <a:gd name="adj2" fmla="val 16188"/>
            </a:avLst>
          </a:prstGeom>
          <a:solidFill>
            <a:srgbClr val="0000CC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latin typeface="Snap ITC" panose="04040A07060A02020202" pitchFamily="82" charset="0"/>
              </a:rPr>
              <a:t>La siguiente tabla dice que caso se debe aplicar dependiendo del número de términos… 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3056" y="1124744"/>
            <a:ext cx="1960098" cy="387795"/>
          </a:xfrm>
          <a:prstGeom prst="rect">
            <a:avLst/>
          </a:prstGeom>
          <a:solidFill>
            <a:srgbClr val="0000CC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Snap ITC" panose="04040A07060A02020202" pitchFamily="82" charset="0"/>
              </a:rPr>
              <a:t>Dos términos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23056" y="1506189"/>
            <a:ext cx="1960098" cy="3051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</a:rPr>
              <a:t>Factor común.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</a:rPr>
              <a:t>Diferencia de cuadrados.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</a:rPr>
              <a:t>a</a:t>
            </a:r>
            <a:r>
              <a:rPr lang="es-CO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n</a:t>
            </a:r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</a:t>
            </a:r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 b</a:t>
            </a:r>
            <a:r>
              <a:rPr lang="es-CO" baseline="30000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n</a:t>
            </a:r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286066" y="1124743"/>
            <a:ext cx="3366053" cy="387795"/>
          </a:xfrm>
          <a:prstGeom prst="rect">
            <a:avLst/>
          </a:prstGeom>
          <a:solidFill>
            <a:srgbClr val="0000CC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Snap ITC" panose="04040A07060A02020202" pitchFamily="82" charset="0"/>
              </a:rPr>
              <a:t>Tres términos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286067" y="1512538"/>
            <a:ext cx="3366053" cy="30510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</a:rPr>
              <a:t>Factor común.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</a:rPr>
              <a:t>Trinomio cuadrado perfecto.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</a:rPr>
              <a:t>Trinomio x</a:t>
            </a:r>
            <a:r>
              <a:rPr lang="es-CO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bx + 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Trinomio ax</a:t>
            </a:r>
            <a:r>
              <a:rPr lang="es-CO" baseline="30000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 + bx + c</a:t>
            </a:r>
          </a:p>
        </p:txBody>
      </p:sp>
      <p:sp>
        <p:nvSpPr>
          <p:cNvPr id="9" name="8 Rectángulo"/>
          <p:cNvSpPr/>
          <p:nvPr/>
        </p:nvSpPr>
        <p:spPr>
          <a:xfrm>
            <a:off x="5652119" y="1118394"/>
            <a:ext cx="3156758" cy="387795"/>
          </a:xfrm>
          <a:prstGeom prst="rect">
            <a:avLst/>
          </a:prstGeom>
          <a:solidFill>
            <a:srgbClr val="0000CC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Snap ITC" panose="04040A07060A02020202" pitchFamily="82" charset="0"/>
              </a:rPr>
              <a:t>Cuatro o más términos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652119" y="1506189"/>
            <a:ext cx="3156758" cy="30510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</a:rPr>
              <a:t>Factor común.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</a:rPr>
              <a:t>Factor común por agrupación.</a:t>
            </a:r>
            <a:endParaRPr lang="es-CO" dirty="0" smtClean="0">
              <a:solidFill>
                <a:srgbClr val="0000CC"/>
              </a:solidFill>
              <a:latin typeface="Snap ITC" panose="04040A07060A02020202" pitchFamily="82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83696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601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702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601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2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3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01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 animBg="1" advAuto="2000"/>
      <p:bldP spid="4" grpId="1" build="allAtOnce" animBg="1"/>
      <p:bldP spid="5" grpId="0" uiExpand="1" build="allAtOnce" animBg="1" rev="1"/>
      <p:bldP spid="6" grpId="0" uiExpand="1" build="allAtOnce" animBg="1"/>
      <p:bldP spid="7" grpId="0" uiExpand="1" build="allAtOnce" animBg="1"/>
      <p:bldP spid="8" grpId="0" uiExpand="1" build="allAtOnce" animBg="1"/>
      <p:bldP spid="9" grpId="0" uiExpand="1" build="allAtOnce" animBg="1"/>
      <p:bldP spid="10" grpId="0" uiExpand="1" build="allAtOnce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136338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Una última práctica para mejorar…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65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323056" y="92745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lvl="1" algn="ctr"/>
            <a:r>
              <a:rPr lang="es-CO" sz="3600" kern="10" spc="-360" dirty="0" smtClean="0">
                <a:ln w="12700">
                  <a:solidFill>
                    <a:schemeClr val="accent2">
                      <a:lumMod val="40000"/>
                      <a:lumOff val="60000"/>
                    </a:schemeClr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FACTORIZACIÓN</a:t>
            </a:r>
            <a:endParaRPr lang="es-CO" sz="3600" kern="10" spc="-360" baseline="30000" dirty="0">
              <a:ln w="12700">
                <a:solidFill>
                  <a:schemeClr val="accent2">
                    <a:lumMod val="40000"/>
                    <a:lumOff val="60000"/>
                  </a:schemeClr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4" name="3 Llamada de nube"/>
          <p:cNvSpPr/>
          <p:nvPr/>
        </p:nvSpPr>
        <p:spPr>
          <a:xfrm>
            <a:off x="323056" y="3983958"/>
            <a:ext cx="6163107" cy="2815101"/>
          </a:xfrm>
          <a:prstGeom prst="cloudCallout">
            <a:avLst>
              <a:gd name="adj1" fmla="val 66980"/>
              <a:gd name="adj2" fmla="val 16188"/>
            </a:avLst>
          </a:prstGeom>
          <a:solidFill>
            <a:srgbClr val="0000CC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latin typeface="Snap ITC" panose="04040A07060A02020202" pitchFamily="82" charset="0"/>
              </a:rPr>
              <a:t>Identifica cada caso a utilizar y luego aplícalo cómo factorizarlo…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419281" y="1628800"/>
            <a:ext cx="2305439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nap ITC" panose="04040A07060A02020202" pitchFamily="82" charset="0"/>
              </a:rPr>
              <a:t>x</a:t>
            </a:r>
            <a:r>
              <a:rPr lang="es-CO" sz="3600" baseline="30000" dirty="0" smtClean="0">
                <a:latin typeface="Snap ITC" panose="04040A07060A02020202" pitchFamily="82" charset="0"/>
              </a:rPr>
              <a:t>9</a:t>
            </a:r>
            <a:r>
              <a:rPr lang="es-CO" sz="3600" dirty="0" smtClean="0">
                <a:latin typeface="Snap ITC" panose="04040A07060A02020202" pitchFamily="82" charset="0"/>
              </a:rPr>
              <a:t> – xy</a:t>
            </a:r>
            <a:r>
              <a:rPr lang="es-CO" sz="3600" baseline="30000" dirty="0" smtClean="0">
                <a:latin typeface="Snap ITC" panose="04040A07060A02020202" pitchFamily="82" charset="0"/>
              </a:rPr>
              <a:t>8</a:t>
            </a:r>
            <a:endParaRPr lang="es-CO" sz="3600" baseline="30000" dirty="0">
              <a:latin typeface="Snap ITC" panose="04040A07060A020202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611367" y="2275131"/>
            <a:ext cx="392126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nap ITC" panose="04040A07060A02020202" pitchFamily="82" charset="0"/>
              </a:rPr>
              <a:t>4x</a:t>
            </a:r>
            <a:r>
              <a:rPr lang="es-CO" sz="3600" baseline="30000" dirty="0" smtClean="0">
                <a:latin typeface="Snap ITC" panose="04040A07060A02020202" pitchFamily="82" charset="0"/>
              </a:rPr>
              <a:t>2</a:t>
            </a:r>
            <a:r>
              <a:rPr lang="es-CO" sz="3600" dirty="0" smtClean="0">
                <a:latin typeface="Snap ITC" panose="04040A07060A02020202" pitchFamily="82" charset="0"/>
              </a:rPr>
              <a:t> – 8x</a:t>
            </a:r>
            <a:r>
              <a:rPr lang="es-CO" sz="3600" baseline="30000" dirty="0" smtClean="0">
                <a:latin typeface="Snap ITC" panose="04040A07060A02020202" pitchFamily="82" charset="0"/>
              </a:rPr>
              <a:t>2</a:t>
            </a:r>
            <a:r>
              <a:rPr lang="es-CO" sz="3600" dirty="0" smtClean="0">
                <a:latin typeface="Snap ITC" panose="04040A07060A02020202" pitchFamily="82" charset="0"/>
              </a:rPr>
              <a:t> + 4</a:t>
            </a:r>
            <a:endParaRPr lang="es-CO" sz="3600" dirty="0"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44315" y="2921462"/>
            <a:ext cx="2055371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nap ITC" panose="04040A07060A02020202" pitchFamily="82" charset="0"/>
              </a:rPr>
              <a:t>3 – 3a</a:t>
            </a:r>
            <a:r>
              <a:rPr lang="es-CO" sz="3600" baseline="30000" dirty="0" smtClean="0">
                <a:latin typeface="Snap ITC" panose="04040A07060A02020202" pitchFamily="82" charset="0"/>
              </a:rPr>
              <a:t>6</a:t>
            </a:r>
            <a:endParaRPr lang="es-CO" sz="3600" baseline="30000" dirty="0"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76092" y="3567793"/>
            <a:ext cx="739830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nap ITC" panose="04040A07060A02020202" pitchFamily="82" charset="0"/>
              </a:rPr>
              <a:t>3x</a:t>
            </a:r>
            <a:r>
              <a:rPr lang="es-CO" sz="3600" baseline="30000" dirty="0" smtClean="0">
                <a:latin typeface="Snap ITC" panose="04040A07060A02020202" pitchFamily="82" charset="0"/>
              </a:rPr>
              <a:t>6</a:t>
            </a:r>
            <a:r>
              <a:rPr lang="es-CO" sz="3600" dirty="0" smtClean="0">
                <a:latin typeface="Snap ITC" panose="04040A07060A02020202" pitchFamily="82" charset="0"/>
              </a:rPr>
              <a:t> – 75x</a:t>
            </a:r>
            <a:r>
              <a:rPr lang="es-CO" sz="3600" baseline="30000" dirty="0" smtClean="0">
                <a:latin typeface="Snap ITC" panose="04040A07060A02020202" pitchFamily="82" charset="0"/>
              </a:rPr>
              <a:t>4</a:t>
            </a:r>
            <a:r>
              <a:rPr lang="es-CO" sz="3600" dirty="0" smtClean="0">
                <a:latin typeface="Snap ITC" panose="04040A07060A02020202" pitchFamily="82" charset="0"/>
              </a:rPr>
              <a:t> – 48x</a:t>
            </a:r>
            <a:r>
              <a:rPr lang="es-CO" sz="3600" baseline="30000" dirty="0" smtClean="0">
                <a:latin typeface="Snap ITC" panose="04040A07060A02020202" pitchFamily="82" charset="0"/>
              </a:rPr>
              <a:t>2</a:t>
            </a:r>
            <a:r>
              <a:rPr lang="es-CO" sz="3600" dirty="0" smtClean="0">
                <a:latin typeface="Snap ITC" panose="04040A07060A02020202" pitchFamily="82" charset="0"/>
              </a:rPr>
              <a:t> + 1,200</a:t>
            </a:r>
            <a:endParaRPr lang="es-CO" sz="3600" dirty="0"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166638" y="4214124"/>
            <a:ext cx="4817216" cy="6463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nap ITC" panose="04040A07060A02020202" pitchFamily="82" charset="0"/>
              </a:rPr>
              <a:t>x</a:t>
            </a:r>
            <a:r>
              <a:rPr lang="es-CO" sz="3600" baseline="30000" dirty="0" smtClean="0">
                <a:latin typeface="Snap ITC" panose="04040A07060A02020202" pitchFamily="82" charset="0"/>
              </a:rPr>
              <a:t>8</a:t>
            </a:r>
            <a:r>
              <a:rPr lang="es-CO" sz="3600" dirty="0" smtClean="0">
                <a:latin typeface="Snap ITC" panose="04040A07060A02020202" pitchFamily="82" charset="0"/>
              </a:rPr>
              <a:t> – 25x</a:t>
            </a:r>
            <a:r>
              <a:rPr lang="es-CO" sz="3600" baseline="30000" dirty="0" smtClean="0">
                <a:latin typeface="Snap ITC" panose="04040A07060A02020202" pitchFamily="82" charset="0"/>
              </a:rPr>
              <a:t>5</a:t>
            </a:r>
            <a:r>
              <a:rPr lang="es-CO" sz="3600" dirty="0" smtClean="0">
                <a:latin typeface="Snap ITC" panose="04040A07060A02020202" pitchFamily="82" charset="0"/>
              </a:rPr>
              <a:t> – 54x</a:t>
            </a:r>
            <a:r>
              <a:rPr lang="es-CO" sz="3600" baseline="30000" dirty="0" smtClean="0">
                <a:latin typeface="Snap ITC" panose="04040A07060A02020202" pitchFamily="82" charset="0"/>
              </a:rPr>
              <a:t>2</a:t>
            </a:r>
            <a:endParaRPr lang="es-CO" sz="3600" baseline="300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4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allAtOnce" animBg="1"/>
      <p:bldP spid="4" grpId="1" uiExpand="1" build="allAtOnce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472" y="9000"/>
            <a:ext cx="6849056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01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250825" y="188913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s-CO" sz="3600" kern="10" spc="-36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FACTOR COMÚN</a:t>
            </a:r>
            <a:endParaRPr lang="es-CO" sz="3600" kern="10" spc="-360" dirty="0">
              <a:ln w="127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59510" y="1124744"/>
            <a:ext cx="30249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CO" sz="1800" dirty="0">
                <a:latin typeface="Ravie" panose="04040805050809020602" pitchFamily="82" charset="0"/>
              </a:rPr>
              <a:t>Se identifica así</a:t>
            </a:r>
            <a:r>
              <a:rPr lang="es-ES" altLang="es-CO" sz="1800" dirty="0" smtClean="0">
                <a:latin typeface="Ravie" panose="04040805050809020602" pitchFamily="82" charset="0"/>
              </a:rPr>
              <a:t>:</a:t>
            </a:r>
            <a:endParaRPr lang="es-ES" altLang="es-CO" sz="1800" dirty="0">
              <a:latin typeface="Ravie" panose="04040805050809020602" pitchFamily="82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9030" y="1941513"/>
            <a:ext cx="2188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1800" dirty="0" smtClean="0">
                <a:latin typeface="Ravie" panose="04040805050809020602" pitchFamily="82" charset="0"/>
              </a:rPr>
              <a:t>Por ejemplo:</a:t>
            </a:r>
            <a:endParaRPr lang="es-ES" altLang="es-CO" sz="1800" dirty="0">
              <a:latin typeface="Ravie" panose="04040805050809020602" pitchFamily="82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67743" y="1941513"/>
            <a:ext cx="62646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000" dirty="0">
                <a:latin typeface="Snap ITC" panose="04040A07060A02020202" pitchFamily="82" charset="0"/>
              </a:rPr>
              <a:t>Factorar el polinomio 6x</a:t>
            </a:r>
            <a:r>
              <a:rPr lang="es-ES" altLang="es-CO" sz="2000" baseline="30000" dirty="0">
                <a:latin typeface="Snap ITC" panose="04040A07060A02020202" pitchFamily="82" charset="0"/>
              </a:rPr>
              <a:t>3</a:t>
            </a:r>
            <a:r>
              <a:rPr lang="es-ES" altLang="es-CO" sz="2000" dirty="0">
                <a:latin typeface="Snap ITC" panose="04040A07060A02020202" pitchFamily="82" charset="0"/>
              </a:rPr>
              <a:t>y</a:t>
            </a:r>
            <a:r>
              <a:rPr lang="es-ES" altLang="es-CO" sz="2000" baseline="30000" dirty="0">
                <a:latin typeface="Snap ITC" panose="04040A07060A02020202" pitchFamily="82" charset="0"/>
              </a:rPr>
              <a:t>2</a:t>
            </a:r>
            <a:r>
              <a:rPr lang="es-ES" altLang="es-CO" sz="2000" dirty="0">
                <a:latin typeface="Snap ITC" panose="04040A07060A02020202" pitchFamily="82" charset="0"/>
              </a:rPr>
              <a:t> – 3x</a:t>
            </a:r>
            <a:r>
              <a:rPr lang="es-ES" altLang="es-CO" sz="2000" baseline="30000" dirty="0">
                <a:latin typeface="Snap ITC" panose="04040A07060A02020202" pitchFamily="82" charset="0"/>
              </a:rPr>
              <a:t>2</a:t>
            </a:r>
            <a:r>
              <a:rPr lang="es-ES" altLang="es-CO" sz="2000" dirty="0">
                <a:latin typeface="Snap ITC" panose="04040A07060A02020202" pitchFamily="82" charset="0"/>
              </a:rPr>
              <a:t>y + 9xy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2526593" y="1556792"/>
            <a:ext cx="384271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" altLang="es-CO" dirty="0">
                <a:latin typeface="Ravie" panose="04040805050809020602" pitchFamily="82" charset="0"/>
              </a:rPr>
              <a:t>tiene algo que se repite</a:t>
            </a:r>
            <a:endParaRPr lang="es-CO" dirty="0"/>
          </a:p>
        </p:txBody>
      </p:sp>
      <p:sp>
        <p:nvSpPr>
          <p:cNvPr id="16" name="15 CuadroTexto"/>
          <p:cNvSpPr txBox="1"/>
          <p:nvPr/>
        </p:nvSpPr>
        <p:spPr>
          <a:xfrm>
            <a:off x="4881641" y="2279852"/>
            <a:ext cx="422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Vemos que tenemos al menos la letra “x” que se repite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18" name="17 Conector recto"/>
          <p:cNvCxnSpPr/>
          <p:nvPr/>
        </p:nvCxnSpPr>
        <p:spPr>
          <a:xfrm>
            <a:off x="5765266" y="2310845"/>
            <a:ext cx="53492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6876256" y="2310845"/>
            <a:ext cx="53492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8023063" y="2318640"/>
            <a:ext cx="36536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2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22 CuadroTexto"/>
          <p:cNvSpPr txBox="1"/>
          <p:nvPr/>
        </p:nvSpPr>
        <p:spPr>
          <a:xfrm>
            <a:off x="6116066" y="6300028"/>
            <a:ext cx="3036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Se factoriza así…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24" name="23 Nube"/>
          <p:cNvSpPr/>
          <p:nvPr/>
        </p:nvSpPr>
        <p:spPr>
          <a:xfrm>
            <a:off x="59157" y="5233038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Ravie" panose="04040805050809020602" pitchFamily="82" charset="0"/>
              </a:rPr>
              <a:t>Primero hallamos el M. C. D. (Máximo Común Divisor) de los números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250825" y="2492897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</a:rPr>
              <a:t>6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600601" y="249289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</a:rPr>
              <a:t>3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940759" y="249289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</a:rPr>
              <a:t>9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  <p:cxnSp>
        <p:nvCxnSpPr>
          <p:cNvPr id="29" name="28 Conector recto"/>
          <p:cNvCxnSpPr/>
          <p:nvPr/>
        </p:nvCxnSpPr>
        <p:spPr>
          <a:xfrm>
            <a:off x="1298915" y="2545723"/>
            <a:ext cx="7647" cy="179383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1298915" y="2492897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</a:rPr>
              <a:t>2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50825" y="2954561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</a:rPr>
              <a:t>3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605411" y="2954562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</a:rPr>
              <a:t>3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940759" y="295456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</a:rPr>
              <a:t>9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1624645" y="254572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ym typeface="Wingdings" panose="05000000000000000000" pitchFamily="2" charset="2"/>
              </a:rPr>
              <a:t></a:t>
            </a:r>
            <a:endParaRPr lang="es-CO" dirty="0"/>
          </a:p>
        </p:txBody>
      </p:sp>
      <p:sp>
        <p:nvSpPr>
          <p:cNvPr id="37" name="36 CuadroTexto"/>
          <p:cNvSpPr txBox="1"/>
          <p:nvPr/>
        </p:nvSpPr>
        <p:spPr>
          <a:xfrm>
            <a:off x="2035335" y="2545723"/>
            <a:ext cx="2805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Nos preguntamos si dividió a todos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2035335" y="2545723"/>
            <a:ext cx="1850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En este caso </a:t>
            </a:r>
            <a:r>
              <a:rPr lang="es-CO" b="1" u="sng" dirty="0" smtClean="0">
                <a:latin typeface="Tekton Pro Cond" pitchFamily="34" charset="0"/>
              </a:rPr>
              <a:t>no lo hizo</a:t>
            </a:r>
            <a:endParaRPr lang="es-CO" b="1" u="sng" dirty="0">
              <a:latin typeface="Tekton Pro Cond" pitchFamily="34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1306014" y="2954561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</a:rPr>
              <a:t>3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262046" y="3416227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</a:rPr>
              <a:t>1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86173" y="3416227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</a:rPr>
              <a:t>1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940759" y="3416227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</a:rPr>
              <a:t>3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1734198" y="300072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ym typeface="Wingdings" panose="05000000000000000000" pitchFamily="2" charset="2"/>
              </a:rPr>
              <a:t></a:t>
            </a:r>
            <a:endParaRPr lang="es-CO" dirty="0"/>
          </a:p>
        </p:txBody>
      </p:sp>
      <p:sp>
        <p:nvSpPr>
          <p:cNvPr id="44" name="43 CuadroTexto"/>
          <p:cNvSpPr txBox="1"/>
          <p:nvPr/>
        </p:nvSpPr>
        <p:spPr>
          <a:xfrm>
            <a:off x="2144888" y="3038639"/>
            <a:ext cx="1295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Dividió a todos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45" name="44 Elipse"/>
          <p:cNvSpPr/>
          <p:nvPr/>
        </p:nvSpPr>
        <p:spPr>
          <a:xfrm>
            <a:off x="1306562" y="2955427"/>
            <a:ext cx="334800" cy="460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1306562" y="3407971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</a:rPr>
              <a:t>3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262046" y="3877892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</a:rPr>
              <a:t>1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589036" y="3877892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</a:rPr>
              <a:t>1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961598" y="3869636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howcard Gothic" panose="04020904020102020604" pitchFamily="82" charset="0"/>
              </a:rPr>
              <a:t>1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  <p:sp>
        <p:nvSpPr>
          <p:cNvPr id="51" name="50 Nube"/>
          <p:cNvSpPr/>
          <p:nvPr/>
        </p:nvSpPr>
        <p:spPr>
          <a:xfrm>
            <a:off x="8849" y="5229200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Ravie" panose="04040805050809020602" pitchFamily="82" charset="0"/>
              </a:rPr>
              <a:t>El factor común de los números es multiplicar los que quedaron encerrados…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2418155" y="2930917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3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53" name="52 Nube"/>
          <p:cNvSpPr/>
          <p:nvPr/>
        </p:nvSpPr>
        <p:spPr>
          <a:xfrm>
            <a:off x="8849" y="5233038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Ravie" panose="04040805050809020602" pitchFamily="82" charset="0"/>
              </a:rPr>
              <a:t>Ahora miramos el factor común de las letras..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4" name="53 Nube"/>
          <p:cNvSpPr/>
          <p:nvPr/>
        </p:nvSpPr>
        <p:spPr>
          <a:xfrm>
            <a:off x="8849" y="5229200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Ravie" panose="04040805050809020602" pitchFamily="82" charset="0"/>
              </a:rPr>
              <a:t>Buscamos la letra o letras que se repiten con su menor exponente… 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2792661" y="2916233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err="1" smtClean="0">
                <a:latin typeface="Snap ITC" panose="04040A07060A02020202" pitchFamily="82" charset="0"/>
              </a:rPr>
              <a:t>xy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3440435" y="2916233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>
                <a:latin typeface="Snap ITC" panose="04040A07060A02020202" pitchFamily="82" charset="0"/>
              </a:rPr>
              <a:t>(</a:t>
            </a:r>
          </a:p>
        </p:txBody>
      </p:sp>
      <p:sp>
        <p:nvSpPr>
          <p:cNvPr id="57" name="56 Nube"/>
          <p:cNvSpPr/>
          <p:nvPr/>
        </p:nvSpPr>
        <p:spPr>
          <a:xfrm>
            <a:off x="35496" y="5186571"/>
            <a:ext cx="7443471" cy="1338773"/>
          </a:xfrm>
          <a:prstGeom prst="cloud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Ravie" panose="04040805050809020602" pitchFamily="82" charset="0"/>
              </a:rPr>
              <a:t>Dividimos cada número por 3 y cada letra por la encontrada…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3117756" y="450912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6 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 3 = 2</a:t>
            </a:r>
            <a:endParaRPr lang="es-CO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3647509" y="2930917"/>
            <a:ext cx="4924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2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60" name="59 CuadroTexto"/>
          <p:cNvSpPr txBox="1"/>
          <p:nvPr/>
        </p:nvSpPr>
        <p:spPr>
          <a:xfrm>
            <a:off x="2737003" y="4509120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x</a:t>
            </a:r>
            <a:r>
              <a:rPr lang="es-CO" baseline="300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3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y</a:t>
            </a:r>
            <a:r>
              <a:rPr lang="es-CO" baseline="300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2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 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 </a:t>
            </a:r>
            <a:r>
              <a:rPr lang="es-CO" dirty="0" err="1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xy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 = x</a:t>
            </a:r>
            <a:r>
              <a:rPr lang="es-CO" baseline="30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2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y</a:t>
            </a:r>
            <a:endParaRPr lang="es-CO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61" name="60 CuadroTexto"/>
          <p:cNvSpPr txBox="1"/>
          <p:nvPr/>
        </p:nvSpPr>
        <p:spPr>
          <a:xfrm>
            <a:off x="3995936" y="2924944"/>
            <a:ext cx="9829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x</a:t>
            </a:r>
            <a:r>
              <a:rPr lang="es-CO" sz="3200" baseline="30000" dirty="0" smtClean="0">
                <a:latin typeface="Snap ITC" panose="04040A07060A02020202" pitchFamily="82" charset="0"/>
              </a:rPr>
              <a:t>2</a:t>
            </a:r>
            <a:r>
              <a:rPr lang="es-CO" sz="3200" dirty="0" smtClean="0">
                <a:latin typeface="Snap ITC" panose="04040A07060A02020202" pitchFamily="82" charset="0"/>
              </a:rPr>
              <a:t>y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4860032" y="2924944"/>
            <a:ext cx="3417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-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3494723" y="4509120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3 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 3 = 1</a:t>
            </a:r>
            <a:endParaRPr lang="es-CO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5201792" y="2924944"/>
            <a:ext cx="3882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1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65" name="64 CuadroTexto"/>
          <p:cNvSpPr txBox="1"/>
          <p:nvPr/>
        </p:nvSpPr>
        <p:spPr>
          <a:xfrm>
            <a:off x="3045302" y="4509120"/>
            <a:ext cx="19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x</a:t>
            </a:r>
            <a:r>
              <a:rPr lang="es-CO" baseline="300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2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y 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 </a:t>
            </a:r>
            <a:r>
              <a:rPr lang="es-CO" dirty="0" err="1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xy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 = x</a:t>
            </a:r>
            <a:endParaRPr lang="es-CO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66" name="65 CuadroTexto"/>
          <p:cNvSpPr txBox="1"/>
          <p:nvPr/>
        </p:nvSpPr>
        <p:spPr>
          <a:xfrm>
            <a:off x="5501640" y="2916233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x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67" name="66 CuadroTexto"/>
          <p:cNvSpPr txBox="1"/>
          <p:nvPr/>
        </p:nvSpPr>
        <p:spPr>
          <a:xfrm>
            <a:off x="5510275" y="2930917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+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3274531" y="4509120"/>
            <a:ext cx="145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9 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 3 = 3</a:t>
            </a:r>
            <a:endParaRPr lang="es-CO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5868144" y="2916233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3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70" name="69 CuadroTexto"/>
          <p:cNvSpPr txBox="1"/>
          <p:nvPr/>
        </p:nvSpPr>
        <p:spPr>
          <a:xfrm>
            <a:off x="2731428" y="4509120"/>
            <a:ext cx="2661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err="1" smtClean="0">
                <a:solidFill>
                  <a:srgbClr val="FF0000"/>
                </a:solidFill>
                <a:latin typeface="Snap ITC" panose="04040A07060A02020202" pitchFamily="82" charset="0"/>
              </a:rPr>
              <a:t>xy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 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 </a:t>
            </a:r>
            <a:r>
              <a:rPr lang="es-CO" dirty="0" err="1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xy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 = x</a:t>
            </a:r>
            <a:r>
              <a:rPr lang="es-CO" baseline="30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0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y</a:t>
            </a:r>
            <a:r>
              <a:rPr lang="es-CO" baseline="30000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0</a:t>
            </a:r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  <a:sym typeface="Symbol"/>
              </a:rPr>
              <a:t> = 1</a:t>
            </a:r>
            <a:endParaRPr lang="es-CO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71" name="70 CuadroTexto"/>
          <p:cNvSpPr txBox="1"/>
          <p:nvPr/>
        </p:nvSpPr>
        <p:spPr>
          <a:xfrm>
            <a:off x="5371859" y="4509120"/>
            <a:ext cx="1994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No escribimos las letras</a:t>
            </a:r>
            <a:endParaRPr lang="es-CO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473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1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5" dur="2000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7" dur="2000"/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4" dur="2000"/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8" dur="2000"/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500"/>
                            </p:stCondLst>
                            <p:childTnLst>
                              <p:par>
                                <p:cTn id="28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1" dur="2000"/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48148E-6 L -0.04428 1.48148E-6 " pathEditMode="relative" rAng="0" ptsTypes="AA">
                                      <p:cBhvr>
                                        <p:cTn id="366" dur="20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15" grpId="0" animBg="1"/>
      <p:bldP spid="16" grpId="0"/>
      <p:bldP spid="23" grpId="0"/>
      <p:bldP spid="23" grpId="1"/>
      <p:bldP spid="24" grpId="0" uiExpand="1" build="p" animBg="1"/>
      <p:bldP spid="24" grpId="1" uiExpand="1" build="allAtOnce" animBg="1"/>
      <p:bldP spid="25" grpId="0"/>
      <p:bldP spid="25" grpId="1"/>
      <p:bldP spid="26" grpId="0"/>
      <p:bldP spid="26" grpId="1"/>
      <p:bldP spid="27" grpId="0"/>
      <p:bldP spid="27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6" grpId="2"/>
      <p:bldP spid="37" grpId="0"/>
      <p:bldP spid="37" grpId="1"/>
      <p:bldP spid="37" grpId="2"/>
      <p:bldP spid="38" grpId="0"/>
      <p:bldP spid="38" grpId="1"/>
      <p:bldP spid="38" grpId="2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3" grpId="2"/>
      <p:bldP spid="44" grpId="0"/>
      <p:bldP spid="44" grpId="1"/>
      <p:bldP spid="44" grpId="2"/>
      <p:bldP spid="45" grpId="0" animBg="1"/>
      <p:bldP spid="45" grpId="1" animBg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1" grpId="0" uiExpand="1" build="p" animBg="1"/>
      <p:bldP spid="51" grpId="1" build="allAtOnce" animBg="1"/>
      <p:bldP spid="52" grpId="0" build="p"/>
      <p:bldP spid="53" grpId="0" uiExpand="1" build="p" animBg="1"/>
      <p:bldP spid="53" grpId="1" uiExpand="1" build="allAtOnce" animBg="1"/>
      <p:bldP spid="54" grpId="0" uiExpand="1" build="p" animBg="1"/>
      <p:bldP spid="54" grpId="1" uiExpand="1" build="allAtOnce" animBg="1"/>
      <p:bldP spid="55" grpId="0"/>
      <p:bldP spid="56" grpId="0" build="p"/>
      <p:bldP spid="57" grpId="0" build="p" animBg="1"/>
      <p:bldP spid="57" grpId="1" build="allAtOnce" animBg="1"/>
      <p:bldP spid="58" grpId="0"/>
      <p:bldP spid="58" grpId="1"/>
      <p:bldP spid="59" grpId="0" build="p"/>
      <p:bldP spid="60" grpId="0"/>
      <p:bldP spid="60" grpId="1"/>
      <p:bldP spid="61" grpId="0" build="p"/>
      <p:bldP spid="62" grpId="0" build="p"/>
      <p:bldP spid="63" grpId="0"/>
      <p:bldP spid="63" grpId="1"/>
      <p:bldP spid="64" grpId="0" build="p"/>
      <p:bldP spid="64" grpId="1" build="allAtOnce"/>
      <p:bldP spid="65" grpId="0"/>
      <p:bldP spid="65" grpId="1"/>
      <p:bldP spid="66" grpId="0" build="p"/>
      <p:bldP spid="66" grpId="1" build="allAtOnce"/>
      <p:bldP spid="67" grpId="0" build="p"/>
      <p:bldP spid="68" grpId="0"/>
      <p:bldP spid="68" grpId="1"/>
      <p:bldP spid="69" grpId="0" build="p"/>
      <p:bldP spid="70" grpId="0"/>
      <p:bldP spid="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250825" y="188913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s-CO" sz="3600" kern="10" spc="-36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FACTOR COMÚN</a:t>
            </a:r>
            <a:endParaRPr lang="es-CO" sz="3600" kern="10" spc="-360" dirty="0">
              <a:ln w="127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8" name="Line 9">
            <a:hlinkHover r:id="" action="ppaction://noaction" highlightClick="1"/>
          </p:cNvPr>
          <p:cNvSpPr>
            <a:spLocks noChangeShapeType="1"/>
          </p:cNvSpPr>
          <p:nvPr/>
        </p:nvSpPr>
        <p:spPr bwMode="auto">
          <a:xfrm>
            <a:off x="5394685" y="2030281"/>
            <a:ext cx="1193539" cy="3131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9" name="Line 10">
            <a:hlinkHover r:id="" action="ppaction://noaction" highlightClick="1"/>
          </p:cNvPr>
          <p:cNvSpPr>
            <a:spLocks noChangeShapeType="1"/>
          </p:cNvSpPr>
          <p:nvPr/>
        </p:nvSpPr>
        <p:spPr bwMode="auto">
          <a:xfrm>
            <a:off x="7453263" y="2030281"/>
            <a:ext cx="107917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7493" y="2348880"/>
            <a:ext cx="91010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1800" dirty="0">
                <a:latin typeface="Ravie" panose="04040805050809020602" pitchFamily="82" charset="0"/>
              </a:rPr>
              <a:t>Por tanto la expresión inicial quedará convertida en: 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678538" y="3257526"/>
            <a:ext cx="187225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000" dirty="0">
                <a:latin typeface="Snap ITC" panose="04040A07060A02020202" pitchFamily="82" charset="0"/>
              </a:rPr>
              <a:t>(x</a:t>
            </a:r>
            <a:r>
              <a:rPr lang="es-ES" altLang="es-CO" sz="3000" baseline="30000" dirty="0">
                <a:latin typeface="Snap ITC" panose="04040A07060A02020202" pitchFamily="82" charset="0"/>
              </a:rPr>
              <a:t>2</a:t>
            </a:r>
            <a:r>
              <a:rPr lang="es-ES" altLang="es-CO" sz="3000" dirty="0">
                <a:latin typeface="Snap ITC" panose="04040A07060A02020202" pitchFamily="82" charset="0"/>
              </a:rPr>
              <a:t> + 1</a:t>
            </a:r>
            <a:r>
              <a:rPr lang="es-ES" altLang="es-CO" sz="3000" dirty="0" smtClean="0">
                <a:latin typeface="Snap ITC" panose="04040A07060A02020202" pitchFamily="82" charset="0"/>
              </a:rPr>
              <a:t>)</a:t>
            </a:r>
            <a:endParaRPr lang="es-ES" altLang="es-CO" sz="3000" dirty="0">
              <a:latin typeface="Snap ITC" panose="04040A07060A02020202" pitchFamily="82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3347864" y="3257526"/>
            <a:ext cx="234506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000" dirty="0">
                <a:latin typeface="Snap ITC" panose="04040A07060A02020202" pitchFamily="82" charset="0"/>
              </a:rPr>
              <a:t>(4ax + a</a:t>
            </a:r>
            <a:r>
              <a:rPr lang="es-ES" altLang="es-CO" sz="3000" dirty="0" smtClean="0">
                <a:latin typeface="Snap ITC" panose="04040A07060A02020202" pitchFamily="82" charset="0"/>
              </a:rPr>
              <a:t>)</a:t>
            </a:r>
            <a:endParaRPr lang="es-ES" altLang="es-CO" sz="3000" dirty="0">
              <a:latin typeface="Snap ITC" panose="04040A07060A02020202" pitchFamily="82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667539" y="4387170"/>
            <a:ext cx="196455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CO" sz="3000" dirty="0">
                <a:latin typeface="Snap ITC" panose="04040A07060A02020202" pitchFamily="82" charset="0"/>
              </a:rPr>
              <a:t>(x</a:t>
            </a:r>
            <a:r>
              <a:rPr lang="es-ES" altLang="es-CO" sz="3000" baseline="30000" dirty="0">
                <a:latin typeface="Snap ITC" panose="04040A07060A02020202" pitchFamily="82" charset="0"/>
              </a:rPr>
              <a:t>2</a:t>
            </a:r>
            <a:r>
              <a:rPr lang="es-ES" altLang="es-CO" sz="3000" dirty="0">
                <a:latin typeface="Snap ITC" panose="04040A07060A02020202" pitchFamily="82" charset="0"/>
              </a:rPr>
              <a:t> + 1)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3419872" y="4365104"/>
            <a:ext cx="43338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000" dirty="0">
                <a:latin typeface="Snap ITC" panose="04040A07060A02020202" pitchFamily="82" charset="0"/>
              </a:rPr>
              <a:t>a</a:t>
            </a: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3779912" y="4365104"/>
            <a:ext cx="201719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3000" dirty="0">
                <a:latin typeface="Snap ITC" panose="04040A07060A02020202" pitchFamily="82" charset="0"/>
              </a:rPr>
              <a:t>(4x + 1)</a:t>
            </a:r>
          </a:p>
        </p:txBody>
      </p:sp>
      <p:sp>
        <p:nvSpPr>
          <p:cNvPr id="16" name="AutoShape 18"/>
          <p:cNvSpPr>
            <a:spLocks noChangeArrowheads="1"/>
          </p:cNvSpPr>
          <p:nvPr/>
        </p:nvSpPr>
        <p:spPr bwMode="auto">
          <a:xfrm>
            <a:off x="3203848" y="3812991"/>
            <a:ext cx="360000" cy="540000"/>
          </a:xfrm>
          <a:prstGeom prst="downArrow">
            <a:avLst>
              <a:gd name="adj1" fmla="val 50000"/>
              <a:gd name="adj2" fmla="val 58272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CO" sz="1800">
              <a:latin typeface="Arial Black" pitchFamily="34" charset="0"/>
            </a:endParaRPr>
          </a:p>
        </p:txBody>
      </p:sp>
      <p:sp>
        <p:nvSpPr>
          <p:cNvPr id="20" name="19 Llamada de nube"/>
          <p:cNvSpPr/>
          <p:nvPr/>
        </p:nvSpPr>
        <p:spPr>
          <a:xfrm>
            <a:off x="4906859" y="265507"/>
            <a:ext cx="4201645" cy="2668854"/>
          </a:xfrm>
          <a:prstGeom prst="cloudCallout">
            <a:avLst>
              <a:gd name="adj1" fmla="val 22033"/>
              <a:gd name="adj2" fmla="val 114601"/>
            </a:avLst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altLang="es-CO" dirty="0" smtClean="0">
                <a:latin typeface="Ravie" panose="04040805050809020602" pitchFamily="82" charset="0"/>
              </a:rPr>
              <a:t>El factor común también puede ser un binomio o una expresión entre paréntesis… </a:t>
            </a:r>
          </a:p>
          <a:p>
            <a:pPr algn="ctr"/>
            <a:endParaRPr lang="es-CO" dirty="0"/>
          </a:p>
        </p:txBody>
      </p:sp>
      <p:pic>
        <p:nvPicPr>
          <p:cNvPr id="17" name="1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9" t="7021" r="13496" b="6102"/>
          <a:stretch>
            <a:fillRect/>
          </a:stretch>
        </p:blipFill>
        <p:spPr bwMode="auto">
          <a:xfrm flipH="1">
            <a:off x="7236296" y="4619493"/>
            <a:ext cx="1872208" cy="2219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20 CuadroTexto"/>
          <p:cNvSpPr txBox="1"/>
          <p:nvPr/>
        </p:nvSpPr>
        <p:spPr>
          <a:xfrm>
            <a:off x="0" y="1138269"/>
            <a:ext cx="2757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Por ejemplo: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0" y="1599934"/>
            <a:ext cx="9108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O" sz="2400" dirty="0">
                <a:latin typeface="Ravie" panose="04040805050809020602" pitchFamily="82" charset="0"/>
              </a:rPr>
              <a:t>Factorar el polinomio </a:t>
            </a:r>
            <a:r>
              <a:rPr lang="es-ES" altLang="es-CO" sz="2400" dirty="0">
                <a:latin typeface="Snap ITC" panose="04040A07060A02020202" pitchFamily="82" charset="0"/>
              </a:rPr>
              <a:t>4ax(x</a:t>
            </a:r>
            <a:r>
              <a:rPr lang="es-ES" altLang="es-CO" sz="2400" baseline="30000" dirty="0">
                <a:latin typeface="Snap ITC" panose="04040A07060A02020202" pitchFamily="82" charset="0"/>
              </a:rPr>
              <a:t>2</a:t>
            </a:r>
            <a:r>
              <a:rPr lang="es-ES" altLang="es-CO" sz="2400" dirty="0">
                <a:latin typeface="Snap ITC" panose="04040A07060A02020202" pitchFamily="82" charset="0"/>
              </a:rPr>
              <a:t> + 1) + a(x</a:t>
            </a:r>
            <a:r>
              <a:rPr lang="es-ES" altLang="es-CO" sz="2400" baseline="30000" dirty="0">
                <a:latin typeface="Snap ITC" panose="04040A07060A02020202" pitchFamily="82" charset="0"/>
              </a:rPr>
              <a:t>2</a:t>
            </a:r>
            <a:r>
              <a:rPr lang="es-ES" altLang="es-CO" sz="2400" dirty="0">
                <a:latin typeface="Snap ITC" panose="04040A07060A02020202" pitchFamily="82" charset="0"/>
              </a:rPr>
              <a:t> + 1)</a:t>
            </a:r>
          </a:p>
        </p:txBody>
      </p:sp>
      <p:sp>
        <p:nvSpPr>
          <p:cNvPr id="22" name="21 Llamada de nube"/>
          <p:cNvSpPr/>
          <p:nvPr/>
        </p:nvSpPr>
        <p:spPr>
          <a:xfrm>
            <a:off x="0" y="4868664"/>
            <a:ext cx="4201645" cy="1944712"/>
          </a:xfrm>
          <a:prstGeom prst="cloudCallout">
            <a:avLst>
              <a:gd name="adj1" fmla="val 127550"/>
              <a:gd name="adj2" fmla="val 1262"/>
            </a:avLst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ES" altLang="es-CO" dirty="0" smtClean="0">
                <a:latin typeface="Ravie" panose="04040805050809020602" pitchFamily="82" charset="0"/>
              </a:rPr>
              <a:t>Observamos que el término entre los paréntesis es común en el polinomio… </a:t>
            </a:r>
          </a:p>
          <a:p>
            <a:pPr algn="ctr"/>
            <a:endParaRPr lang="es-CO" dirty="0"/>
          </a:p>
        </p:txBody>
      </p:sp>
      <p:sp>
        <p:nvSpPr>
          <p:cNvPr id="23" name="22 CuadroTexto"/>
          <p:cNvSpPr txBox="1"/>
          <p:nvPr/>
        </p:nvSpPr>
        <p:spPr>
          <a:xfrm>
            <a:off x="4846145" y="2611195"/>
            <a:ext cx="4262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Hacemos de cuenta que no existe y lo que queda lo escribimos en el otro paréntesis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25" name="24 Conector recto"/>
          <p:cNvCxnSpPr/>
          <p:nvPr/>
        </p:nvCxnSpPr>
        <p:spPr>
          <a:xfrm flipH="1">
            <a:off x="5435600" y="1700808"/>
            <a:ext cx="1008608" cy="2246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H="1">
            <a:off x="7523832" y="1700808"/>
            <a:ext cx="1008608" cy="22469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uadroTexto"/>
          <p:cNvSpPr txBox="1"/>
          <p:nvPr/>
        </p:nvSpPr>
        <p:spPr>
          <a:xfrm>
            <a:off x="5526621" y="3286725"/>
            <a:ext cx="3581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Vemos que podemos factorar este paréntesis…</a:t>
            </a:r>
            <a:endParaRPr lang="es-CO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35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1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1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20" grpId="0" uiExpand="1" build="p" animBg="1"/>
      <p:bldP spid="20" grpId="1" build="allAtOnce" animBg="1"/>
      <p:bldP spid="21" grpId="0"/>
      <p:bldP spid="6" grpId="0"/>
      <p:bldP spid="22" grpId="0" uiExpand="1" build="p" animBg="1"/>
      <p:bldP spid="22" grpId="1" build="allAtOnce" animBg="1"/>
      <p:bldP spid="23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Practiquemos un poco…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04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250825" y="188913"/>
            <a:ext cx="8497888" cy="8159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s-CO" sz="3600" kern="10" spc="-360" dirty="0" smtClean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125724" dir="18900000" algn="ctr" rotWithShape="0">
                    <a:srgbClr val="FF0000"/>
                  </a:outerShdw>
                </a:effectLst>
                <a:latin typeface="Arial Black"/>
              </a:rPr>
              <a:t>FACTOR COMÚN</a:t>
            </a:r>
            <a:endParaRPr lang="es-CO" sz="3600" kern="10" spc="-360" dirty="0">
              <a:ln w="12700">
                <a:solidFill>
                  <a:srgbClr val="FF0000"/>
                </a:solidFill>
                <a:round/>
                <a:headEnd/>
                <a:tailEnd/>
              </a:ln>
              <a:effectLst>
                <a:outerShdw dist="125724" dir="18900000" algn="ctr" rotWithShape="0">
                  <a:srgbClr val="FF0000"/>
                </a:outerShdw>
              </a:effectLst>
              <a:latin typeface="Arial Black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93376" y="2041683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n</a:t>
            </a:r>
            <a:r>
              <a:rPr lang="es-CO" sz="2400" baseline="30000" dirty="0" smtClean="0">
                <a:latin typeface="Snap ITC" panose="04040A07060A02020202" pitchFamily="82" charset="0"/>
              </a:rPr>
              <a:t>3</a:t>
            </a:r>
            <a:r>
              <a:rPr lang="es-CO" sz="2400" dirty="0" smtClean="0">
                <a:latin typeface="Snap ITC" panose="04040A07060A02020202" pitchFamily="82" charset="0"/>
              </a:rPr>
              <a:t>x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2041685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18400" y="2041685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55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332099" y="2041685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m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779912" y="1980129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>
                <a:latin typeface="Snap ITC" panose="04040A07060A02020202" pitchFamily="82" charset="0"/>
              </a:rPr>
              <a:t>(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658190" y="1463551"/>
            <a:ext cx="582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55m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n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x + 110m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n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x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220m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y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3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41448" y="2041682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+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929480" y="2041681"/>
            <a:ext cx="1168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2n</a:t>
            </a:r>
            <a:r>
              <a:rPr lang="es-CO" sz="2400" baseline="30000" dirty="0" smtClean="0">
                <a:latin typeface="Snap ITC" panose="04040A07060A02020202" pitchFamily="82" charset="0"/>
              </a:rPr>
              <a:t>3</a:t>
            </a:r>
            <a:r>
              <a:rPr lang="es-CO" sz="2400" dirty="0" smtClean="0">
                <a:latin typeface="Snap ITC" panose="04040A07060A02020202" pitchFamily="82" charset="0"/>
              </a:rPr>
              <a:t>x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009600" y="2041685"/>
            <a:ext cx="301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–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225624" y="2041680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4y</a:t>
            </a:r>
            <a:r>
              <a:rPr lang="es-CO" sz="2400" baseline="30000" dirty="0" smtClean="0">
                <a:latin typeface="Snap ITC" panose="04040A07060A02020202" pitchFamily="82" charset="0"/>
              </a:rPr>
              <a:t>3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945704" y="1980124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)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357291" y="2708920"/>
            <a:ext cx="4429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(x – a)(y + 2) + b(y + 2)</a:t>
            </a:r>
            <a:endParaRPr lang="es-CO" sz="24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50825" y="3356992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977712" y="3356992"/>
            <a:ext cx="1407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(y + 2)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4211960" y="3356992"/>
            <a:ext cx="1983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(x – a + b)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219208" y="4005064"/>
            <a:ext cx="4705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18hij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– 54h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i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j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 + 36hj</a:t>
            </a:r>
            <a:r>
              <a:rPr lang="es-CO" sz="2400" baseline="300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2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250825" y="4653136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006960" y="4653136"/>
            <a:ext cx="590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18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419872" y="4653135"/>
            <a:ext cx="659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hj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923928" y="4591580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>
                <a:latin typeface="Snap ITC" panose="04040A07060A02020202" pitchFamily="82" charset="0"/>
              </a:rPr>
              <a:t>(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4103856" y="4653134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i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4283968" y="4653133"/>
            <a:ext cx="301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–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4499992" y="4684277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3hi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5292080" y="4653136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+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580112" y="4653136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2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5868144" y="4591577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latin typeface="Snap ITC" panose="04040A07060A02020202" pitchFamily="82" charset="0"/>
              </a:rPr>
              <a:t>)</a:t>
            </a:r>
            <a:endParaRPr lang="es-CO" sz="3200" dirty="0">
              <a:latin typeface="Snap ITC" panose="04040A07060A02020202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3003302" y="5271591"/>
            <a:ext cx="3137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0000CC"/>
                </a:solidFill>
                <a:latin typeface="Snap ITC" panose="04040A07060A02020202" pitchFamily="82" charset="0"/>
              </a:rPr>
              <a:t>m(k + 2) + k + 2</a:t>
            </a:r>
            <a:endParaRPr lang="es-CO" sz="2400" baseline="30000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250825" y="5733256"/>
            <a:ext cx="28184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Respuesta </a:t>
            </a:r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  <a:sym typeface="Wingdings" panose="05000000000000000000" pitchFamily="2" charset="2"/>
              </a:rPr>
              <a:t>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088227" y="5733256"/>
            <a:ext cx="3555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m(k + 2) + 1(k + 2)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059832" y="6183655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(k + 2)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4283968" y="6183655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(m + 1)</a:t>
            </a:r>
            <a:endParaRPr lang="es-CO" sz="2400" baseline="30000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35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build="p"/>
      <p:bldP spid="9" grpId="0"/>
      <p:bldP spid="10" grpId="0"/>
      <p:bldP spid="11" grpId="0"/>
      <p:bldP spid="12" grpId="0"/>
      <p:bldP spid="13" grpId="0"/>
      <p:bldP spid="14" grpId="0" build="p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build="p"/>
      <p:bldP spid="25" grpId="0"/>
      <p:bldP spid="26" grpId="0"/>
      <p:bldP spid="27" grpId="0"/>
      <p:bldP spid="28" grpId="0"/>
      <p:bldP spid="29" grpId="0"/>
      <p:bldP spid="30" grpId="0" build="p"/>
      <p:bldP spid="31" grpId="0"/>
      <p:bldP spid="32" grpId="0"/>
      <p:bldP spid="33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2551837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latin typeface="Ravie" panose="04040805050809020602" pitchFamily="82" charset="0"/>
              </a:rPr>
              <a:t>Ahora el segundo caso…</a:t>
            </a:r>
            <a:endParaRPr lang="es-CO" sz="5400" dirty="0">
              <a:ln>
                <a:solidFill>
                  <a:srgbClr val="FF0000"/>
                </a:solidFill>
              </a:ln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18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2017</Words>
  <Application>Microsoft Office PowerPoint</Application>
  <PresentationFormat>Presentación en pantalla (4:3)</PresentationFormat>
  <Paragraphs>413</Paragraphs>
  <Slides>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43</vt:i4>
      </vt:variant>
    </vt:vector>
  </HeadingPairs>
  <TitlesOfParts>
    <vt:vector size="4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68</cp:revision>
  <dcterms:created xsi:type="dcterms:W3CDTF">2021-12-02T16:50:46Z</dcterms:created>
  <dcterms:modified xsi:type="dcterms:W3CDTF">2022-08-01T20:56:57Z</dcterms:modified>
</cp:coreProperties>
</file>