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3354D-5797-48CD-8DD2-11D537CED026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C37F8-E9C1-4437-84E0-D0D4C563CAC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772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noProof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C37F8-E9C1-4437-84E0-D0D4C563CAC6}" type="slidenum">
              <a:rPr lang="es-CO" smtClean="0"/>
              <a:t>33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5107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29F2-3922-4E5D-985E-17BFC7D96E73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A6CD-8CED-450A-BD36-C95B03A0B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580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29F2-3922-4E5D-985E-17BFC7D96E73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A6CD-8CED-450A-BD36-C95B03A0B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269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29F2-3922-4E5D-985E-17BFC7D96E73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A6CD-8CED-450A-BD36-C95B03A0B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714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29F2-3922-4E5D-985E-17BFC7D96E73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A6CD-8CED-450A-BD36-C95B03A0B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8264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29F2-3922-4E5D-985E-17BFC7D96E73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A6CD-8CED-450A-BD36-C95B03A0B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876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29F2-3922-4E5D-985E-17BFC7D96E73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A6CD-8CED-450A-BD36-C95B03A0B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8503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29F2-3922-4E5D-985E-17BFC7D96E73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A6CD-8CED-450A-BD36-C95B03A0B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250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29F2-3922-4E5D-985E-17BFC7D96E73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A6CD-8CED-450A-BD36-C95B03A0B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054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29F2-3922-4E5D-985E-17BFC7D96E73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A6CD-8CED-450A-BD36-C95B03A0B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317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29F2-3922-4E5D-985E-17BFC7D96E73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A6CD-8CED-450A-BD36-C95B03A0B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4137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29F2-3922-4E5D-985E-17BFC7D96E73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A6CD-8CED-450A-BD36-C95B03A0B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506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Grid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029F2-3922-4E5D-985E-17BFC7D96E73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2A6CD-8CED-450A-BD36-C95B03A0B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242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525" y="1025525"/>
            <a:ext cx="2520950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009261" y="116632"/>
            <a:ext cx="7125477" cy="923330"/>
          </a:xfrm>
          <a:prstGeom prst="rect">
            <a:avLst/>
          </a:prstGeom>
          <a:solidFill>
            <a:srgbClr val="FFFF00"/>
          </a:solidFill>
        </p:spPr>
        <p:txBody>
          <a:bodyPr wrap="none">
            <a:prstTxWarp prst="textWave1">
              <a:avLst/>
            </a:prstTxWarp>
            <a:spAutoFit/>
          </a:bodyPr>
          <a:lstStyle/>
          <a:p>
            <a:pPr>
              <a:defRPr/>
            </a:pPr>
            <a:r>
              <a:rPr lang="en-AU" sz="5400" dirty="0" smtClean="0">
                <a:ln>
                  <a:solidFill>
                    <a:srgbClr val="FF0000"/>
                  </a:solidFill>
                </a:ln>
                <a:effectLst>
                  <a:outerShdw blurRad="12700" dist="63500" dir="18000000" sx="101000" sy="101000" algn="tl" rotWithShape="0">
                    <a:srgbClr val="FF0000"/>
                  </a:outerShdw>
                </a:effectLst>
                <a:latin typeface="Snap ITC" panose="04040A07060A02020202" pitchFamily="82" charset="0"/>
              </a:rPr>
              <a:t>FACTORING</a:t>
            </a:r>
            <a:endParaRPr lang="en-AU" sz="5400" dirty="0">
              <a:ln>
                <a:solidFill>
                  <a:srgbClr val="FF0000"/>
                </a:solidFill>
              </a:ln>
              <a:effectLst>
                <a:outerShdw blurRad="12700" dist="63500" dir="18000000" sx="101000" sy="101000" algn="tl" rotWithShape="0">
                  <a:srgbClr val="FF0000"/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383869" y="3708321"/>
            <a:ext cx="4376263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AU" sz="3200" dirty="0" smtClean="0">
                <a:ln>
                  <a:solidFill>
                    <a:srgbClr val="FF0000"/>
                  </a:solidFill>
                </a:ln>
                <a:latin typeface="Cooper Black" panose="0208090404030B020404" pitchFamily="18" charset="0"/>
              </a:rPr>
              <a:t>By: Mr. Erick Duque</a:t>
            </a:r>
            <a:endParaRPr lang="en-AU" sz="3200" dirty="0">
              <a:ln>
                <a:solidFill>
                  <a:srgbClr val="FF0000"/>
                </a:solidFill>
              </a:ln>
              <a:latin typeface="Cooper Black" panose="0208090404030B020404" pitchFamily="18" charset="0"/>
            </a:endParaRPr>
          </a:p>
        </p:txBody>
      </p:sp>
      <p:grpSp>
        <p:nvGrpSpPr>
          <p:cNvPr id="7" name="6 Grupo"/>
          <p:cNvGrpSpPr>
            <a:grpSpLocks/>
          </p:cNvGrpSpPr>
          <p:nvPr/>
        </p:nvGrpSpPr>
        <p:grpSpPr bwMode="auto">
          <a:xfrm>
            <a:off x="1927225" y="4508500"/>
            <a:ext cx="5289550" cy="1754188"/>
            <a:chOff x="1926885" y="4149080"/>
            <a:chExt cx="5290231" cy="1754326"/>
          </a:xfrm>
        </p:grpSpPr>
        <p:grpSp>
          <p:nvGrpSpPr>
            <p:cNvPr id="8" name="5 Grupo"/>
            <p:cNvGrpSpPr>
              <a:grpSpLocks/>
            </p:cNvGrpSpPr>
            <p:nvPr/>
          </p:nvGrpSpPr>
          <p:grpSpPr bwMode="auto"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0" name="9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Contact us:</a:t>
                </a:r>
              </a:p>
              <a:p>
                <a:pPr marL="285750" indent="-285750">
                  <a:buFont typeface="Wingdings"/>
                  <a:buChar char="*"/>
                  <a:defRPr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  <a:defRPr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pPr>
                  <a:defRPr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pPr>
                  <a:defRPr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</a:t>
                </a:r>
                <a:r>
                  <a:rPr lang="en-AU" b="1" dirty="0" err="1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asesorias_matematicas</a:t>
                </a:r>
                <a:endParaRPr lang="en-AU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  <a:p>
                <a:pPr>
                  <a:defRPr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  <a:endParaRPr lang="en-AU" b="1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</p:txBody>
          </p:sp>
          <p:pic>
            <p:nvPicPr>
              <p:cNvPr id="11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5" r="19019" b="18552"/>
              <a:stretch>
                <a:fillRect/>
              </a:stretch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9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2"/>
            <a:stretch>
              <a:fillRect/>
            </a:stretch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0658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600"/>
                            </p:stCondLst>
                            <p:childTnLst>
                              <p:par>
                                <p:cTn id="22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6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6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250825" y="188913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AU" sz="3600" kern="10" spc="-360" dirty="0" smtClean="0">
                <a:ln w="12700">
                  <a:solidFill>
                    <a:schemeClr val="accent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GROUPING FACTOR</a:t>
            </a:r>
            <a:endParaRPr lang="en-AU" sz="3600" kern="10" spc="-360" dirty="0">
              <a:ln w="12700">
                <a:solidFill>
                  <a:schemeClr val="accent2">
                    <a:lumMod val="20000"/>
                    <a:lumOff val="8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411760" y="1514401"/>
            <a:ext cx="4279900" cy="10618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It has a lot of terms.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Those term are even quantity of them.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404579" y="1052736"/>
            <a:ext cx="4334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AU" sz="2400" dirty="0" smtClean="0">
                <a:latin typeface="Ravie" panose="04040805050809020602" pitchFamily="82" charset="0"/>
              </a:rPr>
              <a:t>It is identified by…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0" y="2699628"/>
            <a:ext cx="89646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AU" altLang="es-CO" sz="1800" dirty="0" smtClean="0">
                <a:solidFill>
                  <a:srgbClr val="FF0000"/>
                </a:solidFill>
                <a:latin typeface="Ravie" panose="04040805050809020602" pitchFamily="82" charset="0"/>
              </a:rPr>
              <a:t>Example</a:t>
            </a:r>
            <a:r>
              <a:rPr lang="en-AU" altLang="es-CO" sz="1800" dirty="0" smtClean="0">
                <a:latin typeface="Ravie" panose="04040805050809020602" pitchFamily="82" charset="0"/>
              </a:rPr>
              <a:t>: Factor the polynomial </a:t>
            </a:r>
            <a:r>
              <a:rPr lang="en-AU" altLang="es-CO" sz="1800" dirty="0" err="1" smtClean="0">
                <a:latin typeface="Ravie" panose="04040805050809020602" pitchFamily="82" charset="0"/>
              </a:rPr>
              <a:t>ax</a:t>
            </a:r>
            <a:r>
              <a:rPr lang="en-AU" altLang="es-CO" sz="1800" dirty="0" smtClean="0">
                <a:latin typeface="Ravie" panose="04040805050809020602" pitchFamily="82" charset="0"/>
              </a:rPr>
              <a:t> + by – bx - ay</a:t>
            </a:r>
            <a:endParaRPr lang="en-AU" altLang="es-CO" sz="1800" dirty="0">
              <a:latin typeface="Ravie" panose="04040805050809020602" pitchFamily="82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0" y="3219698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AU" altLang="es-CO" sz="1800" dirty="0" smtClean="0">
                <a:latin typeface="Ravie" panose="04040805050809020602" pitchFamily="82" charset="0"/>
              </a:rPr>
              <a:t>Set first with third term and second with fourth terms…</a:t>
            </a:r>
            <a:endParaRPr lang="en-AU" altLang="es-CO" sz="1800" dirty="0">
              <a:latin typeface="Ravie" panose="040408050508090206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004048" y="2681395"/>
            <a:ext cx="4572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8" name="7 Rectángulo"/>
          <p:cNvSpPr/>
          <p:nvPr/>
        </p:nvSpPr>
        <p:spPr>
          <a:xfrm>
            <a:off x="6444208" y="2655694"/>
            <a:ext cx="4572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9" name="8 Rectángulo"/>
          <p:cNvSpPr/>
          <p:nvPr/>
        </p:nvSpPr>
        <p:spPr>
          <a:xfrm>
            <a:off x="5698976" y="2655694"/>
            <a:ext cx="457200" cy="457200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" name="9 Rectángulo"/>
          <p:cNvSpPr/>
          <p:nvPr/>
        </p:nvSpPr>
        <p:spPr>
          <a:xfrm>
            <a:off x="7092280" y="2655694"/>
            <a:ext cx="457200" cy="457200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267396" y="3861048"/>
            <a:ext cx="46092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AU" altLang="es-CO" sz="2400" dirty="0" smtClean="0">
                <a:latin typeface="Snap ITC" panose="04040A07060A02020202" pitchFamily="82" charset="0"/>
              </a:rPr>
              <a:t>(</a:t>
            </a:r>
            <a:r>
              <a:rPr lang="en-AU" altLang="es-CO" sz="2400" dirty="0" err="1" smtClean="0">
                <a:latin typeface="Snap ITC" panose="04040A07060A02020202" pitchFamily="82" charset="0"/>
              </a:rPr>
              <a:t>ax</a:t>
            </a:r>
            <a:r>
              <a:rPr lang="en-AU" altLang="es-CO" sz="2400" dirty="0" smtClean="0">
                <a:latin typeface="Snap ITC" panose="04040A07060A02020202" pitchFamily="82" charset="0"/>
              </a:rPr>
              <a:t> – bx) + (by – ay)</a:t>
            </a:r>
            <a:endParaRPr lang="en-AU" altLang="es-CO" sz="2400" dirty="0">
              <a:latin typeface="Snap ITC" panose="04040A07060A020202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365667" y="4283804"/>
            <a:ext cx="4403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Middle sign is given by the first term of the second group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52400" y="4643844"/>
            <a:ext cx="78039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AU" altLang="es-CO" sz="1800" dirty="0" smtClean="0">
                <a:latin typeface="Ravie" panose="04040805050809020602" pitchFamily="82" charset="0"/>
              </a:rPr>
              <a:t>Then try common factor in each parenthesis…</a:t>
            </a:r>
            <a:endParaRPr lang="en-AU" altLang="es-CO" sz="1800" dirty="0">
              <a:latin typeface="Ravie" panose="04040805050809020602" pitchFamily="82" charset="0"/>
            </a:endParaRPr>
          </a:p>
        </p:txBody>
      </p:sp>
      <p:cxnSp>
        <p:nvCxnSpPr>
          <p:cNvPr id="14" name="13 Conector recto"/>
          <p:cNvCxnSpPr/>
          <p:nvPr/>
        </p:nvCxnSpPr>
        <p:spPr>
          <a:xfrm>
            <a:off x="2267744" y="4293096"/>
            <a:ext cx="164847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2449353" y="5055567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x(a – b)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779912" y="5055566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+</a:t>
            </a:r>
            <a:endParaRPr lang="en-AU" sz="2400" baseline="30000" dirty="0">
              <a:latin typeface="Snap ITC" panose="04040A07060A020202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067944" y="5055567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y(b – a)</a:t>
            </a:r>
            <a:endParaRPr lang="en-AU" sz="2400" dirty="0">
              <a:latin typeface="Snap ITC" panose="04040A07060A02020202" pitchFamily="82" charset="0"/>
            </a:endParaRPr>
          </a:p>
        </p:txBody>
      </p:sp>
      <p:cxnSp>
        <p:nvCxnSpPr>
          <p:cNvPr id="18" name="17 Conector recto"/>
          <p:cNvCxnSpPr/>
          <p:nvPr/>
        </p:nvCxnSpPr>
        <p:spPr>
          <a:xfrm>
            <a:off x="4291679" y="4281991"/>
            <a:ext cx="164847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07504" y="5939988"/>
            <a:ext cx="72133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AU" altLang="es-CO" sz="1800" dirty="0" smtClean="0">
                <a:latin typeface="Ravie" panose="04040805050809020602" pitchFamily="82" charset="0"/>
              </a:rPr>
              <a:t>Last apply common factor again…</a:t>
            </a:r>
            <a:endParaRPr lang="en-AU" altLang="es-CO" sz="1800" dirty="0">
              <a:latin typeface="Ravie" panose="04040805050809020602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601753" y="6351711"/>
            <a:ext cx="1220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(a – b)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639826" y="6351711"/>
            <a:ext cx="1266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(x – y)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492772" y="5101733"/>
            <a:ext cx="2601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Subtraction is not commutative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5513498" y="4963232"/>
            <a:ext cx="3498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Just change the middle sign and then commutate both terms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2463272" y="5517232"/>
            <a:ext cx="3082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x(a – b) – y(a – b)</a:t>
            </a:r>
            <a:endParaRPr lang="en-AU" sz="24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08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3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/>
      <p:bldP spid="5" grpId="0"/>
      <p:bldP spid="6" grpId="0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2" grpId="1"/>
      <p:bldP spid="13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2" grpId="1"/>
      <p:bldP spid="23" grpId="0"/>
      <p:bldP spid="23" grpId="1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AU" sz="3600" kern="10" spc="-360" dirty="0" smtClean="0">
                <a:ln w="12700">
                  <a:solidFill>
                    <a:schemeClr val="accent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GROUPING FACTOR</a:t>
            </a:r>
            <a:endParaRPr lang="en-AU" sz="3600" kern="10" spc="-360" dirty="0">
              <a:ln w="12700">
                <a:solidFill>
                  <a:schemeClr val="accent2">
                    <a:lumMod val="20000"/>
                    <a:lumOff val="8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1292647"/>
            <a:ext cx="2792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err="1" smtClean="0">
                <a:latin typeface="Ravie" panose="04040805050809020602" pitchFamily="82" charset="0"/>
              </a:rPr>
              <a:t>Another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err="1" smtClean="0">
                <a:latin typeface="Ravie" panose="04040805050809020602" pitchFamily="82" charset="0"/>
              </a:rPr>
              <a:t>example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7900" y="1724695"/>
            <a:ext cx="84425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1800" dirty="0" smtClean="0">
                <a:latin typeface="Ravie" panose="04040805050809020602" pitchFamily="82" charset="0"/>
              </a:rPr>
              <a:t>Factor </a:t>
            </a:r>
            <a:r>
              <a:rPr lang="es-ES" altLang="es-CO" sz="1800" dirty="0" err="1" smtClean="0">
                <a:latin typeface="Ravie" panose="04040805050809020602" pitchFamily="82" charset="0"/>
              </a:rPr>
              <a:t>the</a:t>
            </a:r>
            <a:r>
              <a:rPr lang="es-ES" altLang="es-CO" sz="1800" dirty="0" smtClean="0">
                <a:latin typeface="Ravie" panose="04040805050809020602" pitchFamily="82" charset="0"/>
              </a:rPr>
              <a:t> </a:t>
            </a:r>
            <a:r>
              <a:rPr lang="es-ES" altLang="es-CO" sz="1800" dirty="0" err="1" smtClean="0">
                <a:latin typeface="Ravie" panose="04040805050809020602" pitchFamily="82" charset="0"/>
              </a:rPr>
              <a:t>following</a:t>
            </a:r>
            <a:r>
              <a:rPr lang="es-ES" altLang="es-CO" sz="1800" dirty="0" smtClean="0">
                <a:latin typeface="Ravie" panose="04040805050809020602" pitchFamily="82" charset="0"/>
              </a:rPr>
              <a:t> </a:t>
            </a:r>
            <a:r>
              <a:rPr lang="es-ES" altLang="es-CO" sz="1800" dirty="0" err="1" smtClean="0">
                <a:latin typeface="Ravie" panose="04040805050809020602" pitchFamily="82" charset="0"/>
              </a:rPr>
              <a:t>expression</a:t>
            </a:r>
            <a:r>
              <a:rPr lang="es-ES" altLang="es-CO" sz="1800" dirty="0" smtClean="0">
                <a:latin typeface="Ravie" panose="04040805050809020602" pitchFamily="82" charset="0"/>
              </a:rPr>
              <a:t> </a:t>
            </a:r>
            <a:r>
              <a:rPr lang="es-ES" altLang="es-CO" sz="1800" dirty="0">
                <a:latin typeface="Snap ITC" panose="04040A07060A02020202" pitchFamily="82" charset="0"/>
              </a:rPr>
              <a:t>6m – 9n + 21nx – 14mx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0" y="2134597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1800" dirty="0" smtClean="0">
                <a:latin typeface="Ravie" panose="04040805050809020602" pitchFamily="82" charset="0"/>
              </a:rPr>
              <a:t>Set </a:t>
            </a:r>
            <a:r>
              <a:rPr lang="es-ES" altLang="es-CO" sz="1800" dirty="0" err="1" smtClean="0">
                <a:latin typeface="Ravie" panose="04040805050809020602" pitchFamily="82" charset="0"/>
              </a:rPr>
              <a:t>the</a:t>
            </a:r>
            <a:r>
              <a:rPr lang="es-ES" altLang="es-CO" sz="1800" dirty="0" smtClean="0">
                <a:latin typeface="Ravie" panose="04040805050809020602" pitchFamily="82" charset="0"/>
              </a:rPr>
              <a:t> </a:t>
            </a:r>
            <a:r>
              <a:rPr lang="es-ES" altLang="es-CO" sz="1800" dirty="0" err="1" smtClean="0">
                <a:solidFill>
                  <a:srgbClr val="FF0000"/>
                </a:solidFill>
                <a:latin typeface="Ravie" panose="04040805050809020602" pitchFamily="82" charset="0"/>
              </a:rPr>
              <a:t>first</a:t>
            </a:r>
            <a:r>
              <a:rPr lang="es-ES" altLang="es-CO" sz="1800" dirty="0" smtClean="0">
                <a:latin typeface="Ravie" panose="04040805050809020602" pitchFamily="82" charset="0"/>
              </a:rPr>
              <a:t> and </a:t>
            </a:r>
            <a:r>
              <a:rPr lang="es-ES" altLang="es-CO" sz="1800" dirty="0" err="1" smtClean="0">
                <a:solidFill>
                  <a:srgbClr val="FF0000"/>
                </a:solidFill>
                <a:latin typeface="Ravie" panose="04040805050809020602" pitchFamily="82" charset="0"/>
              </a:rPr>
              <a:t>fourth</a:t>
            </a:r>
            <a:r>
              <a:rPr lang="es-ES" altLang="es-CO" sz="1800" dirty="0" smtClean="0">
                <a:latin typeface="Ravie" panose="04040805050809020602" pitchFamily="82" charset="0"/>
              </a:rPr>
              <a:t> </a:t>
            </a:r>
            <a:r>
              <a:rPr lang="es-ES" altLang="es-CO" sz="1800" dirty="0" err="1" smtClean="0">
                <a:latin typeface="Ravie" panose="04040805050809020602" pitchFamily="82" charset="0"/>
              </a:rPr>
              <a:t>terms</a:t>
            </a:r>
            <a:r>
              <a:rPr lang="es-ES" altLang="es-CO" sz="1800" dirty="0" smtClean="0">
                <a:latin typeface="Ravie" panose="04040805050809020602" pitchFamily="82" charset="0"/>
              </a:rPr>
              <a:t> and </a:t>
            </a:r>
            <a:r>
              <a:rPr lang="es-ES" altLang="es-CO" sz="1800" dirty="0" err="1" smtClean="0">
                <a:latin typeface="Ravie" panose="04040805050809020602" pitchFamily="82" charset="0"/>
              </a:rPr>
              <a:t>the</a:t>
            </a:r>
            <a:r>
              <a:rPr lang="es-ES" altLang="es-CO" sz="1800" dirty="0" smtClean="0">
                <a:latin typeface="Ravie" panose="04040805050809020602" pitchFamily="82" charset="0"/>
              </a:rPr>
              <a:t> </a:t>
            </a:r>
            <a:r>
              <a:rPr lang="es-ES" altLang="es-CO" sz="1800" dirty="0" err="1" smtClean="0">
                <a:solidFill>
                  <a:srgbClr val="0000CC"/>
                </a:solidFill>
                <a:latin typeface="Ravie" panose="04040805050809020602" pitchFamily="82" charset="0"/>
              </a:rPr>
              <a:t>second</a:t>
            </a:r>
            <a:r>
              <a:rPr lang="es-ES" altLang="es-CO" sz="1800" dirty="0" smtClean="0">
                <a:latin typeface="Ravie" panose="04040805050809020602" pitchFamily="82" charset="0"/>
              </a:rPr>
              <a:t> and </a:t>
            </a:r>
            <a:r>
              <a:rPr lang="es-ES" altLang="es-CO" sz="1800" dirty="0" err="1" smtClean="0">
                <a:solidFill>
                  <a:srgbClr val="0000CC"/>
                </a:solidFill>
                <a:latin typeface="Ravie" panose="04040805050809020602" pitchFamily="82" charset="0"/>
              </a:rPr>
              <a:t>third</a:t>
            </a:r>
            <a:r>
              <a:rPr lang="es-ES" altLang="es-CO" sz="1800" dirty="0" smtClean="0">
                <a:latin typeface="Ravie" panose="04040805050809020602" pitchFamily="82" charset="0"/>
              </a:rPr>
              <a:t> </a:t>
            </a:r>
            <a:r>
              <a:rPr lang="es-ES" altLang="es-CO" sz="1800" dirty="0" err="1" smtClean="0">
                <a:latin typeface="Ravie" panose="04040805050809020602" pitchFamily="82" charset="0"/>
              </a:rPr>
              <a:t>terms</a:t>
            </a:r>
            <a:r>
              <a:rPr lang="es-ES" altLang="es-CO" sz="1800" dirty="0" smtClean="0">
                <a:latin typeface="Ravie" panose="04040805050809020602" pitchFamily="82" charset="0"/>
              </a:rPr>
              <a:t>…</a:t>
            </a:r>
            <a:endParaRPr lang="es-ES" altLang="es-CO" sz="1800" dirty="0">
              <a:latin typeface="Ravie" panose="040408050508090206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050904" y="1680761"/>
            <a:ext cx="4572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Rectángulo"/>
          <p:cNvSpPr/>
          <p:nvPr/>
        </p:nvSpPr>
        <p:spPr>
          <a:xfrm>
            <a:off x="7308304" y="1680761"/>
            <a:ext cx="792088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Rectángulo"/>
          <p:cNvSpPr/>
          <p:nvPr/>
        </p:nvSpPr>
        <p:spPr>
          <a:xfrm>
            <a:off x="5724128" y="1680761"/>
            <a:ext cx="457200" cy="457200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Rectángulo"/>
          <p:cNvSpPr/>
          <p:nvPr/>
        </p:nvSpPr>
        <p:spPr>
          <a:xfrm>
            <a:off x="6444208" y="1680761"/>
            <a:ext cx="648072" cy="457200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739670" y="2740358"/>
            <a:ext cx="56646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altLang="es-CO" sz="3000" dirty="0">
                <a:latin typeface="Snap ITC" panose="04040A07060A02020202" pitchFamily="82" charset="0"/>
              </a:rPr>
              <a:t>(</a:t>
            </a:r>
            <a:r>
              <a:rPr lang="es-ES" altLang="es-CO" sz="3000" dirty="0">
                <a:solidFill>
                  <a:srgbClr val="FF0000"/>
                </a:solidFill>
                <a:latin typeface="Snap ITC" panose="04040A07060A02020202" pitchFamily="82" charset="0"/>
              </a:rPr>
              <a:t>6m</a:t>
            </a:r>
            <a:r>
              <a:rPr lang="es-ES" altLang="es-CO" sz="3000" dirty="0">
                <a:latin typeface="Snap ITC" panose="04040A07060A02020202" pitchFamily="82" charset="0"/>
              </a:rPr>
              <a:t> – </a:t>
            </a:r>
            <a:r>
              <a:rPr lang="es-ES" altLang="es-CO" sz="3000" dirty="0">
                <a:solidFill>
                  <a:srgbClr val="FF0000"/>
                </a:solidFill>
                <a:latin typeface="Snap ITC" panose="04040A07060A02020202" pitchFamily="82" charset="0"/>
              </a:rPr>
              <a:t>14mx</a:t>
            </a:r>
            <a:r>
              <a:rPr lang="es-ES" altLang="es-CO" sz="3000" dirty="0">
                <a:latin typeface="Snap ITC" panose="04040A07060A02020202" pitchFamily="82" charset="0"/>
              </a:rPr>
              <a:t>) – (</a:t>
            </a:r>
            <a:r>
              <a:rPr lang="es-ES" altLang="es-CO" sz="3000" dirty="0">
                <a:solidFill>
                  <a:srgbClr val="0000CC"/>
                </a:solidFill>
                <a:latin typeface="Snap ITC" panose="04040A07060A02020202" pitchFamily="82" charset="0"/>
              </a:rPr>
              <a:t>9n</a:t>
            </a:r>
            <a:r>
              <a:rPr lang="es-ES" altLang="es-CO" sz="3000" dirty="0">
                <a:latin typeface="Snap ITC" panose="04040A07060A02020202" pitchFamily="82" charset="0"/>
              </a:rPr>
              <a:t> – </a:t>
            </a:r>
            <a:r>
              <a:rPr lang="es-ES" altLang="es-CO" sz="3000" dirty="0">
                <a:solidFill>
                  <a:srgbClr val="0000CC"/>
                </a:solidFill>
                <a:latin typeface="Snap ITC" panose="04040A07060A02020202" pitchFamily="82" charset="0"/>
              </a:rPr>
              <a:t>21nx</a:t>
            </a:r>
            <a:r>
              <a:rPr lang="es-ES" altLang="es-CO" sz="3000" dirty="0" smtClean="0">
                <a:latin typeface="Snap ITC" panose="04040A07060A02020202" pitchFamily="82" charset="0"/>
              </a:rPr>
              <a:t>)</a:t>
            </a:r>
            <a:endParaRPr lang="es-ES" altLang="es-CO" sz="3000" dirty="0">
              <a:latin typeface="Snap ITC" panose="04040A07060A020202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365667" y="3140968"/>
            <a:ext cx="3996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err="1" smtClean="0">
                <a:latin typeface="Tekton Pro Cond" pitchFamily="34" charset="0"/>
              </a:rPr>
              <a:t>Middle</a:t>
            </a:r>
            <a:r>
              <a:rPr lang="es-CO" dirty="0" smtClean="0">
                <a:latin typeface="Tekton Pro Cond" pitchFamily="34" charset="0"/>
              </a:rPr>
              <a:t> </a:t>
            </a:r>
            <a:r>
              <a:rPr lang="es-CO" dirty="0" err="1" smtClean="0">
                <a:latin typeface="Tekton Pro Cond" pitchFamily="34" charset="0"/>
              </a:rPr>
              <a:t>sign</a:t>
            </a:r>
            <a:r>
              <a:rPr lang="es-CO" dirty="0" smtClean="0">
                <a:latin typeface="Tekton Pro Cond" pitchFamily="34" charset="0"/>
              </a:rPr>
              <a:t> </a:t>
            </a:r>
            <a:r>
              <a:rPr lang="es-CO" dirty="0" err="1" smtClean="0">
                <a:latin typeface="Tekton Pro Cond" pitchFamily="34" charset="0"/>
              </a:rPr>
              <a:t>is</a:t>
            </a:r>
            <a:r>
              <a:rPr lang="es-CO" dirty="0" smtClean="0">
                <a:latin typeface="Tekton Pro Cond" pitchFamily="34" charset="0"/>
              </a:rPr>
              <a:t> </a:t>
            </a:r>
            <a:r>
              <a:rPr lang="es-CO" dirty="0" err="1" smtClean="0">
                <a:latin typeface="Tekton Pro Cond" pitchFamily="34" charset="0"/>
              </a:rPr>
              <a:t>given</a:t>
            </a:r>
            <a:r>
              <a:rPr lang="es-CO" dirty="0" smtClean="0">
                <a:latin typeface="Tekton Pro Cond" pitchFamily="34" charset="0"/>
              </a:rPr>
              <a:t> by </a:t>
            </a:r>
            <a:r>
              <a:rPr lang="es-CO" dirty="0" err="1" smtClean="0">
                <a:latin typeface="Tekton Pro Cond" pitchFamily="34" charset="0"/>
              </a:rPr>
              <a:t>the</a:t>
            </a:r>
            <a:r>
              <a:rPr lang="es-CO" dirty="0" smtClean="0">
                <a:latin typeface="Tekton Pro Cond" pitchFamily="34" charset="0"/>
              </a:rPr>
              <a:t> </a:t>
            </a:r>
            <a:r>
              <a:rPr lang="es-CO" dirty="0" err="1" smtClean="0">
                <a:latin typeface="Tekton Pro Cond" pitchFamily="34" charset="0"/>
              </a:rPr>
              <a:t>first</a:t>
            </a:r>
            <a:r>
              <a:rPr lang="es-CO" dirty="0" smtClean="0">
                <a:latin typeface="Tekton Pro Cond" pitchFamily="34" charset="0"/>
              </a:rPr>
              <a:t> of </a:t>
            </a:r>
            <a:r>
              <a:rPr lang="es-CO" dirty="0" err="1" smtClean="0">
                <a:latin typeface="Tekton Pro Cond" pitchFamily="34" charset="0"/>
              </a:rPr>
              <a:t>the</a:t>
            </a:r>
            <a:r>
              <a:rPr lang="es-CO" dirty="0" smtClean="0">
                <a:latin typeface="Tekton Pro Cond" pitchFamily="34" charset="0"/>
              </a:rPr>
              <a:t> </a:t>
            </a:r>
            <a:r>
              <a:rPr lang="es-CO" dirty="0" err="1" smtClean="0">
                <a:latin typeface="Tekton Pro Cond" pitchFamily="34" charset="0"/>
              </a:rPr>
              <a:t>second</a:t>
            </a:r>
            <a:r>
              <a:rPr lang="es-CO" dirty="0" smtClean="0">
                <a:latin typeface="Tekton Pro Cond" pitchFamily="34" charset="0"/>
              </a:rPr>
              <a:t> </a:t>
            </a:r>
            <a:r>
              <a:rPr lang="es-CO" dirty="0" err="1" smtClean="0">
                <a:latin typeface="Tekton Pro Cond" pitchFamily="34" charset="0"/>
              </a:rPr>
              <a:t>group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355976" y="3140968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 smtClean="0">
                <a:latin typeface="Tekton Pro Cond" pitchFamily="34" charset="0"/>
              </a:rPr>
              <a:t>If</a:t>
            </a:r>
            <a:r>
              <a:rPr lang="es-CO" dirty="0" smtClean="0">
                <a:latin typeface="Tekton Pro Cond" pitchFamily="34" charset="0"/>
              </a:rPr>
              <a:t> a </a:t>
            </a:r>
            <a:r>
              <a:rPr lang="es-CO" dirty="0" err="1" smtClean="0">
                <a:latin typeface="Tekton Pro Cond" pitchFamily="34" charset="0"/>
              </a:rPr>
              <a:t>negative</a:t>
            </a:r>
            <a:r>
              <a:rPr lang="es-CO" dirty="0" smtClean="0">
                <a:latin typeface="Tekton Pro Cond" pitchFamily="34" charset="0"/>
              </a:rPr>
              <a:t> </a:t>
            </a:r>
            <a:r>
              <a:rPr lang="es-CO" dirty="0" err="1" smtClean="0">
                <a:latin typeface="Tekton Pro Cond" pitchFamily="34" charset="0"/>
              </a:rPr>
              <a:t>is</a:t>
            </a:r>
            <a:r>
              <a:rPr lang="es-CO" dirty="0" smtClean="0">
                <a:latin typeface="Tekton Pro Cond" pitchFamily="34" charset="0"/>
              </a:rPr>
              <a:t> </a:t>
            </a:r>
            <a:r>
              <a:rPr lang="es-CO" dirty="0" err="1" smtClean="0">
                <a:latin typeface="Tekton Pro Cond" pitchFamily="34" charset="0"/>
              </a:rPr>
              <a:t>before</a:t>
            </a:r>
            <a:r>
              <a:rPr lang="es-CO" dirty="0" smtClean="0">
                <a:latin typeface="Tekton Pro Cond" pitchFamily="34" charset="0"/>
              </a:rPr>
              <a:t> a </a:t>
            </a:r>
            <a:r>
              <a:rPr lang="es-CO" dirty="0" err="1" smtClean="0">
                <a:latin typeface="Tekton Pro Cond" pitchFamily="34" charset="0"/>
              </a:rPr>
              <a:t>grouping</a:t>
            </a:r>
            <a:r>
              <a:rPr lang="es-CO" dirty="0" smtClean="0">
                <a:latin typeface="Tekton Pro Cond" pitchFamily="34" charset="0"/>
              </a:rPr>
              <a:t> </a:t>
            </a:r>
            <a:r>
              <a:rPr lang="es-CO" dirty="0" err="1" smtClean="0">
                <a:latin typeface="Tekton Pro Cond" pitchFamily="34" charset="0"/>
              </a:rPr>
              <a:t>sign</a:t>
            </a:r>
            <a:r>
              <a:rPr lang="es-CO" dirty="0" smtClean="0">
                <a:latin typeface="Tekton Pro Cond" pitchFamily="34" charset="0"/>
              </a:rPr>
              <a:t>, </a:t>
            </a:r>
            <a:r>
              <a:rPr lang="es-CO" dirty="0" err="1" smtClean="0">
                <a:latin typeface="Tekton Pro Cond" pitchFamily="34" charset="0"/>
              </a:rPr>
              <a:t>it</a:t>
            </a:r>
            <a:r>
              <a:rPr lang="es-CO" dirty="0" smtClean="0">
                <a:latin typeface="Tekton Pro Cond" pitchFamily="34" charset="0"/>
              </a:rPr>
              <a:t> </a:t>
            </a:r>
            <a:r>
              <a:rPr lang="es-CO" dirty="0" err="1" smtClean="0">
                <a:latin typeface="Tekton Pro Cond" pitchFamily="34" charset="0"/>
              </a:rPr>
              <a:t>changes</a:t>
            </a:r>
            <a:r>
              <a:rPr lang="es-CO" dirty="0" smtClean="0">
                <a:latin typeface="Tekton Pro Cond" pitchFamily="34" charset="0"/>
              </a:rPr>
              <a:t> </a:t>
            </a:r>
            <a:r>
              <a:rPr lang="es-CO" dirty="0" err="1" smtClean="0">
                <a:latin typeface="Tekton Pro Cond" pitchFamily="34" charset="0"/>
              </a:rPr>
              <a:t>all</a:t>
            </a:r>
            <a:r>
              <a:rPr lang="es-CO" dirty="0" smtClean="0">
                <a:latin typeface="Tekton Pro Cond" pitchFamily="34" charset="0"/>
              </a:rPr>
              <a:t> </a:t>
            </a:r>
            <a:r>
              <a:rPr lang="es-CO" dirty="0" err="1" smtClean="0">
                <a:latin typeface="Tekton Pro Cond" pitchFamily="34" charset="0"/>
              </a:rPr>
              <a:t>sign</a:t>
            </a:r>
            <a:r>
              <a:rPr lang="es-CO" dirty="0" smtClean="0">
                <a:latin typeface="Tekton Pro Cond" pitchFamily="34" charset="0"/>
              </a:rPr>
              <a:t> in </a:t>
            </a:r>
            <a:r>
              <a:rPr lang="es-CO" dirty="0" err="1" smtClean="0">
                <a:latin typeface="Tekton Pro Cond" pitchFamily="34" charset="0"/>
              </a:rPr>
              <a:t>the</a:t>
            </a:r>
            <a:r>
              <a:rPr lang="es-CO" dirty="0" smtClean="0">
                <a:latin typeface="Tekton Pro Cond" pitchFamily="34" charset="0"/>
              </a:rPr>
              <a:t> </a:t>
            </a:r>
            <a:r>
              <a:rPr lang="es-CO" dirty="0" err="1" smtClean="0">
                <a:latin typeface="Tekton Pro Cond" pitchFamily="34" charset="0"/>
              </a:rPr>
              <a:t>parenthesis</a:t>
            </a:r>
            <a:r>
              <a:rPr lang="es-CO" dirty="0" smtClean="0">
                <a:latin typeface="Tekton Pro Cond" pitchFamily="34" charset="0"/>
              </a:rPr>
              <a:t>…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0" y="3861048"/>
            <a:ext cx="78039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ES" altLang="es-CO" sz="1800" dirty="0" err="1" smtClean="0">
                <a:latin typeface="Ravie" panose="04040805050809020602" pitchFamily="82" charset="0"/>
              </a:rPr>
              <a:t>Then</a:t>
            </a:r>
            <a:r>
              <a:rPr lang="es-ES" altLang="es-CO" sz="1800" dirty="0" smtClean="0">
                <a:latin typeface="Ravie" panose="04040805050809020602" pitchFamily="82" charset="0"/>
              </a:rPr>
              <a:t> try </a:t>
            </a:r>
            <a:r>
              <a:rPr lang="es-ES" altLang="es-CO" sz="1800" dirty="0" err="1" smtClean="0">
                <a:latin typeface="Ravie" panose="04040805050809020602" pitchFamily="82" charset="0"/>
              </a:rPr>
              <a:t>common</a:t>
            </a:r>
            <a:r>
              <a:rPr lang="es-ES" altLang="es-CO" sz="1800" dirty="0" smtClean="0">
                <a:latin typeface="Ravie" panose="04040805050809020602" pitchFamily="82" charset="0"/>
              </a:rPr>
              <a:t> factor in </a:t>
            </a:r>
            <a:r>
              <a:rPr lang="es-ES" altLang="es-CO" sz="1800" dirty="0" err="1" smtClean="0">
                <a:latin typeface="Ravie" panose="04040805050809020602" pitchFamily="82" charset="0"/>
              </a:rPr>
              <a:t>each</a:t>
            </a:r>
            <a:r>
              <a:rPr lang="es-ES" altLang="es-CO" sz="1800" dirty="0" smtClean="0">
                <a:latin typeface="Ravie" panose="04040805050809020602" pitchFamily="82" charset="0"/>
              </a:rPr>
              <a:t> </a:t>
            </a:r>
            <a:r>
              <a:rPr lang="es-ES" altLang="es-CO" sz="1800" dirty="0" err="1" smtClean="0">
                <a:latin typeface="Ravie" panose="04040805050809020602" pitchFamily="82" charset="0"/>
              </a:rPr>
              <a:t>parethesis</a:t>
            </a:r>
            <a:endParaRPr lang="es-ES" altLang="es-CO" sz="1800" dirty="0">
              <a:latin typeface="Ravie" panose="040408050508090206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535108" y="4230380"/>
            <a:ext cx="2045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2m(3 – 7x)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427984" y="4230379"/>
            <a:ext cx="301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–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644008" y="4230380"/>
            <a:ext cx="2004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3n(3 – 7x)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07504" y="4787860"/>
            <a:ext cx="72133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ES" altLang="es-CO" sz="1800" dirty="0" err="1" smtClean="0">
                <a:latin typeface="Ravie" panose="04040805050809020602" pitchFamily="82" charset="0"/>
              </a:rPr>
              <a:t>Last</a:t>
            </a:r>
            <a:r>
              <a:rPr lang="es-ES" altLang="es-CO" sz="1800" dirty="0" smtClean="0">
                <a:latin typeface="Ravie" panose="04040805050809020602" pitchFamily="82" charset="0"/>
              </a:rPr>
              <a:t>, </a:t>
            </a:r>
            <a:r>
              <a:rPr lang="es-ES" altLang="es-CO" sz="1800" dirty="0" err="1" smtClean="0">
                <a:latin typeface="Ravie" panose="04040805050809020602" pitchFamily="82" charset="0"/>
              </a:rPr>
              <a:t>apply</a:t>
            </a:r>
            <a:r>
              <a:rPr lang="es-ES" altLang="es-CO" sz="1800" dirty="0" smtClean="0">
                <a:latin typeface="Ravie" panose="04040805050809020602" pitchFamily="82" charset="0"/>
              </a:rPr>
              <a:t> </a:t>
            </a:r>
            <a:r>
              <a:rPr lang="es-ES" altLang="es-CO" sz="1800" dirty="0" err="1" smtClean="0">
                <a:latin typeface="Ravie" panose="04040805050809020602" pitchFamily="82" charset="0"/>
              </a:rPr>
              <a:t>common</a:t>
            </a:r>
            <a:r>
              <a:rPr lang="es-ES" altLang="es-CO" sz="1800" dirty="0" smtClean="0">
                <a:latin typeface="Ravie" panose="04040805050809020602" pitchFamily="82" charset="0"/>
              </a:rPr>
              <a:t> factor </a:t>
            </a:r>
            <a:r>
              <a:rPr lang="es-ES" altLang="es-CO" sz="1800" dirty="0" err="1" smtClean="0">
                <a:latin typeface="Ravie" panose="04040805050809020602" pitchFamily="82" charset="0"/>
              </a:rPr>
              <a:t>agian</a:t>
            </a:r>
            <a:r>
              <a:rPr lang="es-ES" altLang="es-CO" sz="1800" dirty="0" smtClean="0">
                <a:latin typeface="Ravie" panose="04040805050809020602" pitchFamily="82" charset="0"/>
              </a:rPr>
              <a:t>…</a:t>
            </a:r>
            <a:endParaRPr lang="es-ES" altLang="es-CO" sz="1800" dirty="0">
              <a:latin typeface="Ravie" panose="04040805050809020602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687508" y="5271591"/>
            <a:ext cx="1561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(3 – 7x)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067944" y="5271591"/>
            <a:ext cx="1760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(2m – 3n)</a:t>
            </a:r>
            <a:endParaRPr lang="es-CO" sz="24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84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1" grpId="1"/>
      <p:bldP spid="12" grpId="0"/>
      <p:bldP spid="12" grpId="1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Let’s practice a little…</a:t>
            </a:r>
            <a:endParaRPr lang="en-AU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22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44624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AU" sz="3600" kern="10" spc="-36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GROUPING FACTOR</a:t>
            </a:r>
            <a:endParaRPr lang="en-AU" sz="3600" kern="10" spc="-360" dirty="0">
              <a:ln w="12700">
                <a:solidFill>
                  <a:srgbClr val="FF0000"/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1263029"/>
            <a:ext cx="5402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Factor the following expressions: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615888" y="1899988"/>
            <a:ext cx="3912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3ax – 3x + 4y – 4ay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2478122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err="1" smtClean="0">
                <a:solidFill>
                  <a:srgbClr val="FF0000"/>
                </a:solidFill>
                <a:latin typeface="Ravie" panose="04040805050809020602" pitchFamily="82" charset="0"/>
              </a:rPr>
              <a:t>Answer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768288" y="2467668"/>
            <a:ext cx="179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(3x – 4y)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427984" y="2478122"/>
            <a:ext cx="11801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(a – 1)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71256" y="3340148"/>
            <a:ext cx="6601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x – ax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2a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y + 2axy + x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3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2x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y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0" y="3801813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err="1" smtClean="0">
                <a:solidFill>
                  <a:srgbClr val="FF0000"/>
                </a:solidFill>
                <a:latin typeface="Ravie" panose="04040805050809020602" pitchFamily="82" charset="0"/>
              </a:rPr>
              <a:t>Answer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818400" y="3800891"/>
            <a:ext cx="1544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(x – 2y)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139952" y="3801813"/>
            <a:ext cx="2533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(a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ax + x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)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374347" y="4623518"/>
            <a:ext cx="43953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4am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3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12amn – m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+ 3n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5127575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err="1" smtClean="0">
                <a:solidFill>
                  <a:srgbClr val="FF0000"/>
                </a:solidFill>
                <a:latin typeface="Ravie" panose="04040805050809020602" pitchFamily="82" charset="0"/>
              </a:rPr>
              <a:t>Answer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768288" y="5127575"/>
            <a:ext cx="1699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(4am – 1)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283968" y="5127574"/>
            <a:ext cx="1683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(m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3n)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989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Let’s see the third rule…</a:t>
            </a:r>
            <a:endParaRPr lang="en-AU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76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Elipse"/>
          <p:cNvSpPr/>
          <p:nvPr/>
        </p:nvSpPr>
        <p:spPr>
          <a:xfrm>
            <a:off x="1641376" y="3481964"/>
            <a:ext cx="914400" cy="4692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323056" y="44624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AU" sz="3600" kern="10" spc="-360" dirty="0" smtClean="0">
                <a:ln w="12700">
                  <a:solidFill>
                    <a:schemeClr val="accent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PERFECT SQUARE TRINOMIAL</a:t>
            </a:r>
            <a:endParaRPr lang="en-AU" sz="3600" kern="10" spc="-360" dirty="0">
              <a:ln w="12700">
                <a:solidFill>
                  <a:schemeClr val="accent2">
                    <a:lumMod val="20000"/>
                    <a:lumOff val="8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432050" y="1514401"/>
            <a:ext cx="4279900" cy="175432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It has three terms.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1st and 3rd terms are positives.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1st and 3rd has square root (even power)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919144" y="1052736"/>
            <a:ext cx="33057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AU" sz="2400" dirty="0" smtClean="0">
                <a:latin typeface="Ravie" panose="04040805050809020602" pitchFamily="82" charset="0"/>
              </a:rPr>
              <a:t>It is identified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7" name="6 Cerrar llave"/>
          <p:cNvSpPr/>
          <p:nvPr/>
        </p:nvSpPr>
        <p:spPr>
          <a:xfrm>
            <a:off x="6732240" y="1514401"/>
            <a:ext cx="360040" cy="1754325"/>
          </a:xfrm>
          <a:prstGeom prst="rightBrace">
            <a:avLst>
              <a:gd name="adj1" fmla="val 46178"/>
              <a:gd name="adj2" fmla="val 5000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CuadroTexto"/>
          <p:cNvSpPr txBox="1"/>
          <p:nvPr/>
        </p:nvSpPr>
        <p:spPr>
          <a:xfrm>
            <a:off x="7087585" y="1791399"/>
            <a:ext cx="2051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Tekton Pro" pitchFamily="34" charset="0"/>
              </a:rPr>
              <a:t>That only warranties that the expression is a square trinomial.</a:t>
            </a:r>
            <a:endParaRPr lang="en-AU" dirty="0">
              <a:latin typeface="Tekton Pro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971600" y="3485749"/>
            <a:ext cx="2401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2ab + b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1" name="10 Flecha derecha"/>
          <p:cNvSpPr/>
          <p:nvPr/>
        </p:nvSpPr>
        <p:spPr>
          <a:xfrm flipH="1">
            <a:off x="3373219" y="4297730"/>
            <a:ext cx="1141450" cy="4846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CuadroTexto"/>
          <p:cNvSpPr txBox="1"/>
          <p:nvPr/>
        </p:nvSpPr>
        <p:spPr>
          <a:xfrm>
            <a:off x="1023480" y="4201213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3" name="12 Flecha derecha"/>
          <p:cNvSpPr/>
          <p:nvPr/>
        </p:nvSpPr>
        <p:spPr>
          <a:xfrm rot="16200000" flipH="1">
            <a:off x="1032796" y="3937730"/>
            <a:ext cx="360000" cy="3600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13 Flecha derecha"/>
          <p:cNvSpPr/>
          <p:nvPr/>
        </p:nvSpPr>
        <p:spPr>
          <a:xfrm rot="16200000" flipH="1">
            <a:off x="2915816" y="3937730"/>
            <a:ext cx="360000" cy="3600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CuadroTexto"/>
          <p:cNvSpPr txBox="1"/>
          <p:nvPr/>
        </p:nvSpPr>
        <p:spPr>
          <a:xfrm>
            <a:off x="2906501" y="4297730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b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7" name="16 Flecha derecha"/>
          <p:cNvSpPr/>
          <p:nvPr/>
        </p:nvSpPr>
        <p:spPr>
          <a:xfrm flipH="1">
            <a:off x="2810335" y="4955526"/>
            <a:ext cx="2725284" cy="4846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17 Flecha derecha"/>
          <p:cNvSpPr/>
          <p:nvPr/>
        </p:nvSpPr>
        <p:spPr>
          <a:xfrm rot="2700000">
            <a:off x="1287353" y="4587408"/>
            <a:ext cx="360000" cy="3600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18 Flecha derecha"/>
          <p:cNvSpPr/>
          <p:nvPr/>
        </p:nvSpPr>
        <p:spPr>
          <a:xfrm rot="18900000" flipH="1">
            <a:off x="2630335" y="4574219"/>
            <a:ext cx="360000" cy="3600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19 CuadroTexto"/>
          <p:cNvSpPr txBox="1"/>
          <p:nvPr/>
        </p:nvSpPr>
        <p:spPr>
          <a:xfrm>
            <a:off x="1821191" y="4725144"/>
            <a:ext cx="7024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ab</a:t>
            </a:r>
            <a:endParaRPr lang="es-CO" sz="32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2" name="21 Flecha derecha"/>
          <p:cNvSpPr/>
          <p:nvPr/>
        </p:nvSpPr>
        <p:spPr>
          <a:xfrm flipH="1">
            <a:off x="2602292" y="5896696"/>
            <a:ext cx="2725284" cy="4846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Flecha derecha"/>
          <p:cNvSpPr/>
          <p:nvPr/>
        </p:nvSpPr>
        <p:spPr>
          <a:xfrm rot="16200000" flipH="1">
            <a:off x="1917557" y="5322455"/>
            <a:ext cx="509703" cy="4846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23 Elipse"/>
          <p:cNvSpPr/>
          <p:nvPr/>
        </p:nvSpPr>
        <p:spPr>
          <a:xfrm>
            <a:off x="1669272" y="5795511"/>
            <a:ext cx="914400" cy="68700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24 CuadroTexto"/>
          <p:cNvSpPr txBox="1"/>
          <p:nvPr/>
        </p:nvSpPr>
        <p:spPr>
          <a:xfrm>
            <a:off x="1667301" y="5819623"/>
            <a:ext cx="10102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2ab</a:t>
            </a:r>
            <a:endParaRPr lang="es-CO" sz="32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514669" y="4355380"/>
            <a:ext cx="462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Tekton Pro" pitchFamily="34" charset="0"/>
              </a:rPr>
              <a:t>Find the square root of 1st and 3rd terms</a:t>
            </a:r>
            <a:endParaRPr lang="en-AU" dirty="0">
              <a:latin typeface="Tekton Pro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535619" y="5013176"/>
            <a:ext cx="3608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Tekton Pro" pitchFamily="34" charset="0"/>
              </a:rPr>
              <a:t>Now multiply both roots</a:t>
            </a:r>
            <a:endParaRPr lang="en-AU" dirty="0">
              <a:latin typeface="Tekton Pro" pitchFamily="34" charset="0"/>
            </a:endParaRPr>
          </a:p>
        </p:txBody>
      </p:sp>
      <p:sp>
        <p:nvSpPr>
          <p:cNvPr id="26" name="25 Nube"/>
          <p:cNvSpPr/>
          <p:nvPr/>
        </p:nvSpPr>
        <p:spPr>
          <a:xfrm>
            <a:off x="3491880" y="3367532"/>
            <a:ext cx="4594110" cy="2869780"/>
          </a:xfrm>
          <a:prstGeom prst="cloud">
            <a:avLst/>
          </a:prstGeom>
          <a:solidFill>
            <a:srgbClr val="0000CC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latin typeface="Snap ITC" panose="04040A07060A02020202" pitchFamily="82" charset="0"/>
              </a:rPr>
              <a:t>If those terms are equals, the trinomial is perfect square…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5327576" y="595434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Tekton Pro" pitchFamily="34" charset="0"/>
              </a:rPr>
              <a:t>Then always multiply by 2</a:t>
            </a:r>
            <a:endParaRPr lang="en-AU" dirty="0">
              <a:latin typeface="Tekton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59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build="p" animBg="1"/>
      <p:bldP spid="6" grpId="0"/>
      <p:bldP spid="7" grpId="0" animBg="1"/>
      <p:bldP spid="8" grpId="0"/>
      <p:bldP spid="9" grpId="0"/>
      <p:bldP spid="11" grpId="0" animBg="1"/>
      <p:bldP spid="11" grpId="1" animBg="1"/>
      <p:bldP spid="12" grpId="0"/>
      <p:bldP spid="13" grpId="0" animBg="1"/>
      <p:bldP spid="14" grpId="0" animBg="1"/>
      <p:bldP spid="15" grpId="0"/>
      <p:bldP spid="17" grpId="0" animBg="1"/>
      <p:bldP spid="17" grpId="1" animBg="1"/>
      <p:bldP spid="18" grpId="0" animBg="1"/>
      <p:bldP spid="19" grpId="0" animBg="1"/>
      <p:bldP spid="20" grpId="0"/>
      <p:bldP spid="22" grpId="0" animBg="1"/>
      <p:bldP spid="22" grpId="1" animBg="1"/>
      <p:bldP spid="23" grpId="0" animBg="1"/>
      <p:bldP spid="24" grpId="0" animBg="1"/>
      <p:bldP spid="25" grpId="0"/>
      <p:bldP spid="10" grpId="0"/>
      <p:bldP spid="10" grpId="1"/>
      <p:bldP spid="16" grpId="0"/>
      <p:bldP spid="16" grpId="1"/>
      <p:bldP spid="26" grpId="0" animBg="1"/>
      <p:bldP spid="21" grpId="0"/>
      <p:bldP spid="21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44624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AU" sz="3600" kern="10" spc="-360" dirty="0" smtClean="0">
                <a:ln w="12700">
                  <a:solidFill>
                    <a:schemeClr val="accent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PERFECT SQUARE TRINOMIAL</a:t>
            </a:r>
            <a:endParaRPr lang="en-AU" sz="3600" kern="10" spc="-360" dirty="0">
              <a:ln w="12700">
                <a:solidFill>
                  <a:schemeClr val="accent2">
                    <a:lumMod val="20000"/>
                    <a:lumOff val="8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9" t="7021" r="13496" b="6102"/>
          <a:stretch>
            <a:fillRect/>
          </a:stretch>
        </p:blipFill>
        <p:spPr bwMode="auto">
          <a:xfrm flipH="1">
            <a:off x="7236296" y="4619493"/>
            <a:ext cx="1872208" cy="2219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839890" y="6300028"/>
            <a:ext cx="3304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It is factored like…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5" name="4 Nube"/>
          <p:cNvSpPr/>
          <p:nvPr/>
        </p:nvSpPr>
        <p:spPr>
          <a:xfrm>
            <a:off x="35496" y="5186571"/>
            <a:ext cx="7443471" cy="1338773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arenR"/>
            </a:pPr>
            <a:r>
              <a:rPr lang="en-AU" dirty="0" smtClean="0">
                <a:latin typeface="Ravie" panose="04040805050809020602" pitchFamily="82" charset="0"/>
              </a:rPr>
              <a:t>write a pair of parenthesis raise to the second power</a:t>
            </a:r>
            <a:r>
              <a:rPr lang="en-AU" dirty="0" smtClean="0">
                <a:latin typeface="Ravie" panose="04040805050809020602" pitchFamily="82" charset="0"/>
              </a:rPr>
              <a:t>…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627397" y="1407160"/>
            <a:ext cx="38892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2ab + b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348748" y="2073537"/>
            <a:ext cx="24465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       )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Nube"/>
          <p:cNvSpPr/>
          <p:nvPr/>
        </p:nvSpPr>
        <p:spPr>
          <a:xfrm>
            <a:off x="-1" y="5157192"/>
            <a:ext cx="7443471" cy="1338773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 startAt="2"/>
            </a:pPr>
            <a:r>
              <a:rPr lang="en-AU" dirty="0" smtClean="0">
                <a:latin typeface="Ravie" panose="04040805050809020602" pitchFamily="82" charset="0"/>
              </a:rPr>
              <a:t>Find the square root of the 1</a:t>
            </a:r>
            <a:r>
              <a:rPr lang="en-AU" u="sng" baseline="30000" dirty="0" smtClean="0">
                <a:latin typeface="Ravie" panose="04040805050809020602" pitchFamily="82" charset="0"/>
              </a:rPr>
              <a:t>st</a:t>
            </a:r>
            <a:r>
              <a:rPr lang="en-AU" dirty="0" smtClean="0">
                <a:latin typeface="Ravie" panose="04040805050809020602" pitchFamily="82" charset="0"/>
              </a:rPr>
              <a:t> and 3</a:t>
            </a:r>
            <a:r>
              <a:rPr lang="en-AU" u="sng" baseline="30000" dirty="0" smtClean="0">
                <a:latin typeface="Ravie" panose="04040805050809020602" pitchFamily="82" charset="0"/>
              </a:rPr>
              <a:t>rd</a:t>
            </a:r>
            <a:r>
              <a:rPr lang="en-AU" dirty="0" smtClean="0">
                <a:latin typeface="Ravie" panose="04040805050809020602" pitchFamily="82" charset="0"/>
              </a:rPr>
              <a:t> terms…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59471" y="2073537"/>
            <a:ext cx="5084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713202" y="2073537"/>
            <a:ext cx="5068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b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1" name="10 Nube"/>
          <p:cNvSpPr/>
          <p:nvPr/>
        </p:nvSpPr>
        <p:spPr>
          <a:xfrm>
            <a:off x="-2" y="5186571"/>
            <a:ext cx="7443471" cy="1338773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 startAt="3"/>
            </a:pPr>
            <a:r>
              <a:rPr lang="en-AU" dirty="0" smtClean="0">
                <a:latin typeface="Ravie" panose="04040805050809020602" pitchFamily="82" charset="0"/>
              </a:rPr>
              <a:t>Sign of the 2</a:t>
            </a:r>
            <a:r>
              <a:rPr lang="en-AU" baseline="30000" dirty="0" smtClean="0">
                <a:latin typeface="Ravie" panose="04040805050809020602" pitchFamily="82" charset="0"/>
              </a:rPr>
              <a:t>nd</a:t>
            </a:r>
            <a:r>
              <a:rPr lang="en-AU" dirty="0" smtClean="0">
                <a:latin typeface="Ravie" panose="04040805050809020602" pitchFamily="82" charset="0"/>
              </a:rPr>
              <a:t> term is the sign at the middle of the expression.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211960" y="2073537"/>
            <a:ext cx="3802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-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860599"/>
            <a:ext cx="3132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Let see an example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689640" y="1407160"/>
            <a:ext cx="57647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4x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20xy + 25y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277624" y="2865130"/>
            <a:ext cx="31149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          )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529855" y="2865130"/>
            <a:ext cx="9701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2x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932040" y="2865130"/>
            <a:ext cx="9492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5y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4523086" y="2865130"/>
            <a:ext cx="3802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-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50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1"/>
                            </p:stCondLst>
                            <p:childTnLst>
                              <p:par>
                                <p:cTn id="1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1"/>
                            </p:stCondLst>
                            <p:childTnLst>
                              <p:par>
                                <p:cTn id="3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build="p" animBg="1"/>
      <p:bldP spid="5" grpId="1" build="allAtOnce" animBg="1"/>
      <p:bldP spid="5" grpId="2" build="allAtOnce" animBg="1"/>
      <p:bldP spid="6" grpId="0"/>
      <p:bldP spid="6" grpId="1"/>
      <p:bldP spid="7" grpId="0"/>
      <p:bldP spid="7" grpId="1"/>
      <p:bldP spid="8" grpId="0" build="p" animBg="1"/>
      <p:bldP spid="8" grpId="1" build="allAtOnce" animBg="1"/>
      <p:bldP spid="8" grpId="2" build="allAtOnce" animBg="1"/>
      <p:bldP spid="9" grpId="0"/>
      <p:bldP spid="9" grpId="1"/>
      <p:bldP spid="10" grpId="0"/>
      <p:bldP spid="10" grpId="1"/>
      <p:bldP spid="11" grpId="0" build="p" animBg="1"/>
      <p:bldP spid="11" grpId="1" build="allAtOnce" animBg="1"/>
      <p:bldP spid="11" grpId="2" build="allAtOnce" animBg="1"/>
      <p:bldP spid="12" grpId="0"/>
      <p:bldP spid="12" grpId="1"/>
      <p:bldP spid="13" grpId="0"/>
      <p:bldP spid="13" grpId="1"/>
      <p:bldP spid="14" grpId="0"/>
      <p:bldP spid="15" grpId="0"/>
      <p:bldP spid="16" grpId="0"/>
      <p:bldP spid="17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Let’s practice a little…</a:t>
            </a:r>
            <a:endParaRPr lang="en-AU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96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AU" sz="3600" kern="10" spc="-360" dirty="0" smtClean="0">
                <a:ln w="12700">
                  <a:solidFill>
                    <a:schemeClr val="accent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PERFECT SQUARE TRINOMIAL</a:t>
            </a:r>
            <a:endParaRPr lang="en-AU" sz="3600" kern="10" spc="-360" dirty="0">
              <a:ln w="12700">
                <a:solidFill>
                  <a:schemeClr val="accent2">
                    <a:lumMod val="20000"/>
                    <a:lumOff val="8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971436"/>
            <a:ext cx="5402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Factor the following expressions: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088485" y="1497558"/>
            <a:ext cx="2967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36 + 12m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m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55576" y="2075691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Answer</a:t>
            </a:r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 </a:t>
            </a:r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18400" y="2075692"/>
            <a:ext cx="179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(6 + m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)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58876" y="2924944"/>
            <a:ext cx="5026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100h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10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+ 60c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h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j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6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+ 9c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8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j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12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26557" y="3382305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Answer </a:t>
            </a:r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72229" y="3385595"/>
            <a:ext cx="2879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(10h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+ 3c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j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6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)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9 CuadroTexto"/>
              <p:cNvSpPr txBox="1"/>
              <p:nvPr/>
            </p:nvSpPr>
            <p:spPr>
              <a:xfrm>
                <a:off x="3136414" y="4223504"/>
                <a:ext cx="2871171" cy="9185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25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srgbClr val="0000CC"/>
                          </a:solidFill>
                          <a:latin typeface="Snap ITC" panose="04040A07060A02020202" pitchFamily="82" charset="0"/>
                        </a:rPr>
                        <m:t>+</m:t>
                      </m:r>
                      <m:f>
                        <m:fPr>
                          <m:ctrlPr>
                            <a:rPr lang="es-CO" sz="24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25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36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srgbClr val="0000CC"/>
                          </a:solidFill>
                          <a:latin typeface="Snap ITC" panose="04040A07060A02020202" pitchFamily="82" charset="0"/>
                        </a:rPr>
                        <m:t>−</m:t>
                      </m:r>
                      <m:f>
                        <m:fPr>
                          <m:ctrlPr>
                            <a:rPr lang="es-CO" sz="24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CO" sz="2400" dirty="0">
                  <a:solidFill>
                    <a:srgbClr val="0000CC"/>
                  </a:solidFill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0" name="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414" y="4223504"/>
                <a:ext cx="2871171" cy="91858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10 CuadroTexto"/>
          <p:cNvSpPr txBox="1"/>
          <p:nvPr/>
        </p:nvSpPr>
        <p:spPr>
          <a:xfrm>
            <a:off x="652422" y="5684246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Answer </a:t>
            </a:r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11 CuadroTexto"/>
              <p:cNvSpPr txBox="1"/>
              <p:nvPr/>
            </p:nvSpPr>
            <p:spPr>
              <a:xfrm>
                <a:off x="2772229" y="5376823"/>
                <a:ext cx="2467727" cy="10765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O" sz="240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O" sz="2400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O" sz="2400" i="1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s-CO" sz="2400">
                                      <a:solidFill>
                                        <a:srgbClr val="0000CC"/>
                                      </a:solidFill>
                                      <a:latin typeface="Snap ITC" panose="04040A07060A02020202" pitchFamily="82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s-CO" sz="2400">
                                      <a:solidFill>
                                        <a:srgbClr val="0000CC"/>
                                      </a:solidFill>
                                      <a:latin typeface="Snap ITC" panose="04040A07060A02020202" pitchFamily="82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es-CO" sz="240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240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s-CO" sz="2400" i="1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s-CO" sz="2400">
                                      <a:solidFill>
                                        <a:srgbClr val="0000CC"/>
                                      </a:solidFill>
                                      <a:latin typeface="Snap ITC" panose="04040A07060A02020202" pitchFamily="82" charset="0"/>
                                    </a:rPr>
                                    <m:t>5</m:t>
                                  </m:r>
                                  <m:sSup>
                                    <m:sSupPr>
                                      <m:ctrlPr>
                                        <a:rPr lang="es-CO" sz="2400" i="1">
                                          <a:solidFill>
                                            <a:srgbClr val="0000CC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s-CO" sz="2400">
                                          <a:solidFill>
                                            <a:srgbClr val="0000CC"/>
                                          </a:solidFill>
                                          <a:latin typeface="Snap ITC" panose="04040A07060A02020202" pitchFamily="82" charset="0"/>
                                        </a:rPr>
                                        <m:t>x</m:t>
                                      </m:r>
                                    </m:e>
                                    <m:sup>
                                      <m:r>
                                        <m:rPr>
                                          <m:nor/>
                                        </m:rPr>
                                        <a:rPr lang="es-CO" sz="2400">
                                          <a:solidFill>
                                            <a:srgbClr val="0000CC"/>
                                          </a:solidFill>
                                          <a:latin typeface="Snap ITC" panose="04040A07060A02020202" pitchFamily="82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s-CO" sz="2400">
                                      <a:solidFill>
                                        <a:srgbClr val="0000CC"/>
                                      </a:solidFill>
                                      <a:latin typeface="Snap ITC" panose="04040A07060A02020202" pitchFamily="82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CO" sz="2400" dirty="0">
                  <a:solidFill>
                    <a:srgbClr val="0000CC"/>
                  </a:solidFill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2229" y="5376823"/>
                <a:ext cx="2467727" cy="107651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3068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Let’s see the fourth rule…</a:t>
            </a:r>
            <a:endParaRPr lang="en-AU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25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250825" y="188913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AU" sz="3600" kern="10" spc="-360" dirty="0" smtClean="0">
                <a:ln w="12700">
                  <a:solidFill>
                    <a:schemeClr val="accent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effectLst>
                  <a:outerShdw blurRad="12700" dist="63500" dir="18000000" sx="101000" sy="101000" algn="tl" rotWithShape="0">
                    <a:srgbClr val="FF0000"/>
                  </a:outerShdw>
                </a:effectLst>
                <a:latin typeface="Arial Black"/>
              </a:rPr>
              <a:t>FACTORING</a:t>
            </a:r>
            <a:endParaRPr lang="en-AU" sz="3600" kern="10" spc="-360" dirty="0">
              <a:ln w="12700">
                <a:solidFill>
                  <a:schemeClr val="accent2">
                    <a:lumMod val="20000"/>
                    <a:lumOff val="80000"/>
                  </a:schemeClr>
                </a:solidFill>
                <a:round/>
                <a:headEnd/>
                <a:tailEnd/>
              </a:ln>
              <a:effectLst>
                <a:outerShdw blurRad="12700" dist="63500" dir="18000000" sx="101000" sy="101000" algn="tl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7199312" y="3719708"/>
            <a:ext cx="1944688" cy="1149452"/>
          </a:xfrm>
          <a:prstGeom prst="wedgeEllipseCallout">
            <a:avLst>
              <a:gd name="adj1" fmla="val -149736"/>
              <a:gd name="adj2" fmla="val -4979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es-CO" sz="1800" b="1" dirty="0" smtClean="0">
                <a:latin typeface="Arial" charset="0"/>
              </a:rPr>
              <a:t>What does factoring means? </a:t>
            </a:r>
            <a:endParaRPr lang="en-AU" altLang="es-CO" sz="1800" b="1" dirty="0">
              <a:latin typeface="Arial" charset="0"/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972344" y="5117122"/>
            <a:ext cx="71993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AU" altLang="es-CO" sz="2000" dirty="0" smtClean="0">
                <a:latin typeface="Ravie" pitchFamily="82" charset="0"/>
              </a:rPr>
              <a:t>There are 7 ways to do this conversion…</a:t>
            </a:r>
            <a:endParaRPr lang="en-AU" altLang="es-CO" sz="2000" dirty="0">
              <a:latin typeface="Ravie" pitchFamily="82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9" t="7021" r="13496" b="6102"/>
          <a:stretch>
            <a:fillRect/>
          </a:stretch>
        </p:blipFill>
        <p:spPr bwMode="auto">
          <a:xfrm>
            <a:off x="3357563" y="1989138"/>
            <a:ext cx="242887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Nube"/>
          <p:cNvSpPr/>
          <p:nvPr/>
        </p:nvSpPr>
        <p:spPr>
          <a:xfrm>
            <a:off x="-32891" y="2971800"/>
            <a:ext cx="2156619" cy="914400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dirty="0" smtClean="0">
                <a:latin typeface="Ravie" panose="04040805050809020602" pitchFamily="82" charset="0"/>
              </a:rPr>
              <a:t>Common factor</a:t>
            </a:r>
            <a:endParaRPr lang="en-AU" dirty="0">
              <a:latin typeface="Ravie" panose="04040805050809020602" pitchFamily="82" charset="0"/>
            </a:endParaRPr>
          </a:p>
        </p:txBody>
      </p:sp>
      <p:cxnSp>
        <p:nvCxnSpPr>
          <p:cNvPr id="8" name="7 Conector recto de flecha"/>
          <p:cNvCxnSpPr>
            <a:stCxn id="6" idx="1"/>
            <a:endCxn id="7" idx="0"/>
          </p:cNvCxnSpPr>
          <p:nvPr/>
        </p:nvCxnSpPr>
        <p:spPr>
          <a:xfrm flipH="1" flipV="1">
            <a:off x="2121931" y="3429000"/>
            <a:ext cx="1235632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07950" y="1136938"/>
            <a:ext cx="8928546" cy="70788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  <a:defRPr/>
            </a:pPr>
            <a:r>
              <a:rPr lang="en-AU" altLang="es-CO" sz="2000" dirty="0" smtClean="0">
                <a:latin typeface="Ravie" panose="04040805050809020602" pitchFamily="82" charset="0"/>
              </a:rPr>
              <a:t>To convert any addition or subtraction of algebraic expressions into a product of them.</a:t>
            </a:r>
          </a:p>
        </p:txBody>
      </p:sp>
      <p:cxnSp>
        <p:nvCxnSpPr>
          <p:cNvPr id="9" name="8 Conector recto de flecha"/>
          <p:cNvCxnSpPr>
            <a:stCxn id="6" idx="1"/>
            <a:endCxn id="10" idx="1"/>
          </p:cNvCxnSpPr>
          <p:nvPr/>
        </p:nvCxnSpPr>
        <p:spPr>
          <a:xfrm flipH="1" flipV="1">
            <a:off x="1577182" y="2122257"/>
            <a:ext cx="1780381" cy="130674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Nube"/>
          <p:cNvSpPr/>
          <p:nvPr/>
        </p:nvSpPr>
        <p:spPr>
          <a:xfrm>
            <a:off x="391029" y="1118348"/>
            <a:ext cx="2372305" cy="1004979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dirty="0" smtClean="0">
                <a:latin typeface="Ravie" panose="04040805050809020602" pitchFamily="82" charset="0"/>
              </a:rPr>
              <a:t>Grouping factor</a:t>
            </a:r>
            <a:endParaRPr lang="en-AU" dirty="0">
              <a:latin typeface="Ravie" panose="04040805050809020602" pitchFamily="82" charset="0"/>
            </a:endParaRPr>
          </a:p>
        </p:txBody>
      </p:sp>
      <p:cxnSp>
        <p:nvCxnSpPr>
          <p:cNvPr id="11" name="10 Conector recto de flecha"/>
          <p:cNvCxnSpPr>
            <a:stCxn id="6" idx="3"/>
            <a:endCxn id="12" idx="1"/>
          </p:cNvCxnSpPr>
          <p:nvPr/>
        </p:nvCxnSpPr>
        <p:spPr>
          <a:xfrm flipV="1">
            <a:off x="5786438" y="2268538"/>
            <a:ext cx="1520825" cy="116046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Nube"/>
          <p:cNvSpPr/>
          <p:nvPr/>
        </p:nvSpPr>
        <p:spPr>
          <a:xfrm>
            <a:off x="5727700" y="1052513"/>
            <a:ext cx="3157538" cy="1217612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dirty="0" smtClean="0">
                <a:latin typeface="Ravie" panose="04040805050809020602" pitchFamily="82" charset="0"/>
              </a:rPr>
              <a:t>Perfect square trinomial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3" name="12 Nube"/>
          <p:cNvSpPr/>
          <p:nvPr/>
        </p:nvSpPr>
        <p:spPr>
          <a:xfrm>
            <a:off x="6096000" y="3219450"/>
            <a:ext cx="2868613" cy="1217613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dirty="0" smtClean="0">
                <a:latin typeface="Ravie" panose="04040805050809020602" pitchFamily="82" charset="0"/>
              </a:rPr>
              <a:t>Difference of two squares</a:t>
            </a:r>
            <a:endParaRPr lang="en-AU" dirty="0">
              <a:latin typeface="Ravie" panose="04040805050809020602" pitchFamily="82" charset="0"/>
            </a:endParaRPr>
          </a:p>
        </p:txBody>
      </p:sp>
      <p:cxnSp>
        <p:nvCxnSpPr>
          <p:cNvPr id="14" name="13 Conector recto de flecha"/>
          <p:cNvCxnSpPr>
            <a:stCxn id="6" idx="3"/>
            <a:endCxn id="13" idx="2"/>
          </p:cNvCxnSpPr>
          <p:nvPr/>
        </p:nvCxnSpPr>
        <p:spPr>
          <a:xfrm>
            <a:off x="5786438" y="3429000"/>
            <a:ext cx="317500" cy="40005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stCxn id="6" idx="2"/>
            <a:endCxn id="16" idx="2"/>
          </p:cNvCxnSpPr>
          <p:nvPr/>
        </p:nvCxnSpPr>
        <p:spPr>
          <a:xfrm>
            <a:off x="4572000" y="4868863"/>
            <a:ext cx="1549400" cy="9620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Nube"/>
          <p:cNvSpPr/>
          <p:nvPr/>
        </p:nvSpPr>
        <p:spPr>
          <a:xfrm>
            <a:off x="6111875" y="5222875"/>
            <a:ext cx="2870200" cy="1217613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dirty="0" smtClean="0">
                <a:latin typeface="Ravie" panose="04040805050809020602" pitchFamily="82" charset="0"/>
              </a:rPr>
              <a:t>Trinomial x</a:t>
            </a:r>
            <a:r>
              <a:rPr lang="en-AU" baseline="30000" dirty="0" smtClean="0">
                <a:latin typeface="Ravie" panose="04040805050809020602" pitchFamily="82" charset="0"/>
              </a:rPr>
              <a:t>2</a:t>
            </a:r>
            <a:r>
              <a:rPr lang="en-AU" dirty="0" smtClean="0">
                <a:latin typeface="Ravie" panose="04040805050809020602" pitchFamily="82" charset="0"/>
              </a:rPr>
              <a:t> + bx + c</a:t>
            </a:r>
            <a:endParaRPr lang="en-AU" dirty="0">
              <a:latin typeface="Ravie" panose="04040805050809020602" pitchFamily="82" charset="0"/>
            </a:endParaRPr>
          </a:p>
        </p:txBody>
      </p:sp>
      <p:cxnSp>
        <p:nvCxnSpPr>
          <p:cNvPr id="17" name="16 Conector recto de flecha"/>
          <p:cNvCxnSpPr>
            <a:stCxn id="6" idx="2"/>
            <a:endCxn id="18" idx="3"/>
          </p:cNvCxnSpPr>
          <p:nvPr/>
        </p:nvCxnSpPr>
        <p:spPr>
          <a:xfrm flipH="1">
            <a:off x="4499769" y="4868863"/>
            <a:ext cx="72232" cy="7759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Nube"/>
          <p:cNvSpPr/>
          <p:nvPr/>
        </p:nvSpPr>
        <p:spPr>
          <a:xfrm>
            <a:off x="2921000" y="5575300"/>
            <a:ext cx="3157538" cy="1216025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dirty="0" smtClean="0">
                <a:latin typeface="Ravie" panose="04040805050809020602" pitchFamily="82" charset="0"/>
              </a:rPr>
              <a:t>Trinomial ax</a:t>
            </a:r>
            <a:r>
              <a:rPr lang="en-AU" baseline="30000" dirty="0" smtClean="0">
                <a:latin typeface="Ravie" panose="04040805050809020602" pitchFamily="82" charset="0"/>
              </a:rPr>
              <a:t>2</a:t>
            </a:r>
            <a:r>
              <a:rPr lang="en-AU" dirty="0" smtClean="0">
                <a:latin typeface="Ravie" panose="04040805050809020602" pitchFamily="82" charset="0"/>
              </a:rPr>
              <a:t> + bx + c</a:t>
            </a:r>
            <a:endParaRPr lang="en-AU" dirty="0">
              <a:latin typeface="Ravie" panose="04040805050809020602" pitchFamily="82" charset="0"/>
            </a:endParaRPr>
          </a:p>
        </p:txBody>
      </p:sp>
      <p:cxnSp>
        <p:nvCxnSpPr>
          <p:cNvPr id="19" name="18 Conector recto de flecha"/>
          <p:cNvCxnSpPr>
            <a:stCxn id="6" idx="2"/>
            <a:endCxn id="20" idx="0"/>
          </p:cNvCxnSpPr>
          <p:nvPr/>
        </p:nvCxnSpPr>
        <p:spPr>
          <a:xfrm flipH="1">
            <a:off x="2733332" y="4868863"/>
            <a:ext cx="1838669" cy="7080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Nube"/>
          <p:cNvSpPr/>
          <p:nvPr/>
        </p:nvSpPr>
        <p:spPr>
          <a:xfrm>
            <a:off x="579572" y="5074398"/>
            <a:ext cx="2155556" cy="1004979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dirty="0" smtClean="0">
                <a:latin typeface="Ravie" panose="04040805050809020602" pitchFamily="82" charset="0"/>
              </a:rPr>
              <a:t>Equal powers</a:t>
            </a:r>
            <a:endParaRPr lang="en-AU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49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4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5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6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8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9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0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4" grpId="1" animBg="1"/>
      <p:bldP spid="5" grpId="0"/>
      <p:bldP spid="5" grpId="1"/>
      <p:bldP spid="7" grpId="0" animBg="1"/>
      <p:bldP spid="10" grpId="0" animBg="1"/>
      <p:bldP spid="12" grpId="0" animBg="1"/>
      <p:bldP spid="13" grpId="0" animBg="1"/>
      <p:bldP spid="16" grpId="0" animBg="1"/>
      <p:bldP spid="18" grpId="0" animBg="1"/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n-AU" sz="3600" kern="10" spc="-360" dirty="0" smtClean="0">
                <a:ln w="12700">
                  <a:solidFill>
                    <a:schemeClr val="accent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DIFFERENCE OF TWO SQUARES</a:t>
            </a:r>
            <a:endParaRPr lang="en-AU" sz="3600" kern="10" spc="-360" dirty="0">
              <a:ln w="12700">
                <a:solidFill>
                  <a:schemeClr val="accent2">
                    <a:lumMod val="20000"/>
                    <a:lumOff val="8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432050" y="1530658"/>
            <a:ext cx="4279900" cy="175432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It has two terms.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Both term are subtracted.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Both term</a:t>
            </a:r>
            <a:r>
              <a:rPr lang="en-AU" dirty="0" smtClean="0">
                <a:latin typeface="Ravie" panose="04040805050809020602" pitchFamily="82" charset="0"/>
              </a:rPr>
              <a:t>s have square rood </a:t>
            </a:r>
            <a:r>
              <a:rPr lang="en-AU" dirty="0" smtClean="0">
                <a:latin typeface="Ravie" panose="04040805050809020602" pitchFamily="82" charset="0"/>
              </a:rPr>
              <a:t>(even power)</a:t>
            </a:r>
            <a:endParaRPr lang="en-AU" dirty="0" smtClean="0">
              <a:latin typeface="Ravie" panose="040408050508090206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678693" y="1068993"/>
            <a:ext cx="34387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AU" sz="2400" dirty="0" smtClean="0">
                <a:latin typeface="Ravie" panose="04040805050809020602" pitchFamily="82" charset="0"/>
              </a:rPr>
              <a:t>It is identified: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579580" y="3007986"/>
            <a:ext cx="19848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b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9" t="7021" r="13496" b="6102"/>
          <a:stretch>
            <a:fillRect/>
          </a:stretch>
        </p:blipFill>
        <p:spPr bwMode="auto">
          <a:xfrm flipH="1">
            <a:off x="7236296" y="4619493"/>
            <a:ext cx="1872208" cy="2219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6469640" y="6381328"/>
            <a:ext cx="2638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It is factored…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8" name="7 Llamada de nube"/>
          <p:cNvSpPr/>
          <p:nvPr/>
        </p:nvSpPr>
        <p:spPr>
          <a:xfrm>
            <a:off x="0" y="5419378"/>
            <a:ext cx="5076056" cy="1393998"/>
          </a:xfrm>
          <a:prstGeom prst="cloudCallout">
            <a:avLst>
              <a:gd name="adj1" fmla="val 96784"/>
              <a:gd name="adj2" fmla="val -33446"/>
            </a:avLst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latin typeface="Snap ITC" panose="04040A07060A02020202" pitchFamily="82" charset="0"/>
              </a:rPr>
              <a:t>1. </a:t>
            </a:r>
            <a:r>
              <a:rPr lang="es-CO" sz="2000" dirty="0" err="1" smtClean="0">
                <a:latin typeface="Snap ITC" panose="04040A07060A02020202" pitchFamily="82" charset="0"/>
              </a:rPr>
              <a:t>Write</a:t>
            </a:r>
            <a:r>
              <a:rPr lang="es-CO" sz="2000" dirty="0" smtClean="0">
                <a:latin typeface="Snap ITC" panose="04040A07060A02020202" pitchFamily="82" charset="0"/>
              </a:rPr>
              <a:t> </a:t>
            </a:r>
            <a:r>
              <a:rPr lang="es-CO" sz="2000" dirty="0" err="1" smtClean="0">
                <a:latin typeface="Snap ITC" panose="04040A07060A02020202" pitchFamily="82" charset="0"/>
              </a:rPr>
              <a:t>two</a:t>
            </a:r>
            <a:r>
              <a:rPr lang="es-CO" sz="2000" dirty="0" smtClean="0">
                <a:latin typeface="Snap ITC" panose="04040A07060A02020202" pitchFamily="82" charset="0"/>
              </a:rPr>
              <a:t> </a:t>
            </a:r>
            <a:r>
              <a:rPr lang="es-CO" sz="2000" dirty="0" err="1" smtClean="0">
                <a:latin typeface="Snap ITC" panose="04040A07060A02020202" pitchFamily="82" charset="0"/>
              </a:rPr>
              <a:t>pairs</a:t>
            </a:r>
            <a:r>
              <a:rPr lang="es-CO" sz="2000" dirty="0" smtClean="0">
                <a:latin typeface="Snap ITC" panose="04040A07060A02020202" pitchFamily="82" charset="0"/>
              </a:rPr>
              <a:t> of </a:t>
            </a:r>
            <a:r>
              <a:rPr lang="es-CO" sz="2000" dirty="0" err="1" smtClean="0">
                <a:latin typeface="Snap ITC" panose="04040A07060A02020202" pitchFamily="82" charset="0"/>
              </a:rPr>
              <a:t>parenthesis</a:t>
            </a:r>
            <a:r>
              <a:rPr lang="es-CO" sz="2000" dirty="0" smtClean="0">
                <a:latin typeface="Snap ITC" panose="04040A07060A02020202" pitchFamily="82" charset="0"/>
              </a:rPr>
              <a:t>…</a:t>
            </a:r>
            <a:endParaRPr lang="es-CO" sz="2000" dirty="0">
              <a:latin typeface="Snap ITC" panose="04040A07060A020202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01256" y="3569542"/>
            <a:ext cx="35269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>
                <a:solidFill>
                  <a:srgbClr val="0000CC"/>
                </a:solidFill>
                <a:latin typeface="Snap ITC" panose="04040A07060A02020202" pitchFamily="82" charset="0"/>
              </a:rPr>
              <a:t>(   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  )(     </a:t>
            </a:r>
            <a:r>
              <a:rPr lang="es-CO" sz="4000" dirty="0">
                <a:solidFill>
                  <a:srgbClr val="0000CC"/>
                </a:solidFill>
                <a:latin typeface="Snap ITC" panose="04040A07060A02020202" pitchFamily="82" charset="0"/>
              </a:rPr>
              <a:t>)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0" name="9 Llamada de nube"/>
          <p:cNvSpPr/>
          <p:nvPr/>
        </p:nvSpPr>
        <p:spPr>
          <a:xfrm>
            <a:off x="0" y="5419378"/>
            <a:ext cx="5076056" cy="1393998"/>
          </a:xfrm>
          <a:prstGeom prst="cloudCallout">
            <a:avLst>
              <a:gd name="adj1" fmla="val 96784"/>
              <a:gd name="adj2" fmla="val -33446"/>
            </a:avLst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latin typeface="Snap ITC" panose="04040A07060A02020202" pitchFamily="82" charset="0"/>
              </a:rPr>
              <a:t>2. </a:t>
            </a:r>
            <a:r>
              <a:rPr lang="es-CO" sz="2000" dirty="0" err="1" smtClean="0">
                <a:latin typeface="Snap ITC" panose="04040A07060A02020202" pitchFamily="82" charset="0"/>
              </a:rPr>
              <a:t>Find</a:t>
            </a:r>
            <a:r>
              <a:rPr lang="es-CO" sz="2000" dirty="0" smtClean="0">
                <a:latin typeface="Snap ITC" panose="04040A07060A02020202" pitchFamily="82" charset="0"/>
              </a:rPr>
              <a:t> </a:t>
            </a:r>
            <a:r>
              <a:rPr lang="es-CO" sz="2000" dirty="0" err="1" smtClean="0">
                <a:latin typeface="Snap ITC" panose="04040A07060A02020202" pitchFamily="82" charset="0"/>
              </a:rPr>
              <a:t>the</a:t>
            </a:r>
            <a:r>
              <a:rPr lang="es-CO" sz="2000" dirty="0" smtClean="0">
                <a:latin typeface="Snap ITC" panose="04040A07060A02020202" pitchFamily="82" charset="0"/>
              </a:rPr>
              <a:t> </a:t>
            </a:r>
            <a:r>
              <a:rPr lang="es-CO" sz="2000" dirty="0" err="1" smtClean="0">
                <a:latin typeface="Snap ITC" panose="04040A07060A02020202" pitchFamily="82" charset="0"/>
              </a:rPr>
              <a:t>square</a:t>
            </a:r>
            <a:r>
              <a:rPr lang="es-CO" sz="2000" dirty="0" smtClean="0">
                <a:latin typeface="Snap ITC" panose="04040A07060A02020202" pitchFamily="82" charset="0"/>
              </a:rPr>
              <a:t> </a:t>
            </a:r>
            <a:r>
              <a:rPr lang="es-CO" sz="2000" dirty="0" err="1" smtClean="0">
                <a:latin typeface="Snap ITC" panose="04040A07060A02020202" pitchFamily="82" charset="0"/>
              </a:rPr>
              <a:t>root</a:t>
            </a:r>
            <a:r>
              <a:rPr lang="es-CO" sz="2000" dirty="0" smtClean="0">
                <a:latin typeface="Snap ITC" panose="04040A07060A02020202" pitchFamily="82" charset="0"/>
              </a:rPr>
              <a:t> of </a:t>
            </a:r>
            <a:r>
              <a:rPr lang="es-CO" sz="2000" dirty="0" err="1" smtClean="0">
                <a:latin typeface="Snap ITC" panose="04040A07060A02020202" pitchFamily="82" charset="0"/>
              </a:rPr>
              <a:t>both</a:t>
            </a:r>
            <a:r>
              <a:rPr lang="es-CO" sz="2000" dirty="0" smtClean="0">
                <a:latin typeface="Snap ITC" panose="04040A07060A02020202" pitchFamily="82" charset="0"/>
              </a:rPr>
              <a:t> </a:t>
            </a:r>
            <a:r>
              <a:rPr lang="es-CO" sz="2000" dirty="0" err="1" smtClean="0">
                <a:latin typeface="Snap ITC" panose="04040A07060A02020202" pitchFamily="82" charset="0"/>
              </a:rPr>
              <a:t>terms</a:t>
            </a:r>
            <a:r>
              <a:rPr lang="es-CO" sz="2000" dirty="0" smtClean="0">
                <a:latin typeface="Snap ITC" panose="04040A07060A02020202" pitchFamily="82" charset="0"/>
              </a:rPr>
              <a:t>…</a:t>
            </a:r>
            <a:endParaRPr lang="es-CO" sz="2000" dirty="0">
              <a:latin typeface="Snap ITC" panose="04040A07060A020202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930780" y="3569542"/>
            <a:ext cx="5084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675310" y="3569542"/>
            <a:ext cx="5084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966505" y="3569542"/>
            <a:ext cx="5084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b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5462981" y="3595438"/>
            <a:ext cx="5084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b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5" name="14 Llamada de nube"/>
          <p:cNvSpPr/>
          <p:nvPr/>
        </p:nvSpPr>
        <p:spPr>
          <a:xfrm>
            <a:off x="0" y="5235407"/>
            <a:ext cx="5076056" cy="1649977"/>
          </a:xfrm>
          <a:prstGeom prst="cloudCallout">
            <a:avLst>
              <a:gd name="adj1" fmla="val 97057"/>
              <a:gd name="adj2" fmla="val -20011"/>
            </a:avLst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 smtClean="0">
                <a:latin typeface="Snap ITC" panose="04040A07060A02020202" pitchFamily="82" charset="0"/>
              </a:rPr>
              <a:t>3. One is positive the other one is negative, doe</a:t>
            </a:r>
            <a:r>
              <a:rPr lang="en-AU" sz="2000" dirty="0" smtClean="0">
                <a:latin typeface="Snap ITC" panose="04040A07060A02020202" pitchFamily="82" charset="0"/>
              </a:rPr>
              <a:t>s not matter the order of them.</a:t>
            </a:r>
            <a:endParaRPr lang="en-AU" sz="2000" dirty="0">
              <a:latin typeface="Snap ITC" panose="04040A07060A020202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353837" y="3595438"/>
            <a:ext cx="6126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+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105563" y="3569542"/>
            <a:ext cx="3802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-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23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/>
      <p:bldP spid="5" grpId="0"/>
      <p:bldP spid="7" grpId="0"/>
      <p:bldP spid="8" grpId="0" animBg="1"/>
      <p:bldP spid="8" grpId="1" animBg="1"/>
      <p:bldP spid="9" grpId="0"/>
      <p:bldP spid="10" grpId="0" animBg="1"/>
      <p:bldP spid="10" grpId="1" animBg="1"/>
      <p:bldP spid="11" grpId="0"/>
      <p:bldP spid="12" grpId="0"/>
      <p:bldP spid="13" grpId="0"/>
      <p:bldP spid="14" grpId="0"/>
      <p:bldP spid="15" grpId="0" animBg="1"/>
      <p:bldP spid="16" grpId="0"/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n-AU" sz="3600" kern="10" spc="-360" dirty="0" smtClean="0">
                <a:ln w="12700">
                  <a:solidFill>
                    <a:schemeClr val="accent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DIFFERENCE OF TWO SQUARES</a:t>
            </a:r>
            <a:endParaRPr lang="en-AU" sz="3600" kern="10" spc="-360" dirty="0">
              <a:ln w="12700">
                <a:solidFill>
                  <a:schemeClr val="accent2">
                    <a:lumMod val="20000"/>
                    <a:lumOff val="8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815750" y="1124744"/>
            <a:ext cx="35125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16d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25e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496186" y="3861048"/>
            <a:ext cx="6151629" cy="2996952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 algn="ctr">
              <a:buAutoNum type="arabicPeriod"/>
            </a:pPr>
            <a:r>
              <a:rPr lang="en-AU" sz="32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Write to pairs of parenthesis…</a:t>
            </a:r>
          </a:p>
          <a:p>
            <a:pPr marL="342900" indent="-342900" algn="ctr">
              <a:buAutoNum type="arabicPeriod"/>
            </a:pPr>
            <a:r>
              <a:rPr lang="en-AU" sz="32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Find the square root of each term…</a:t>
            </a:r>
          </a:p>
          <a:p>
            <a:pPr marL="342900" indent="-342900" algn="ctr">
              <a:buAutoNum type="arabicPeriod"/>
            </a:pPr>
            <a:r>
              <a:rPr lang="en-AU" sz="32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Write signs.</a:t>
            </a:r>
            <a:endParaRPr lang="en-AU" sz="32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547664" y="1832630"/>
            <a:ext cx="64235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>
                <a:solidFill>
                  <a:srgbClr val="0000CC"/>
                </a:solidFill>
                <a:latin typeface="Snap ITC" panose="04040A07060A02020202" pitchFamily="82" charset="0"/>
              </a:rPr>
              <a:t>(   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        )(            )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762224" y="1832630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4d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842167" y="1832630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4d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380787" y="1832630"/>
            <a:ext cx="11897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5e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494223" y="1832630"/>
            <a:ext cx="11897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5e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754086" y="1832630"/>
            <a:ext cx="6126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+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895509" y="1832630"/>
            <a:ext cx="3802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-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70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1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1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 animBg="1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Let practice a few…</a:t>
            </a:r>
            <a:endParaRPr lang="en-AU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68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n-AU" sz="3600" kern="10" spc="-360" dirty="0" smtClean="0">
                <a:ln w="12700">
                  <a:solidFill>
                    <a:schemeClr val="accent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DIFFERENCE OF TWO SQUARES</a:t>
            </a:r>
            <a:endParaRPr lang="en-AU" sz="3600" kern="10" spc="-360" dirty="0">
              <a:ln w="12700">
                <a:solidFill>
                  <a:schemeClr val="accent2">
                    <a:lumMod val="20000"/>
                    <a:lumOff val="8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971436"/>
            <a:ext cx="5376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Factor the following polynomials: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957263" y="1280954"/>
            <a:ext cx="32294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10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49b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12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52422" y="2075691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Answer </a:t>
            </a:r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18400" y="2075692"/>
            <a:ext cx="36439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(a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+ 7b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6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)(a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7b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6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)</a:t>
            </a:r>
            <a:endParaRPr lang="es-CO" sz="24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781236" y="2636912"/>
            <a:ext cx="55815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256h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289f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k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10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52422" y="3344798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Answer </a:t>
            </a:r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18400" y="3344798"/>
            <a:ext cx="5520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(16h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6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+ 17f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k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)(16h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6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17f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k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)</a:t>
            </a:r>
            <a:endParaRPr lang="es-CO" sz="24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9 CuadroTexto"/>
              <p:cNvSpPr txBox="1"/>
              <p:nvPr/>
            </p:nvSpPr>
            <p:spPr>
              <a:xfrm>
                <a:off x="1670629" y="3861048"/>
                <a:ext cx="5802742" cy="1284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4000" b="0" i="0" smtClean="0">
                          <a:solidFill>
                            <a:srgbClr val="0000CC"/>
                          </a:solidFill>
                          <a:latin typeface="Snap ITC" panose="04040A07060A02020202" pitchFamily="82" charset="0"/>
                        </a:rPr>
                        <m:t>100</m:t>
                      </m:r>
                      <m:sSup>
                        <m:sSupPr>
                          <m:ctrlPr>
                            <a:rPr lang="es-CO" sz="40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sz="40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m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sz="40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CO" sz="40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sz="40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n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sz="40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4</m:t>
                          </m:r>
                        </m:sup>
                      </m:sSup>
                      <m:r>
                        <a:rPr lang="es-CO" sz="4000" b="0" i="1" smtClean="0">
                          <a:solidFill>
                            <a:srgbClr val="0000CC"/>
                          </a:solidFill>
                          <a:latin typeface="Cambria Math"/>
                        </a:rPr>
                        <m:t> </m:t>
                      </m:r>
                      <m:r>
                        <a:rPr lang="es-CO" sz="4000" b="0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es-CO" sz="4000" b="0" i="0" smtClean="0">
                          <a:solidFill>
                            <a:srgbClr val="0000CC"/>
                          </a:solidFill>
                          <a:latin typeface="Snap ITC" panose="04040A07060A020202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sz="40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40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40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es-CO" sz="40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sz="40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x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sz="40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s-CO" sz="4000" dirty="0">
                  <a:solidFill>
                    <a:srgbClr val="0000CC"/>
                  </a:solidFill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0" name="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629" y="3861048"/>
                <a:ext cx="5802742" cy="128458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10 CuadroTexto"/>
          <p:cNvSpPr txBox="1"/>
          <p:nvPr/>
        </p:nvSpPr>
        <p:spPr>
          <a:xfrm>
            <a:off x="652422" y="5376462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Answer </a:t>
            </a:r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11 CuadroTexto"/>
              <p:cNvSpPr txBox="1"/>
              <p:nvPr/>
            </p:nvSpPr>
            <p:spPr>
              <a:xfrm>
                <a:off x="2818400" y="5145630"/>
                <a:ext cx="6080254" cy="9221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O" sz="24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10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m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n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+ </m:t>
                          </m:r>
                          <m:f>
                            <m:fPr>
                              <m:ctrlPr>
                                <a:rPr lang="es-CO" sz="24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s-CO" sz="24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s-CO" sz="24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10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m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n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s-CO" sz="24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s-CO" sz="24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s-CO" sz="24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s-CO" sz="2400" dirty="0">
                  <a:solidFill>
                    <a:srgbClr val="0000CC"/>
                  </a:solidFill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8400" y="5145630"/>
                <a:ext cx="6080254" cy="92217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062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Now the fifth rule…</a:t>
            </a:r>
            <a:endParaRPr lang="en-AU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82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n-AU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TRINOMIAL x</a:t>
            </a:r>
            <a:r>
              <a:rPr lang="en-AU" sz="3600" kern="10" spc="-360" baseline="3000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2</a:t>
            </a:r>
            <a:r>
              <a:rPr lang="en-AU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 + bx + c</a:t>
            </a:r>
            <a:endParaRPr lang="en-AU" sz="3600" kern="10" spc="-36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432050" y="2306489"/>
            <a:ext cx="4279900" cy="272382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It has three terms.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First term is an even power.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The second literal is the square root of the first.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The first coefficient is </a:t>
            </a:r>
            <a:r>
              <a:rPr lang="en-AU" dirty="0" smtClean="0">
                <a:latin typeface="Ravie" panose="04040805050809020602" pitchFamily="82" charset="0"/>
              </a:rPr>
              <a:t>1.</a:t>
            </a:r>
            <a:endParaRPr lang="en-AU" dirty="0" smtClean="0">
              <a:latin typeface="Ravie" panose="040408050508090206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678693" y="1844824"/>
            <a:ext cx="34291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AU" sz="2400" dirty="0" smtClean="0">
                <a:latin typeface="Ravie" panose="04040805050809020602" pitchFamily="82" charset="0"/>
              </a:rPr>
              <a:t>It is identified</a:t>
            </a:r>
            <a:r>
              <a:rPr lang="en-AU" sz="2400" dirty="0" smtClean="0">
                <a:latin typeface="Ravie" panose="04040805050809020602" pitchFamily="82" charset="0"/>
              </a:rPr>
              <a:t>:</a:t>
            </a:r>
            <a:endParaRPr lang="en-AU" sz="24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13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n-AU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TRINOMIAL x</a:t>
            </a:r>
            <a:r>
              <a:rPr lang="en-AU" sz="3600" kern="10" spc="-360" baseline="3000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2</a:t>
            </a:r>
            <a:r>
              <a:rPr lang="en-AU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 + bx + c</a:t>
            </a:r>
            <a:endParaRPr lang="en-AU" sz="3600" kern="10" spc="-36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9" t="7021" r="13496" b="6102"/>
          <a:stretch>
            <a:fillRect/>
          </a:stretch>
        </p:blipFill>
        <p:spPr bwMode="auto">
          <a:xfrm flipH="1">
            <a:off x="7236296" y="4619493"/>
            <a:ext cx="1872208" cy="2219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6527222" y="6300028"/>
            <a:ext cx="2653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err="1" smtClean="0">
                <a:latin typeface="Ravie" panose="04040805050809020602" pitchFamily="82" charset="0"/>
              </a:rPr>
              <a:t>It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err="1" smtClean="0">
                <a:latin typeface="Ravie" panose="04040805050809020602" pitchFamily="82" charset="0"/>
              </a:rPr>
              <a:t>is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err="1" smtClean="0">
                <a:latin typeface="Ravie" panose="04040805050809020602" pitchFamily="82" charset="0"/>
              </a:rPr>
              <a:t>factored</a:t>
            </a:r>
            <a:r>
              <a:rPr lang="es-CO" dirty="0" smtClean="0">
                <a:latin typeface="Ravie" panose="04040805050809020602" pitchFamily="82" charset="0"/>
              </a:rPr>
              <a:t>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3429000"/>
            <a:ext cx="7164288" cy="313932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Write two pairs of parenthesis...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Find the square root of the first term…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First sign you can see</a:t>
            </a:r>
            <a:r>
              <a:rPr lang="en-AU" dirty="0" smtClean="0">
                <a:latin typeface="Ravie" panose="04040805050809020602" pitchFamily="82" charset="0"/>
              </a:rPr>
              <a:t>, that is the sign of the first parenthesis</a:t>
            </a:r>
            <a:r>
              <a:rPr lang="en-AU" dirty="0" smtClean="0">
                <a:latin typeface="Ravie" panose="04040805050809020602" pitchFamily="82" charset="0"/>
              </a:rPr>
              <a:t>…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The second sign is the product of the both sign you can see in the expression…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Find two numbers who product could be the last number and added or subtracted</a:t>
            </a:r>
            <a:r>
              <a:rPr lang="en-AU" dirty="0" smtClean="0">
                <a:latin typeface="Ravie" panose="04040805050809020602" pitchFamily="82" charset="0"/>
              </a:rPr>
              <a:t> will be the second coefficient</a:t>
            </a:r>
            <a:r>
              <a:rPr lang="en-AU" dirty="0" smtClean="0">
                <a:latin typeface="Ravie" panose="04040805050809020602" pitchFamily="82" charset="0"/>
              </a:rPr>
              <a:t>.</a:t>
            </a:r>
            <a:endParaRPr lang="en-AU" dirty="0" smtClean="0">
              <a:latin typeface="Ravie" panose="04040805050809020602" pitchFamily="82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507482" y="1203395"/>
            <a:ext cx="412903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>
                <a:solidFill>
                  <a:srgbClr val="0000CC"/>
                </a:solidFill>
                <a:latin typeface="Snap ITC" panose="04040A07060A02020202" pitchFamily="82" charset="0"/>
              </a:rPr>
              <a:t>h</a:t>
            </a:r>
            <a:r>
              <a:rPr lang="es-ES" altLang="es-CO" sz="4000" baseline="30000" dirty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ES" altLang="es-CO" sz="4000" dirty="0">
                <a:solidFill>
                  <a:srgbClr val="0000CC"/>
                </a:solidFill>
                <a:latin typeface="Snap ITC" panose="04040A07060A02020202" pitchFamily="82" charset="0"/>
              </a:rPr>
              <a:t> – 13h + 40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627784" y="1962139"/>
            <a:ext cx="381642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      )(      )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875906" y="1962139"/>
            <a:ext cx="54396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h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4724253" y="1962139"/>
            <a:ext cx="54396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h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3371578" y="1962139"/>
            <a:ext cx="54396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-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5268219" y="1962139"/>
            <a:ext cx="54396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-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667994" y="1962139"/>
            <a:ext cx="54396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8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5540202" y="1962139"/>
            <a:ext cx="54396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4" name="13 Flecha derecha"/>
          <p:cNvSpPr/>
          <p:nvPr/>
        </p:nvSpPr>
        <p:spPr>
          <a:xfrm rot="16200000" flipH="1">
            <a:off x="3275856" y="1052776"/>
            <a:ext cx="360000" cy="3600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Flecha derecha"/>
          <p:cNvSpPr/>
          <p:nvPr/>
        </p:nvSpPr>
        <p:spPr>
          <a:xfrm rot="16200000" flipH="1">
            <a:off x="5076096" y="980728"/>
            <a:ext cx="360000" cy="3600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973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build="p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4" grpId="1" animBg="1"/>
      <p:bldP spid="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n-AU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TRINOMIAL x</a:t>
            </a:r>
            <a:r>
              <a:rPr lang="en-AU" sz="3600" kern="10" spc="-360" baseline="3000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2</a:t>
            </a:r>
            <a:r>
              <a:rPr lang="en-AU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 + bx + c</a:t>
            </a:r>
            <a:endParaRPr lang="en-AU" sz="3600" kern="10" spc="-36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2459621" y="1221140"/>
            <a:ext cx="422475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n</a:t>
            </a:r>
            <a:r>
              <a:rPr lang="es-ES" alt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+ 28n - 29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989856" y="3429000"/>
            <a:ext cx="7164288" cy="313932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>
                <a:latin typeface="Ravie" panose="04040805050809020602" pitchFamily="82" charset="0"/>
              </a:rPr>
              <a:t>Write two pairs of parenthesis...</a:t>
            </a:r>
          </a:p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>
                <a:latin typeface="Ravie" panose="04040805050809020602" pitchFamily="82" charset="0"/>
              </a:rPr>
              <a:t>Find the square root of the first term</a:t>
            </a:r>
            <a:r>
              <a:rPr lang="en-AU" dirty="0" smtClean="0">
                <a:latin typeface="Ravie" panose="04040805050809020602" pitchFamily="82" charset="0"/>
              </a:rPr>
              <a:t>…</a:t>
            </a:r>
            <a:endParaRPr lang="es-ES" dirty="0" smtClean="0">
              <a:latin typeface="Ravie" panose="04040805050809020602" pitchFamily="82" charset="0"/>
            </a:endParaRPr>
          </a:p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>
                <a:latin typeface="Ravie" panose="04040805050809020602" pitchFamily="82" charset="0"/>
              </a:rPr>
              <a:t>First sign you can see, that is the sign of the first parenthesis…</a:t>
            </a:r>
          </a:p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>
                <a:latin typeface="Ravie" panose="04040805050809020602" pitchFamily="82" charset="0"/>
              </a:rPr>
              <a:t>The second sign is the product of the both sign you can see in the expression…</a:t>
            </a:r>
          </a:p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>
                <a:latin typeface="Ravie" panose="04040805050809020602" pitchFamily="82" charset="0"/>
              </a:rPr>
              <a:t>Find two numbers who product could be the last number and added or subtracted will be the second coefficient.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255670" y="1929026"/>
            <a:ext cx="462058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          )(      )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55776" y="1929026"/>
            <a:ext cx="5068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n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220072" y="1929026"/>
            <a:ext cx="5068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n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3062646" y="1929026"/>
            <a:ext cx="5523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+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5726942" y="1929026"/>
            <a:ext cx="5523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-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3614996" y="1929026"/>
            <a:ext cx="99691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29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6131090" y="1929026"/>
            <a:ext cx="5523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92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 animBg="1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967335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Let’s practice…</a:t>
            </a:r>
            <a:endParaRPr lang="en-AU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37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s-CO" sz="3600" kern="10" spc="-360" dirty="0" err="1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TRINOMIAL</a:t>
            </a:r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 x</a:t>
            </a:r>
            <a:r>
              <a:rPr lang="es-CO" sz="3600" kern="10" spc="-360" baseline="3000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2</a:t>
            </a:r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 </a:t>
            </a:r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+ bx + c</a:t>
            </a:r>
            <a:endParaRPr lang="es-CO" sz="3600" kern="10" spc="-36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971436"/>
            <a:ext cx="5476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Factor the following polynomials: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957263" y="1280954"/>
            <a:ext cx="35942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e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2a - 35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52422" y="2075692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Answer </a:t>
            </a:r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18400" y="2075691"/>
            <a:ext cx="2504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(e – 7)(e + 5)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238669" y="2890098"/>
            <a:ext cx="46666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m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20m - 300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52422" y="3597984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Answer </a:t>
            </a:r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18400" y="3597984"/>
            <a:ext cx="3045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(m – 30)(m + 10)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531809" y="4419689"/>
            <a:ext cx="6080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2axy – 440x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y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52421" y="5127575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Answer </a:t>
            </a:r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818399" y="5127575"/>
            <a:ext cx="3045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(m – 30)(m + 10)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19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Let´s see each one of them…</a:t>
            </a:r>
            <a:endParaRPr lang="en-AU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06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Let’s see the sixth rule…</a:t>
            </a:r>
            <a:endParaRPr lang="en-AU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98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n-AU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TRINOMIAL ax</a:t>
            </a:r>
            <a:r>
              <a:rPr lang="en-AU" sz="3600" kern="10" spc="-360" baseline="3000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2</a:t>
            </a:r>
            <a:r>
              <a:rPr lang="en-AU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 + bx + c</a:t>
            </a:r>
            <a:endParaRPr lang="en-AU" sz="3600" kern="10" spc="-36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432050" y="2306489"/>
            <a:ext cx="4279900" cy="300082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It has three terms.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The</a:t>
            </a:r>
            <a:r>
              <a:rPr lang="en-AU" dirty="0" smtClean="0">
                <a:latin typeface="Ravie" panose="04040805050809020602" pitchFamily="82" charset="0"/>
              </a:rPr>
              <a:t> first term has an even power in its literal.</a:t>
            </a:r>
            <a:endParaRPr lang="en-AU" dirty="0" smtClean="0">
              <a:latin typeface="Ravie" panose="04040805050809020602" pitchFamily="82" charset="0"/>
            </a:endParaRP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The second literal is the square root of the first literal.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First coefficient is different to 1.</a:t>
            </a:r>
            <a:endParaRPr lang="en-AU" dirty="0" smtClean="0">
              <a:latin typeface="Ravie" panose="040408050508090206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408587" y="1844824"/>
            <a:ext cx="4326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AU" sz="2400" dirty="0" smtClean="0">
                <a:latin typeface="Ravie" panose="04040805050809020602" pitchFamily="82" charset="0"/>
              </a:rPr>
              <a:t>It is identified like:</a:t>
            </a:r>
            <a:endParaRPr lang="en-AU" sz="24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48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n-AU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TRINOMIAL ax</a:t>
            </a:r>
            <a:r>
              <a:rPr lang="en-AU" sz="3600" kern="10" spc="-360" baseline="3000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2</a:t>
            </a:r>
            <a:r>
              <a:rPr lang="en-AU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 + bx + c</a:t>
            </a:r>
            <a:endParaRPr lang="en-AU" sz="3600" kern="10" spc="-36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688311" y="908720"/>
            <a:ext cx="37673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>
                <a:solidFill>
                  <a:srgbClr val="0000CC"/>
                </a:solidFill>
                <a:latin typeface="Snap ITC" panose="04040A07060A02020202" pitchFamily="82" charset="0"/>
              </a:rPr>
              <a:t>6x</a:t>
            </a:r>
            <a:r>
              <a:rPr lang="es-ES" altLang="es-CO" sz="4000" baseline="30000" dirty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ES" altLang="es-CO" sz="4000" dirty="0">
                <a:solidFill>
                  <a:srgbClr val="0000CC"/>
                </a:solidFill>
                <a:latin typeface="Snap ITC" panose="04040A07060A02020202" pitchFamily="82" charset="0"/>
              </a:rPr>
              <a:t> - 7x - 3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9" t="7021" r="13496" b="6102"/>
          <a:stretch>
            <a:fillRect/>
          </a:stretch>
        </p:blipFill>
        <p:spPr bwMode="auto">
          <a:xfrm flipH="1">
            <a:off x="7236296" y="4619493"/>
            <a:ext cx="1872208" cy="2219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6490710" y="6300028"/>
            <a:ext cx="2653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It is factored…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2841516"/>
            <a:ext cx="7164288" cy="401648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sz="1700" dirty="0" smtClean="0">
                <a:latin typeface="Ravie" panose="04040805050809020602" pitchFamily="82" charset="0"/>
              </a:rPr>
              <a:t>Write two pairs of parenthesis...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sz="1700" dirty="0" smtClean="0">
                <a:latin typeface="Ravie" panose="04040805050809020602" pitchFamily="82" charset="0"/>
              </a:rPr>
              <a:t>Find the square root of the firs literal part…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sz="1700" dirty="0" smtClean="0">
                <a:latin typeface="Ravie" panose="04040805050809020602" pitchFamily="82" charset="0"/>
              </a:rPr>
              <a:t>Fist sign you see, it is the</a:t>
            </a:r>
            <a:r>
              <a:rPr lang="en-AU" sz="1700" dirty="0" smtClean="0">
                <a:latin typeface="Ravie" panose="04040805050809020602" pitchFamily="82" charset="0"/>
              </a:rPr>
              <a:t> sign corresponding to the first parenthesis</a:t>
            </a:r>
            <a:r>
              <a:rPr lang="en-AU" sz="1700" dirty="0" smtClean="0">
                <a:latin typeface="Ravie" panose="04040805050809020602" pitchFamily="82" charset="0"/>
              </a:rPr>
              <a:t>…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sz="1700" dirty="0" smtClean="0">
                <a:latin typeface="Ravie" panose="04040805050809020602" pitchFamily="82" charset="0"/>
              </a:rPr>
              <a:t>The second sign is the product of both signs</a:t>
            </a:r>
            <a:r>
              <a:rPr lang="en-AU" sz="1700" dirty="0" smtClean="0">
                <a:latin typeface="Ravie" panose="04040805050809020602" pitchFamily="82" charset="0"/>
              </a:rPr>
              <a:t>…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sz="1700" dirty="0" smtClean="0">
                <a:latin typeface="Ravie" panose="04040805050809020602" pitchFamily="82" charset="0"/>
              </a:rPr>
              <a:t>Multiply first coefficient with the last one…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sz="1700" dirty="0" smtClean="0">
                <a:latin typeface="Ravie" panose="04040805050809020602" pitchFamily="82" charset="0"/>
              </a:rPr>
              <a:t>Find two numbers which product will be this product and added or subtracted will be the second…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sz="1700" dirty="0" smtClean="0">
                <a:latin typeface="Ravie" panose="04040805050809020602" pitchFamily="82" charset="0"/>
              </a:rPr>
              <a:t>Divide for the first coefficient.</a:t>
            </a:r>
            <a:endParaRPr lang="en-AU" sz="1700" dirty="0" smtClean="0">
              <a:latin typeface="Ravie" panose="04040805050809020602" pitchFamily="82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179512" y="1485115"/>
            <a:ext cx="486382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        )(         )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534" y="1496978"/>
            <a:ext cx="101662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6x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564665" y="1496978"/>
            <a:ext cx="101662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6x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394159" y="1496978"/>
            <a:ext cx="3802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-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581290" y="1485115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+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2" name="11 Flecha derecha"/>
          <p:cNvSpPr/>
          <p:nvPr/>
        </p:nvSpPr>
        <p:spPr>
          <a:xfrm rot="10800000" flipH="1">
            <a:off x="2392207" y="1082663"/>
            <a:ext cx="360000" cy="3600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Flecha derecha"/>
          <p:cNvSpPr/>
          <p:nvPr/>
        </p:nvSpPr>
        <p:spPr>
          <a:xfrm flipH="1">
            <a:off x="6393508" y="1082664"/>
            <a:ext cx="360000" cy="3600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13 Rectángulo"/>
          <p:cNvSpPr/>
          <p:nvPr/>
        </p:nvSpPr>
        <p:spPr>
          <a:xfrm>
            <a:off x="6717437" y="851830"/>
            <a:ext cx="5908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18</a:t>
            </a:r>
            <a:endParaRPr lang="es-CO" sz="24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1774391" y="1496978"/>
            <a:ext cx="6110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9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193958" y="1496978"/>
            <a:ext cx="5693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cxnSp>
        <p:nvCxnSpPr>
          <p:cNvPr id="17" name="16 Conector recto"/>
          <p:cNvCxnSpPr/>
          <p:nvPr/>
        </p:nvCxnSpPr>
        <p:spPr>
          <a:xfrm>
            <a:off x="264685" y="2193001"/>
            <a:ext cx="4731961" cy="0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Rectángulo"/>
          <p:cNvSpPr/>
          <p:nvPr/>
        </p:nvSpPr>
        <p:spPr>
          <a:xfrm>
            <a:off x="1278742" y="2132856"/>
            <a:ext cx="6110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3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3602930" y="2132856"/>
            <a:ext cx="5693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4915651" y="1839058"/>
            <a:ext cx="6110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=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5338234" y="1839058"/>
            <a:ext cx="20120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32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(2x – 3)</a:t>
            </a:r>
            <a:endParaRPr lang="es-CO" sz="32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7092280" y="1836113"/>
            <a:ext cx="20922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32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(3x + 1)</a:t>
            </a:r>
            <a:endParaRPr lang="es-CO" sz="32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43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2" presetClass="entr" presetSubtype="1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5" grpId="1"/>
      <p:bldP spid="6" grpId="0" build="p" animBg="1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n-AU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TRINOMIAL ax</a:t>
            </a:r>
            <a:r>
              <a:rPr lang="en-AU" sz="3600" kern="10" spc="-360" baseline="3000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2</a:t>
            </a:r>
            <a:r>
              <a:rPr lang="en-AU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 + bx + c</a:t>
            </a:r>
            <a:endParaRPr lang="en-AU" sz="3600" kern="10" spc="-36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411793" y="1496978"/>
            <a:ext cx="43204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20k</a:t>
            </a:r>
            <a:r>
              <a:rPr lang="es-ES" alt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+ 7k </a:t>
            </a:r>
            <a:r>
              <a:rPr lang="es-ES" altLang="es-CO" sz="4000" dirty="0">
                <a:solidFill>
                  <a:srgbClr val="0000CC"/>
                </a:solidFill>
                <a:latin typeface="Snap ITC" panose="04040A07060A02020202" pitchFamily="82" charset="0"/>
              </a:rPr>
              <a:t>- </a:t>
            </a: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6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051720" y="2505090"/>
            <a:ext cx="583264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           )(         )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298670" y="2516953"/>
            <a:ext cx="13372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20k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178990" y="2516953"/>
            <a:ext cx="13372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20k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27284" y="2516953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+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424016" y="2505090"/>
            <a:ext cx="3802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-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997295" y="2516953"/>
            <a:ext cx="8627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15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687621" y="2516953"/>
            <a:ext cx="6206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8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cxnSp>
        <p:nvCxnSpPr>
          <p:cNvPr id="11" name="10 Conector recto"/>
          <p:cNvCxnSpPr/>
          <p:nvPr/>
        </p:nvCxnSpPr>
        <p:spPr>
          <a:xfrm>
            <a:off x="2044311" y="3212976"/>
            <a:ext cx="5840057" cy="11863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3530490" y="3152831"/>
            <a:ext cx="6094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000" dirty="0">
                <a:solidFill>
                  <a:srgbClr val="0000CC"/>
                </a:solidFill>
                <a:latin typeface="Snap ITC" panose="04040A07060A02020202" pitchFamily="82" charset="0"/>
              </a:rPr>
              <a:t>5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6175550" y="3152831"/>
            <a:ext cx="6286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1561617" y="4305290"/>
            <a:ext cx="6110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=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2172682" y="4305290"/>
            <a:ext cx="26965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(4k + 3)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653352" y="4305290"/>
            <a:ext cx="24160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(5k - 2)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7" name="16 Flecha derecha"/>
          <p:cNvSpPr/>
          <p:nvPr/>
        </p:nvSpPr>
        <p:spPr>
          <a:xfrm rot="10800000" flipH="1">
            <a:off x="2051720" y="1670921"/>
            <a:ext cx="360000" cy="3600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17 Flecha derecha"/>
          <p:cNvSpPr/>
          <p:nvPr/>
        </p:nvSpPr>
        <p:spPr>
          <a:xfrm flipH="1">
            <a:off x="6660272" y="1670922"/>
            <a:ext cx="360000" cy="3600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18 Rectángulo"/>
          <p:cNvSpPr/>
          <p:nvPr/>
        </p:nvSpPr>
        <p:spPr>
          <a:xfrm>
            <a:off x="7077477" y="1440088"/>
            <a:ext cx="836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120</a:t>
            </a:r>
            <a:endParaRPr lang="es-CO" sz="24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1433246" y="2843054"/>
            <a:ext cx="6110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=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cxnSp>
        <p:nvCxnSpPr>
          <p:cNvPr id="21" name="20 Conector angular"/>
          <p:cNvCxnSpPr>
            <a:stCxn id="17" idx="1"/>
            <a:endCxn id="18" idx="1"/>
          </p:cNvCxnSpPr>
          <p:nvPr/>
        </p:nvCxnSpPr>
        <p:spPr>
          <a:xfrm rot="10800000" flipH="1" flipV="1">
            <a:off x="2051720" y="1850920"/>
            <a:ext cx="4968552" cy="1"/>
          </a:xfrm>
          <a:prstGeom prst="bentConnector5">
            <a:avLst>
              <a:gd name="adj1" fmla="val -4601"/>
              <a:gd name="adj2" fmla="val 40860100000"/>
              <a:gd name="adj3" fmla="val 104601"/>
            </a:avLst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264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1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  <p:bldP spid="19" grpId="0"/>
      <p:bldP spid="2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Let’s practice a little bit of…</a:t>
            </a:r>
            <a:endParaRPr lang="en-AU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61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n-AU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TRINOMIAL ax</a:t>
            </a:r>
            <a:r>
              <a:rPr lang="en-AU" sz="3600" kern="10" spc="-360" baseline="3000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2</a:t>
            </a:r>
            <a:r>
              <a:rPr lang="en-AU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 + bx + c</a:t>
            </a:r>
            <a:endParaRPr lang="en-AU" sz="3600" kern="10" spc="-36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718768" y="1052736"/>
            <a:ext cx="37064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20y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y - 1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52422" y="1860166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Answer </a:t>
            </a:r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811441" y="1737055"/>
            <a:ext cx="46458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(4y + 1)(5y – 1)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02747" y="2708920"/>
            <a:ext cx="4138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15a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8a - 12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52790" y="3539916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Answer </a:t>
            </a:r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75526" y="3416806"/>
            <a:ext cx="48926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(5a - 6)(3a + 2)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020243" y="4437112"/>
            <a:ext cx="51035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12f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g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fg - 20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52790" y="5268107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Answer </a:t>
            </a:r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818400" y="5144998"/>
            <a:ext cx="56092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(3fg + 4)(4fg - 5)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94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Now let’s see the last rule…</a:t>
            </a:r>
            <a:endParaRPr lang="en-AU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80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n-AU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SUM OR DIFFERENCE OF EQUAL POWERS a</a:t>
            </a:r>
            <a:r>
              <a:rPr lang="en-AU" sz="3600" kern="10" spc="-360" baseline="3000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n</a:t>
            </a:r>
            <a:r>
              <a:rPr lang="en-AU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 </a:t>
            </a:r>
            <a:r>
              <a:rPr lang="en-AU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  <a:sym typeface="Symbol"/>
              </a:rPr>
              <a:t> </a:t>
            </a:r>
            <a:r>
              <a:rPr lang="en-AU" sz="3600" kern="10" spc="-360" dirty="0" err="1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  <a:sym typeface="Symbol"/>
              </a:rPr>
              <a:t>b</a:t>
            </a:r>
            <a:r>
              <a:rPr lang="en-AU" sz="3600" kern="10" spc="-360" baseline="30000" dirty="0" err="1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  <a:sym typeface="Symbol"/>
              </a:rPr>
              <a:t>n</a:t>
            </a:r>
            <a:endParaRPr lang="en-AU" sz="3600" kern="10" spc="-360" baseline="3000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432050" y="2400270"/>
            <a:ext cx="4279900" cy="189282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It has two terms.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They have equal powers.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Power are odd.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dirty="0" smtClean="0">
                <a:latin typeface="Ravie" panose="04040805050809020602" pitchFamily="82" charset="0"/>
              </a:rPr>
              <a:t>They are added or subtracted.</a:t>
            </a:r>
            <a:endParaRPr lang="en-AU" dirty="0" smtClean="0">
              <a:latin typeface="Ravie" panose="04040805050809020602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678693" y="1938605"/>
            <a:ext cx="34387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AU" sz="2400" dirty="0" smtClean="0">
                <a:latin typeface="Ravie" panose="04040805050809020602" pitchFamily="82" charset="0"/>
              </a:rPr>
              <a:t>It is identified:</a:t>
            </a:r>
            <a:endParaRPr lang="en-AU" sz="24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97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build="p" animBg="1"/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9" t="7021" r="13496" b="6102"/>
          <a:stretch>
            <a:fillRect/>
          </a:stretch>
        </p:blipFill>
        <p:spPr bwMode="auto">
          <a:xfrm flipH="1">
            <a:off x="7236296" y="4619493"/>
            <a:ext cx="1872208" cy="2219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6490710" y="6300028"/>
            <a:ext cx="2653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It is factored…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0" y="3476763"/>
            <a:ext cx="7164288" cy="336245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sz="1700" dirty="0" smtClean="0">
                <a:latin typeface="Ravie" panose="04040805050809020602" pitchFamily="82" charset="0"/>
              </a:rPr>
              <a:t>Write two pairs of parenthesis…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sz="1700" dirty="0" smtClean="0">
                <a:latin typeface="Ravie" panose="04040805050809020602" pitchFamily="82" charset="0"/>
              </a:rPr>
              <a:t>In the first parenthesis, must write the expression without exponents…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sz="1700" dirty="0" smtClean="0">
                <a:latin typeface="Ravie" panose="04040805050809020602" pitchFamily="82" charset="0"/>
              </a:rPr>
              <a:t>The rule in the secon</a:t>
            </a:r>
            <a:r>
              <a:rPr lang="en-AU" sz="1700" dirty="0" smtClean="0">
                <a:latin typeface="Ravie" panose="04040805050809020602" pitchFamily="82" charset="0"/>
              </a:rPr>
              <a:t>d parenthesis is:</a:t>
            </a:r>
            <a:r>
              <a:rPr lang="en-AU" sz="1700" dirty="0" smtClean="0">
                <a:latin typeface="Ravie" panose="04040805050809020602" pitchFamily="82" charset="0"/>
              </a:rPr>
              <a:t> “first term decreases and the second term increases”.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AU" sz="1700" dirty="0" smtClean="0">
                <a:latin typeface="Ravie" panose="04040805050809020602" pitchFamily="82" charset="0"/>
              </a:rPr>
              <a:t>If </a:t>
            </a:r>
            <a:r>
              <a:rPr lang="en-AU" sz="1700" dirty="0" smtClean="0">
                <a:latin typeface="Ravie" panose="04040805050809020602" pitchFamily="82" charset="0"/>
              </a:rPr>
              <a:t>in the first parenthesis the sign is negative, in the second parenthesis all sign must be positives; otherwise, if the first sign is positive, all the signs in the second parenthesis must be intersperse</a:t>
            </a:r>
            <a:r>
              <a:rPr lang="en-AU" sz="1700" dirty="0" smtClean="0">
                <a:latin typeface="Ravie" panose="04040805050809020602" pitchFamily="82" charset="0"/>
              </a:rPr>
              <a:t>.</a:t>
            </a:r>
            <a:endParaRPr lang="en-AU" sz="1700" dirty="0" smtClean="0">
              <a:latin typeface="Ravie" panose="04040805050809020602" pitchFamily="82" charset="0"/>
            </a:endParaRPr>
          </a:p>
        </p:txBody>
      </p:sp>
      <p:sp>
        <p:nvSpPr>
          <p:cNvPr id="5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n-AU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SUM OR DIFFERENCE OF EQUAL POWERS a</a:t>
            </a:r>
            <a:r>
              <a:rPr lang="en-AU" sz="3600" kern="10" spc="-360" baseline="3000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n</a:t>
            </a:r>
            <a:r>
              <a:rPr lang="en-AU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 </a:t>
            </a:r>
            <a:r>
              <a:rPr lang="en-AU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  <a:sym typeface="Symbol"/>
              </a:rPr>
              <a:t> </a:t>
            </a:r>
            <a:r>
              <a:rPr lang="en-AU" sz="3600" kern="10" spc="-360" dirty="0" err="1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  <a:sym typeface="Symbol"/>
              </a:rPr>
              <a:t>b</a:t>
            </a:r>
            <a:r>
              <a:rPr lang="en-AU" sz="3600" kern="10" spc="-360" baseline="30000" dirty="0" err="1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  <a:sym typeface="Symbol"/>
              </a:rPr>
              <a:t>n</a:t>
            </a:r>
            <a:endParaRPr lang="en-AU" sz="3600" kern="10" spc="-360" baseline="3000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569963" y="1268760"/>
            <a:ext cx="20040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7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b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7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87624" y="2232610"/>
            <a:ext cx="7164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      )(                                                     )</a:t>
            </a:r>
            <a:endParaRPr lang="es-CO" sz="2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95127" y="2232610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 - b</a:t>
            </a:r>
            <a:endParaRPr lang="es-CO" sz="2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231231" y="2232610"/>
            <a:ext cx="490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2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6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892519" y="2232610"/>
            <a:ext cx="490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2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210876" y="2236802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b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756615" y="2232610"/>
            <a:ext cx="490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2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092867" y="2236802"/>
            <a:ext cx="4732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b</a:t>
            </a:r>
            <a:r>
              <a:rPr lang="es-CO" sz="2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692719" y="2236802"/>
            <a:ext cx="490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2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3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988767" y="223261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b</a:t>
            </a:r>
            <a:r>
              <a:rPr lang="es-CO" sz="2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3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700831" y="2232610"/>
            <a:ext cx="490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2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975647" y="2232610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b</a:t>
            </a:r>
            <a:r>
              <a:rPr lang="es-CO" sz="2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6709197" y="2236802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6911751" y="2232610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b</a:t>
            </a:r>
            <a:r>
              <a:rPr lang="es-CO" sz="2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7643444" y="2236802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b</a:t>
            </a:r>
            <a:r>
              <a:rPr lang="es-CO" sz="2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6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2582564" y="2232610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+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3454054" y="2232610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+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390158" y="2232610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+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5375105" y="2236802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+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6400520" y="2232610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+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7308304" y="2232610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+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31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 build="p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136338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Now a little help to improve your skills…</a:t>
            </a:r>
            <a:endParaRPr lang="en-AU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660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05341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We are going to teach how to identify it and then how to solve each…</a:t>
            </a:r>
            <a:endParaRPr lang="en-AU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26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n-AU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SUMMARIZE OF ALL RULES OF FACTORIZATION</a:t>
            </a:r>
            <a:endParaRPr lang="en-AU" sz="3600" kern="10" spc="-360" baseline="3000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9" t="7021" r="13496" b="6102"/>
          <a:stretch>
            <a:fillRect/>
          </a:stretch>
        </p:blipFill>
        <p:spPr bwMode="auto">
          <a:xfrm flipH="1">
            <a:off x="7236296" y="4619493"/>
            <a:ext cx="1872208" cy="2219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Llamada de nube"/>
          <p:cNvSpPr/>
          <p:nvPr/>
        </p:nvSpPr>
        <p:spPr>
          <a:xfrm>
            <a:off x="323056" y="3998275"/>
            <a:ext cx="6163107" cy="2815101"/>
          </a:xfrm>
          <a:prstGeom prst="cloudCallout">
            <a:avLst>
              <a:gd name="adj1" fmla="val 66980"/>
              <a:gd name="adj2" fmla="val 16188"/>
            </a:avLst>
          </a:prstGeom>
          <a:solidFill>
            <a:srgbClr val="0000CC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latin typeface="Snap ITC" panose="04040A07060A02020202" pitchFamily="82" charset="0"/>
              </a:rPr>
              <a:t>The table above</a:t>
            </a:r>
            <a:r>
              <a:rPr lang="en-AU" sz="2400" dirty="0" smtClean="0">
                <a:latin typeface="Snap ITC" panose="04040A07060A02020202" pitchFamily="82" charset="0"/>
              </a:rPr>
              <a:t> tells what rule you have to use depending the number of terms</a:t>
            </a:r>
            <a:r>
              <a:rPr lang="en-AU" sz="2400" dirty="0" smtClean="0">
                <a:latin typeface="Snap ITC" panose="04040A07060A02020202" pitchFamily="82" charset="0"/>
              </a:rPr>
              <a:t>… 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23056" y="1124744"/>
            <a:ext cx="1960098" cy="387795"/>
          </a:xfrm>
          <a:prstGeom prst="rect">
            <a:avLst/>
          </a:prstGeom>
          <a:solidFill>
            <a:srgbClr val="0000CC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Snap ITC" panose="04040A07060A02020202" pitchFamily="82" charset="0"/>
              </a:rPr>
              <a:t>Dos términos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23056" y="1506189"/>
            <a:ext cx="1960098" cy="30510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rgbClr val="0000CC"/>
                </a:solidFill>
                <a:latin typeface="Snap ITC" panose="04040A07060A02020202" pitchFamily="82" charset="0"/>
              </a:rPr>
              <a:t>Common factor.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rgbClr val="0000CC"/>
                </a:solidFill>
                <a:latin typeface="Snap ITC" panose="04040A07060A02020202" pitchFamily="82" charset="0"/>
              </a:rPr>
              <a:t>Difference of two squares.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n-AU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n</a:t>
            </a:r>
            <a:r>
              <a:rPr lang="en-AU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</a:t>
            </a:r>
            <a:r>
              <a:rPr lang="en-AU" dirty="0" smtClean="0">
                <a:solidFill>
                  <a:srgbClr val="0000CC"/>
                </a:solidFill>
                <a:latin typeface="Snap ITC" panose="04040A07060A02020202" pitchFamily="82" charset="0"/>
                <a:sym typeface="Symbol"/>
              </a:rPr>
              <a:t> b</a:t>
            </a:r>
            <a:r>
              <a:rPr lang="en-AU" baseline="30000" dirty="0" smtClean="0">
                <a:solidFill>
                  <a:srgbClr val="0000CC"/>
                </a:solidFill>
                <a:latin typeface="Snap ITC" panose="04040A07060A02020202" pitchFamily="82" charset="0"/>
                <a:sym typeface="Symbol"/>
              </a:rPr>
              <a:t>n</a:t>
            </a:r>
            <a:r>
              <a:rPr lang="en-AU" dirty="0" smtClean="0">
                <a:solidFill>
                  <a:srgbClr val="0000CC"/>
                </a:solidFill>
                <a:latin typeface="Snap ITC" panose="04040A07060A02020202" pitchFamily="82" charset="0"/>
                <a:sym typeface="Symbol"/>
              </a:rPr>
              <a:t>.</a:t>
            </a:r>
            <a:endParaRPr lang="en-AU" dirty="0" smtClean="0">
              <a:solidFill>
                <a:srgbClr val="0000CC"/>
              </a:solidFill>
              <a:latin typeface="Snap ITC" panose="04040A07060A02020202" pitchFamily="82" charset="0"/>
              <a:sym typeface="Symbol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286066" y="1124743"/>
            <a:ext cx="3366053" cy="387795"/>
          </a:xfrm>
          <a:prstGeom prst="rect">
            <a:avLst/>
          </a:prstGeom>
          <a:solidFill>
            <a:srgbClr val="0000CC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Snap ITC" panose="04040A07060A02020202" pitchFamily="82" charset="0"/>
              </a:rPr>
              <a:t>Tres términos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286067" y="1512538"/>
            <a:ext cx="3366053" cy="30510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rgbClr val="0000CC"/>
                </a:solidFill>
                <a:latin typeface="Snap ITC" panose="04040A07060A02020202" pitchFamily="82" charset="0"/>
              </a:rPr>
              <a:t>Common Factor.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rgbClr val="0000CC"/>
                </a:solidFill>
                <a:latin typeface="Snap ITC" panose="04040A07060A02020202" pitchFamily="82" charset="0"/>
              </a:rPr>
              <a:t>Perfect square trinomial.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rgbClr val="0000CC"/>
                </a:solidFill>
                <a:latin typeface="Snap ITC" panose="04040A07060A02020202" pitchFamily="82" charset="0"/>
              </a:rPr>
              <a:t>Trinomial x</a:t>
            </a:r>
            <a:r>
              <a:rPr lang="en-AU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n-AU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bx + 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rgbClr val="0000CC"/>
                </a:solidFill>
                <a:latin typeface="Snap ITC" panose="04040A07060A02020202" pitchFamily="82" charset="0"/>
                <a:sym typeface="Symbol"/>
              </a:rPr>
              <a:t>Trinomial ax</a:t>
            </a:r>
            <a:r>
              <a:rPr lang="en-AU" baseline="30000" dirty="0" smtClean="0">
                <a:solidFill>
                  <a:srgbClr val="0000CC"/>
                </a:solidFill>
                <a:latin typeface="Snap ITC" panose="04040A07060A02020202" pitchFamily="82" charset="0"/>
                <a:sym typeface="Symbol"/>
              </a:rPr>
              <a:t>2</a:t>
            </a:r>
            <a:r>
              <a:rPr lang="en-AU" dirty="0" smtClean="0">
                <a:solidFill>
                  <a:srgbClr val="0000CC"/>
                </a:solidFill>
                <a:latin typeface="Snap ITC" panose="04040A07060A02020202" pitchFamily="82" charset="0"/>
                <a:sym typeface="Symbol"/>
              </a:rPr>
              <a:t> + bx + c</a:t>
            </a:r>
            <a:endParaRPr lang="en-AU" dirty="0" smtClean="0">
              <a:solidFill>
                <a:srgbClr val="0000CC"/>
              </a:solidFill>
              <a:latin typeface="Snap ITC" panose="04040A07060A02020202" pitchFamily="82" charset="0"/>
              <a:sym typeface="Symbol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652119" y="1118394"/>
            <a:ext cx="3156758" cy="387795"/>
          </a:xfrm>
          <a:prstGeom prst="rect">
            <a:avLst/>
          </a:prstGeom>
          <a:solidFill>
            <a:srgbClr val="0000CC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Snap ITC" panose="04040A07060A02020202" pitchFamily="82" charset="0"/>
              </a:rPr>
              <a:t>Cuatro o más términos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652119" y="1506189"/>
            <a:ext cx="3156758" cy="30510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rgbClr val="0000CC"/>
                </a:solidFill>
                <a:latin typeface="Snap ITC" panose="04040A07060A02020202" pitchFamily="82" charset="0"/>
              </a:rPr>
              <a:t>Common Factor.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rgbClr val="0000CC"/>
                </a:solidFill>
                <a:latin typeface="Snap ITC" panose="04040A07060A02020202" pitchFamily="82" charset="0"/>
              </a:rPr>
              <a:t>Grouping factors.</a:t>
            </a:r>
            <a:endParaRPr lang="en-AU" dirty="0" smtClean="0">
              <a:solidFill>
                <a:srgbClr val="0000CC"/>
              </a:solidFill>
              <a:latin typeface="Snap ITC" panose="04040A07060A02020202" pitchFamily="82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2400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701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902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701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902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503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201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 animBg="1" advAuto="2000"/>
      <p:bldP spid="4" grpId="1" build="allAtOnce" animBg="1"/>
      <p:bldP spid="5" grpId="0" build="allAtOnce" animBg="1" rev="1"/>
      <p:bldP spid="6" grpId="0" build="allAtOnce" animBg="1"/>
      <p:bldP spid="7" grpId="0" build="allAtOnce" animBg="1"/>
      <p:bldP spid="8" grpId="0" build="allAtOnce" animBg="1"/>
      <p:bldP spid="9" grpId="0" build="allAtOnce" animBg="1"/>
      <p:bldP spid="10" grpId="0" build="allAtOnce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A last practice to improve…</a:t>
            </a:r>
            <a:endParaRPr lang="en-AU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43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9" t="7021" r="13496" b="6102"/>
          <a:stretch>
            <a:fillRect/>
          </a:stretch>
        </p:blipFill>
        <p:spPr bwMode="auto">
          <a:xfrm flipH="1">
            <a:off x="7236296" y="4619493"/>
            <a:ext cx="1872208" cy="2219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n-AU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FACTORING</a:t>
            </a:r>
            <a:endParaRPr lang="en-AU" sz="3600" kern="10" spc="-360" baseline="3000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4" name="3 Llamada de nube"/>
          <p:cNvSpPr/>
          <p:nvPr/>
        </p:nvSpPr>
        <p:spPr>
          <a:xfrm>
            <a:off x="323056" y="3998275"/>
            <a:ext cx="6163107" cy="2815101"/>
          </a:xfrm>
          <a:prstGeom prst="cloudCallout">
            <a:avLst>
              <a:gd name="adj1" fmla="val 66980"/>
              <a:gd name="adj2" fmla="val 16188"/>
            </a:avLst>
          </a:prstGeom>
          <a:solidFill>
            <a:srgbClr val="0000CC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latin typeface="Snap ITC" panose="04040A07060A02020202" pitchFamily="82" charset="0"/>
              </a:rPr>
              <a:t>Identify </a:t>
            </a:r>
            <a:r>
              <a:rPr lang="en-AU" sz="2400" dirty="0" smtClean="0">
                <a:latin typeface="Snap ITC" panose="04040A07060A02020202" pitchFamily="82" charset="0"/>
              </a:rPr>
              <a:t>the rule to use using the table and then solve it…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419281" y="1628800"/>
            <a:ext cx="2305439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Snap ITC" panose="04040A07060A02020202" pitchFamily="82" charset="0"/>
              </a:rPr>
              <a:t>x</a:t>
            </a:r>
            <a:r>
              <a:rPr lang="es-CO" sz="3600" baseline="30000" dirty="0" smtClean="0">
                <a:latin typeface="Snap ITC" panose="04040A07060A02020202" pitchFamily="82" charset="0"/>
              </a:rPr>
              <a:t>9</a:t>
            </a:r>
            <a:r>
              <a:rPr lang="es-CO" sz="3600" dirty="0" smtClean="0">
                <a:latin typeface="Snap ITC" panose="04040A07060A02020202" pitchFamily="82" charset="0"/>
              </a:rPr>
              <a:t> – xy</a:t>
            </a:r>
            <a:r>
              <a:rPr lang="es-CO" sz="3600" baseline="30000" dirty="0" smtClean="0">
                <a:latin typeface="Snap ITC" panose="04040A07060A02020202" pitchFamily="82" charset="0"/>
              </a:rPr>
              <a:t>8</a:t>
            </a:r>
            <a:endParaRPr lang="es-CO" sz="3600" baseline="30000" dirty="0">
              <a:latin typeface="Snap ITC" panose="04040A07060A020202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611367" y="2275131"/>
            <a:ext cx="392126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Snap ITC" panose="04040A07060A02020202" pitchFamily="82" charset="0"/>
              </a:rPr>
              <a:t>4x</a:t>
            </a:r>
            <a:r>
              <a:rPr lang="es-CO" sz="3600" baseline="30000" dirty="0" smtClean="0">
                <a:latin typeface="Snap ITC" panose="04040A07060A02020202" pitchFamily="82" charset="0"/>
              </a:rPr>
              <a:t>2</a:t>
            </a:r>
            <a:r>
              <a:rPr lang="es-CO" sz="3600" dirty="0" smtClean="0">
                <a:latin typeface="Snap ITC" panose="04040A07060A02020202" pitchFamily="82" charset="0"/>
              </a:rPr>
              <a:t> – 8x</a:t>
            </a:r>
            <a:r>
              <a:rPr lang="es-CO" sz="3600" baseline="30000" dirty="0" smtClean="0">
                <a:latin typeface="Snap ITC" panose="04040A07060A02020202" pitchFamily="82" charset="0"/>
              </a:rPr>
              <a:t>2</a:t>
            </a:r>
            <a:r>
              <a:rPr lang="es-CO" sz="3600" dirty="0" smtClean="0">
                <a:latin typeface="Snap ITC" panose="04040A07060A02020202" pitchFamily="82" charset="0"/>
              </a:rPr>
              <a:t> + 4</a:t>
            </a:r>
            <a:endParaRPr lang="es-CO" sz="3600" dirty="0"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544315" y="2921462"/>
            <a:ext cx="2055371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Snap ITC" panose="04040A07060A02020202" pitchFamily="82" charset="0"/>
              </a:rPr>
              <a:t>3 – 3a</a:t>
            </a:r>
            <a:r>
              <a:rPr lang="es-CO" sz="3600" baseline="30000" dirty="0" smtClean="0">
                <a:latin typeface="Snap ITC" panose="04040A07060A02020202" pitchFamily="82" charset="0"/>
              </a:rPr>
              <a:t>6</a:t>
            </a:r>
            <a:endParaRPr lang="es-CO" sz="3600" baseline="30000" dirty="0"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76092" y="3567793"/>
            <a:ext cx="739830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Snap ITC" panose="04040A07060A02020202" pitchFamily="82" charset="0"/>
              </a:rPr>
              <a:t>3x</a:t>
            </a:r>
            <a:r>
              <a:rPr lang="es-CO" sz="3600" baseline="30000" dirty="0" smtClean="0">
                <a:latin typeface="Snap ITC" panose="04040A07060A02020202" pitchFamily="82" charset="0"/>
              </a:rPr>
              <a:t>6</a:t>
            </a:r>
            <a:r>
              <a:rPr lang="es-CO" sz="3600" dirty="0" smtClean="0">
                <a:latin typeface="Snap ITC" panose="04040A07060A02020202" pitchFamily="82" charset="0"/>
              </a:rPr>
              <a:t> – 75x</a:t>
            </a:r>
            <a:r>
              <a:rPr lang="es-CO" sz="3600" baseline="30000" dirty="0" smtClean="0">
                <a:latin typeface="Snap ITC" panose="04040A07060A02020202" pitchFamily="82" charset="0"/>
              </a:rPr>
              <a:t>4</a:t>
            </a:r>
            <a:r>
              <a:rPr lang="es-CO" sz="3600" dirty="0" smtClean="0">
                <a:latin typeface="Snap ITC" panose="04040A07060A02020202" pitchFamily="82" charset="0"/>
              </a:rPr>
              <a:t> – 48x</a:t>
            </a:r>
            <a:r>
              <a:rPr lang="es-CO" sz="3600" baseline="30000" dirty="0" smtClean="0">
                <a:latin typeface="Snap ITC" panose="04040A07060A02020202" pitchFamily="82" charset="0"/>
              </a:rPr>
              <a:t>2</a:t>
            </a:r>
            <a:r>
              <a:rPr lang="es-CO" sz="3600" dirty="0" smtClean="0">
                <a:latin typeface="Snap ITC" panose="04040A07060A02020202" pitchFamily="82" charset="0"/>
              </a:rPr>
              <a:t> + 1,200</a:t>
            </a:r>
            <a:endParaRPr lang="es-CO" sz="3600" dirty="0">
              <a:latin typeface="Snap ITC" panose="04040A07060A020202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166638" y="4214124"/>
            <a:ext cx="4817216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Snap ITC" panose="04040A07060A02020202" pitchFamily="82" charset="0"/>
              </a:rPr>
              <a:t>x</a:t>
            </a:r>
            <a:r>
              <a:rPr lang="es-CO" sz="3600" baseline="30000" dirty="0" smtClean="0">
                <a:latin typeface="Snap ITC" panose="04040A07060A02020202" pitchFamily="82" charset="0"/>
              </a:rPr>
              <a:t>8</a:t>
            </a:r>
            <a:r>
              <a:rPr lang="es-CO" sz="3600" dirty="0" smtClean="0">
                <a:latin typeface="Snap ITC" panose="04040A07060A02020202" pitchFamily="82" charset="0"/>
              </a:rPr>
              <a:t> – 25x</a:t>
            </a:r>
            <a:r>
              <a:rPr lang="es-CO" sz="3600" baseline="30000" dirty="0" smtClean="0">
                <a:latin typeface="Snap ITC" panose="04040A07060A02020202" pitchFamily="82" charset="0"/>
              </a:rPr>
              <a:t>5</a:t>
            </a:r>
            <a:r>
              <a:rPr lang="es-CO" sz="3600" dirty="0" smtClean="0">
                <a:latin typeface="Snap ITC" panose="04040A07060A02020202" pitchFamily="82" charset="0"/>
              </a:rPr>
              <a:t> – 54x</a:t>
            </a:r>
            <a:r>
              <a:rPr lang="es-CO" sz="3600" baseline="30000" dirty="0" smtClean="0">
                <a:latin typeface="Snap ITC" panose="04040A07060A02020202" pitchFamily="82" charset="0"/>
              </a:rPr>
              <a:t>2</a:t>
            </a:r>
            <a:endParaRPr lang="es-CO" sz="3600" baseline="300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87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build="allAtOnce" animBg="1"/>
      <p:bldP spid="4" grpId="1" build="allAtOnce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/>
          <p:cNvSpPr>
            <a:spLocks noChangeArrowheads="1" noChangeShapeType="1" noTextEdit="1"/>
          </p:cNvSpPr>
          <p:nvPr/>
        </p:nvSpPr>
        <p:spPr bwMode="auto">
          <a:xfrm>
            <a:off x="250825" y="188913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AU" sz="3600" kern="10" spc="-360" dirty="0" smtClean="0">
                <a:ln w="12700">
                  <a:solidFill>
                    <a:schemeClr val="accent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COMMON FACTOR</a:t>
            </a:r>
            <a:endParaRPr lang="en-AU" sz="3600" kern="10" spc="-360" dirty="0">
              <a:ln w="12700">
                <a:solidFill>
                  <a:schemeClr val="accent2">
                    <a:lumMod val="20000"/>
                    <a:lumOff val="8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741887" y="1124744"/>
            <a:ext cx="36602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AU" altLang="es-CO" sz="1800" dirty="0" smtClean="0">
                <a:latin typeface="Ravie" panose="04040805050809020602" pitchFamily="82" charset="0"/>
              </a:rPr>
              <a:t>It is identified like...</a:t>
            </a:r>
            <a:endParaRPr lang="en-AU" altLang="es-CO" sz="1800" dirty="0">
              <a:latin typeface="Ravie" panose="04040805050809020602" pitchFamily="82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9030" y="1941513"/>
            <a:ext cx="21887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AU" altLang="es-CO" sz="1800" dirty="0" smtClean="0">
                <a:latin typeface="Ravie" panose="04040805050809020602" pitchFamily="82" charset="0"/>
              </a:rPr>
              <a:t>For Example:</a:t>
            </a:r>
            <a:endParaRPr lang="en-AU" altLang="es-CO" sz="1800" dirty="0">
              <a:latin typeface="Ravie" panose="04040805050809020602" pitchFamily="82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267743" y="1941513"/>
            <a:ext cx="62646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AU" altLang="es-CO" sz="2000" dirty="0" smtClean="0">
                <a:latin typeface="Snap ITC" panose="04040A07060A02020202" pitchFamily="82" charset="0"/>
              </a:rPr>
              <a:t>Factor the </a:t>
            </a:r>
            <a:r>
              <a:rPr lang="en-AU" altLang="es-CO" sz="2000" dirty="0" err="1" smtClean="0">
                <a:latin typeface="Snap ITC" panose="04040A07060A02020202" pitchFamily="82" charset="0"/>
              </a:rPr>
              <a:t>polinomial</a:t>
            </a:r>
            <a:r>
              <a:rPr lang="en-AU" altLang="es-CO" sz="2000" dirty="0" smtClean="0">
                <a:latin typeface="Snap ITC" panose="04040A07060A02020202" pitchFamily="82" charset="0"/>
              </a:rPr>
              <a:t> 6x</a:t>
            </a:r>
            <a:r>
              <a:rPr lang="en-AU" altLang="es-CO" sz="2000" baseline="30000" dirty="0" smtClean="0">
                <a:latin typeface="Snap ITC" panose="04040A07060A02020202" pitchFamily="82" charset="0"/>
              </a:rPr>
              <a:t>3</a:t>
            </a:r>
            <a:r>
              <a:rPr lang="en-AU" altLang="es-CO" sz="2000" dirty="0" smtClean="0">
                <a:latin typeface="Snap ITC" panose="04040A07060A02020202" pitchFamily="82" charset="0"/>
              </a:rPr>
              <a:t>y</a:t>
            </a:r>
            <a:r>
              <a:rPr lang="en-AU" altLang="es-CO" sz="2000" baseline="30000" dirty="0" smtClean="0">
                <a:latin typeface="Snap ITC" panose="04040A07060A02020202" pitchFamily="82" charset="0"/>
              </a:rPr>
              <a:t>2</a:t>
            </a:r>
            <a:r>
              <a:rPr lang="en-AU" altLang="es-CO" sz="2000" dirty="0" smtClean="0">
                <a:latin typeface="Snap ITC" panose="04040A07060A02020202" pitchFamily="82" charset="0"/>
              </a:rPr>
              <a:t> – 3x</a:t>
            </a:r>
            <a:r>
              <a:rPr lang="en-AU" altLang="es-CO" sz="2000" baseline="30000" dirty="0" smtClean="0">
                <a:latin typeface="Snap ITC" panose="04040A07060A02020202" pitchFamily="82" charset="0"/>
              </a:rPr>
              <a:t>2</a:t>
            </a:r>
            <a:r>
              <a:rPr lang="en-AU" altLang="es-CO" sz="2000" dirty="0" smtClean="0">
                <a:latin typeface="Snap ITC" panose="04040A07060A02020202" pitchFamily="82" charset="0"/>
              </a:rPr>
              <a:t>y + 9xy</a:t>
            </a:r>
            <a:endParaRPr lang="en-AU" altLang="es-CO" sz="2000" dirty="0">
              <a:latin typeface="Snap ITC" panose="04040A07060A020202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354085" y="1556792"/>
            <a:ext cx="443583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AU" altLang="es-CO" dirty="0" smtClean="0">
                <a:latin typeface="Ravie" panose="04040805050809020602" pitchFamily="82" charset="0"/>
              </a:rPr>
              <a:t>It has something repeating</a:t>
            </a:r>
            <a:endParaRPr lang="en-AU" dirty="0"/>
          </a:p>
        </p:txBody>
      </p:sp>
      <p:sp>
        <p:nvSpPr>
          <p:cNvPr id="7" name="6 CuadroTexto"/>
          <p:cNvSpPr txBox="1"/>
          <p:nvPr/>
        </p:nvSpPr>
        <p:spPr>
          <a:xfrm>
            <a:off x="5507508" y="2279852"/>
            <a:ext cx="2952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We see at least letter “x” is repeated</a:t>
            </a:r>
            <a:endParaRPr lang="en-AU" dirty="0">
              <a:latin typeface="Tekton Pro Cond" pitchFamily="34" charset="0"/>
            </a:endParaRPr>
          </a:p>
        </p:txBody>
      </p:sp>
      <p:cxnSp>
        <p:nvCxnSpPr>
          <p:cNvPr id="8" name="7 Conector recto"/>
          <p:cNvCxnSpPr/>
          <p:nvPr/>
        </p:nvCxnSpPr>
        <p:spPr>
          <a:xfrm>
            <a:off x="5765266" y="2310845"/>
            <a:ext cx="53492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6876256" y="2310845"/>
            <a:ext cx="53492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8023063" y="2318640"/>
            <a:ext cx="36536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10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9" t="7021" r="13496" b="6102"/>
          <a:stretch>
            <a:fillRect/>
          </a:stretch>
        </p:blipFill>
        <p:spPr bwMode="auto">
          <a:xfrm flipH="1">
            <a:off x="7236296" y="4619493"/>
            <a:ext cx="1872208" cy="2219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5868144" y="6300028"/>
            <a:ext cx="3318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It is factored like…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3" name="12 Nube"/>
          <p:cNvSpPr/>
          <p:nvPr/>
        </p:nvSpPr>
        <p:spPr>
          <a:xfrm>
            <a:off x="59157" y="5330587"/>
            <a:ext cx="7443471" cy="1338773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err="1" smtClean="0">
                <a:latin typeface="Ravie" panose="04040805050809020602" pitchFamily="82" charset="0"/>
              </a:rPr>
              <a:t>Firstable</a:t>
            </a:r>
            <a:r>
              <a:rPr lang="en-AU" dirty="0" smtClean="0">
                <a:latin typeface="Ravie" panose="04040805050809020602" pitchFamily="82" charset="0"/>
              </a:rPr>
              <a:t>, find the G. C. f. (Greater Common Factor) of numbers…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50825" y="2492897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howcard Gothic" panose="04020904020102020604" pitchFamily="82" charset="0"/>
              </a:rPr>
              <a:t>6</a:t>
            </a:r>
            <a:endParaRPr lang="en-AU" sz="2400" dirty="0">
              <a:latin typeface="Showcard Gothic" panose="04020904020102020604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600601" y="249289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howcard Gothic" panose="04020904020102020604" pitchFamily="82" charset="0"/>
              </a:rPr>
              <a:t>3</a:t>
            </a:r>
            <a:endParaRPr lang="en-AU" sz="2400" dirty="0">
              <a:latin typeface="Showcard Gothic" panose="04020904020102020604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940759" y="249289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howcard Gothic" panose="04020904020102020604" pitchFamily="82" charset="0"/>
              </a:rPr>
              <a:t>9</a:t>
            </a:r>
            <a:endParaRPr lang="en-AU" sz="2400" dirty="0">
              <a:latin typeface="Showcard Gothic" panose="04020904020102020604" pitchFamily="82" charset="0"/>
            </a:endParaRPr>
          </a:p>
        </p:txBody>
      </p:sp>
      <p:cxnSp>
        <p:nvCxnSpPr>
          <p:cNvPr id="17" name="16 Conector recto"/>
          <p:cNvCxnSpPr/>
          <p:nvPr/>
        </p:nvCxnSpPr>
        <p:spPr>
          <a:xfrm>
            <a:off x="1298915" y="2545723"/>
            <a:ext cx="7647" cy="179383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1298915" y="2492897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howcard Gothic" panose="04020904020102020604" pitchFamily="82" charset="0"/>
              </a:rPr>
              <a:t>2</a:t>
            </a:r>
            <a:endParaRPr lang="en-AU" sz="2400" dirty="0">
              <a:latin typeface="Showcard Gothic" panose="04020904020102020604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50825" y="2954561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howcard Gothic" panose="04020904020102020604" pitchFamily="82" charset="0"/>
              </a:rPr>
              <a:t>3</a:t>
            </a:r>
            <a:endParaRPr lang="en-AU" sz="2400" dirty="0">
              <a:latin typeface="Showcard Gothic" panose="04020904020102020604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605411" y="2954562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howcard Gothic" panose="04020904020102020604" pitchFamily="82" charset="0"/>
              </a:rPr>
              <a:t>3</a:t>
            </a:r>
            <a:endParaRPr lang="en-AU" sz="2400" dirty="0">
              <a:latin typeface="Showcard Gothic" panose="04020904020102020604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940759" y="295456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howcard Gothic" panose="04020904020102020604" pitchFamily="82" charset="0"/>
              </a:rPr>
              <a:t>9</a:t>
            </a:r>
            <a:endParaRPr lang="en-AU" sz="2400" dirty="0">
              <a:latin typeface="Showcard Gothic" panose="04020904020102020604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624645" y="2545723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ym typeface="Wingdings" panose="05000000000000000000" pitchFamily="2" charset="2"/>
              </a:rPr>
              <a:t></a:t>
            </a:r>
            <a:endParaRPr lang="en-AU" dirty="0"/>
          </a:p>
        </p:txBody>
      </p:sp>
      <p:sp>
        <p:nvSpPr>
          <p:cNvPr id="23" name="22 CuadroTexto"/>
          <p:cNvSpPr txBox="1"/>
          <p:nvPr/>
        </p:nvSpPr>
        <p:spPr>
          <a:xfrm>
            <a:off x="2051720" y="2545723"/>
            <a:ext cx="3865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We ask if this number divided every given numbers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2088602" y="2564904"/>
            <a:ext cx="827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It didn’t </a:t>
            </a:r>
            <a:endParaRPr lang="en-AU" b="1" u="sng" dirty="0">
              <a:latin typeface="Tekton Pro Cond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1306014" y="2954561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howcard Gothic" panose="04020904020102020604" pitchFamily="82" charset="0"/>
              </a:rPr>
              <a:t>3</a:t>
            </a:r>
            <a:endParaRPr lang="en-AU" sz="2400" dirty="0">
              <a:latin typeface="Showcard Gothic" panose="04020904020102020604" pitchFamily="82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262046" y="3416227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howcard Gothic" panose="04020904020102020604" pitchFamily="82" charset="0"/>
              </a:rPr>
              <a:t>1</a:t>
            </a:r>
            <a:endParaRPr lang="en-AU" sz="2400" dirty="0">
              <a:latin typeface="Showcard Gothic" panose="04020904020102020604" pitchFamily="82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586173" y="3416227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howcard Gothic" panose="04020904020102020604" pitchFamily="82" charset="0"/>
              </a:rPr>
              <a:t>1</a:t>
            </a:r>
            <a:endParaRPr lang="en-AU" sz="2400" dirty="0">
              <a:latin typeface="Showcard Gothic" panose="04020904020102020604" pitchFamily="82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940759" y="3416227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howcard Gothic" panose="04020904020102020604" pitchFamily="82" charset="0"/>
              </a:rPr>
              <a:t>3</a:t>
            </a:r>
            <a:endParaRPr lang="en-AU" sz="2400" dirty="0">
              <a:latin typeface="Showcard Gothic" panose="04020904020102020604" pitchFamily="82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1734198" y="300072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ym typeface="Wingdings" panose="05000000000000000000" pitchFamily="2" charset="2"/>
              </a:rPr>
              <a:t></a:t>
            </a:r>
            <a:endParaRPr lang="en-AU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051720" y="2987660"/>
            <a:ext cx="2189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It divided all given numbers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31" name="30 Elipse"/>
          <p:cNvSpPr/>
          <p:nvPr/>
        </p:nvSpPr>
        <p:spPr>
          <a:xfrm>
            <a:off x="1306562" y="2955427"/>
            <a:ext cx="334800" cy="460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1306562" y="3407971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howcard Gothic" panose="04020904020102020604" pitchFamily="82" charset="0"/>
              </a:rPr>
              <a:t>3</a:t>
            </a:r>
            <a:endParaRPr lang="en-AU" sz="2400" dirty="0">
              <a:latin typeface="Showcard Gothic" panose="04020904020102020604" pitchFamily="8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262046" y="3877892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howcard Gothic" panose="04020904020102020604" pitchFamily="82" charset="0"/>
              </a:rPr>
              <a:t>1</a:t>
            </a:r>
            <a:endParaRPr lang="en-AU" sz="2400" dirty="0">
              <a:latin typeface="Showcard Gothic" panose="04020904020102020604" pitchFamily="8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589036" y="3877892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howcard Gothic" panose="04020904020102020604" pitchFamily="82" charset="0"/>
              </a:rPr>
              <a:t>1</a:t>
            </a:r>
            <a:endParaRPr lang="en-AU" sz="2400" dirty="0">
              <a:latin typeface="Showcard Gothic" panose="04020904020102020604" pitchFamily="82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961598" y="3869636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howcard Gothic" panose="04020904020102020604" pitchFamily="82" charset="0"/>
              </a:rPr>
              <a:t>1</a:t>
            </a:r>
            <a:endParaRPr lang="en-AU" sz="2400" dirty="0">
              <a:latin typeface="Showcard Gothic" panose="04020904020102020604" pitchFamily="82" charset="0"/>
            </a:endParaRPr>
          </a:p>
        </p:txBody>
      </p:sp>
      <p:sp>
        <p:nvSpPr>
          <p:cNvPr id="36" name="35 Nube"/>
          <p:cNvSpPr/>
          <p:nvPr/>
        </p:nvSpPr>
        <p:spPr>
          <a:xfrm>
            <a:off x="8849" y="5330587"/>
            <a:ext cx="7443471" cy="1338773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latin typeface="Ravie" panose="04040805050809020602" pitchFamily="82" charset="0"/>
              </a:rPr>
              <a:t>The common factor of the numbers is to multiply circle numbers…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2418155" y="2930917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nap ITC" panose="04040A07060A02020202" pitchFamily="82" charset="0"/>
              </a:rPr>
              <a:t>3</a:t>
            </a:r>
            <a:endParaRPr lang="en-AU" sz="3200" dirty="0">
              <a:latin typeface="Snap ITC" panose="04040A07060A02020202" pitchFamily="82" charset="0"/>
            </a:endParaRPr>
          </a:p>
        </p:txBody>
      </p:sp>
      <p:sp>
        <p:nvSpPr>
          <p:cNvPr id="38" name="37 Nube"/>
          <p:cNvSpPr/>
          <p:nvPr/>
        </p:nvSpPr>
        <p:spPr>
          <a:xfrm>
            <a:off x="8849" y="5330587"/>
            <a:ext cx="7443471" cy="1338773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latin typeface="Ravie" panose="04040805050809020602" pitchFamily="82" charset="0"/>
              </a:rPr>
              <a:t>Now, look the common factor of literals…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39" name="38 Nube"/>
          <p:cNvSpPr/>
          <p:nvPr/>
        </p:nvSpPr>
        <p:spPr>
          <a:xfrm>
            <a:off x="8849" y="5330587"/>
            <a:ext cx="7443471" cy="1338773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latin typeface="Ravie" panose="04040805050809020602" pitchFamily="82" charset="0"/>
              </a:rPr>
              <a:t>Find repeating literals with its less exponent… 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2792661" y="2916233"/>
            <a:ext cx="777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err="1" smtClean="0">
                <a:latin typeface="Snap ITC" panose="04040A07060A02020202" pitchFamily="82" charset="0"/>
              </a:rPr>
              <a:t>xy</a:t>
            </a:r>
            <a:endParaRPr lang="en-AU" sz="3200" dirty="0">
              <a:latin typeface="Snap ITC" panose="04040A07060A02020202" pitchFamily="82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3440435" y="2916233"/>
            <a:ext cx="362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nap ITC" panose="04040A07060A02020202" pitchFamily="82" charset="0"/>
              </a:rPr>
              <a:t>(</a:t>
            </a:r>
            <a:endParaRPr lang="en-AU" sz="3200" dirty="0">
              <a:latin typeface="Snap ITC" panose="04040A07060A02020202" pitchFamily="82" charset="0"/>
            </a:endParaRPr>
          </a:p>
        </p:txBody>
      </p:sp>
      <p:sp>
        <p:nvSpPr>
          <p:cNvPr id="42" name="41 Nube"/>
          <p:cNvSpPr/>
          <p:nvPr/>
        </p:nvSpPr>
        <p:spPr>
          <a:xfrm>
            <a:off x="35496" y="5258579"/>
            <a:ext cx="7443471" cy="1338773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latin typeface="Ravie" panose="04040805050809020602" pitchFamily="82" charset="0"/>
              </a:rPr>
              <a:t>Divide each number by 3 and literals by the found literals…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3117756" y="4509120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</a:rPr>
              <a:t>6 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 3 = 2</a:t>
            </a:r>
            <a:endParaRPr lang="en-AU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3647509" y="2930917"/>
            <a:ext cx="4924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nap ITC" panose="04040A07060A02020202" pitchFamily="82" charset="0"/>
              </a:rPr>
              <a:t>2</a:t>
            </a:r>
            <a:endParaRPr lang="en-AU" sz="3200" dirty="0">
              <a:latin typeface="Snap ITC" panose="04040A07060A02020202" pitchFamily="82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2737003" y="4509120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</a:rPr>
              <a:t>x</a:t>
            </a:r>
            <a:r>
              <a:rPr lang="en-AU" baseline="300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3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</a:rPr>
              <a:t>y</a:t>
            </a:r>
            <a:r>
              <a:rPr lang="en-AU" baseline="300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2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</a:rPr>
              <a:t> 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 </a:t>
            </a:r>
            <a:r>
              <a:rPr lang="en-AU" dirty="0" err="1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xy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 = x</a:t>
            </a:r>
            <a:r>
              <a:rPr lang="en-AU" baseline="30000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2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y</a:t>
            </a:r>
            <a:endParaRPr lang="en-AU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3995936" y="2924944"/>
            <a:ext cx="9829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nap ITC" panose="04040A07060A02020202" pitchFamily="82" charset="0"/>
              </a:rPr>
              <a:t>x</a:t>
            </a:r>
            <a:r>
              <a:rPr lang="en-AU" sz="3200" baseline="30000" dirty="0" smtClean="0">
                <a:latin typeface="Snap ITC" panose="04040A07060A02020202" pitchFamily="82" charset="0"/>
              </a:rPr>
              <a:t>2</a:t>
            </a:r>
            <a:r>
              <a:rPr lang="en-AU" sz="3200" dirty="0" smtClean="0">
                <a:latin typeface="Snap ITC" panose="04040A07060A02020202" pitchFamily="82" charset="0"/>
              </a:rPr>
              <a:t>y</a:t>
            </a:r>
            <a:endParaRPr lang="en-AU" sz="3200" dirty="0">
              <a:latin typeface="Snap ITC" panose="04040A07060A02020202" pitchFamily="82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860032" y="2924944"/>
            <a:ext cx="3417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nap ITC" panose="04040A07060A02020202" pitchFamily="82" charset="0"/>
              </a:rPr>
              <a:t>-</a:t>
            </a:r>
            <a:endParaRPr lang="en-AU" sz="3200" dirty="0">
              <a:latin typeface="Snap ITC" panose="04040A07060A02020202" pitchFamily="82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3494723" y="4509120"/>
            <a:ext cx="13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</a:rPr>
              <a:t>3 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 3 = 1</a:t>
            </a:r>
            <a:endParaRPr lang="en-AU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5201792" y="2924944"/>
            <a:ext cx="3882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nap ITC" panose="04040A07060A02020202" pitchFamily="82" charset="0"/>
              </a:rPr>
              <a:t>1</a:t>
            </a:r>
            <a:endParaRPr lang="en-AU" sz="3200" dirty="0">
              <a:latin typeface="Snap ITC" panose="04040A07060A02020202" pitchFamily="82" charset="0"/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3045302" y="4509120"/>
            <a:ext cx="1917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</a:rPr>
              <a:t>x</a:t>
            </a:r>
            <a:r>
              <a:rPr lang="en-AU" baseline="300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2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</a:rPr>
              <a:t>y 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 </a:t>
            </a:r>
            <a:r>
              <a:rPr lang="en-AU" dirty="0" err="1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xy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 = x</a:t>
            </a:r>
            <a:endParaRPr lang="en-AU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5501640" y="2916233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nap ITC" panose="04040A07060A02020202" pitchFamily="82" charset="0"/>
              </a:rPr>
              <a:t>x</a:t>
            </a:r>
            <a:endParaRPr lang="en-AU" sz="3200" dirty="0">
              <a:latin typeface="Snap ITC" panose="04040A07060A02020202" pitchFamily="82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5510275" y="2930917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nap ITC" panose="04040A07060A02020202" pitchFamily="82" charset="0"/>
              </a:rPr>
              <a:t>+</a:t>
            </a:r>
            <a:endParaRPr lang="en-AU" sz="3200" dirty="0">
              <a:latin typeface="Snap ITC" panose="04040A07060A02020202" pitchFamily="82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3274531" y="4509120"/>
            <a:ext cx="145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</a:rPr>
              <a:t>9 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 3 = 3</a:t>
            </a:r>
            <a:endParaRPr lang="en-AU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5868144" y="2916233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nap ITC" panose="04040A07060A02020202" pitchFamily="82" charset="0"/>
              </a:rPr>
              <a:t>3</a:t>
            </a:r>
            <a:endParaRPr lang="en-AU" sz="3200" dirty="0">
              <a:latin typeface="Snap ITC" panose="04040A07060A02020202" pitchFamily="82" charset="0"/>
            </a:endParaRPr>
          </a:p>
        </p:txBody>
      </p:sp>
      <p:sp>
        <p:nvSpPr>
          <p:cNvPr id="55" name="54 CuadroTexto"/>
          <p:cNvSpPr txBox="1"/>
          <p:nvPr/>
        </p:nvSpPr>
        <p:spPr>
          <a:xfrm>
            <a:off x="2731428" y="4509120"/>
            <a:ext cx="2661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err="1" smtClean="0">
                <a:solidFill>
                  <a:srgbClr val="FF0000"/>
                </a:solidFill>
                <a:latin typeface="Snap ITC" panose="04040A07060A02020202" pitchFamily="82" charset="0"/>
              </a:rPr>
              <a:t>xy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</a:rPr>
              <a:t> 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 </a:t>
            </a:r>
            <a:r>
              <a:rPr lang="en-AU" dirty="0" err="1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xy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 = x</a:t>
            </a:r>
            <a:r>
              <a:rPr lang="en-AU" baseline="30000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0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y</a:t>
            </a:r>
            <a:r>
              <a:rPr lang="en-AU" baseline="30000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0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 = 1</a:t>
            </a:r>
            <a:endParaRPr lang="en-AU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5371859" y="4509120"/>
            <a:ext cx="1601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Don’t write literals</a:t>
            </a:r>
            <a:endParaRPr lang="en-AU" dirty="0"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634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1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65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7" dur="2000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4" dur="2000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8" dur="2000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500"/>
                            </p:stCondLst>
                            <p:childTnLst>
                              <p:par>
                                <p:cTn id="28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1" dur="2000"/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48148E-6 L -0.04428 1.48148E-6 " pathEditMode="relative" rAng="0" ptsTypes="AA">
                                      <p:cBhvr>
                                        <p:cTn id="366" dur="2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1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0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 animBg="1"/>
      <p:bldP spid="7" grpId="0"/>
      <p:bldP spid="12" grpId="0"/>
      <p:bldP spid="12" grpId="1"/>
      <p:bldP spid="13" grpId="0" build="p" animBg="1"/>
      <p:bldP spid="13" grpId="1" build="allAtOnce" animBg="1"/>
      <p:bldP spid="14" grpId="0"/>
      <p:bldP spid="14" grpId="1"/>
      <p:bldP spid="15" grpId="0"/>
      <p:bldP spid="15" grpId="1"/>
      <p:bldP spid="16" grpId="0"/>
      <p:bldP spid="16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2" grpId="2"/>
      <p:bldP spid="23" grpId="0"/>
      <p:bldP spid="23" grpId="1"/>
      <p:bldP spid="23" grpId="2"/>
      <p:bldP spid="24" grpId="0"/>
      <p:bldP spid="24" grpId="1"/>
      <p:bldP spid="24" grpId="2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29" grpId="2"/>
      <p:bldP spid="30" grpId="0"/>
      <p:bldP spid="30" grpId="1"/>
      <p:bldP spid="30" grpId="2"/>
      <p:bldP spid="31" grpId="0" animBg="1"/>
      <p:bldP spid="31" grpId="1" animBg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 build="p" animBg="1"/>
      <p:bldP spid="36" grpId="1" build="allAtOnce" animBg="1"/>
      <p:bldP spid="37" grpId="0" build="p"/>
      <p:bldP spid="38" grpId="0" build="p" animBg="1"/>
      <p:bldP spid="38" grpId="1" build="allAtOnce" animBg="1"/>
      <p:bldP spid="39" grpId="0" build="p" animBg="1"/>
      <p:bldP spid="39" grpId="1" build="allAtOnce" animBg="1"/>
      <p:bldP spid="40" grpId="0"/>
      <p:bldP spid="41" grpId="0" build="p"/>
      <p:bldP spid="42" grpId="0" build="p" animBg="1"/>
      <p:bldP spid="42" grpId="1" build="allAtOnce" animBg="1"/>
      <p:bldP spid="43" grpId="0"/>
      <p:bldP spid="43" grpId="1"/>
      <p:bldP spid="44" grpId="0" build="p"/>
      <p:bldP spid="45" grpId="0"/>
      <p:bldP spid="45" grpId="1"/>
      <p:bldP spid="46" grpId="0" build="p"/>
      <p:bldP spid="47" grpId="0" build="p"/>
      <p:bldP spid="48" grpId="0"/>
      <p:bldP spid="48" grpId="1"/>
      <p:bldP spid="49" grpId="0" build="p"/>
      <p:bldP spid="49" grpId="1" build="allAtOnce"/>
      <p:bldP spid="50" grpId="0"/>
      <p:bldP spid="50" grpId="1"/>
      <p:bldP spid="51" grpId="0" build="p"/>
      <p:bldP spid="51" grpId="1" build="allAtOnce"/>
      <p:bldP spid="52" grpId="0" build="p"/>
      <p:bldP spid="53" grpId="0"/>
      <p:bldP spid="53" grpId="1"/>
      <p:bldP spid="54" grpId="0" build="p"/>
      <p:bldP spid="55" grpId="0"/>
      <p:bldP spid="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250825" y="188913"/>
            <a:ext cx="8497888" cy="815975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AU" sz="3600" kern="10" spc="-360" dirty="0" smtClean="0">
                <a:ln w="12700">
                  <a:solidFill>
                    <a:schemeClr val="accent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COMMON FACTOR</a:t>
            </a:r>
            <a:endParaRPr lang="en-AU" sz="3600" kern="10" spc="-360" dirty="0">
              <a:ln w="12700">
                <a:solidFill>
                  <a:schemeClr val="accent2">
                    <a:lumMod val="20000"/>
                    <a:lumOff val="8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Line 9">
            <a:hlinkHover r:id="" action="ppaction://noaction" highlightClick="1"/>
          </p:cNvPr>
          <p:cNvSpPr>
            <a:spLocks noChangeShapeType="1"/>
          </p:cNvSpPr>
          <p:nvPr/>
        </p:nvSpPr>
        <p:spPr bwMode="auto">
          <a:xfrm>
            <a:off x="5466693" y="2030282"/>
            <a:ext cx="1193539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 dirty="0"/>
          </a:p>
        </p:txBody>
      </p:sp>
      <p:sp>
        <p:nvSpPr>
          <p:cNvPr id="4" name="Line 10">
            <a:hlinkHover r:id="" action="ppaction://noaction" highlightClick="1"/>
          </p:cNvPr>
          <p:cNvSpPr>
            <a:spLocks noChangeShapeType="1"/>
          </p:cNvSpPr>
          <p:nvPr/>
        </p:nvSpPr>
        <p:spPr bwMode="auto">
          <a:xfrm>
            <a:off x="7597279" y="2030281"/>
            <a:ext cx="107917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 dirty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7493" y="2276872"/>
            <a:ext cx="91010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AU" altLang="es-CO" sz="1800" dirty="0" smtClean="0">
                <a:latin typeface="Ravie" panose="04040805050809020602" pitchFamily="82" charset="0"/>
              </a:rPr>
              <a:t>Thus the polynomial is converted in…</a:t>
            </a:r>
            <a:endParaRPr lang="en-AU" altLang="es-CO" sz="1800" dirty="0">
              <a:latin typeface="Ravie" panose="04040805050809020602" pitchFamily="82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1678538" y="3257526"/>
            <a:ext cx="187225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AU" altLang="es-CO" sz="3000" dirty="0" smtClean="0">
                <a:latin typeface="Snap ITC" panose="04040A07060A02020202" pitchFamily="82" charset="0"/>
              </a:rPr>
              <a:t>(x</a:t>
            </a:r>
            <a:r>
              <a:rPr lang="en-AU" altLang="es-CO" sz="3000" baseline="30000" dirty="0" smtClean="0">
                <a:latin typeface="Snap ITC" panose="04040A07060A02020202" pitchFamily="82" charset="0"/>
              </a:rPr>
              <a:t>2</a:t>
            </a:r>
            <a:r>
              <a:rPr lang="en-AU" altLang="es-CO" sz="3000" dirty="0" smtClean="0">
                <a:latin typeface="Snap ITC" panose="04040A07060A02020202" pitchFamily="82" charset="0"/>
              </a:rPr>
              <a:t> + 1)</a:t>
            </a:r>
            <a:endParaRPr lang="en-AU" altLang="es-CO" sz="3000" dirty="0">
              <a:latin typeface="Snap ITC" panose="04040A07060A02020202" pitchFamily="82" charset="0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3347864" y="3257526"/>
            <a:ext cx="234506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AU" altLang="es-CO" sz="3000" dirty="0" smtClean="0">
                <a:latin typeface="Snap ITC" panose="04040A07060A02020202" pitchFamily="82" charset="0"/>
              </a:rPr>
              <a:t>(4ax + a)</a:t>
            </a:r>
            <a:endParaRPr lang="en-AU" altLang="es-CO" sz="3000" dirty="0">
              <a:latin typeface="Snap ITC" panose="04040A07060A02020202" pitchFamily="82" charset="0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1667539" y="4387170"/>
            <a:ext cx="196455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s-CO" sz="3000" dirty="0" smtClean="0">
                <a:latin typeface="Snap ITC" panose="04040A07060A02020202" pitchFamily="82" charset="0"/>
              </a:rPr>
              <a:t>(x</a:t>
            </a:r>
            <a:r>
              <a:rPr lang="en-AU" altLang="es-CO" sz="3000" baseline="30000" dirty="0" smtClean="0">
                <a:latin typeface="Snap ITC" panose="04040A07060A02020202" pitchFamily="82" charset="0"/>
              </a:rPr>
              <a:t>2</a:t>
            </a:r>
            <a:r>
              <a:rPr lang="en-AU" altLang="es-CO" sz="3000" dirty="0" smtClean="0">
                <a:latin typeface="Snap ITC" panose="04040A07060A02020202" pitchFamily="82" charset="0"/>
              </a:rPr>
              <a:t> + 1)</a:t>
            </a:r>
            <a:endParaRPr lang="en-AU" altLang="es-CO" sz="3000" dirty="0">
              <a:latin typeface="Snap ITC" panose="04040A07060A02020202" pitchFamily="82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3419872" y="4365104"/>
            <a:ext cx="43338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AU" altLang="es-CO" sz="3000" dirty="0" smtClean="0">
                <a:latin typeface="Snap ITC" panose="04040A07060A02020202" pitchFamily="82" charset="0"/>
              </a:rPr>
              <a:t>a</a:t>
            </a:r>
            <a:endParaRPr lang="en-AU" altLang="es-CO" sz="3000" dirty="0">
              <a:latin typeface="Snap ITC" panose="04040A07060A02020202" pitchFamily="82" charset="0"/>
            </a:endParaRP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3779912" y="4365104"/>
            <a:ext cx="201719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AU" altLang="es-CO" sz="3000" dirty="0" smtClean="0">
                <a:latin typeface="Snap ITC" panose="04040A07060A02020202" pitchFamily="82" charset="0"/>
              </a:rPr>
              <a:t>(4x + 1)</a:t>
            </a:r>
            <a:endParaRPr lang="en-AU" altLang="es-CO" sz="3000" dirty="0">
              <a:latin typeface="Snap ITC" panose="04040A07060A02020202" pitchFamily="82" charset="0"/>
            </a:endParaRPr>
          </a:p>
        </p:txBody>
      </p:sp>
      <p:sp>
        <p:nvSpPr>
          <p:cNvPr id="11" name="AutoShape 18"/>
          <p:cNvSpPr>
            <a:spLocks noChangeArrowheads="1"/>
          </p:cNvSpPr>
          <p:nvPr/>
        </p:nvSpPr>
        <p:spPr bwMode="auto">
          <a:xfrm>
            <a:off x="3203848" y="3812991"/>
            <a:ext cx="360000" cy="540000"/>
          </a:xfrm>
          <a:prstGeom prst="downArrow">
            <a:avLst>
              <a:gd name="adj1" fmla="val 50000"/>
              <a:gd name="adj2" fmla="val 58272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es-CO" sz="1800" dirty="0">
              <a:latin typeface="Arial Black" pitchFamily="34" charset="0"/>
            </a:endParaRPr>
          </a:p>
        </p:txBody>
      </p:sp>
      <p:sp>
        <p:nvSpPr>
          <p:cNvPr id="12" name="11 Llamada de nube"/>
          <p:cNvSpPr/>
          <p:nvPr/>
        </p:nvSpPr>
        <p:spPr>
          <a:xfrm>
            <a:off x="4788507" y="283091"/>
            <a:ext cx="4201645" cy="2668854"/>
          </a:xfrm>
          <a:prstGeom prst="cloudCallout">
            <a:avLst>
              <a:gd name="adj1" fmla="val 22033"/>
              <a:gd name="adj2" fmla="val 114601"/>
            </a:avLst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AU" altLang="es-CO" dirty="0" smtClean="0">
                <a:latin typeface="Ravie" panose="04040805050809020602" pitchFamily="82" charset="0"/>
              </a:rPr>
              <a:t>Common factor could be a binomial or an expression between parenthesis… </a:t>
            </a:r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9" t="7021" r="13496" b="6102"/>
          <a:stretch>
            <a:fillRect/>
          </a:stretch>
        </p:blipFill>
        <p:spPr bwMode="auto">
          <a:xfrm flipH="1">
            <a:off x="7236296" y="4619493"/>
            <a:ext cx="1872208" cy="2219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CuadroTexto"/>
          <p:cNvSpPr txBox="1"/>
          <p:nvPr/>
        </p:nvSpPr>
        <p:spPr>
          <a:xfrm>
            <a:off x="0" y="1138269"/>
            <a:ext cx="2685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For example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0" y="1599934"/>
            <a:ext cx="91085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AU" altLang="es-CO" sz="2400" dirty="0" smtClean="0">
                <a:latin typeface="Ravie" panose="04040805050809020602" pitchFamily="82" charset="0"/>
              </a:rPr>
              <a:t>Factor the polynomial </a:t>
            </a:r>
            <a:r>
              <a:rPr lang="en-AU" altLang="es-CO" sz="2400" dirty="0" smtClean="0">
                <a:latin typeface="Snap ITC" panose="04040A07060A02020202" pitchFamily="82" charset="0"/>
              </a:rPr>
              <a:t>4ax(x</a:t>
            </a:r>
            <a:r>
              <a:rPr lang="en-AU" alt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altLang="es-CO" sz="2400" dirty="0" smtClean="0">
                <a:latin typeface="Snap ITC" panose="04040A07060A02020202" pitchFamily="82" charset="0"/>
              </a:rPr>
              <a:t> + 1) + a(x</a:t>
            </a:r>
            <a:r>
              <a:rPr lang="en-AU" alt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altLang="es-CO" sz="2400" dirty="0" smtClean="0">
                <a:latin typeface="Snap ITC" panose="04040A07060A02020202" pitchFamily="82" charset="0"/>
              </a:rPr>
              <a:t> + 1)</a:t>
            </a:r>
            <a:endParaRPr lang="en-AU" altLang="es-CO" sz="2400" dirty="0">
              <a:latin typeface="Snap ITC" panose="04040A07060A02020202" pitchFamily="82" charset="0"/>
            </a:endParaRPr>
          </a:p>
        </p:txBody>
      </p:sp>
      <p:sp>
        <p:nvSpPr>
          <p:cNvPr id="16" name="15 Llamada de nube"/>
          <p:cNvSpPr/>
          <p:nvPr/>
        </p:nvSpPr>
        <p:spPr>
          <a:xfrm>
            <a:off x="0" y="4868664"/>
            <a:ext cx="4201645" cy="1944712"/>
          </a:xfrm>
          <a:prstGeom prst="cloudCallout">
            <a:avLst>
              <a:gd name="adj1" fmla="val 127550"/>
              <a:gd name="adj2" fmla="val 1262"/>
            </a:avLst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AU" altLang="es-CO" dirty="0" smtClean="0">
                <a:latin typeface="Ravie" panose="04040805050809020602" pitchFamily="82" charset="0"/>
              </a:rPr>
              <a:t>Look that term between the parenthesis is common in the polynomial… </a:t>
            </a:r>
          </a:p>
          <a:p>
            <a:pPr algn="ctr"/>
            <a:endParaRPr lang="en-AU" dirty="0"/>
          </a:p>
        </p:txBody>
      </p:sp>
      <p:sp>
        <p:nvSpPr>
          <p:cNvPr id="17" name="16 CuadroTexto"/>
          <p:cNvSpPr txBox="1"/>
          <p:nvPr/>
        </p:nvSpPr>
        <p:spPr>
          <a:xfrm>
            <a:off x="4846145" y="2611195"/>
            <a:ext cx="4262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Suppose the term is not in the expression and write the left terms in the other parenthesis…</a:t>
            </a:r>
            <a:endParaRPr lang="en-AU" dirty="0">
              <a:latin typeface="Tekton Pro Cond" pitchFamily="34" charset="0"/>
            </a:endParaRPr>
          </a:p>
        </p:txBody>
      </p:sp>
      <p:cxnSp>
        <p:nvCxnSpPr>
          <p:cNvPr id="18" name="17 Conector recto"/>
          <p:cNvCxnSpPr/>
          <p:nvPr/>
        </p:nvCxnSpPr>
        <p:spPr>
          <a:xfrm flipH="1">
            <a:off x="5507608" y="1700808"/>
            <a:ext cx="1008608" cy="22469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H="1">
            <a:off x="7595840" y="1700808"/>
            <a:ext cx="1008608" cy="22469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5526621" y="3286725"/>
            <a:ext cx="3581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Factor this parenthesis…</a:t>
            </a:r>
            <a:endParaRPr lang="en-AU" dirty="0"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57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3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1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1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 build="p" animBg="1"/>
      <p:bldP spid="12" grpId="1" build="allAtOnce" animBg="1"/>
      <p:bldP spid="14" grpId="0"/>
      <p:bldP spid="15" grpId="0"/>
      <p:bldP spid="16" grpId="0" uiExpand="1" build="p" animBg="1"/>
      <p:bldP spid="16" grpId="1" build="allAtOnce" animBg="1"/>
      <p:bldP spid="17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Let´s practice a little…</a:t>
            </a:r>
            <a:endParaRPr lang="en-AU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7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250825" y="188913"/>
            <a:ext cx="8497888" cy="815975"/>
          </a:xfrm>
          <a:prstGeom prst="rect">
            <a:avLst/>
          </a:prstGeom>
          <a:solidFill>
            <a:srgbClr val="FFFF00"/>
          </a:solidFill>
          <a:effectLst>
            <a:outerShdw blurRad="50800" dist="50800" dir="5400000" algn="ctr" rotWithShape="0">
              <a:srgbClr val="FF0000"/>
            </a:outerShdw>
          </a:effectLst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AU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000099"/>
                  </a:outerShdw>
                </a:effectLst>
                <a:latin typeface="Arial Black"/>
              </a:rPr>
              <a:t>COMMON FACTOR </a:t>
            </a:r>
            <a:endParaRPr lang="en-AU" sz="36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000099"/>
                </a:outerShdw>
              </a:effectLst>
              <a:latin typeface="Arial Black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993376" y="2041683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n</a:t>
            </a:r>
            <a:r>
              <a:rPr lang="es-CO" sz="2400" baseline="30000" dirty="0" smtClean="0">
                <a:latin typeface="Snap ITC" panose="04040A07060A02020202" pitchFamily="82" charset="0"/>
              </a:rPr>
              <a:t>3</a:t>
            </a:r>
            <a:r>
              <a:rPr lang="es-CO" sz="2400" dirty="0" smtClean="0">
                <a:latin typeface="Snap ITC" panose="04040A07060A02020202" pitchFamily="82" charset="0"/>
              </a:rPr>
              <a:t>x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77830" y="2041685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Answer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818400" y="2041685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55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332099" y="2041685"/>
            <a:ext cx="591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m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779912" y="1980129"/>
            <a:ext cx="362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>
                <a:latin typeface="Snap ITC" panose="04040A07060A02020202" pitchFamily="82" charset="0"/>
              </a:rPr>
              <a:t>(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658190" y="1463551"/>
            <a:ext cx="582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55m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n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3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x + 110m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n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3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x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220m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y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3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41448" y="2041682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+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929480" y="2041681"/>
            <a:ext cx="1168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2n</a:t>
            </a:r>
            <a:r>
              <a:rPr lang="es-CO" sz="2400" baseline="30000" dirty="0" smtClean="0">
                <a:latin typeface="Snap ITC" panose="04040A07060A02020202" pitchFamily="82" charset="0"/>
              </a:rPr>
              <a:t>3</a:t>
            </a:r>
            <a:r>
              <a:rPr lang="es-CO" sz="2400" dirty="0" smtClean="0">
                <a:latin typeface="Snap ITC" panose="04040A07060A02020202" pitchFamily="82" charset="0"/>
              </a:rPr>
              <a:t>x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009600" y="2041685"/>
            <a:ext cx="301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–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6225624" y="2041680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4y</a:t>
            </a:r>
            <a:r>
              <a:rPr lang="es-CO" sz="2400" baseline="30000" dirty="0" smtClean="0">
                <a:latin typeface="Snap ITC" panose="04040A07060A02020202" pitchFamily="82" charset="0"/>
              </a:rPr>
              <a:t>3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945704" y="1980124"/>
            <a:ext cx="362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)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357291" y="2708920"/>
            <a:ext cx="4429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(x – a)(y + 2) + b(y + 2)</a:t>
            </a:r>
            <a:endParaRPr lang="es-CO" sz="24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893854" y="3356992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Answer </a:t>
            </a:r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977712" y="3356992"/>
            <a:ext cx="1407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(y + 2)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211960" y="3356992"/>
            <a:ext cx="1983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(x – a + b)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219208" y="4005064"/>
            <a:ext cx="4705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18hij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54h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i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j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+ 36hj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821846" y="4653136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Answer </a:t>
            </a:r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006960" y="4653136"/>
            <a:ext cx="590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18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419872" y="4653135"/>
            <a:ext cx="659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hj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3923928" y="4591580"/>
            <a:ext cx="362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>
                <a:latin typeface="Snap ITC" panose="04040A07060A02020202" pitchFamily="82" charset="0"/>
              </a:rPr>
              <a:t>(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4103856" y="4653134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i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4283968" y="4653133"/>
            <a:ext cx="301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–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499992" y="4684277"/>
            <a:ext cx="9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3hi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5292080" y="4653136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+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5580112" y="4653136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2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5868144" y="4591577"/>
            <a:ext cx="362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)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3003302" y="5271591"/>
            <a:ext cx="31373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m(k + 2) + k + 2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827584" y="5733256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Answer </a:t>
            </a:r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3088227" y="5733256"/>
            <a:ext cx="3555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m(k + 2) + 1(k + 2)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3059832" y="6183655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(k + 2)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4283968" y="6183655"/>
            <a:ext cx="1378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(m + 1)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68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build="p"/>
      <p:bldP spid="8" grpId="0"/>
      <p:bldP spid="9" grpId="0"/>
      <p:bldP spid="10" grpId="0"/>
      <p:bldP spid="11" grpId="0"/>
      <p:bldP spid="12" grpId="0"/>
      <p:bldP spid="13" grpId="0" build="p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build="p"/>
      <p:bldP spid="23" grpId="0"/>
      <p:bldP spid="24" grpId="0"/>
      <p:bldP spid="25" grpId="0"/>
      <p:bldP spid="26" grpId="0"/>
      <p:bldP spid="27" grpId="0"/>
      <p:bldP spid="28" grpId="0" build="p"/>
      <p:bldP spid="29" grpId="0"/>
      <p:bldP spid="30" grpId="0"/>
      <p:bldP spid="31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Let´s see the second law…</a:t>
            </a:r>
            <a:endParaRPr lang="en-AU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95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2037</Words>
  <Application>Microsoft Office PowerPoint</Application>
  <PresentationFormat>Presentación en pantalla (4:3)</PresentationFormat>
  <Paragraphs>413</Paragraphs>
  <Slides>42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42</vt:i4>
      </vt:variant>
    </vt:vector>
  </HeadingPairs>
  <TitlesOfParts>
    <vt:vector size="4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Duque Barragán</dc:creator>
  <cp:lastModifiedBy>Erick Duque Barragán</cp:lastModifiedBy>
  <cp:revision>35</cp:revision>
  <dcterms:created xsi:type="dcterms:W3CDTF">2021-12-02T16:51:38Z</dcterms:created>
  <dcterms:modified xsi:type="dcterms:W3CDTF">2022-08-01T20:57:53Z</dcterms:modified>
</cp:coreProperties>
</file>