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58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6" r:id="rId23"/>
    <p:sldId id="275" r:id="rId24"/>
    <p:sldId id="280" r:id="rId2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020864"/>
        <c:axId val="234022400"/>
      </c:lineChart>
      <c:catAx>
        <c:axId val="23402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headEnd type="none" w="med" len="med"/>
            <a:tailEnd type="triangle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234022400"/>
        <c:crossesAt val="0"/>
        <c:auto val="1"/>
        <c:lblAlgn val="ctr"/>
        <c:lblOffset val="100"/>
        <c:noMultiLvlLbl val="0"/>
      </c:catAx>
      <c:valAx>
        <c:axId val="234022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headEnd type="none" w="med" len="med"/>
            <a:tailEnd type="triangle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234020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0</c:v>
                </c:pt>
                <c:pt idx="1">
                  <c:v>0.63092975357145742</c:v>
                </c:pt>
                <c:pt idx="2">
                  <c:v>1</c:v>
                </c:pt>
                <c:pt idx="3">
                  <c:v>1.2618595071429148</c:v>
                </c:pt>
                <c:pt idx="4">
                  <c:v>1.4649735207179269</c:v>
                </c:pt>
                <c:pt idx="5">
                  <c:v>1.6309297535714573</c:v>
                </c:pt>
                <c:pt idx="6">
                  <c:v>1.7712437491614221</c:v>
                </c:pt>
                <c:pt idx="7">
                  <c:v>1.8927892607143719</c:v>
                </c:pt>
                <c:pt idx="8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219776"/>
        <c:axId val="234254720"/>
      </c:lineChart>
      <c:catAx>
        <c:axId val="23421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234254720"/>
        <c:crosses val="autoZero"/>
        <c:auto val="1"/>
        <c:lblAlgn val="ctr"/>
        <c:lblOffset val="100"/>
        <c:noMultiLvlLbl val="0"/>
      </c:catAx>
      <c:valAx>
        <c:axId val="234254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200">
                <a:latin typeface="Ravie" panose="04040805050809020602" pitchFamily="82" charset="0"/>
              </a:defRPr>
            </a:pPr>
            <a:endParaRPr lang="es-CO"/>
          </a:p>
        </c:txPr>
        <c:crossAx val="2342197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34055118110236"/>
          <c:y val="0.15832824803149606"/>
          <c:w val="0.82195111548556432"/>
          <c:h val="0.74960359251968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Hoja1!$A$2:$A$8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>
                  <c:v>120</c:v>
                </c:pt>
                <c:pt idx="1">
                  <c:v>60</c:v>
                </c:pt>
                <c:pt idx="2">
                  <c:v>30</c:v>
                </c:pt>
                <c:pt idx="3">
                  <c:v>15</c:v>
                </c:pt>
                <c:pt idx="4">
                  <c:v>7.5</c:v>
                </c:pt>
                <c:pt idx="5">
                  <c:v>3.75</c:v>
                </c:pt>
                <c:pt idx="6">
                  <c:v>1.875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marker val="1"/>
        <c:smooth val="0"/>
        <c:axId val="235958272"/>
        <c:axId val="235960192"/>
      </c:lineChart>
      <c:catAx>
        <c:axId val="235958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Ravie" panose="04040805050809020602" pitchFamily="82" charset="0"/>
                  </a:defRPr>
                </a:pPr>
                <a:r>
                  <a:rPr lang="es-CO" dirty="0" smtClean="0">
                    <a:latin typeface="Ravie" panose="04040805050809020602" pitchFamily="82" charset="0"/>
                  </a:rPr>
                  <a:t>X</a:t>
                </a:r>
                <a:endParaRPr lang="es-CO" dirty="0">
                  <a:latin typeface="Ravie" panose="04040805050809020602" pitchFamily="82" charset="0"/>
                </a:endParaRPr>
              </a:p>
            </c:rich>
          </c:tx>
          <c:layout>
            <c:manualLayout>
              <c:xMode val="edge"/>
              <c:yMode val="edge"/>
              <c:x val="0.9484358595800525"/>
              <c:y val="0.865703001968503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400">
                <a:latin typeface="Showcard Gothic" panose="04020904020102020604" pitchFamily="82" charset="0"/>
              </a:defRPr>
            </a:pPr>
            <a:endParaRPr lang="es-CO"/>
          </a:p>
        </c:txPr>
        <c:crossAx val="235960192"/>
        <c:crossesAt val="0"/>
        <c:auto val="1"/>
        <c:lblAlgn val="ctr"/>
        <c:lblOffset val="100"/>
        <c:noMultiLvlLbl val="0"/>
      </c:catAx>
      <c:valAx>
        <c:axId val="235960192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>
                    <a:latin typeface="Ravie" panose="04040805050809020602" pitchFamily="82" charset="0"/>
                  </a:defRPr>
                </a:pPr>
                <a:r>
                  <a:rPr lang="es-CO" dirty="0" smtClean="0">
                    <a:latin typeface="Ravie" panose="04040805050809020602" pitchFamily="82" charset="0"/>
                  </a:rPr>
                  <a:t>Y</a:t>
                </a:r>
                <a:endParaRPr lang="es-CO" dirty="0">
                  <a:latin typeface="Ravie" panose="04040805050809020602" pitchFamily="82" charset="0"/>
                </a:endParaRPr>
              </a:p>
            </c:rich>
          </c:tx>
          <c:layout>
            <c:manualLayout>
              <c:xMode val="edge"/>
              <c:yMode val="edge"/>
              <c:x val="0.1"/>
              <c:y val="5.312499999999999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  <a:headEnd type="none" w="med" len="med"/>
            <a:tailEnd type="arrow" w="med" len="med"/>
          </a:ln>
        </c:spPr>
        <c:txPr>
          <a:bodyPr/>
          <a:lstStyle/>
          <a:p>
            <a:pPr>
              <a:defRPr sz="1400">
                <a:latin typeface="Showcard Gothic" panose="04020904020102020604" pitchFamily="82" charset="0"/>
              </a:defRPr>
            </a:pPr>
            <a:endParaRPr lang="es-CO"/>
          </a:p>
        </c:txPr>
        <c:crossAx val="235958272"/>
        <c:crossesAt val="1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255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479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423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9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004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21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014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530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96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28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99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E28FB-A615-4325-81BD-F7D3AD2931F8}" type="datetimeFigureOut">
              <a:rPr lang="en-AU" smtClean="0"/>
              <a:t>23/08/2021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5AE70-AFFE-4379-AF7C-105EA09C271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34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2701" y="226383"/>
            <a:ext cx="55585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rgbClr val="FF00FF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FUNCIONES EXPONENCIALES Y LOGARÍTMICAS</a:t>
            </a:r>
            <a:endParaRPr lang="es-CO" sz="4000" dirty="0">
              <a:ln>
                <a:solidFill>
                  <a:srgbClr val="FF00FF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7631"/>
            <a:ext cx="1440160" cy="144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60964" y="3142709"/>
            <a:ext cx="5222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Por: Mr. Erick Duque </a:t>
            </a:r>
            <a:endParaRPr lang="es-C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8" name="7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019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775" y="836712"/>
            <a:ext cx="2268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Practicar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102" y="1289686"/>
            <a:ext cx="7293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Graficar las siguientes funciones:</a:t>
            </a:r>
            <a:endParaRPr lang="es-CO" sz="24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Rectángulo"/>
              <p:cNvSpPr/>
              <p:nvPr/>
            </p:nvSpPr>
            <p:spPr>
              <a:xfrm>
                <a:off x="107504" y="1916832"/>
                <a:ext cx="2711191" cy="739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s-CO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sSup>
                        <m:sSupPr>
                          <m:ctrlPr>
                            <a:rPr lang="es-CO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16832"/>
                <a:ext cx="2711191" cy="7399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15102" y="2758045"/>
                <a:ext cx="3708579" cy="526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2. </m:t>
                      </m:r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s-CO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func>
                        <m:funcPr>
                          <m:ctrlPr>
                            <a:rPr lang="es-CO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0)</m:t>
                          </m:r>
                        </m:e>
                      </m:func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2" y="2758045"/>
                <a:ext cx="3708579" cy="526939"/>
              </a:xfrm>
              <a:prstGeom prst="rect">
                <a:avLst/>
              </a:prstGeom>
              <a:blipFill rotWithShape="1">
                <a:blip r:embed="rId3"/>
                <a:stretch>
                  <a:fillRect b="-1609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15102" y="3252839"/>
                <a:ext cx="3021020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3. </m:t>
                      </m:r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f</m:t>
                      </m:r>
                      <m:d>
                        <m:dPr>
                          <m:ctrlPr>
                            <a:rPr lang="es-CO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x</m:t>
                          </m:r>
                        </m:e>
                      </m:d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O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2" y="3252839"/>
                <a:ext cx="3021020" cy="8438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2267744" y="4869160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Envíenos sus resultados a nuestro correo y reciba su retroalimentación</a:t>
            </a:r>
            <a:endParaRPr lang="es-C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776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los problemas de aplicaci</a:t>
            </a:r>
            <a:r>
              <a:rPr lang="es-ES" sz="540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ón</a:t>
            </a:r>
            <a:endParaRPr lang="es-ES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5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775" y="1124744"/>
            <a:ext cx="914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Todos los problemas de este tipo tienen la misma estructura.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2690917"/>
            <a:ext cx="914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Snap ITC" panose="04040A07060A02020202" pitchFamily="82" charset="0"/>
              </a:rPr>
              <a:t>1</a:t>
            </a:r>
            <a:r>
              <a:rPr lang="es-CO" sz="2800" dirty="0" smtClean="0">
                <a:latin typeface="Ravie" panose="04040805050809020602" pitchFamily="82" charset="0"/>
              </a:rPr>
              <a:t>. La primer parte es la parte conocida o datos conocidos.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776" y="3933056"/>
            <a:ext cx="9144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2. La segunda parte es la función, f(x), a aplicar, ya sea logarítmica o exponencial.</a:t>
            </a:r>
            <a:endParaRPr lang="es-CO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1191256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1724929"/>
            <a:ext cx="9144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Una substancia radioactiva inicialmente emite una radiación de 120 unidades por hora. La desintegración de la substancia se puede describir mediante la siguiente función: </a:t>
            </a:r>
          </a:p>
          <a:p>
            <a:pPr algn="ctr"/>
            <a:r>
              <a:rPr lang="es-CO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f(t) = 120  (1/2)</a:t>
            </a:r>
            <a:r>
              <a:rPr lang="es-CO" sz="2400" baseline="300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t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, </a:t>
            </a:r>
          </a:p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donde f(t) representa el número de unidades de radiación emitida por hora después de t horas.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42475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Calcular la tabla de datos para el dominio 0 </a:t>
            </a:r>
            <a:r>
              <a:rPr lang="es-CO" sz="2000" dirty="0" smtClean="0">
                <a:latin typeface="Ravie"/>
                <a:cs typeface="Arial" pitchFamily="34" charset="0"/>
              </a:rPr>
              <a:t>≤ t ≤ 6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480934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 startAt="2"/>
            </a:pP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Haga la gráfica que muestre la desintegración de las 6 primeras horas.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8201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7285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Debemos hacer los cálculos correspondientes con la función dada para este problema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93495" y="1380737"/>
            <a:ext cx="3357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f(t) = 120  (1/2)</a:t>
            </a:r>
            <a:r>
              <a:rPr lang="es-CO" sz="2400" baseline="300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  <a:sym typeface="Symbol"/>
              </a:rPr>
              <a:t>t</a:t>
            </a:r>
            <a:endParaRPr lang="es-CO" sz="2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744983" y="1986418"/>
            <a:ext cx="0" cy="4178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024903" y="2564904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168919" y="20515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t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769318" y="2051556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f(t) = y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196689" y="2708920"/>
            <a:ext cx="4042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0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196689" y="3229232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1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196689" y="3742580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2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96689" y="4255928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3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96689" y="4769276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4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96689" y="5282624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5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196689" y="5795972"/>
            <a:ext cx="4042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6</a:t>
            </a:r>
            <a:endParaRPr lang="es-CO" dirty="0">
              <a:latin typeface="Ravie" panose="04040805050809020602" pitchFamily="82" charset="0"/>
            </a:endParaRPr>
          </a:p>
        </p:txBody>
      </p:sp>
      <p:cxnSp>
        <p:nvCxnSpPr>
          <p:cNvPr id="23" name="22 Conector recto"/>
          <p:cNvCxnSpPr/>
          <p:nvPr/>
        </p:nvCxnSpPr>
        <p:spPr>
          <a:xfrm>
            <a:off x="2024902" y="3140968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024903" y="3622616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024901" y="4149080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024900" y="4725144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024903" y="5265112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24903" y="5733256"/>
            <a:ext cx="19710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143368" y="5507940"/>
            <a:ext cx="3995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Para el primer valor 0, ya está dado en el problema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036472" y="2708920"/>
            <a:ext cx="6923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120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143368" y="5493996"/>
            <a:ext cx="3995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Para el segundo valor </a:t>
            </a:r>
            <a:r>
              <a:rPr lang="es-CO" sz="2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, reemplazamos en la fórmula a ‘t’ por </a:t>
            </a:r>
            <a:r>
              <a:rPr lang="es-CO" sz="2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s-CO" sz="2000" dirty="0" smtClean="0">
              <a:latin typeface="Snap ITC" panose="04040A07060A02020202" pitchFamily="82" charset="0"/>
              <a:cs typeface="Arial" pitchFamily="34" charset="0"/>
              <a:sym typeface="Symbol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500695" y="3244334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f(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) =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20 ∙ (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/2)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042421" y="3598564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=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20 ∙ (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/2)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042421" y="394641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=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6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0</a:t>
            </a:r>
            <a:endParaRPr lang="es-CO" baseline="300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094594" y="3229232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60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143368" y="4909899"/>
            <a:ext cx="3995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Para el resto de valores hacemos lo mismo que hicimos con el segundo valor y así sucesivamente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094595" y="3721097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30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094595" y="4255928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15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065533" y="4769276"/>
            <a:ext cx="6341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7,5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909980" y="5282624"/>
            <a:ext cx="9452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3,75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889920" y="5778054"/>
            <a:ext cx="9604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1,875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9" grpId="0"/>
      <p:bldP spid="29" grpId="1"/>
      <p:bldP spid="31" grpId="0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  <p:bldP spid="37" grpId="1"/>
      <p:bldP spid="38" grpId="0"/>
      <p:bldP spid="39" grpId="0"/>
      <p:bldP spid="40" grpId="0"/>
      <p:bldP spid="4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7285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 startAt="2"/>
            </a:pP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Luego usamos los datos de la tabla para poder graficar en el plano cartesiano.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65982595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834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 uiExpand="1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776" y="720000"/>
            <a:ext cx="4571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otro ejemplo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775" y="1304181"/>
            <a:ext cx="91447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La población </a:t>
            </a:r>
            <a:r>
              <a:rPr lang="es-CO" sz="20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 de cierta ciudad después de </a:t>
            </a:r>
            <a:r>
              <a:rPr lang="es-CO" sz="2000" dirty="0" smtClean="0">
                <a:solidFill>
                  <a:srgbClr val="FF00FF"/>
                </a:solidFill>
                <a:latin typeface="Ravie" panose="04040805050809020602" pitchFamily="82" charset="0"/>
                <a:cs typeface="Arial" pitchFamily="34" charset="0"/>
              </a:rPr>
              <a:t>t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 años está dada por la fórmula:</a:t>
            </a:r>
          </a:p>
          <a:p>
            <a:pPr algn="ctr"/>
            <a:r>
              <a:rPr lang="es-CO" sz="24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s-CO" sz="2400" dirty="0" smtClean="0">
                <a:solidFill>
                  <a:srgbClr val="0000FF"/>
                </a:solidFill>
                <a:latin typeface="Ravie" panose="04040805050809020602" pitchFamily="82" charset="0"/>
                <a:cs typeface="Arial" pitchFamily="34" charset="0"/>
              </a:rPr>
              <a:t> = 20.000</a:t>
            </a:r>
            <a:r>
              <a:rPr lang="es-CO" sz="2400" dirty="0" smtClean="0">
                <a:solidFill>
                  <a:srgbClr val="0000FF"/>
                </a:solidFill>
                <a:latin typeface="Ravie"/>
                <a:cs typeface="Arial" pitchFamily="34" charset="0"/>
              </a:rPr>
              <a:t>∙e</a:t>
            </a:r>
            <a:r>
              <a:rPr lang="es-CO" sz="2400" baseline="30000" dirty="0" smtClean="0">
                <a:solidFill>
                  <a:srgbClr val="0000FF"/>
                </a:solidFill>
                <a:latin typeface="Ravie"/>
                <a:cs typeface="Arial" pitchFamily="34" charset="0"/>
              </a:rPr>
              <a:t>0,05</a:t>
            </a:r>
            <a:r>
              <a:rPr lang="es-CO" sz="2400" baseline="30000" dirty="0" smtClean="0">
                <a:solidFill>
                  <a:srgbClr val="FF00FF"/>
                </a:solidFill>
                <a:latin typeface="Ravie"/>
                <a:cs typeface="Arial" pitchFamily="34" charset="0"/>
              </a:rPr>
              <a:t>t</a:t>
            </a:r>
          </a:p>
          <a:p>
            <a:pPr algn="just"/>
            <a:r>
              <a:rPr lang="es-CO" sz="2000" dirty="0" smtClean="0">
                <a:latin typeface="Ravie"/>
                <a:cs typeface="Arial" pitchFamily="34" charset="0"/>
              </a:rPr>
              <a:t>¿Cuántos años han pasado en el momento en que la población es de 50.000 habitantes?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 </a:t>
            </a:r>
            <a:endParaRPr lang="es-CO" sz="2000" dirty="0" smtClean="0">
              <a:latin typeface="Ravie" panose="04040805050809020602" pitchFamily="82" charset="0"/>
              <a:cs typeface="Arial" pitchFamily="34" charset="0"/>
              <a:sym typeface="Symbol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9" y="3183359"/>
            <a:ext cx="421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la solución: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775" y="3754775"/>
            <a:ext cx="9144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En este ejercicio, los 50.000 habitantes hacen referencia a la variable </a:t>
            </a:r>
            <a:r>
              <a:rPr lang="es-CO" sz="2000" dirty="0" smtClean="0">
                <a:solidFill>
                  <a:srgbClr val="C00000"/>
                </a:solidFill>
                <a:latin typeface="Ravie" panose="04040805050809020602" pitchFamily="82" charset="0"/>
                <a:cs typeface="Arial" pitchFamily="34" charset="0"/>
              </a:rPr>
              <a:t>P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, y debemos encontrar la variable </a:t>
            </a:r>
            <a:r>
              <a:rPr lang="es-CO" sz="2000" dirty="0" smtClean="0">
                <a:solidFill>
                  <a:srgbClr val="FF00FF"/>
                </a:solidFill>
                <a:latin typeface="Ravie" panose="04040805050809020602" pitchFamily="82" charset="0"/>
                <a:cs typeface="Arial" pitchFamily="34" charset="0"/>
              </a:rPr>
              <a:t>t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.</a:t>
            </a:r>
          </a:p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</a:rPr>
              <a:t>Para la solución debemos usar la conversión del “triángulo de amor” que viene a ser la definición de los exponentes.</a:t>
            </a:r>
          </a:p>
          <a:p>
            <a:pPr algn="just"/>
            <a:r>
              <a:rPr lang="es-CO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La letra ‘e’ corresponde al número de Euler que equivale a 2,7</a:t>
            </a:r>
            <a:r>
              <a:rPr lang="es-CO" sz="2000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828</a:t>
            </a:r>
            <a:r>
              <a:rPr lang="es-CO" sz="2000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r>
              <a:rPr lang="es-CO" sz="2000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5087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389" y="735087"/>
            <a:ext cx="3275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Esto significa: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20469" y="1311151"/>
            <a:ext cx="4283579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50.000 = 20.000</a:t>
            </a:r>
            <a:r>
              <a:rPr lang="es-CO" sz="2400" dirty="0" smtClean="0">
                <a:latin typeface="Ravie"/>
              </a:rPr>
              <a:t>∙</a:t>
            </a:r>
            <a:r>
              <a:rPr lang="es-CO" sz="2400" dirty="0" smtClean="0">
                <a:latin typeface="Ravie" panose="04040805050809020602" pitchFamily="82" charset="0"/>
              </a:rPr>
              <a:t>e</a:t>
            </a:r>
            <a:r>
              <a:rPr lang="es-CO" sz="2400" baseline="30000" dirty="0" smtClean="0">
                <a:latin typeface="Ravie" panose="04040805050809020602" pitchFamily="82" charset="0"/>
              </a:rPr>
              <a:t>0,05t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5148064" y="1311151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6263291" y="1221389"/>
                <a:ext cx="2274917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50.000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20.000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0,05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291" y="1221389"/>
                <a:ext cx="2274917" cy="6641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Flecha derecha"/>
          <p:cNvSpPr/>
          <p:nvPr/>
        </p:nvSpPr>
        <p:spPr>
          <a:xfrm>
            <a:off x="672615" y="244031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1849085" y="2350550"/>
                <a:ext cx="1483035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e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0,05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085" y="2350550"/>
                <a:ext cx="1483035" cy="6641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5133212" y="740604"/>
            <a:ext cx="10081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Pasamos el 20.000 a dividir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13747" y="2231286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simplificar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3491880" y="244031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uadroTexto"/>
          <p:cNvSpPr txBox="1"/>
          <p:nvPr/>
        </p:nvSpPr>
        <p:spPr>
          <a:xfrm>
            <a:off x="3401125" y="1772816"/>
            <a:ext cx="1159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Aplicamos logaritmo en ambos lados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Rectángulo"/>
              <p:cNvSpPr/>
              <p:nvPr/>
            </p:nvSpPr>
            <p:spPr>
              <a:xfrm>
                <a:off x="4667450" y="2350550"/>
                <a:ext cx="2696379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O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rgbClr val="C00000"/>
                                  </a:solidFill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s-CO" baseline="-25000">
                                  <a:solidFill>
                                    <a:srgbClr val="C00000"/>
                                  </a:solidFill>
                                  <a:latin typeface="Ravie" panose="04040805050809020602" pitchFamily="82" charset="0"/>
                                </a:rPr>
                                <m:t>e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CO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O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s-CO">
                                      <a:solidFill>
                                        <a:srgbClr val="C00000"/>
                                      </a:solidFill>
                                      <a:latin typeface="Ravie" panose="04040805050809020602" pitchFamily="82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s-CO" baseline="-25000">
                                      <a:solidFill>
                                        <a:srgbClr val="C00000"/>
                                      </a:solidFill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aseline="30000">
                                      <a:latin typeface="Ravie" panose="04040805050809020602" pitchFamily="82" charset="0"/>
                                    </a:rPr>
                                    <m:t>0,05</m:t>
                                  </m:r>
                                  <m:r>
                                    <m:rPr>
                                      <m:nor/>
                                    </m:rPr>
                                    <a:rPr lang="es-CO" baseline="30000">
                                      <a:latin typeface="Ravie" panose="04040805050809020602" pitchFamily="82" charset="0"/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50" y="2350550"/>
                <a:ext cx="2696379" cy="6641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Flecha derecha"/>
          <p:cNvSpPr/>
          <p:nvPr/>
        </p:nvSpPr>
        <p:spPr>
          <a:xfrm>
            <a:off x="659714" y="388047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CuadroTexto"/>
          <p:cNvSpPr txBox="1"/>
          <p:nvPr/>
        </p:nvSpPr>
        <p:spPr>
          <a:xfrm>
            <a:off x="252345" y="3332892"/>
            <a:ext cx="18189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Aplicamos una de las propiedades del logaritmo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1809891" y="3790710"/>
                <a:ext cx="2164310" cy="664156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s-CO" baseline="-25000">
                                  <a:latin typeface="Ravie" panose="04040805050809020602" pitchFamily="82" charset="0"/>
                                </a:rPr>
                                <m:t>e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0,05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t</m:t>
                          </m:r>
                        </m:e>
                      </m:func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891" y="3790710"/>
                <a:ext cx="2164310" cy="66415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21 Flecha derecha"/>
          <p:cNvSpPr/>
          <p:nvPr/>
        </p:nvSpPr>
        <p:spPr>
          <a:xfrm>
            <a:off x="4211960" y="388047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4119558" y="3429000"/>
            <a:ext cx="10081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Pasamos el 0,05 a dividir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Rectángulo"/>
              <p:cNvSpPr/>
              <p:nvPr/>
            </p:nvSpPr>
            <p:spPr>
              <a:xfrm>
                <a:off x="5374960" y="3672953"/>
                <a:ext cx="1532727" cy="899670"/>
              </a:xfrm>
              <a:prstGeom prst="rect">
                <a:avLst/>
              </a:prstGeom>
              <a:solidFill>
                <a:schemeClr val="accent6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s-CO" baseline="-25000">
                                      <a:latin typeface="Ravie" panose="04040805050809020602" pitchFamily="82" charset="0"/>
                                    </a:rPr>
                                    <m:t>e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0,05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t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960" y="3672953"/>
                <a:ext cx="1532727" cy="8996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CuadroTexto"/>
          <p:cNvSpPr txBox="1"/>
          <p:nvPr/>
        </p:nvSpPr>
        <p:spPr>
          <a:xfrm>
            <a:off x="2339752" y="3512041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rgbClr val="FF00FF"/>
                </a:solidFill>
                <a:latin typeface="Ravie" panose="04040805050809020602" pitchFamily="82" charset="0"/>
              </a:rPr>
              <a:t>Log</a:t>
            </a:r>
            <a:r>
              <a:rPr lang="es-CO" sz="1200" baseline="-25000" dirty="0" smtClean="0">
                <a:solidFill>
                  <a:srgbClr val="FF00FF"/>
                </a:solidFill>
                <a:latin typeface="Ravie" panose="04040805050809020602" pitchFamily="82" charset="0"/>
              </a:rPr>
              <a:t>e</a:t>
            </a:r>
            <a:r>
              <a:rPr lang="es-CO" sz="1200" dirty="0" smtClean="0">
                <a:solidFill>
                  <a:srgbClr val="FF00FF"/>
                </a:solidFill>
                <a:latin typeface="Ravie" panose="04040805050809020602" pitchFamily="82" charset="0"/>
              </a:rPr>
              <a:t> e = </a:t>
            </a:r>
            <a:r>
              <a:rPr lang="es-CO" sz="1200" dirty="0" smtClean="0">
                <a:solidFill>
                  <a:srgbClr val="FF00FF"/>
                </a:solidFill>
                <a:latin typeface="Snap ITC" panose="04040A07060A02020202" pitchFamily="82" charset="0"/>
              </a:rPr>
              <a:t>1</a:t>
            </a:r>
            <a:endParaRPr lang="es-CO" sz="1200" dirty="0">
              <a:solidFill>
                <a:srgbClr val="FF00FF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659714" y="515719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Rectángulo"/>
          <p:cNvSpPr/>
          <p:nvPr/>
        </p:nvSpPr>
        <p:spPr>
          <a:xfrm>
            <a:off x="1924541" y="5169422"/>
            <a:ext cx="170271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CO" sz="2400" dirty="0" smtClean="0">
                <a:latin typeface="Ravie"/>
              </a:rPr>
              <a:t>≈ </a:t>
            </a:r>
            <a:r>
              <a:rPr lang="es-CO" sz="2400" dirty="0" smtClean="0">
                <a:latin typeface="Snap ITC" panose="04040A07060A02020202" pitchFamily="82" charset="0"/>
              </a:rPr>
              <a:t>1</a:t>
            </a:r>
            <a:r>
              <a:rPr lang="es-CO" sz="2400" dirty="0" smtClean="0">
                <a:latin typeface="Ravie" panose="04040805050809020602" pitchFamily="82" charset="0"/>
              </a:rPr>
              <a:t>8,326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03217" y="4798313"/>
            <a:ext cx="12914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B050"/>
                </a:solidFill>
                <a:latin typeface="Ravie" panose="04040805050809020602" pitchFamily="82" charset="0"/>
              </a:rPr>
              <a:t>Realizamos el cálculo</a:t>
            </a:r>
            <a:endParaRPr lang="es-CO" sz="11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6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3" grpId="0"/>
      <p:bldP spid="14" grpId="0" animBg="1"/>
      <p:bldP spid="16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/>
      <p:bldP spid="26" grpId="0" animBg="1"/>
      <p:bldP spid="27" grpId="0" animBg="1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900" dirty="0" smtClean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>
          <a:xfrm>
            <a:off x="-387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una fórmula muy importante</a:t>
            </a:r>
            <a:endParaRPr lang="es-ES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5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INTERÉS COMPUESTO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La siguiente fórmula es muy importante: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1407257"/>
            <a:ext cx="3059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 la fórmula del interés compuesto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776" y="2492896"/>
            <a:ext cx="406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Suponga que invierte </a:t>
            </a:r>
            <a:r>
              <a:rPr lang="es-ES" dirty="0" smtClean="0">
                <a:latin typeface="Ravie" panose="04040805050809020602" pitchFamily="82" charset="0"/>
              </a:rPr>
              <a:t>$</a:t>
            </a:r>
            <a:r>
              <a:rPr lang="es-ES" dirty="0" smtClean="0">
                <a:latin typeface="Snap ITC" panose="04040A07060A02020202" pitchFamily="82" charset="0"/>
              </a:rPr>
              <a:t>1</a:t>
            </a:r>
            <a:r>
              <a:rPr lang="es-ES" dirty="0" smtClean="0">
                <a:latin typeface="Ravie" panose="04040805050809020602" pitchFamily="82" charset="0"/>
              </a:rPr>
              <a:t>.000 </a:t>
            </a:r>
            <a:r>
              <a:rPr lang="es-ES" dirty="0">
                <a:latin typeface="Ravie" panose="04040805050809020602" pitchFamily="82" charset="0"/>
              </a:rPr>
              <a:t>a una tasa de </a:t>
            </a:r>
            <a:r>
              <a:rPr lang="es-ES" dirty="0" smtClean="0">
                <a:latin typeface="Ravie" panose="04040805050809020602" pitchFamily="82" charset="0"/>
              </a:rPr>
              <a:t>interés compuesto </a:t>
            </a:r>
            <a:r>
              <a:rPr lang="es-ES" dirty="0">
                <a:latin typeface="Ravie" panose="04040805050809020602" pitchFamily="82" charset="0"/>
              </a:rPr>
              <a:t>mensual del 9%. Calcula la cantidad acumulada después de 5,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0 y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5 años.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$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</a:t>
            </a:r>
            <a:endParaRPr lang="es-CO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s-CO" dirty="0" smtClean="0">
                <a:latin typeface="Ravie" panose="04040805050809020602" pitchFamily="82" charset="0"/>
              </a:rPr>
              <a:t>9%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0,09</a:t>
            </a:r>
            <a:endParaRPr lang="es-CO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2" y="5766355"/>
            <a:ext cx="3150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En la fórmula debemos reemplazar cada uno de los datos conocidos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?</a:t>
            </a:r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s-CO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s-CO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6156175" y="1218891"/>
            <a:ext cx="3086101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final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inicial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tasa de interés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periodo de tipo por año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tiempo de inversión</a:t>
            </a:r>
            <a:endParaRPr lang="es-CO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s-CO" dirty="0" smtClean="0">
                <a:latin typeface="Ravie" panose="04040805050809020602" pitchFamily="82" charset="0"/>
              </a:rPr>
              <a:t>5,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0,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5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291478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0,09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2∙5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291478" cy="7935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08259" cy="3973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,0075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Ravie" panose="04040805050809020602" pitchFamily="82" charset="0"/>
                            </a:rPr>
                            <m:t>60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08259" cy="397353"/>
              </a:xfrm>
              <a:prstGeom prst="rect">
                <a:avLst/>
              </a:prstGeom>
              <a:blipFill rotWithShape="1">
                <a:blip r:embed="rId4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 </a:t>
            </a:r>
            <a:r>
              <a:rPr lang="es-CO" dirty="0">
                <a:latin typeface="Ravie" panose="04040805050809020602" pitchFamily="82" charset="0"/>
              </a:rPr>
              <a:t>∙ (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,56568)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.565,68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7" grpId="1"/>
      <p:bldP spid="18" grpId="0"/>
      <p:bldP spid="22" grpId="0" animBg="1"/>
      <p:bldP spid="23" grpId="0" build="p"/>
      <p:bldP spid="24" grpId="0"/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POTENCIACIÓN</a:t>
            </a:r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377400" y="2060848"/>
            <a:ext cx="838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Recordemos las parte de toda potencia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07804" y="365721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latin typeface="Ravie" panose="04040805050809020602" pitchFamily="82" charset="0"/>
              </a:rPr>
              <a:t>5</a:t>
            </a:r>
            <a:r>
              <a:rPr lang="es-CO" sz="4000" baseline="30000" dirty="0" smtClean="0">
                <a:latin typeface="Ravie" panose="04040805050809020602" pitchFamily="82" charset="0"/>
              </a:rPr>
              <a:t>7</a:t>
            </a:r>
            <a:r>
              <a:rPr lang="es-CO" sz="4000" dirty="0" smtClean="0">
                <a:latin typeface="Ravie" panose="04040805050809020602" pitchFamily="82" charset="0"/>
              </a:rPr>
              <a:t> = 78.125</a:t>
            </a:r>
            <a:endParaRPr lang="es-CO" sz="40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99792" y="48494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Base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04084" y="3068960"/>
            <a:ext cx="150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Exponente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94679" y="4849415"/>
            <a:ext cx="1241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Potencia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12" name="11 Conector recto de flecha"/>
          <p:cNvCxnSpPr>
            <a:endCxn id="8" idx="0"/>
          </p:cNvCxnSpPr>
          <p:nvPr/>
        </p:nvCxnSpPr>
        <p:spPr>
          <a:xfrm>
            <a:off x="3095836" y="4221088"/>
            <a:ext cx="0" cy="6283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9" idx="2"/>
          </p:cNvCxnSpPr>
          <p:nvPr/>
        </p:nvCxnSpPr>
        <p:spPr>
          <a:xfrm flipV="1">
            <a:off x="3604084" y="3376737"/>
            <a:ext cx="751892" cy="412303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endCxn id="10" idx="0"/>
          </p:cNvCxnSpPr>
          <p:nvPr/>
        </p:nvCxnSpPr>
        <p:spPr>
          <a:xfrm>
            <a:off x="5575767" y="4221088"/>
            <a:ext cx="139671" cy="62832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890525" y="896224"/>
            <a:ext cx="7362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La potenciación es una multiplicación abreviada.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7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INTERÉS COMPUESTO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La siguiente fórmula es muy importante: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1407257"/>
            <a:ext cx="3059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 la fórmula del interés compuesto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776" y="2492896"/>
            <a:ext cx="406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Suponga que invierte </a:t>
            </a:r>
            <a:r>
              <a:rPr lang="es-ES" dirty="0" smtClean="0">
                <a:latin typeface="Ravie" panose="04040805050809020602" pitchFamily="82" charset="0"/>
              </a:rPr>
              <a:t>$</a:t>
            </a:r>
            <a:r>
              <a:rPr lang="es-ES" dirty="0" smtClean="0">
                <a:latin typeface="Snap ITC" panose="04040A07060A02020202" pitchFamily="82" charset="0"/>
              </a:rPr>
              <a:t>1</a:t>
            </a:r>
            <a:r>
              <a:rPr lang="es-ES" dirty="0" smtClean="0">
                <a:latin typeface="Ravie" panose="04040805050809020602" pitchFamily="82" charset="0"/>
              </a:rPr>
              <a:t>.000 </a:t>
            </a:r>
            <a:r>
              <a:rPr lang="es-ES" dirty="0">
                <a:latin typeface="Ravie" panose="04040805050809020602" pitchFamily="82" charset="0"/>
              </a:rPr>
              <a:t>a una tasa de </a:t>
            </a:r>
            <a:r>
              <a:rPr lang="es-ES" dirty="0" smtClean="0">
                <a:latin typeface="Ravie" panose="04040805050809020602" pitchFamily="82" charset="0"/>
              </a:rPr>
              <a:t>interés compuesto </a:t>
            </a:r>
            <a:r>
              <a:rPr lang="es-ES" dirty="0">
                <a:latin typeface="Ravie" panose="04040805050809020602" pitchFamily="82" charset="0"/>
              </a:rPr>
              <a:t>mensual del 9%. Calcula la cantidad acumulada después de 5,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0 y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5 años.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$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</a:t>
            </a:r>
            <a:endParaRPr lang="es-CO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s-CO" dirty="0" smtClean="0">
                <a:latin typeface="Ravie" panose="04040805050809020602" pitchFamily="82" charset="0"/>
              </a:rPr>
              <a:t>9%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0,09</a:t>
            </a:r>
            <a:endParaRPr lang="es-CO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2" y="5868561"/>
            <a:ext cx="3150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Para los demás valores de ‘t’ hacemos lo mismo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?</a:t>
            </a:r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s-CO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s-CO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6156175" y="1218891"/>
            <a:ext cx="3086101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final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inicial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tasa de interés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periodo de tipo por año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tiempo en años</a:t>
            </a:r>
            <a:endParaRPr lang="es-CO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s-CO" dirty="0" smtClean="0">
                <a:latin typeface="Ravie" panose="04040805050809020602" pitchFamily="82" charset="0"/>
              </a:rPr>
              <a:t>5,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0,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5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357201" cy="780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0,09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2∙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Ravie" panose="04040805050809020602" pitchFamily="82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357201" cy="7807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83600" cy="397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,0075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Ravie" panose="04040805050809020602" pitchFamily="82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83600" cy="397801"/>
              </a:xfrm>
              <a:prstGeom prst="rect">
                <a:avLst/>
              </a:prstGeom>
              <a:blipFill rotWithShape="1">
                <a:blip r:embed="rId4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 </a:t>
            </a:r>
            <a:r>
              <a:rPr lang="es-CO" dirty="0">
                <a:latin typeface="Ravie" panose="04040805050809020602" pitchFamily="82" charset="0"/>
              </a:rPr>
              <a:t>∙ (2,45</a:t>
            </a:r>
            <a:r>
              <a:rPr lang="es-CO" dirty="0">
                <a:latin typeface="Snap ITC" panose="04040A07060A02020202" pitchFamily="82" charset="0"/>
              </a:rPr>
              <a:t>1</a:t>
            </a:r>
            <a:r>
              <a:rPr lang="es-CO" dirty="0">
                <a:latin typeface="Ravie" panose="04040805050809020602" pitchFamily="82" charset="0"/>
              </a:rPr>
              <a:t>35)</a:t>
            </a: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= 2.45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,35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42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INTERÉS COMPUESTO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389" y="735087"/>
            <a:ext cx="6587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La siguiente fórmula es muy importante: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96" y="1407257"/>
            <a:ext cx="3059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 la fórmula del interés compuesto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-776" y="2492896"/>
            <a:ext cx="406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0249" y="2996952"/>
            <a:ext cx="912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Suponga que invierte </a:t>
            </a:r>
            <a:r>
              <a:rPr lang="es-ES" dirty="0" smtClean="0">
                <a:latin typeface="Ravie" panose="04040805050809020602" pitchFamily="82" charset="0"/>
              </a:rPr>
              <a:t>$</a:t>
            </a:r>
            <a:r>
              <a:rPr lang="es-ES" dirty="0" smtClean="0">
                <a:latin typeface="Snap ITC" panose="04040A07060A02020202" pitchFamily="82" charset="0"/>
              </a:rPr>
              <a:t>1</a:t>
            </a:r>
            <a:r>
              <a:rPr lang="es-ES" dirty="0" smtClean="0">
                <a:latin typeface="Ravie" panose="04040805050809020602" pitchFamily="82" charset="0"/>
              </a:rPr>
              <a:t>.000 </a:t>
            </a:r>
            <a:r>
              <a:rPr lang="es-ES" dirty="0">
                <a:latin typeface="Ravie" panose="04040805050809020602" pitchFamily="82" charset="0"/>
              </a:rPr>
              <a:t>a una tasa de </a:t>
            </a:r>
            <a:r>
              <a:rPr lang="es-ES" dirty="0" smtClean="0">
                <a:latin typeface="Ravie" panose="04040805050809020602" pitchFamily="82" charset="0"/>
              </a:rPr>
              <a:t>interés compuesto </a:t>
            </a:r>
            <a:r>
              <a:rPr lang="es-ES" dirty="0">
                <a:latin typeface="Ravie" panose="04040805050809020602" pitchFamily="82" charset="0"/>
              </a:rPr>
              <a:t>mensual del 9%. Calcula la cantidad acumulada después de 5,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0 y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5 años.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90057" y="3928047"/>
            <a:ext cx="16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$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</a:t>
            </a:r>
            <a:endParaRPr lang="es-CO" dirty="0"/>
          </a:p>
        </p:txBody>
      </p:sp>
      <p:sp>
        <p:nvSpPr>
          <p:cNvPr id="15" name="14 Rectángulo"/>
          <p:cNvSpPr/>
          <p:nvPr/>
        </p:nvSpPr>
        <p:spPr>
          <a:xfrm>
            <a:off x="90057" y="4297379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 = </a:t>
            </a:r>
            <a:r>
              <a:rPr lang="es-CO" dirty="0" smtClean="0">
                <a:latin typeface="Ravie" panose="04040805050809020602" pitchFamily="82" charset="0"/>
              </a:rPr>
              <a:t>9%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0,09</a:t>
            </a:r>
            <a:endParaRPr lang="es-CO" dirty="0"/>
          </a:p>
        </p:txBody>
      </p:sp>
      <p:sp>
        <p:nvSpPr>
          <p:cNvPr id="16" name="15 Rectángulo"/>
          <p:cNvSpPr/>
          <p:nvPr/>
        </p:nvSpPr>
        <p:spPr>
          <a:xfrm>
            <a:off x="90057" y="4666711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n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0057" y="5036043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f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</a:rPr>
              <a:t>?</a:t>
            </a:r>
            <a:endParaRPr lang="es-C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a:rPr lang="es-CO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 sz="24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sz="2400" baseline="-25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i</m:t>
                          </m:r>
                        </m:sub>
                      </m:sSub>
                      <m:sSup>
                        <m:sSupPr>
                          <m:ctrlPr>
                            <a:rPr lang="es-CO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O" sz="2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s-CO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i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aseline="30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97" y="1262109"/>
                <a:ext cx="2947538" cy="1006173"/>
              </a:xfrm>
              <a:prstGeom prst="rect">
                <a:avLst/>
              </a:prstGeom>
              <a:blipFill rotWithShape="1">
                <a:blip r:embed="rId2"/>
                <a:stretch>
                  <a:fillRect t="-60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6156175" y="1218891"/>
            <a:ext cx="3086101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f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final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C</a:t>
            </a:r>
            <a:r>
              <a:rPr lang="es-CO" sz="1300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i</a:t>
            </a:r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 = Capital inicial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i = tasa de interés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n = periodo de tipo por año</a:t>
            </a:r>
          </a:p>
          <a:p>
            <a:r>
              <a:rPr lang="es-CO" sz="1300" dirty="0" smtClean="0">
                <a:solidFill>
                  <a:srgbClr val="00B050"/>
                </a:solidFill>
                <a:latin typeface="Ravie" panose="04040805050809020602" pitchFamily="82" charset="0"/>
              </a:rPr>
              <a:t>t = tiempo de inversión</a:t>
            </a:r>
            <a:endParaRPr lang="es-CO" sz="13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90057" y="5405375"/>
            <a:ext cx="1917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 = </a:t>
            </a:r>
            <a:r>
              <a:rPr lang="es-CO" dirty="0" smtClean="0">
                <a:latin typeface="Ravie" panose="04040805050809020602" pitchFamily="82" charset="0"/>
              </a:rPr>
              <a:t>5,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0,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5</a:t>
            </a:r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</a:t>
            </a:r>
            <a:endParaRPr lang="es-CO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2195736" y="3946040"/>
                <a:ext cx="3366819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0,09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lang="es-CO"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2∙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Ravie" panose="04040805050809020602" pitchFamily="82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946040"/>
                <a:ext cx="3366819" cy="7935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6012160" y="4137502"/>
                <a:ext cx="3086807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f</m:t>
                          </m:r>
                        </m:sub>
                      </m:sSub>
                      <m:r>
                        <m:rPr>
                          <m:nor/>
                        </m:rPr>
                        <a:rPr lang="es-CO" b="0" i="0" smtClean="0"/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Snap ITC" panose="04040A07060A020202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.000∙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Snap ITC" panose="04040A07060A020202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,0075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Snap ITC" panose="04040A07060A02020202" pitchFamily="82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s-CO" b="0" i="0" baseline="30000" smtClean="0">
                              <a:latin typeface="Ravie" panose="04040805050809020602" pitchFamily="82" charset="0"/>
                            </a:rPr>
                            <m:t>80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37502"/>
                <a:ext cx="3086807" cy="410625"/>
              </a:xfrm>
              <a:prstGeom prst="rect">
                <a:avLst/>
              </a:prstGeom>
              <a:blipFill rotWithShape="1">
                <a:blip r:embed="rId4"/>
                <a:stretch>
                  <a:fillRect t="-7463" b="-1492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Flecha derecha"/>
          <p:cNvSpPr/>
          <p:nvPr/>
        </p:nvSpPr>
        <p:spPr>
          <a:xfrm>
            <a:off x="5033752" y="4100499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Flecha derecha"/>
          <p:cNvSpPr/>
          <p:nvPr/>
        </p:nvSpPr>
        <p:spPr>
          <a:xfrm>
            <a:off x="2661543" y="4978393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CuadroTexto"/>
          <p:cNvSpPr txBox="1"/>
          <p:nvPr/>
        </p:nvSpPr>
        <p:spPr>
          <a:xfrm>
            <a:off x="3672596" y="5036043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Snap ITC" panose="04040A07060A02020202" pitchFamily="82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.000 </a:t>
            </a:r>
            <a:r>
              <a:rPr lang="es-CO" dirty="0">
                <a:latin typeface="Ravie" panose="04040805050809020602" pitchFamily="82" charset="0"/>
              </a:rPr>
              <a:t>∙ (3,83804)</a:t>
            </a:r>
          </a:p>
        </p:txBody>
      </p:sp>
      <p:sp>
        <p:nvSpPr>
          <p:cNvPr id="31" name="30 Flecha derecha"/>
          <p:cNvSpPr/>
          <p:nvPr/>
        </p:nvSpPr>
        <p:spPr>
          <a:xfrm>
            <a:off x="3841475" y="5649314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CuadroTexto"/>
          <p:cNvSpPr txBox="1"/>
          <p:nvPr/>
        </p:nvSpPr>
        <p:spPr>
          <a:xfrm>
            <a:off x="4990886" y="570696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r>
              <a:rPr lang="es-CO" baseline="-25000" dirty="0" smtClean="0">
                <a:latin typeface="Ravie" panose="04040805050809020602" pitchFamily="82" charset="0"/>
              </a:rPr>
              <a:t>f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>
                <a:latin typeface="Ravie" panose="04040805050809020602" pitchFamily="82" charset="0"/>
              </a:rPr>
              <a:t>= </a:t>
            </a:r>
            <a:r>
              <a:rPr lang="es-CO" dirty="0" smtClean="0">
                <a:latin typeface="Ravie" panose="04040805050809020602" pitchFamily="82" charset="0"/>
              </a:rPr>
              <a:t>3.838,04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6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 animBg="1"/>
      <p:bldP spid="30" grpId="0"/>
      <p:bldP spid="31" grpId="0" animBg="1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-776" y="720000"/>
            <a:ext cx="5076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 más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19812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Si cierta marca de dólares se compra en </a:t>
            </a:r>
            <a:r>
              <a:rPr lang="es-ES" dirty="0">
                <a:solidFill>
                  <a:srgbClr val="FF0000"/>
                </a:solidFill>
                <a:latin typeface="Ravie" panose="04040805050809020602" pitchFamily="82" charset="0"/>
              </a:rPr>
              <a:t>C</a:t>
            </a:r>
            <a:r>
              <a:rPr lang="es-ES" dirty="0">
                <a:latin typeface="Ravie" panose="04040805050809020602" pitchFamily="82" charset="0"/>
              </a:rPr>
              <a:t> </a:t>
            </a:r>
            <a:r>
              <a:rPr lang="es-ES" dirty="0" smtClean="0">
                <a:latin typeface="Ravie" panose="04040805050809020602" pitchFamily="82" charset="0"/>
              </a:rPr>
              <a:t>dólares, </a:t>
            </a:r>
            <a:r>
              <a:rPr lang="es-ES" dirty="0">
                <a:latin typeface="Ravie" panose="04040805050809020602" pitchFamily="82" charset="0"/>
              </a:rPr>
              <a:t>su precio de reventa, </a:t>
            </a:r>
            <a:r>
              <a:rPr lang="es-ES" dirty="0" smtClean="0">
                <a:solidFill>
                  <a:srgbClr val="FF0000"/>
                </a:solidFill>
                <a:latin typeface="Ravie" panose="04040805050809020602" pitchFamily="82" charset="0"/>
              </a:rPr>
              <a:t>V(t</a:t>
            </a:r>
            <a:r>
              <a:rPr lang="es-ES" dirty="0">
                <a:solidFill>
                  <a:srgbClr val="FF0000"/>
                </a:solidFill>
                <a:latin typeface="Ravie" panose="04040805050809020602" pitchFamily="82" charset="0"/>
              </a:rPr>
              <a:t>)</a:t>
            </a:r>
            <a:r>
              <a:rPr lang="es-ES" dirty="0">
                <a:latin typeface="Ravie" panose="04040805050809020602" pitchFamily="82" charset="0"/>
              </a:rPr>
              <a:t>, después de </a:t>
            </a:r>
            <a:r>
              <a:rPr lang="es-ES" dirty="0">
                <a:solidFill>
                  <a:srgbClr val="FF0000"/>
                </a:solidFill>
                <a:latin typeface="Ravie" panose="04040805050809020602" pitchFamily="82" charset="0"/>
              </a:rPr>
              <a:t>t</a:t>
            </a:r>
            <a:r>
              <a:rPr lang="es-ES" dirty="0">
                <a:latin typeface="Ravie" panose="04040805050809020602" pitchFamily="82" charset="0"/>
              </a:rPr>
              <a:t> años, viene dado </a:t>
            </a:r>
            <a:r>
              <a:rPr lang="es-ES" dirty="0" smtClean="0">
                <a:latin typeface="Ravie" panose="04040805050809020602" pitchFamily="82" charset="0"/>
              </a:rPr>
              <a:t>por:</a:t>
            </a:r>
          </a:p>
          <a:p>
            <a:pPr algn="ctr"/>
            <a:r>
              <a:rPr lang="es-ES" sz="2400" dirty="0">
                <a:solidFill>
                  <a:srgbClr val="0000FF"/>
                </a:solidFill>
                <a:latin typeface="Ravie" panose="04040805050809020602" pitchFamily="82" charset="0"/>
              </a:rPr>
              <a:t>V(t) = </a:t>
            </a:r>
            <a:r>
              <a:rPr lang="es-ES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0,78C </a:t>
            </a:r>
            <a:r>
              <a:rPr lang="es-ES" sz="2400" dirty="0">
                <a:solidFill>
                  <a:srgbClr val="0000FF"/>
                </a:solidFill>
                <a:latin typeface="Ravie"/>
              </a:rPr>
              <a:t>∙ </a:t>
            </a:r>
            <a:r>
              <a:rPr lang="es-ES" sz="2400" dirty="0">
                <a:solidFill>
                  <a:srgbClr val="0000FF"/>
                </a:solidFill>
                <a:latin typeface="Ravie" panose="04040805050809020602" pitchFamily="82" charset="0"/>
              </a:rPr>
              <a:t>(</a:t>
            </a:r>
            <a:r>
              <a:rPr lang="es-ES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0,85)</a:t>
            </a:r>
            <a:r>
              <a:rPr lang="es-ES" sz="2400" baseline="30000" dirty="0" smtClean="0">
                <a:solidFill>
                  <a:srgbClr val="0000FF"/>
                </a:solidFill>
                <a:latin typeface="Ravie" panose="04040805050809020602" pitchFamily="82" charset="0"/>
              </a:rPr>
              <a:t>t </a:t>
            </a:r>
            <a:r>
              <a:rPr lang="es-ES" sz="2400" baseline="30000" dirty="0">
                <a:solidFill>
                  <a:srgbClr val="0000FF"/>
                </a:solidFill>
                <a:latin typeface="Ravie" panose="04040805050809020602" pitchFamily="82" charset="0"/>
              </a:rPr>
              <a:t>- </a:t>
            </a:r>
            <a:r>
              <a:rPr lang="es-ES" sz="2400" baseline="30000" dirty="0">
                <a:solidFill>
                  <a:srgbClr val="0000FF"/>
                </a:solidFill>
                <a:latin typeface="Snap ITC" panose="04040A07060A02020202" pitchFamily="82" charset="0"/>
              </a:rPr>
              <a:t>1</a:t>
            </a:r>
            <a:r>
              <a:rPr lang="es-ES" dirty="0" smtClean="0">
                <a:latin typeface="Ravie" panose="04040805050809020602" pitchFamily="82" charset="0"/>
              </a:rPr>
              <a:t> </a:t>
            </a:r>
          </a:p>
          <a:p>
            <a:pPr algn="just"/>
            <a:r>
              <a:rPr lang="es-ES" dirty="0" smtClean="0">
                <a:latin typeface="Ravie" panose="04040805050809020602" pitchFamily="82" charset="0"/>
              </a:rPr>
              <a:t>Si </a:t>
            </a:r>
            <a:r>
              <a:rPr lang="es-ES" dirty="0">
                <a:latin typeface="Ravie" panose="04040805050809020602" pitchFamily="82" charset="0"/>
              </a:rPr>
              <a:t>el costo original es </a:t>
            </a:r>
            <a:r>
              <a:rPr lang="es-ES" dirty="0" smtClean="0">
                <a:latin typeface="Ravie" panose="04040805050809020602" pitchFamily="82" charset="0"/>
              </a:rPr>
              <a:t>$</a:t>
            </a:r>
            <a:r>
              <a:rPr lang="es-ES" dirty="0" smtClean="0">
                <a:latin typeface="Snap ITC" panose="04040A07060A02020202" pitchFamily="82" charset="0"/>
              </a:rPr>
              <a:t>1</a:t>
            </a:r>
            <a:r>
              <a:rPr lang="es-ES" dirty="0" smtClean="0">
                <a:latin typeface="Ravie" panose="04040805050809020602" pitchFamily="82" charset="0"/>
              </a:rPr>
              <a:t>0.000</a:t>
            </a:r>
            <a:r>
              <a:rPr lang="es-ES" dirty="0">
                <a:latin typeface="Ravie" panose="04040805050809020602" pitchFamily="82" charset="0"/>
              </a:rPr>
              <a:t>, calcule para el dólar más cercano, el valor después de: (a) </a:t>
            </a:r>
            <a:r>
              <a:rPr lang="es-ES" dirty="0">
                <a:latin typeface="Snap ITC" panose="04040A07060A02020202" pitchFamily="82" charset="0"/>
              </a:rPr>
              <a:t>1</a:t>
            </a:r>
            <a:r>
              <a:rPr lang="es-ES" dirty="0">
                <a:latin typeface="Ravie" panose="04040805050809020602" pitchFamily="82" charset="0"/>
              </a:rPr>
              <a:t> año, (b) 4 años y (c) 6 años.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776" y="3044779"/>
            <a:ext cx="25384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Para el primer año: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26163" y="2983223"/>
            <a:ext cx="5649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V(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) </a:t>
            </a:r>
            <a:r>
              <a:rPr lang="en-US" sz="2400" b="1" dirty="0">
                <a:latin typeface="Ravie" panose="04040805050809020602" pitchFamily="82" charset="0"/>
                <a:cs typeface="Arial" pitchFamily="34" charset="0"/>
              </a:rPr>
              <a:t>=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0,78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0.000 </a:t>
            </a:r>
            <a:r>
              <a:rPr lang="en-US" sz="2400" b="1" dirty="0">
                <a:latin typeface="Ravie" panose="04040805050809020602" pitchFamily="82" charset="0"/>
                <a:cs typeface="Arial" pitchFamily="34" charset="0"/>
                <a:sym typeface="Symbol"/>
              </a:rPr>
              <a:t></a:t>
            </a:r>
            <a:r>
              <a:rPr lang="en-US" sz="2400" b="1" dirty="0" smtClean="0">
                <a:latin typeface="Ravie"/>
                <a:cs typeface="Arial" pitchFamily="34" charset="0"/>
              </a:rPr>
              <a:t>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(0,85)</a:t>
            </a:r>
            <a:r>
              <a:rPr lang="en-US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baseline="30000" dirty="0" smtClean="0">
                <a:latin typeface="Ravie" panose="04040805050809020602" pitchFamily="82" charset="0"/>
                <a:cs typeface="Arial" pitchFamily="34" charset="0"/>
              </a:rPr>
              <a:t> </a:t>
            </a:r>
            <a:r>
              <a:rPr lang="en-US" sz="2400" b="1" baseline="30000" dirty="0">
                <a:latin typeface="Ravie" panose="04040805050809020602" pitchFamily="82" charset="0"/>
                <a:cs typeface="Arial" pitchFamily="34" charset="0"/>
              </a:rPr>
              <a:t>– </a:t>
            </a:r>
            <a:r>
              <a:rPr lang="en-US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US" sz="24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198094" y="3444888"/>
            <a:ext cx="2305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V(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) </a:t>
            </a:r>
            <a:r>
              <a:rPr lang="en-US" sz="2400" b="1" dirty="0">
                <a:latin typeface="Ravie" panose="04040805050809020602" pitchFamily="82" charset="0"/>
                <a:cs typeface="Arial" pitchFamily="34" charset="0"/>
              </a:rPr>
              <a:t>=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7.800</a:t>
            </a:r>
            <a:endParaRPr lang="en-US" sz="24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7361" y="3906553"/>
            <a:ext cx="369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Para el segundo valor del año: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26163" y="4245107"/>
            <a:ext cx="5917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V(4) </a:t>
            </a:r>
            <a:r>
              <a:rPr lang="en-US" sz="2400" b="1" dirty="0">
                <a:latin typeface="Ravie" panose="04040805050809020602" pitchFamily="82" charset="0"/>
                <a:cs typeface="Arial" pitchFamily="34" charset="0"/>
              </a:rPr>
              <a:t>=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0,78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0.000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(0,85)</a:t>
            </a:r>
            <a:r>
              <a:rPr lang="en-US" sz="2400" b="1" baseline="30000" dirty="0" smtClean="0">
                <a:latin typeface="Ravie" panose="04040805050809020602" pitchFamily="82" charset="0"/>
                <a:cs typeface="Arial" pitchFamily="34" charset="0"/>
              </a:rPr>
              <a:t>4 </a:t>
            </a:r>
            <a:r>
              <a:rPr lang="en-US" sz="2400" b="1" baseline="30000" dirty="0">
                <a:latin typeface="Ravie" panose="04040805050809020602" pitchFamily="82" charset="0"/>
                <a:cs typeface="Arial" pitchFamily="34" charset="0"/>
              </a:rPr>
              <a:t>– </a:t>
            </a:r>
            <a:r>
              <a:rPr lang="en-US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US" sz="24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164070" y="4706772"/>
            <a:ext cx="2641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V(4)  4.790</a:t>
            </a:r>
            <a:endParaRPr lang="en-US" sz="2400" b="1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7361" y="5168437"/>
            <a:ext cx="3690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Para el tercer valor del año: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537640" y="5506991"/>
            <a:ext cx="5844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V(6) </a:t>
            </a:r>
            <a:r>
              <a:rPr lang="en-US" sz="2400" b="1" dirty="0">
                <a:latin typeface="Ravie" panose="04040805050809020602" pitchFamily="82" charset="0"/>
                <a:cs typeface="Arial" pitchFamily="34" charset="0"/>
              </a:rPr>
              <a:t>=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0,78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0.000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 </a:t>
            </a:r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</a:rPr>
              <a:t>(0,85)</a:t>
            </a:r>
            <a:r>
              <a:rPr lang="en-US" sz="2400" b="1" baseline="30000" dirty="0" smtClean="0">
                <a:latin typeface="Ravie" panose="04040805050809020602" pitchFamily="82" charset="0"/>
                <a:cs typeface="Arial" pitchFamily="34" charset="0"/>
              </a:rPr>
              <a:t>6 </a:t>
            </a:r>
            <a:r>
              <a:rPr lang="en-US" sz="2400" b="1" baseline="30000" dirty="0">
                <a:latin typeface="Ravie" panose="04040805050809020602" pitchFamily="82" charset="0"/>
                <a:cs typeface="Arial" pitchFamily="34" charset="0"/>
              </a:rPr>
              <a:t>– </a:t>
            </a:r>
            <a:r>
              <a:rPr lang="en-US" sz="2400" b="1" baseline="30000" dirty="0" smtClean="0">
                <a:latin typeface="Snap ITC" panose="04040A07060A02020202" pitchFamily="82" charset="0"/>
                <a:cs typeface="Arial" pitchFamily="34" charset="0"/>
              </a:rPr>
              <a:t>1</a:t>
            </a:r>
            <a:endParaRPr lang="en-US" sz="2400" dirty="0"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235067" y="5968656"/>
            <a:ext cx="249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Ravie" panose="04040805050809020602" pitchFamily="82" charset="0"/>
                <a:cs typeface="Arial" pitchFamily="34" charset="0"/>
                <a:sym typeface="Symbol"/>
              </a:rPr>
              <a:t>V(6)  3.46</a:t>
            </a:r>
            <a:r>
              <a:rPr lang="en-US" sz="2400" b="1" dirty="0" smtClean="0">
                <a:latin typeface="Snap ITC" panose="04040A07060A02020202" pitchFamily="82" charset="0"/>
                <a:cs typeface="Arial" pitchFamily="34" charset="0"/>
                <a:sym typeface="Symbol"/>
              </a:rPr>
              <a:t>1</a:t>
            </a:r>
            <a:endParaRPr lang="en-US" sz="2400" b="1" dirty="0">
              <a:latin typeface="Snap ITC" panose="04040A07060A02020202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5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" y="908720"/>
            <a:ext cx="7164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Ravie" panose="04040805050809020602" pitchFamily="82" charset="0"/>
              </a:rPr>
              <a:t>Traza la gráfica de las siguientes </a:t>
            </a:r>
            <a:r>
              <a:rPr lang="es-ES" dirty="0" smtClean="0">
                <a:latin typeface="Ravie" panose="04040805050809020602" pitchFamily="82" charset="0"/>
              </a:rPr>
              <a:t>funciones: </a:t>
            </a:r>
            <a:endParaRPr lang="es-ES" dirty="0"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 DE PRÁCTICA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0" y="1278052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a) f(x) = 3</a:t>
            </a:r>
            <a:r>
              <a:rPr lang="es-CO" baseline="30000" dirty="0" smtClean="0">
                <a:latin typeface="Snap ITC" panose="04040A07060A02020202" pitchFamily="82" charset="0"/>
              </a:rPr>
              <a:t>x</a:t>
            </a:r>
            <a:endParaRPr lang="es-CO" baseline="300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077857" y="1278052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b) g(x) = (½)</a:t>
            </a:r>
            <a:r>
              <a:rPr lang="es-CO" baseline="30000" dirty="0" smtClean="0">
                <a:latin typeface="Snap ITC" panose="04040A07060A02020202" pitchFamily="82" charset="0"/>
              </a:rPr>
              <a:t>x</a:t>
            </a:r>
            <a:r>
              <a:rPr lang="es-CO" dirty="0" smtClean="0">
                <a:latin typeface="Snap ITC" panose="04040A07060A02020202" pitchFamily="82" charset="0"/>
              </a:rPr>
              <a:t> 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499992" y="1278052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c) h(x) = log</a:t>
            </a:r>
            <a:r>
              <a:rPr lang="es-CO" baseline="-25000" dirty="0" smtClean="0">
                <a:latin typeface="Snap ITC" panose="04040A07060A02020202" pitchFamily="82" charset="0"/>
              </a:rPr>
              <a:t>¾</a:t>
            </a:r>
            <a:r>
              <a:rPr lang="es-CO" dirty="0" smtClean="0">
                <a:latin typeface="Snap ITC" panose="04040A07060A02020202" pitchFamily="82" charset="0"/>
              </a:rPr>
              <a:t> x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41" y="2444695"/>
            <a:ext cx="91447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LcParenR"/>
            </a:pPr>
            <a:r>
              <a:rPr lang="es-ES" dirty="0" smtClean="0">
                <a:latin typeface="Snap ITC" panose="04040A07060A02020202" pitchFamily="82" charset="0"/>
              </a:rPr>
              <a:t>Una </a:t>
            </a:r>
            <a:r>
              <a:rPr lang="es-ES" dirty="0">
                <a:latin typeface="Snap ITC" panose="04040A07060A02020202" pitchFamily="82" charset="0"/>
              </a:rPr>
              <a:t>substancia se desintegra de </a:t>
            </a:r>
            <a:r>
              <a:rPr lang="es-ES" dirty="0" smtClean="0">
                <a:latin typeface="Snap ITC" panose="04040A07060A02020202" pitchFamily="82" charset="0"/>
              </a:rPr>
              <a:t>acuerdo a </a:t>
            </a:r>
            <a:r>
              <a:rPr lang="es-ES" dirty="0">
                <a:latin typeface="Snap ITC" panose="04040A07060A02020202" pitchFamily="82" charset="0"/>
              </a:rPr>
              <a:t>la </a:t>
            </a:r>
            <a:r>
              <a:rPr lang="es-ES" dirty="0" smtClean="0">
                <a:latin typeface="Snap ITC" panose="04040A07060A02020202" pitchFamily="82" charset="0"/>
              </a:rPr>
              <a:t>función</a:t>
            </a:r>
          </a:p>
          <a:p>
            <a:pPr algn="ctr"/>
            <a:r>
              <a:rPr lang="es-ES" dirty="0" smtClean="0">
                <a:solidFill>
                  <a:srgbClr val="0000FF"/>
                </a:solidFill>
                <a:latin typeface="Snap ITC" panose="04040A07060A02020202" pitchFamily="82" charset="0"/>
              </a:rPr>
              <a:t>Q(t) = 100(2)</a:t>
            </a:r>
            <a:r>
              <a:rPr lang="es-ES" baseline="300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-t/5</a:t>
            </a:r>
            <a:endParaRPr lang="es-ES" dirty="0" smtClean="0">
              <a:latin typeface="Snap ITC" panose="04040A07060A02020202" pitchFamily="82" charset="0"/>
            </a:endParaRPr>
          </a:p>
          <a:p>
            <a:pPr algn="just"/>
            <a:r>
              <a:rPr lang="es-ES" dirty="0" smtClean="0">
                <a:latin typeface="Snap ITC" panose="04040A07060A02020202" pitchFamily="82" charset="0"/>
              </a:rPr>
              <a:t>donde Q(t) </a:t>
            </a:r>
            <a:r>
              <a:rPr lang="es-ES" dirty="0">
                <a:latin typeface="Snap ITC" panose="04040A07060A02020202" pitchFamily="82" charset="0"/>
              </a:rPr>
              <a:t>(en gramos</a:t>
            </a:r>
            <a:r>
              <a:rPr lang="es-ES" dirty="0" smtClean="0">
                <a:latin typeface="Snap ITC" panose="04040A07060A02020202" pitchFamily="82" charset="0"/>
              </a:rPr>
              <a:t>) es </a:t>
            </a:r>
            <a:r>
              <a:rPr lang="es-ES" dirty="0">
                <a:latin typeface="Snap ITC" panose="04040A07060A02020202" pitchFamily="82" charset="0"/>
              </a:rPr>
              <a:t>la cantidad presente al cabo de t años. </a:t>
            </a:r>
            <a:r>
              <a:rPr lang="es-ES" dirty="0" smtClean="0">
                <a:latin typeface="Snap ITC" panose="04040A07060A02020202" pitchFamily="82" charset="0"/>
              </a:rPr>
              <a:t>¿Cuál </a:t>
            </a:r>
            <a:r>
              <a:rPr lang="es-ES" dirty="0">
                <a:latin typeface="Snap ITC" panose="04040A07060A02020202" pitchFamily="82" charset="0"/>
              </a:rPr>
              <a:t>será la cantidad presente al cabo </a:t>
            </a:r>
            <a:r>
              <a:rPr lang="es-ES" dirty="0" smtClean="0">
                <a:latin typeface="Snap ITC" panose="04040A07060A02020202" pitchFamily="82" charset="0"/>
              </a:rPr>
              <a:t>de 15 años? 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339" y="1988840"/>
            <a:ext cx="7664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Ravie" panose="04040805050809020602" pitchFamily="82" charset="0"/>
              </a:rPr>
              <a:t>Resuelve los siguientes problemas de aplicación:</a:t>
            </a:r>
            <a:endParaRPr lang="es-ES" dirty="0">
              <a:latin typeface="Ravie" panose="040408050508090206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3717032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Snap ITC" panose="04040A07060A02020202" pitchFamily="82" charset="0"/>
              </a:rPr>
              <a:t>Se puede medir la concentración de alcohol en la sangre de una persona. Suponer </a:t>
            </a:r>
            <a:r>
              <a:rPr lang="es-ES" dirty="0" smtClean="0">
                <a:latin typeface="Snap ITC" panose="04040A07060A02020202" pitchFamily="82" charset="0"/>
              </a:rPr>
              <a:t>que el </a:t>
            </a:r>
            <a:r>
              <a:rPr lang="es-ES" dirty="0">
                <a:latin typeface="Snap ITC" panose="04040A07060A02020202" pitchFamily="82" charset="0"/>
              </a:rPr>
              <a:t>riesgo R ( dado como un por ciento) de tener un accidente cuando se maneja un </a:t>
            </a:r>
            <a:r>
              <a:rPr lang="es-ES" dirty="0" smtClean="0">
                <a:latin typeface="Snap ITC" panose="04040A07060A02020202" pitchFamily="82" charset="0"/>
              </a:rPr>
              <a:t>auto se puede modelar </a:t>
            </a:r>
            <a:r>
              <a:rPr lang="es-ES" dirty="0">
                <a:latin typeface="Snap ITC" panose="04040A07060A02020202" pitchFamily="82" charset="0"/>
              </a:rPr>
              <a:t>por la ecuación, </a:t>
            </a:r>
            <a:r>
              <a:rPr lang="es-ES" dirty="0" smtClean="0">
                <a:solidFill>
                  <a:srgbClr val="0000FF"/>
                </a:solidFill>
                <a:latin typeface="Snap ITC" panose="04040A07060A02020202" pitchFamily="82" charset="0"/>
              </a:rPr>
              <a:t>R = 3e</a:t>
            </a:r>
            <a:r>
              <a:rPr lang="es-ES" baseline="300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k·x</a:t>
            </a:r>
            <a:r>
              <a:rPr lang="es-ES" dirty="0" smtClean="0">
                <a:latin typeface="Snap ITC" panose="04040A07060A02020202" pitchFamily="82" charset="0"/>
              </a:rPr>
              <a:t>, </a:t>
            </a:r>
            <a:r>
              <a:rPr lang="es-ES" dirty="0">
                <a:latin typeface="Snap ITC" panose="04040A07060A02020202" pitchFamily="82" charset="0"/>
              </a:rPr>
              <a:t>donde x es la concentración de </a:t>
            </a:r>
            <a:r>
              <a:rPr lang="es-ES" dirty="0" smtClean="0">
                <a:latin typeface="Snap ITC" panose="04040A07060A02020202" pitchFamily="82" charset="0"/>
              </a:rPr>
              <a:t>alcohol en </a:t>
            </a:r>
            <a:r>
              <a:rPr lang="es-ES" dirty="0">
                <a:latin typeface="Snap ITC" panose="04040A07060A02020202" pitchFamily="82" charset="0"/>
              </a:rPr>
              <a:t>la sangre y k es una </a:t>
            </a:r>
            <a:r>
              <a:rPr lang="es-ES" dirty="0" smtClean="0">
                <a:latin typeface="Snap ITC" panose="04040A07060A02020202" pitchFamily="82" charset="0"/>
              </a:rPr>
              <a:t>constante.</a:t>
            </a:r>
          </a:p>
          <a:p>
            <a:pPr marL="342900" indent="-342900" algn="just">
              <a:buAutoNum type="alphaLcParenR"/>
            </a:pPr>
            <a:r>
              <a:rPr lang="es-ES" dirty="0" smtClean="0">
                <a:latin typeface="Snap ITC" panose="04040A07060A02020202" pitchFamily="82" charset="0"/>
              </a:rPr>
              <a:t>Si </a:t>
            </a:r>
            <a:r>
              <a:rPr lang="es-ES" dirty="0">
                <a:latin typeface="Snap ITC" panose="04040A07060A02020202" pitchFamily="82" charset="0"/>
              </a:rPr>
              <a:t>una concentración de alcohol en la sangre de 0.06, resulta en un riesgo de </a:t>
            </a:r>
            <a:r>
              <a:rPr lang="es-ES" dirty="0" smtClean="0">
                <a:latin typeface="Snap ITC" panose="04040A07060A02020202" pitchFamily="82" charset="0"/>
              </a:rPr>
              <a:t>10% de </a:t>
            </a:r>
            <a:r>
              <a:rPr lang="es-ES" dirty="0">
                <a:latin typeface="Snap ITC" panose="04040A07060A02020202" pitchFamily="82" charset="0"/>
              </a:rPr>
              <a:t>tener un accidente, halla el valor de </a:t>
            </a:r>
            <a:r>
              <a:rPr lang="es-ES" dirty="0" smtClean="0">
                <a:latin typeface="Snap ITC" panose="04040A07060A02020202" pitchFamily="82" charset="0"/>
              </a:rPr>
              <a:t>k.</a:t>
            </a:r>
          </a:p>
          <a:p>
            <a:pPr marL="342900" indent="-342900" algn="just">
              <a:buAutoNum type="alphaLcParenR"/>
            </a:pPr>
            <a:r>
              <a:rPr lang="es-ES" dirty="0" smtClean="0">
                <a:latin typeface="Snap ITC" panose="04040A07060A02020202" pitchFamily="82" charset="0"/>
              </a:rPr>
              <a:t>Usando </a:t>
            </a:r>
            <a:r>
              <a:rPr lang="es-ES" dirty="0">
                <a:latin typeface="Snap ITC" panose="04040A07060A02020202" pitchFamily="82" charset="0"/>
              </a:rPr>
              <a:t>el valor de k obtenido, ¿ cual es el riesgo de tener un accidente </a:t>
            </a:r>
            <a:r>
              <a:rPr lang="es-ES" dirty="0" smtClean="0">
                <a:latin typeface="Snap ITC" panose="04040A07060A02020202" pitchFamily="82" charset="0"/>
              </a:rPr>
              <a:t>cuando la concentración </a:t>
            </a:r>
            <a:r>
              <a:rPr lang="es-ES" dirty="0">
                <a:latin typeface="Snap ITC" panose="04040A07060A02020202" pitchFamily="82" charset="0"/>
              </a:rPr>
              <a:t>de alcohol en la sangre es de </a:t>
            </a:r>
            <a:r>
              <a:rPr lang="es-ES" dirty="0" smtClean="0">
                <a:latin typeface="Snap ITC" panose="04040A07060A02020202" pitchFamily="82" charset="0"/>
              </a:rPr>
              <a:t>0.17? </a:t>
            </a:r>
          </a:p>
        </p:txBody>
      </p:sp>
    </p:spTree>
    <p:extLst>
      <p:ext uri="{BB962C8B-B14F-4D97-AF65-F5344CB8AC3E}">
        <p14:creationId xmlns:p14="http://schemas.microsoft.com/office/powerpoint/2010/main" val="3384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39922" y="2204864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latin typeface="Arial Black" panose="020B0A04020102020204" pitchFamily="34" charset="0"/>
              </a:rPr>
              <a:t>THE END</a:t>
            </a:r>
            <a:endParaRPr lang="es-CO" sz="12000" dirty="0">
              <a:latin typeface="Arial Black" panose="020B0A040201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5741" y="2276872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 END</a:t>
            </a:r>
            <a:endParaRPr lang="es-CO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9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POTENCIACIÓN</a:t>
            </a:r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uadroTexto"/>
          <p:cNvSpPr txBox="1"/>
          <p:nvPr/>
        </p:nvSpPr>
        <p:spPr>
          <a:xfrm>
            <a:off x="157688" y="1412776"/>
            <a:ext cx="8828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La potenciación cumple con algunas leyes: 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87823" y="2276872"/>
            <a:ext cx="8928992" cy="28083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65551" y="2564904"/>
            <a:ext cx="1331640" cy="461665"/>
          </a:xfrm>
          <a:prstGeom prst="rect">
            <a:avLst/>
          </a:prstGeom>
          <a:solidFill>
            <a:srgbClr val="FFFF0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Ravie" panose="04040805050809020602" pitchFamily="82" charset="0"/>
              </a:rPr>
              <a:t>o</a:t>
            </a:r>
            <a:r>
              <a:rPr lang="es-CO" sz="2400" dirty="0" smtClean="0">
                <a:latin typeface="Ravie" panose="04040805050809020602" pitchFamily="82" charset="0"/>
              </a:rPr>
              <a:t> = </a:t>
            </a:r>
            <a:r>
              <a:rPr lang="es-CO" sz="2400" dirty="0" smtClean="0">
                <a:latin typeface="Snap ITC" panose="04040A07060A02020202" pitchFamily="82" charset="0"/>
              </a:rPr>
              <a:t>1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21837" y="2554540"/>
            <a:ext cx="1331640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Snap ITC" panose="04040A07060A02020202" pitchFamily="82" charset="0"/>
              </a:rPr>
              <a:t>1</a:t>
            </a:r>
            <a:r>
              <a:rPr lang="es-CO" sz="2400" dirty="0" smtClean="0">
                <a:latin typeface="Ravie" panose="04040805050809020602" pitchFamily="82" charset="0"/>
              </a:rPr>
              <a:t> = </a:t>
            </a:r>
            <a:r>
              <a:rPr lang="es-CO" sz="2400" dirty="0" smtClean="0">
                <a:latin typeface="Snap ITC" panose="04040A07060A02020202" pitchFamily="82" charset="0"/>
              </a:rPr>
              <a:t>1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29896" y="2554541"/>
            <a:ext cx="2692183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r>
              <a:rPr lang="es-CO" sz="2400" dirty="0" smtClean="0">
                <a:latin typeface="Ravie"/>
              </a:rPr>
              <a:t>∙ a</a:t>
            </a:r>
            <a:r>
              <a:rPr lang="es-CO" sz="2400" baseline="30000" dirty="0" smtClean="0">
                <a:latin typeface="Ravie"/>
              </a:rPr>
              <a:t>y</a:t>
            </a:r>
            <a:r>
              <a:rPr lang="es-CO" sz="2400" dirty="0" smtClean="0">
                <a:latin typeface="Ravie"/>
              </a:rPr>
              <a:t> = a</a:t>
            </a:r>
            <a:r>
              <a:rPr lang="es-CO" sz="2400" baseline="30000" dirty="0" smtClean="0">
                <a:latin typeface="Ravie"/>
              </a:rPr>
              <a:t>x + y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85280" y="3297756"/>
            <a:ext cx="2692183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r>
              <a:rPr lang="es-CO" sz="2400" dirty="0" smtClean="0">
                <a:latin typeface="Ravie"/>
              </a:rPr>
              <a:t>÷ a</a:t>
            </a:r>
            <a:r>
              <a:rPr lang="es-CO" sz="2400" baseline="30000" dirty="0" smtClean="0">
                <a:latin typeface="Ravie"/>
              </a:rPr>
              <a:t>y</a:t>
            </a:r>
            <a:r>
              <a:rPr lang="es-CO" sz="2400" dirty="0" smtClean="0">
                <a:latin typeface="Ravie"/>
              </a:rPr>
              <a:t> = a</a:t>
            </a:r>
            <a:r>
              <a:rPr lang="es-CO" sz="2400" baseline="30000" dirty="0" smtClean="0">
                <a:latin typeface="Ravie"/>
              </a:rPr>
              <a:t>x – y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724128" y="3288495"/>
            <a:ext cx="3103721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r>
              <a:rPr lang="es-CO" sz="2400" dirty="0" smtClean="0">
                <a:latin typeface="Ravie"/>
              </a:rPr>
              <a:t>∙ b</a:t>
            </a:r>
            <a:r>
              <a:rPr lang="es-CO" sz="2400" baseline="30000" dirty="0" smtClean="0">
                <a:latin typeface="Ravie"/>
              </a:rPr>
              <a:t>x</a:t>
            </a:r>
            <a:r>
              <a:rPr lang="es-CO" sz="2400" dirty="0" smtClean="0">
                <a:latin typeface="Ravie"/>
              </a:rPr>
              <a:t> = (a ∙ b)</a:t>
            </a:r>
            <a:r>
              <a:rPr lang="es-CO" sz="2400" baseline="30000" dirty="0" smtClean="0">
                <a:latin typeface="Ravie"/>
              </a:rPr>
              <a:t>x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9512" y="4131592"/>
            <a:ext cx="3103721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r>
              <a:rPr lang="es-CO" sz="2400" dirty="0" smtClean="0">
                <a:latin typeface="Ravie"/>
              </a:rPr>
              <a:t>÷ b</a:t>
            </a:r>
            <a:r>
              <a:rPr lang="es-CO" sz="2400" baseline="30000" dirty="0" smtClean="0">
                <a:latin typeface="Ravie"/>
              </a:rPr>
              <a:t>x</a:t>
            </a:r>
            <a:r>
              <a:rPr lang="es-CO" sz="2400" dirty="0" smtClean="0">
                <a:latin typeface="Ravie"/>
              </a:rPr>
              <a:t> = (a ÷ b)</a:t>
            </a:r>
            <a:r>
              <a:rPr lang="es-CO" sz="2400" baseline="30000" dirty="0" smtClean="0">
                <a:latin typeface="Ravie"/>
              </a:rPr>
              <a:t>x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203848" y="3287394"/>
            <a:ext cx="2167619" cy="461665"/>
          </a:xfrm>
          <a:prstGeom prst="rect">
            <a:avLst/>
          </a:prstGeom>
          <a:solidFill>
            <a:srgbClr val="FFFF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(a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)</a:t>
            </a:r>
            <a:r>
              <a:rPr lang="es-CO" sz="2400" baseline="30000" dirty="0" smtClean="0">
                <a:latin typeface="Ravie" panose="04040805050809020602" pitchFamily="82" charset="0"/>
              </a:rPr>
              <a:t>y</a:t>
            </a:r>
            <a:r>
              <a:rPr lang="es-CO" sz="2400" dirty="0" smtClean="0">
                <a:latin typeface="Ravie" panose="04040805050809020602" pitchFamily="82" charset="0"/>
              </a:rPr>
              <a:t> = 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baseline="30000" dirty="0" smtClean="0">
                <a:latin typeface="Ravie"/>
              </a:rPr>
              <a:t>∙y</a:t>
            </a:r>
            <a:endParaRPr lang="es-CO" sz="2400" baseline="300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Rectángulo"/>
              <p:cNvSpPr/>
              <p:nvPr/>
            </p:nvSpPr>
            <p:spPr>
              <a:xfrm>
                <a:off x="3441580" y="3944626"/>
                <a:ext cx="2282548" cy="856325"/>
              </a:xfrm>
              <a:prstGeom prst="rect">
                <a:avLst/>
              </a:prstGeom>
              <a:solidFill>
                <a:srgbClr val="FFFF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s-CO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latin typeface="Ravie" panose="04040805050809020602" pitchFamily="82" charset="0"/>
                                    </a:rPr>
                                    <m:t>x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latin typeface="Ravie" panose="04040805050809020602" pitchFamily="82" charset="0"/>
                                    </a:rPr>
                                    <m:t>y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rad>
                        <m:radPr>
                          <m:ctrlPr>
                            <a:rPr lang="es-CO" sz="2400" i="1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y</m:t>
                          </m:r>
                        </m:deg>
                        <m:e>
                          <m:sSup>
                            <m:sSup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80" y="3944626"/>
                <a:ext cx="2282548" cy="8563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Rectángulo"/>
              <p:cNvSpPr/>
              <p:nvPr/>
            </p:nvSpPr>
            <p:spPr>
              <a:xfrm>
                <a:off x="6401453" y="3929236"/>
                <a:ext cx="1749069" cy="887102"/>
              </a:xfrm>
              <a:prstGeom prst="rect">
                <a:avLst/>
              </a:prstGeom>
              <a:solidFill>
                <a:srgbClr val="FFFF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x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x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4" name="3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453" y="3929236"/>
                <a:ext cx="1749069" cy="8871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18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  <p:bldP spid="18" grpId="0" animBg="1"/>
      <p:bldP spid="20" grpId="0" animBg="1"/>
      <p:bldP spid="22" grpId="0" animBg="1"/>
      <p:bldP spid="23" grpId="0" animBg="1"/>
      <p:bldP spid="26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7030A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hablemos de logaritmos</a:t>
            </a:r>
            <a:endParaRPr lang="es-ES" sz="5400" cap="none" spc="0" dirty="0">
              <a:ln>
                <a:solidFill>
                  <a:srgbClr val="7030A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2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LOGARITMOS</a:t>
            </a:r>
            <a:endParaRPr lang="es-CO" sz="48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uadroTexto"/>
          <p:cNvSpPr txBox="1"/>
          <p:nvPr/>
        </p:nvSpPr>
        <p:spPr>
          <a:xfrm>
            <a:off x="890524" y="836712"/>
            <a:ext cx="7362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El logaritmo de un número es el exponente al que hay que elevar ese número para obtener la potencia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979712" y="414908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latin typeface="Ravie" panose="04040805050809020602" pitchFamily="82" charset="0"/>
              </a:rPr>
              <a:t>Log</a:t>
            </a:r>
            <a:r>
              <a:rPr lang="es-CO" sz="4000" baseline="-50000" dirty="0" smtClean="0">
                <a:latin typeface="Ravie" panose="04040805050809020602" pitchFamily="82" charset="0"/>
              </a:rPr>
              <a:t>5</a:t>
            </a:r>
            <a:r>
              <a:rPr lang="es-CO" sz="4000" dirty="0" smtClean="0">
                <a:latin typeface="Ravie" panose="04040805050809020602" pitchFamily="82" charset="0"/>
              </a:rPr>
              <a:t> 78.125 = 7</a:t>
            </a:r>
            <a:endParaRPr lang="es-CO" sz="4000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14460" y="2391271"/>
            <a:ext cx="8515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Recordemos las parte de todo logaritmo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023828" y="55694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Base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837620" y="3337247"/>
            <a:ext cx="154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Argumento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696236" y="5261718"/>
            <a:ext cx="154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Logaritmo</a:t>
            </a:r>
            <a:endParaRPr lang="es-CO" sz="1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6" name="5 Conector recto de flecha"/>
          <p:cNvCxnSpPr>
            <a:endCxn id="21" idx="0"/>
          </p:cNvCxnSpPr>
          <p:nvPr/>
        </p:nvCxnSpPr>
        <p:spPr>
          <a:xfrm>
            <a:off x="3419872" y="4993431"/>
            <a:ext cx="0" cy="57606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24" idx="2"/>
          </p:cNvCxnSpPr>
          <p:nvPr/>
        </p:nvCxnSpPr>
        <p:spPr>
          <a:xfrm flipH="1" flipV="1">
            <a:off x="4611706" y="3645024"/>
            <a:ext cx="140314" cy="55631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25" idx="0"/>
          </p:cNvCxnSpPr>
          <p:nvPr/>
        </p:nvCxnSpPr>
        <p:spPr>
          <a:xfrm>
            <a:off x="6696236" y="4777407"/>
            <a:ext cx="774086" cy="484311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06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1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395536" y="2348880"/>
            <a:ext cx="8302744" cy="33843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LOGARITMOS</a:t>
            </a:r>
            <a:endParaRPr lang="es-CO" sz="48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57688" y="1268760"/>
            <a:ext cx="8828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La logaritmación cumple con algunas leyes: 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33384" y="2787120"/>
            <a:ext cx="370165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Log (a ∙ b) = log a + log b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Rectángulo"/>
              <p:cNvSpPr/>
              <p:nvPr/>
            </p:nvSpPr>
            <p:spPr>
              <a:xfrm>
                <a:off x="4809848" y="2580140"/>
                <a:ext cx="3496470" cy="78329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848" y="2580140"/>
                <a:ext cx="3496470" cy="7832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CuadroTexto"/>
          <p:cNvSpPr txBox="1"/>
          <p:nvPr/>
        </p:nvSpPr>
        <p:spPr>
          <a:xfrm>
            <a:off x="1192030" y="3901697"/>
            <a:ext cx="258436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Log a</a:t>
            </a:r>
            <a:r>
              <a:rPr lang="es-CO" baseline="30000" dirty="0" smtClean="0">
                <a:latin typeface="Ravie" panose="04040805050809020602" pitchFamily="82" charset="0"/>
              </a:rPr>
              <a:t>n</a:t>
            </a:r>
            <a:r>
              <a:rPr lang="es-CO" dirty="0" smtClean="0">
                <a:latin typeface="Ravie" panose="04040805050809020602" pitchFamily="82" charset="0"/>
              </a:rPr>
              <a:t> = n </a:t>
            </a:r>
            <a:r>
              <a:rPr lang="es-CO" dirty="0" smtClean="0">
                <a:latin typeface="Ravie"/>
              </a:rPr>
              <a:t>∙ log a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Rectángulo"/>
              <p:cNvSpPr/>
              <p:nvPr/>
            </p:nvSpPr>
            <p:spPr>
              <a:xfrm>
                <a:off x="4978515" y="3664421"/>
                <a:ext cx="3159135" cy="84388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rad>
                            <m:radPr>
                              <m:ctrlPr>
                                <a:rPr lang="es-CO" sz="24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n</m:t>
                              </m:r>
                            </m:deg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rad>
                        </m:e>
                      </m:func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n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∙</m:t>
                      </m:r>
                      <m:func>
                        <m:funcPr>
                          <m:ctrlPr>
                            <a:rPr lang="es-CO" sz="24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log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</m:func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515" y="3664421"/>
                <a:ext cx="3159135" cy="8438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1492593" y="4930911"/>
            <a:ext cx="198323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Log</a:t>
            </a:r>
            <a:r>
              <a:rPr lang="es-CO" sz="2400" baseline="-50000" dirty="0" smtClean="0">
                <a:latin typeface="Ravie" panose="04040805050809020602" pitchFamily="82" charset="0"/>
              </a:rPr>
              <a:t>a</a:t>
            </a:r>
            <a:r>
              <a:rPr lang="es-CO" sz="2400" dirty="0" smtClean="0">
                <a:latin typeface="Ravie" panose="04040805050809020602" pitchFamily="82" charset="0"/>
              </a:rPr>
              <a:t> a = </a:t>
            </a:r>
            <a:r>
              <a:rPr lang="es-CO" sz="2400" dirty="0" smtClean="0">
                <a:latin typeface="Snap ITC" panose="04040A07060A02020202" pitchFamily="82" charset="0"/>
              </a:rPr>
              <a:t>1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Rectángulo"/>
              <p:cNvSpPr/>
              <p:nvPr/>
            </p:nvSpPr>
            <p:spPr>
              <a:xfrm>
                <a:off x="5576115" y="4811392"/>
                <a:ext cx="1963936" cy="70070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c</m:t>
                              </m:r>
                            </m:sub>
                          </m:sSub>
                        </m:fName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</m:func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c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115" y="4811392"/>
                <a:ext cx="1963936" cy="7007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orazón"/>
          <p:cNvSpPr/>
          <p:nvPr/>
        </p:nvSpPr>
        <p:spPr>
          <a:xfrm>
            <a:off x="1685797" y="2924944"/>
            <a:ext cx="5772406" cy="3384376"/>
          </a:xfrm>
          <a:prstGeom prst="hear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POTENCIACIÓN Y LOGARITMACIÓN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/>
          <p:nvPr/>
        </p:nvSpPr>
        <p:spPr>
          <a:xfrm>
            <a:off x="-775" y="755705"/>
            <a:ext cx="9144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Se dice que hay un “triángulo de amor” entre la potenciación, la radicación y la logaritmación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-776" y="1953561"/>
            <a:ext cx="9144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En el ejemplo que tenemos, podemos comprender lo que se dice: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51520" y="3356992"/>
            <a:ext cx="3528392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s-CO" sz="4000" dirty="0" smtClean="0">
                <a:latin typeface="Ravie" panose="04040805050809020602" pitchFamily="82" charset="0"/>
              </a:rPr>
              <a:t>5</a:t>
            </a:r>
            <a:r>
              <a:rPr lang="es-CO" sz="4000" baseline="30000" dirty="0" smtClean="0">
                <a:latin typeface="Ravie" panose="04040805050809020602" pitchFamily="82" charset="0"/>
              </a:rPr>
              <a:t>7</a:t>
            </a:r>
            <a:r>
              <a:rPr lang="es-CO" sz="4000" dirty="0" smtClean="0">
                <a:latin typeface="Ravie" panose="04040805050809020602" pitchFamily="82" charset="0"/>
              </a:rPr>
              <a:t> = 78.125</a:t>
            </a:r>
            <a:endParaRPr lang="es-CO" sz="4000" dirty="0">
              <a:latin typeface="Ravie" panose="04040805050809020602" pitchFamily="82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5070526" y="3267704"/>
            <a:ext cx="3965970" cy="845662"/>
            <a:chOff x="4710486" y="3375426"/>
            <a:chExt cx="3965970" cy="845662"/>
          </a:xfrm>
          <a:solidFill>
            <a:schemeClr val="accent6"/>
          </a:solidFill>
        </p:grpSpPr>
        <p:sp>
          <p:nvSpPr>
            <p:cNvPr id="25" name="24 CuadroTexto"/>
            <p:cNvSpPr txBox="1"/>
            <p:nvPr/>
          </p:nvSpPr>
          <p:spPr>
            <a:xfrm>
              <a:off x="5148064" y="3513202"/>
              <a:ext cx="3528392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CO" sz="3500" dirty="0" smtClean="0">
                  <a:latin typeface="Ravie" panose="04040805050809020602" pitchFamily="82" charset="0"/>
                </a:rPr>
                <a:t>78.125</a:t>
              </a:r>
              <a:r>
                <a:rPr lang="es-CO" sz="4000" dirty="0" smtClean="0">
                  <a:latin typeface="Ravie" panose="04040805050809020602" pitchFamily="82" charset="0"/>
                </a:rPr>
                <a:t> = 5</a:t>
              </a:r>
              <a:endParaRPr lang="es-CO" sz="4000" dirty="0">
                <a:latin typeface="Ravie" panose="04040805050809020602" pitchFamily="82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723334" y="3513202"/>
              <a:ext cx="526106" cy="70788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s-CO" sz="4000" dirty="0" smtClean="0">
                  <a:latin typeface="Snap ITC" panose="04040A07060A02020202" pitchFamily="82" charset="0"/>
                </a:rPr>
                <a:t>√</a:t>
              </a:r>
              <a:endParaRPr lang="es-CO" sz="4000" dirty="0">
                <a:latin typeface="Snap ITC" panose="04040A07060A02020202" pitchFamily="82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710486" y="3375426"/>
              <a:ext cx="5518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4000" baseline="30000" dirty="0" smtClean="0">
                  <a:latin typeface="Ravie" panose="04040805050809020602" pitchFamily="82" charset="0"/>
                </a:rPr>
                <a:t>7 </a:t>
              </a:r>
              <a:endParaRPr lang="es-CO" sz="4000" dirty="0">
                <a:latin typeface="Ravie" panose="04040805050809020602" pitchFamily="82" charset="0"/>
              </a:endParaRPr>
            </a:p>
          </p:txBody>
        </p:sp>
        <p:cxnSp>
          <p:nvCxnSpPr>
            <p:cNvPr id="27" name="26 Conector recto"/>
            <p:cNvCxnSpPr/>
            <p:nvPr/>
          </p:nvCxnSpPr>
          <p:spPr>
            <a:xfrm>
              <a:off x="5190281" y="3632247"/>
              <a:ext cx="1974007" cy="0"/>
            </a:xfrm>
            <a:prstGeom prst="line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CuadroTexto"/>
          <p:cNvSpPr txBox="1"/>
          <p:nvPr/>
        </p:nvSpPr>
        <p:spPr>
          <a:xfrm>
            <a:off x="2111962" y="5229200"/>
            <a:ext cx="4920076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s-CO" sz="4000" dirty="0" smtClean="0">
                <a:latin typeface="Ravie" panose="04040805050809020602" pitchFamily="82" charset="0"/>
              </a:rPr>
              <a:t>Log</a:t>
            </a:r>
            <a:r>
              <a:rPr lang="es-CO" sz="4000" baseline="-50000" dirty="0" smtClean="0">
                <a:latin typeface="Ravie" panose="04040805050809020602" pitchFamily="82" charset="0"/>
              </a:rPr>
              <a:t>5</a:t>
            </a:r>
            <a:r>
              <a:rPr lang="es-CO" sz="4000" dirty="0" smtClean="0">
                <a:latin typeface="Ravie" panose="04040805050809020602" pitchFamily="82" charset="0"/>
              </a:rPr>
              <a:t> 78.125 = 7</a:t>
            </a:r>
            <a:endParaRPr lang="es-CO" sz="4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6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6" grpId="0"/>
      <p:bldP spid="1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775" y="836712"/>
            <a:ext cx="9144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Una función es exponencial, si en el exponente de la base se encuentra la variable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" y="2103239"/>
            <a:ext cx="860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Matemáticamente, tenemos que f(x) = a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FUNCIÓN EXPONENCIAL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9" name="8 Gráfico"/>
          <p:cNvGraphicFramePr/>
          <p:nvPr>
            <p:extLst>
              <p:ext uri="{D42A27DB-BD31-4B8C-83A1-F6EECF244321}">
                <p14:modId xmlns:p14="http://schemas.microsoft.com/office/powerpoint/2010/main" val="3878618932"/>
              </p:ext>
            </p:extLst>
          </p:nvPr>
        </p:nvGraphicFramePr>
        <p:xfrm>
          <a:off x="1524000" y="256490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6444208" y="494116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Ésta es: f(x) = 2</a:t>
            </a:r>
            <a:r>
              <a:rPr lang="es-CO" sz="2400" baseline="30000" dirty="0" smtClean="0">
                <a:latin typeface="Ravie" panose="04040805050809020602" pitchFamily="82" charset="0"/>
              </a:rPr>
              <a:t>x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Graphic spid="9" grpId="0" uiExpand="1">
        <p:bldSub>
          <a:bldChart bld="series"/>
        </p:bldSub>
      </p:bldGraphic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accent6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FUNCIÓN LOGARÍTMICA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uadroTexto"/>
          <p:cNvSpPr txBox="1"/>
          <p:nvPr/>
        </p:nvSpPr>
        <p:spPr>
          <a:xfrm>
            <a:off x="-775" y="836712"/>
            <a:ext cx="9144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Una función es logarítmica, si en el argumento se encuentra la variable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097869" y="1700808"/>
            <a:ext cx="6948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Matemáticamente, tenemos que f(x) = log</a:t>
            </a:r>
            <a:r>
              <a:rPr lang="es-CO" sz="2400" baseline="-50000" dirty="0" smtClean="0">
                <a:latin typeface="Ravie" panose="04040805050809020602" pitchFamily="82" charset="0"/>
              </a:rPr>
              <a:t>a</a:t>
            </a:r>
            <a:r>
              <a:rPr lang="es-CO" sz="2400" dirty="0" smtClean="0">
                <a:latin typeface="Ravie" panose="04040805050809020602" pitchFamily="82" charset="0"/>
              </a:rPr>
              <a:t> x; a &gt; 0 y a </a:t>
            </a:r>
            <a:r>
              <a:rPr lang="es-CO" sz="2400" b="1" dirty="0" smtClean="0">
                <a:latin typeface="Ravie"/>
              </a:rPr>
              <a:t>≠</a:t>
            </a:r>
            <a:r>
              <a:rPr lang="es-CO" sz="2400" dirty="0" smtClean="0">
                <a:latin typeface="Ravie"/>
              </a:rPr>
              <a:t> </a:t>
            </a:r>
            <a:r>
              <a:rPr lang="es-CO" sz="2400" dirty="0" smtClean="0">
                <a:latin typeface="Snap ITC" panose="04040A07060A02020202" pitchFamily="82" charset="0"/>
              </a:rPr>
              <a:t>1</a:t>
            </a:r>
            <a:endParaRPr lang="es-CO" sz="2400" dirty="0">
              <a:latin typeface="Snap ITC" panose="04040A07060A02020202" pitchFamily="82" charset="0"/>
            </a:endParaRPr>
          </a:p>
        </p:txBody>
      </p: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1722961953"/>
              </p:ext>
            </p:extLst>
          </p:nvPr>
        </p:nvGraphicFramePr>
        <p:xfrm>
          <a:off x="1524000" y="253180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547412" y="429309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Ésta es: f(x) = log</a:t>
            </a:r>
            <a:r>
              <a:rPr lang="es-CO" sz="2400" baseline="-50000" dirty="0" smtClean="0">
                <a:latin typeface="Ravie" panose="04040805050809020602" pitchFamily="82" charset="0"/>
              </a:rPr>
              <a:t>3</a:t>
            </a:r>
            <a:r>
              <a:rPr lang="es-CO" sz="2400" dirty="0" smtClean="0">
                <a:latin typeface="Ravie" panose="04040805050809020602" pitchFamily="82" charset="0"/>
              </a:rPr>
              <a:t> x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2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 uiExpand="1">
        <p:bldSub>
          <a:bldChart bld="series"/>
        </p:bldSub>
      </p:bldGraphic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1749</Words>
  <Application>Microsoft Office PowerPoint</Application>
  <PresentationFormat>Presentación en pantalla (4:3)</PresentationFormat>
  <Paragraphs>222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55</cp:revision>
  <dcterms:created xsi:type="dcterms:W3CDTF">2021-05-03T01:12:21Z</dcterms:created>
  <dcterms:modified xsi:type="dcterms:W3CDTF">2021-08-24T00:12:13Z</dcterms:modified>
</cp:coreProperties>
</file>