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Hoja1!$A$2:$A$11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Hoja1!$B$2:$B$11</c:f>
              <c:numCache>
                <c:formatCode>General</c:formatCode>
                <c:ptCount val="10"/>
                <c:pt idx="0">
                  <c:v>2</c:v>
                </c:pt>
                <c:pt idx="1">
                  <c:v>4</c:v>
                </c:pt>
                <c:pt idx="2">
                  <c:v>8</c:v>
                </c:pt>
                <c:pt idx="3">
                  <c:v>16</c:v>
                </c:pt>
                <c:pt idx="4">
                  <c:v>32</c:v>
                </c:pt>
                <c:pt idx="5">
                  <c:v>64</c:v>
                </c:pt>
                <c:pt idx="6">
                  <c:v>128</c:v>
                </c:pt>
                <c:pt idx="7">
                  <c:v>256</c:v>
                </c:pt>
                <c:pt idx="8">
                  <c:v>512</c:v>
                </c:pt>
                <c:pt idx="9">
                  <c:v>1024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4647552"/>
        <c:axId val="384649088"/>
      </c:lineChart>
      <c:catAx>
        <c:axId val="384647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8100">
            <a:solidFill>
              <a:schemeClr val="tx1"/>
            </a:solidFill>
            <a:headEnd type="none" w="med" len="med"/>
            <a:tailEnd type="triangle" w="med" len="med"/>
          </a:ln>
        </c:spPr>
        <c:txPr>
          <a:bodyPr/>
          <a:lstStyle/>
          <a:p>
            <a:pPr>
              <a:defRPr sz="1200">
                <a:latin typeface="Ravie" panose="04040805050809020602" pitchFamily="82" charset="0"/>
              </a:defRPr>
            </a:pPr>
            <a:endParaRPr lang="es-CO"/>
          </a:p>
        </c:txPr>
        <c:crossAx val="384649088"/>
        <c:crossesAt val="0"/>
        <c:auto val="1"/>
        <c:lblAlgn val="ctr"/>
        <c:lblOffset val="100"/>
        <c:noMultiLvlLbl val="0"/>
      </c:catAx>
      <c:valAx>
        <c:axId val="3846490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8100">
            <a:solidFill>
              <a:schemeClr val="tx1"/>
            </a:solidFill>
            <a:headEnd type="none" w="med" len="med"/>
            <a:tailEnd type="triangle" w="med" len="med"/>
          </a:ln>
        </c:spPr>
        <c:txPr>
          <a:bodyPr/>
          <a:lstStyle/>
          <a:p>
            <a:pPr>
              <a:defRPr sz="1200">
                <a:latin typeface="Ravie" panose="04040805050809020602" pitchFamily="82" charset="0"/>
              </a:defRPr>
            </a:pPr>
            <a:endParaRPr lang="es-CO"/>
          </a:p>
        </c:txPr>
        <c:crossAx val="3846475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CO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Hoja1!$A$2:$A$10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cat>
          <c:val>
            <c:numRef>
              <c:f>Hoja1!$B$2:$B$10</c:f>
              <c:numCache>
                <c:formatCode>General</c:formatCode>
                <c:ptCount val="9"/>
                <c:pt idx="0">
                  <c:v>0</c:v>
                </c:pt>
                <c:pt idx="1">
                  <c:v>0.63092975357145742</c:v>
                </c:pt>
                <c:pt idx="2">
                  <c:v>1</c:v>
                </c:pt>
                <c:pt idx="3">
                  <c:v>1.2618595071429148</c:v>
                </c:pt>
                <c:pt idx="4">
                  <c:v>1.4649735207179269</c:v>
                </c:pt>
                <c:pt idx="5">
                  <c:v>1.6309297535714573</c:v>
                </c:pt>
                <c:pt idx="6">
                  <c:v>1.7712437491614221</c:v>
                </c:pt>
                <c:pt idx="7">
                  <c:v>1.8927892607143719</c:v>
                </c:pt>
                <c:pt idx="8">
                  <c:v>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2473216"/>
        <c:axId val="432475136"/>
      </c:lineChart>
      <c:catAx>
        <c:axId val="432473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8575">
            <a:solidFill>
              <a:schemeClr val="tx1"/>
            </a:solidFill>
            <a:headEnd type="none" w="med" len="med"/>
            <a:tailEnd type="arrow" w="med" len="med"/>
          </a:ln>
        </c:spPr>
        <c:txPr>
          <a:bodyPr/>
          <a:lstStyle/>
          <a:p>
            <a:pPr>
              <a:defRPr sz="1200">
                <a:latin typeface="Ravie" panose="04040805050809020602" pitchFamily="82" charset="0"/>
              </a:defRPr>
            </a:pPr>
            <a:endParaRPr lang="es-CO"/>
          </a:p>
        </c:txPr>
        <c:crossAx val="432475136"/>
        <c:crosses val="autoZero"/>
        <c:auto val="1"/>
        <c:lblAlgn val="ctr"/>
        <c:lblOffset val="100"/>
        <c:noMultiLvlLbl val="0"/>
      </c:catAx>
      <c:valAx>
        <c:axId val="4324751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8575">
            <a:solidFill>
              <a:schemeClr val="tx1"/>
            </a:solidFill>
            <a:headEnd type="none" w="med" len="med"/>
            <a:tailEnd type="arrow" w="med" len="med"/>
          </a:ln>
        </c:spPr>
        <c:txPr>
          <a:bodyPr/>
          <a:lstStyle/>
          <a:p>
            <a:pPr>
              <a:defRPr sz="1200">
                <a:latin typeface="Ravie" panose="04040805050809020602" pitchFamily="82" charset="0"/>
              </a:defRPr>
            </a:pPr>
            <a:endParaRPr lang="es-CO"/>
          </a:p>
        </c:txPr>
        <c:crossAx val="43247321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CO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234055118110236"/>
          <c:y val="0.15832824803149606"/>
          <c:w val="0.82195111548556432"/>
          <c:h val="0.749603592519685"/>
        </c:manualLayout>
      </c:layout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Hoja1!$A$2:$A$8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</c:numCache>
            </c:numRef>
          </c:cat>
          <c:val>
            <c:numRef>
              <c:f>Hoja1!$B$2:$B$8</c:f>
              <c:numCache>
                <c:formatCode>General</c:formatCode>
                <c:ptCount val="7"/>
                <c:pt idx="0">
                  <c:v>120</c:v>
                </c:pt>
                <c:pt idx="1">
                  <c:v>60</c:v>
                </c:pt>
                <c:pt idx="2">
                  <c:v>30</c:v>
                </c:pt>
                <c:pt idx="3">
                  <c:v>15</c:v>
                </c:pt>
                <c:pt idx="4">
                  <c:v>7.5</c:v>
                </c:pt>
                <c:pt idx="5">
                  <c:v>3.75</c:v>
                </c:pt>
                <c:pt idx="6">
                  <c:v>1.875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/>
        <c:marker val="1"/>
        <c:smooth val="0"/>
        <c:axId val="553344000"/>
        <c:axId val="553594240"/>
      </c:lineChart>
      <c:catAx>
        <c:axId val="5533440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>
                    <a:latin typeface="Ravie" panose="04040805050809020602" pitchFamily="82" charset="0"/>
                  </a:defRPr>
                </a:pPr>
                <a:r>
                  <a:rPr lang="es-CO" dirty="0" smtClean="0">
                    <a:latin typeface="Ravie" panose="04040805050809020602" pitchFamily="82" charset="0"/>
                  </a:rPr>
                  <a:t>X</a:t>
                </a:r>
                <a:endParaRPr lang="es-CO" dirty="0">
                  <a:latin typeface="Ravie" panose="04040805050809020602" pitchFamily="82" charset="0"/>
                </a:endParaRPr>
              </a:p>
            </c:rich>
          </c:tx>
          <c:layout>
            <c:manualLayout>
              <c:xMode val="edge"/>
              <c:yMode val="edge"/>
              <c:x val="0.9484358595800525"/>
              <c:y val="0.8657030019685038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ln w="28575">
            <a:solidFill>
              <a:schemeClr val="tx1"/>
            </a:solidFill>
            <a:headEnd type="none" w="med" len="med"/>
            <a:tailEnd type="arrow" w="med" len="med"/>
          </a:ln>
        </c:spPr>
        <c:txPr>
          <a:bodyPr/>
          <a:lstStyle/>
          <a:p>
            <a:pPr>
              <a:defRPr sz="1400">
                <a:latin typeface="Showcard Gothic" panose="04020904020102020604" pitchFamily="82" charset="0"/>
              </a:defRPr>
            </a:pPr>
            <a:endParaRPr lang="es-CO"/>
          </a:p>
        </c:txPr>
        <c:crossAx val="553594240"/>
        <c:crossesAt val="0"/>
        <c:auto val="1"/>
        <c:lblAlgn val="ctr"/>
        <c:lblOffset val="100"/>
        <c:noMultiLvlLbl val="0"/>
      </c:catAx>
      <c:valAx>
        <c:axId val="553594240"/>
        <c:scaling>
          <c:orientation val="minMax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>
                    <a:latin typeface="Ravie" panose="04040805050809020602" pitchFamily="82" charset="0"/>
                  </a:defRPr>
                </a:pPr>
                <a:r>
                  <a:rPr lang="es-CO" dirty="0" smtClean="0">
                    <a:latin typeface="Ravie" panose="04040805050809020602" pitchFamily="82" charset="0"/>
                  </a:rPr>
                  <a:t>Y</a:t>
                </a:r>
                <a:endParaRPr lang="es-CO" dirty="0">
                  <a:latin typeface="Ravie" panose="04040805050809020602" pitchFamily="82" charset="0"/>
                </a:endParaRPr>
              </a:p>
            </c:rich>
          </c:tx>
          <c:layout>
            <c:manualLayout>
              <c:xMode val="edge"/>
              <c:yMode val="edge"/>
              <c:x val="0.1"/>
              <c:y val="5.3124999999999999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28575">
            <a:solidFill>
              <a:schemeClr val="tx1"/>
            </a:solidFill>
            <a:headEnd type="none" w="med" len="med"/>
            <a:tailEnd type="arrow" w="med" len="med"/>
          </a:ln>
        </c:spPr>
        <c:txPr>
          <a:bodyPr/>
          <a:lstStyle/>
          <a:p>
            <a:pPr>
              <a:defRPr sz="1400">
                <a:latin typeface="Showcard Gothic" panose="04020904020102020604" pitchFamily="82" charset="0"/>
              </a:defRPr>
            </a:pPr>
            <a:endParaRPr lang="es-CO"/>
          </a:p>
        </c:txPr>
        <c:crossAx val="553344000"/>
        <c:crossesAt val="1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CO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D1CDF8-6F76-4F9E-9EB5-6CD19CCB9156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F99ABF-CEB1-4797-B605-FCAB66AFC32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792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4F9C-A31A-4E39-9C72-1B8973862909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9965-4D64-4B29-BC48-1EA98F38470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90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4F9C-A31A-4E39-9C72-1B8973862909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9965-4D64-4B29-BC48-1EA98F38470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24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4F9C-A31A-4E39-9C72-1B8973862909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9965-4D64-4B29-BC48-1EA98F38470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551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4F9C-A31A-4E39-9C72-1B8973862909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9965-4D64-4B29-BC48-1EA98F38470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786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4F9C-A31A-4E39-9C72-1B8973862909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9965-4D64-4B29-BC48-1EA98F38470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06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4F9C-A31A-4E39-9C72-1B8973862909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9965-4D64-4B29-BC48-1EA98F38470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439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4F9C-A31A-4E39-9C72-1B8973862909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9965-4D64-4B29-BC48-1EA98F38470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851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4F9C-A31A-4E39-9C72-1B8973862909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9965-4D64-4B29-BC48-1EA98F38470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27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4F9C-A31A-4E39-9C72-1B8973862909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9965-4D64-4B29-BC48-1EA98F38470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804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4F9C-A31A-4E39-9C72-1B8973862909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9965-4D64-4B29-BC48-1EA98F38470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038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4F9C-A31A-4E39-9C72-1B8973862909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9965-4D64-4B29-BC48-1EA98F38470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546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accent4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14F9C-A31A-4E39-9C72-1B8973862909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89965-4D64-4B29-BC48-1EA98F38470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4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1.gif"/><Relationship Id="rId7" Type="http://schemas.openxmlformats.org/officeDocument/2006/relationships/image" Target="../media/image4.png"/><Relationship Id="rId2" Type="http://schemas.openxmlformats.org/officeDocument/2006/relationships/hyperlink" Target="http://www.gifandgif.es/gifs_animados/Welcome/index.php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ifs Animados Welcome (44)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1477" y="2852936"/>
            <a:ext cx="2681045" cy="360000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151620" y="1844824"/>
            <a:ext cx="6840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By: Mr. Erick Duque</a:t>
            </a:r>
            <a:endParaRPr lang="en-US" sz="48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" y="260648"/>
            <a:ext cx="91439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n>
                  <a:solidFill>
                    <a:srgbClr val="FF00FF"/>
                  </a:solidFill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EXPONENTIAL AND LOGARITHMIC FUNCTIONS</a:t>
            </a:r>
            <a:endParaRPr lang="en-US" sz="4000" dirty="0">
              <a:ln>
                <a:solidFill>
                  <a:srgbClr val="FF00FF"/>
                </a:solidFill>
              </a:ln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grpSp>
        <p:nvGrpSpPr>
          <p:cNvPr id="6" name="5 Grupo"/>
          <p:cNvGrpSpPr/>
          <p:nvPr/>
        </p:nvGrpSpPr>
        <p:grpSpPr>
          <a:xfrm>
            <a:off x="1926884" y="3933056"/>
            <a:ext cx="5290231" cy="1754326"/>
            <a:chOff x="1926885" y="4149080"/>
            <a:chExt cx="5290231" cy="1754326"/>
          </a:xfrm>
        </p:grpSpPr>
        <p:grpSp>
          <p:nvGrpSpPr>
            <p:cNvPr id="9" name="8 Grupo"/>
            <p:cNvGrpSpPr/>
            <p:nvPr/>
          </p:nvGrpSpPr>
          <p:grpSpPr>
            <a:xfrm>
              <a:off x="1926885" y="4149080"/>
              <a:ext cx="5290231" cy="1754326"/>
              <a:chOff x="1907704" y="4437112"/>
              <a:chExt cx="5290231" cy="1754326"/>
            </a:xfrm>
          </p:grpSpPr>
          <p:sp>
            <p:nvSpPr>
              <p:cNvPr id="11" name="10 CuadroTexto"/>
              <p:cNvSpPr txBox="1"/>
              <p:nvPr/>
            </p:nvSpPr>
            <p:spPr>
              <a:xfrm>
                <a:off x="1907704" y="4437112"/>
                <a:ext cx="5290231" cy="1754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Contact us:</a:t>
                </a:r>
              </a:p>
              <a:p>
                <a:pPr marL="285750" indent="-285750">
                  <a:buFont typeface="Wingdings"/>
                  <a:buChar char="*"/>
                </a:pPr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a.m.e.asesoriasmatematicas@gmail.com</a:t>
                </a:r>
              </a:p>
              <a:p>
                <a:pPr marL="285750" indent="-285750">
                  <a:buFont typeface="Wingdings"/>
                  <a:buChar char=":"/>
                </a:pPr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asesoriasmatematicas0.webnode.com.co</a:t>
                </a:r>
              </a:p>
              <a:p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@asesoriasmatematicas0</a:t>
                </a:r>
              </a:p>
              <a:p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</a:t>
                </a:r>
                <a:r>
                  <a:rPr lang="en-AU" b="1" dirty="0" err="1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a.m.e._asesorias_matematicas</a:t>
                </a:r>
                <a:endParaRPr lang="en-AU" b="1" dirty="0" smtClean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endParaRPr>
              </a:p>
              <a:p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Erick Duque</a:t>
                </a:r>
              </a:p>
            </p:txBody>
          </p:sp>
          <p:pic>
            <p:nvPicPr>
              <p:cNvPr id="12" name="Picture 2" descr="Nueva actualización de Instagram: reels en Facebook, dúo de vídeos y más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10000" b="90000" l="10000" r="90000">
                            <a14:foregroundMark x1="43958" y1="37500" x2="43958" y2="37500"/>
                            <a14:foregroundMark x1="66146" y1="33854" x2="66146" y2="3385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541" t="18476" r="19018" b="18552"/>
              <a:stretch/>
            </p:blipFill>
            <p:spPr bwMode="auto">
              <a:xfrm>
                <a:off x="2017248" y="5661248"/>
                <a:ext cx="178488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3" name="Picture 4" descr="Facebook - Inicia sesión o regístrate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7248" y="5373216"/>
                <a:ext cx="180000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0" name="Picture 2" descr="Logo YouTube: la historia y el significado del logotipo, la marca y el  símbolo. | png, vector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5556" b="95972" l="10000" r="90000">
                          <a14:foregroundMark x1="45234" y1="38889" x2="51094" y2="49722"/>
                          <a14:foregroundMark x1="41406" y1="49306" x2="63594" y2="49306"/>
                          <a14:foregroundMark x1="57344" y1="47083" x2="35547" y2="70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65" t="6360" r="15359" b="7003"/>
            <a:stretch/>
          </p:blipFill>
          <p:spPr bwMode="auto">
            <a:xfrm>
              <a:off x="1985660" y="5625264"/>
              <a:ext cx="281538" cy="1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66196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5400" dirty="0" smtClean="0">
                <a:ln>
                  <a:solidFill>
                    <a:schemeClr val="accent6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EXERCISES</a:t>
            </a:r>
          </a:p>
        </p:txBody>
      </p:sp>
      <p:sp>
        <p:nvSpPr>
          <p:cNvPr id="3" name="2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" name="3 CuadroTexto"/>
          <p:cNvSpPr txBox="1"/>
          <p:nvPr/>
        </p:nvSpPr>
        <p:spPr>
          <a:xfrm>
            <a:off x="-775" y="836712"/>
            <a:ext cx="2628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To Practice</a:t>
            </a:r>
            <a:endParaRPr lang="en-AU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5102" y="1289686"/>
            <a:ext cx="72932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400" dirty="0" smtClean="0">
                <a:latin typeface="Ravie" panose="04040805050809020602" pitchFamily="82" charset="0"/>
              </a:rPr>
              <a:t>Plot the following functions:</a:t>
            </a:r>
            <a:endParaRPr lang="en-AU" sz="2400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5 Rectángulo"/>
              <p:cNvSpPr/>
              <p:nvPr/>
            </p:nvSpPr>
            <p:spPr>
              <a:xfrm>
                <a:off x="107504" y="1916832"/>
                <a:ext cx="2711191" cy="7399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AU" sz="2400" b="0" i="0" smtClean="0">
                          <a:latin typeface="Snap ITC" panose="04040A07060A02020202" pitchFamily="82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n-AU" sz="2400" b="0" i="0" smtClean="0">
                          <a:latin typeface="Ravie" panose="04040805050809020602" pitchFamily="82" charset="0"/>
                        </a:rPr>
                        <m:t>. </m:t>
                      </m:r>
                      <m:r>
                        <m:rPr>
                          <m:nor/>
                        </m:rPr>
                        <a:rPr lang="en-AU" sz="2400" smtClean="0">
                          <a:latin typeface="Ravie" panose="04040805050809020602" pitchFamily="82" charset="0"/>
                        </a:rPr>
                        <m:t>f</m:t>
                      </m:r>
                      <m:d>
                        <m:dPr>
                          <m:ctrlPr>
                            <a:rPr lang="en-AU" sz="2400" i="1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n-AU" sz="2400">
                              <a:latin typeface="Ravie" panose="04040805050809020602" pitchFamily="82" charset="0"/>
                            </a:rPr>
                            <m:t>x</m:t>
                          </m:r>
                        </m:e>
                      </m:d>
                      <m:r>
                        <m:rPr>
                          <m:nor/>
                        </m:rPr>
                        <a:rPr lang="en-AU" sz="2400">
                          <a:latin typeface="Ravie" panose="04040805050809020602" pitchFamily="82" charset="0"/>
                        </a:rPr>
                        <m:t>=</m:t>
                      </m:r>
                      <m:sSup>
                        <m:sSupPr>
                          <m:ctrlPr>
                            <a:rPr lang="en-AU" sz="2400" i="1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AU" sz="2400">
                              <a:latin typeface="Ravie" panose="04040805050809020602" pitchFamily="82" charset="0"/>
                            </a:rPr>
                            <m:t>2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n-AU" sz="2400">
                              <a:latin typeface="Snap ITC" panose="04040A07060A02020202" pitchFamily="82" charset="0"/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en-AU" sz="2400" i="1">
                              <a:latin typeface="Ravie" panose="04040805050809020602" pitchFamily="82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AU" sz="24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AU" sz="2400">
                                  <a:latin typeface="Ravie" panose="040408050508090206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n-AU" sz="2400"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</m:sup>
                      </m:sSup>
                    </m:oMath>
                  </m:oMathPara>
                </a14:m>
                <a:endParaRPr lang="en-AU" sz="24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6" name="5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916832"/>
                <a:ext cx="2711191" cy="73994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6 Rectángulo"/>
              <p:cNvSpPr/>
              <p:nvPr/>
            </p:nvSpPr>
            <p:spPr>
              <a:xfrm>
                <a:off x="15102" y="2758045"/>
                <a:ext cx="3708579" cy="5269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AU" sz="2400" b="0" i="0" smtClean="0">
                          <a:latin typeface="Ravie" panose="04040805050809020602" pitchFamily="82" charset="0"/>
                        </a:rPr>
                        <m:t>2. </m:t>
                      </m:r>
                      <m:r>
                        <m:rPr>
                          <m:nor/>
                        </m:rPr>
                        <a:rPr lang="en-AU" sz="2400" smtClean="0">
                          <a:latin typeface="Ravie" panose="04040805050809020602" pitchFamily="82" charset="0"/>
                        </a:rPr>
                        <m:t>f</m:t>
                      </m:r>
                      <m:d>
                        <m:dPr>
                          <m:ctrlPr>
                            <a:rPr lang="en-AU" sz="2400" i="1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n-AU" sz="2400">
                              <a:latin typeface="Ravie" panose="04040805050809020602" pitchFamily="82" charset="0"/>
                            </a:rPr>
                            <m:t>x</m:t>
                          </m:r>
                        </m:e>
                      </m:d>
                      <m:r>
                        <m:rPr>
                          <m:nor/>
                        </m:rPr>
                        <a:rPr lang="en-AU" sz="2400">
                          <a:latin typeface="Ravie" panose="04040805050809020602" pitchFamily="82" charset="0"/>
                        </a:rPr>
                        <m:t>=</m:t>
                      </m:r>
                      <m:func>
                        <m:funcPr>
                          <m:ctrlPr>
                            <a:rPr lang="en-AU" sz="2400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AU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en-AU" sz="2400">
                                  <a:latin typeface="Ravie" panose="04040805050809020602" pitchFamily="82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en-AU" sz="2400"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m:rPr>
                              <m:nor/>
                            </m:rPr>
                            <a:rPr lang="en-AU" sz="2400">
                              <a:latin typeface="Ravie" panose="04040805050809020602" pitchFamily="82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AU" sz="240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AU" sz="2400">
                              <a:latin typeface="Ravie" panose="04040805050809020602" pitchFamily="82" charset="0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en-AU" sz="2400">
                              <a:latin typeface="Snap ITC" panose="04040A07060A02020202" pitchFamily="82" charset="0"/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en-AU" sz="2400">
                              <a:latin typeface="Ravie" panose="04040805050809020602" pitchFamily="82" charset="0"/>
                            </a:rPr>
                            <m:t>0)</m:t>
                          </m:r>
                        </m:e>
                      </m:func>
                    </m:oMath>
                  </m:oMathPara>
                </a14:m>
                <a:endParaRPr lang="en-AU" sz="24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7" name="6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02" y="2758045"/>
                <a:ext cx="3708579" cy="526939"/>
              </a:xfrm>
              <a:prstGeom prst="rect">
                <a:avLst/>
              </a:prstGeom>
              <a:blipFill rotWithShape="1">
                <a:blip r:embed="rId3"/>
                <a:stretch>
                  <a:fillRect b="-1609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7 Rectángulo"/>
              <p:cNvSpPr/>
              <p:nvPr/>
            </p:nvSpPr>
            <p:spPr>
              <a:xfrm>
                <a:off x="15102" y="3252839"/>
                <a:ext cx="3021020" cy="8438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AU" sz="2400" b="0" i="0" smtClean="0">
                          <a:latin typeface="Ravie" panose="04040805050809020602" pitchFamily="82" charset="0"/>
                        </a:rPr>
                        <m:t>3. </m:t>
                      </m:r>
                      <m:r>
                        <m:rPr>
                          <m:nor/>
                        </m:rPr>
                        <a:rPr lang="en-AU" sz="2400" smtClean="0">
                          <a:latin typeface="Ravie" panose="04040805050809020602" pitchFamily="82" charset="0"/>
                        </a:rPr>
                        <m:t>f</m:t>
                      </m:r>
                      <m:d>
                        <m:dPr>
                          <m:ctrlPr>
                            <a:rPr lang="en-AU" sz="2400" i="1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n-AU" sz="2400">
                              <a:latin typeface="Ravie" panose="04040805050809020602" pitchFamily="82" charset="0"/>
                            </a:rPr>
                            <m:t>x</m:t>
                          </m:r>
                        </m:e>
                      </m:d>
                      <m:r>
                        <m:rPr>
                          <m:nor/>
                        </m:rPr>
                        <a:rPr lang="en-AU" sz="2400">
                          <a:latin typeface="Ravie" panose="04040805050809020602" pitchFamily="82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AU" sz="2400" i="1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AU" sz="24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AU" sz="2400">
                                  <a:latin typeface="Ravie" panose="040408050508090206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n-AU" sz="2400"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n-AU" sz="2400" i="1">
                              <a:latin typeface="Ravie" panose="04040805050809020602" pitchFamily="82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n-AU" sz="2400">
                              <a:latin typeface="Snap ITC" panose="04040A07060A02020202" pitchFamily="82" charset="0"/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en-AU" sz="2400">
                              <a:latin typeface="Ravie" panose="04040805050809020602" pitchFamily="82" charset="0"/>
                            </a:rPr>
                            <m:t>0</m:t>
                          </m:r>
                        </m:e>
                      </m:rad>
                    </m:oMath>
                  </m:oMathPara>
                </a14:m>
                <a:endParaRPr lang="en-AU" sz="24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8" name="7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02" y="3252839"/>
                <a:ext cx="3021020" cy="84388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8 CuadroTexto"/>
          <p:cNvSpPr txBox="1"/>
          <p:nvPr/>
        </p:nvSpPr>
        <p:spPr>
          <a:xfrm>
            <a:off x="2267744" y="4869160"/>
            <a:ext cx="4464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anose="04020904020102020604" pitchFamily="82" charset="0"/>
              </a:rPr>
              <a:t>Email us your answer and you will receive your feedback</a:t>
            </a:r>
            <a:endParaRPr lang="en-A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wcard Gothic" panose="040209040201020206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606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4000" dirty="0">
              <a:ln>
                <a:solidFill>
                  <a:schemeClr val="accent6"/>
                </a:solidFill>
              </a:ln>
              <a:solidFill>
                <a:srgbClr val="FFFF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" name="5 Rectángulo"/>
          <p:cNvSpPr/>
          <p:nvPr/>
        </p:nvSpPr>
        <p:spPr>
          <a:xfrm>
            <a:off x="-776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AU" sz="5400" cap="none" spc="0" dirty="0" smtClean="0">
                <a:ln>
                  <a:solidFill>
                    <a:srgbClr val="7030A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Let’s see some Word problems…</a:t>
            </a:r>
            <a:endParaRPr lang="en-AU" sz="5400" cap="none" spc="0" dirty="0">
              <a:ln>
                <a:solidFill>
                  <a:srgbClr val="7030A0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28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5400" dirty="0" smtClean="0">
                <a:ln>
                  <a:solidFill>
                    <a:schemeClr val="accent6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WORD PROBLEMS</a:t>
            </a:r>
          </a:p>
        </p:txBody>
      </p:sp>
      <p:sp>
        <p:nvSpPr>
          <p:cNvPr id="3" name="2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" name="3 CuadroTexto"/>
          <p:cNvSpPr txBox="1"/>
          <p:nvPr/>
        </p:nvSpPr>
        <p:spPr>
          <a:xfrm>
            <a:off x="-775" y="1178749"/>
            <a:ext cx="91447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800" dirty="0" smtClean="0">
                <a:latin typeface="Ravie" panose="04040805050809020602" pitchFamily="82" charset="0"/>
              </a:rPr>
              <a:t>Any problem of this type has the same structure.</a:t>
            </a:r>
            <a:endParaRPr lang="en-AU" sz="2800" dirty="0"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-775" y="2690917"/>
            <a:ext cx="91447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800" dirty="0" smtClean="0">
                <a:latin typeface="Ravie" panose="04040805050809020602" pitchFamily="82" charset="0"/>
              </a:rPr>
              <a:t>First, you will find the known data</a:t>
            </a:r>
            <a:endParaRPr lang="en-AU" sz="2800" dirty="0">
              <a:latin typeface="Ravie" panose="040408050508090206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-776" y="3933056"/>
            <a:ext cx="91447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800" dirty="0" smtClean="0">
                <a:latin typeface="Ravie" panose="04040805050809020602" pitchFamily="82" charset="0"/>
              </a:rPr>
              <a:t>Second part is the applied function, f(x), either logarithmic or exponential.</a:t>
            </a:r>
            <a:endParaRPr lang="en-AU" sz="28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44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5400" dirty="0" smtClean="0">
                <a:ln>
                  <a:solidFill>
                    <a:schemeClr val="accent6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WORD PROBLEMS</a:t>
            </a:r>
          </a:p>
        </p:txBody>
      </p:sp>
      <p:sp>
        <p:nvSpPr>
          <p:cNvPr id="3" name="2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" name="3 CuadroTexto"/>
          <p:cNvSpPr txBox="1"/>
          <p:nvPr/>
        </p:nvSpPr>
        <p:spPr>
          <a:xfrm>
            <a:off x="0" y="1191256"/>
            <a:ext cx="27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Example 1:</a:t>
            </a:r>
            <a:endParaRPr lang="en-AU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-775" y="1724929"/>
            <a:ext cx="91447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000" dirty="0" smtClean="0">
                <a:latin typeface="Ravie" panose="04040805050809020602" pitchFamily="82" charset="0"/>
                <a:cs typeface="Arial" pitchFamily="34" charset="0"/>
              </a:rPr>
              <a:t>A radioactive substance initially emits a radiation of 120 units per hour. The disintegration of the substance could be written by the following function: </a:t>
            </a:r>
          </a:p>
          <a:p>
            <a:pPr algn="ctr"/>
            <a:r>
              <a:rPr lang="en-AU" sz="2400" dirty="0" smtClean="0">
                <a:solidFill>
                  <a:srgbClr val="0000FF"/>
                </a:solidFill>
                <a:latin typeface="Ravie" panose="04040805050809020602" pitchFamily="82" charset="0"/>
                <a:cs typeface="Arial" pitchFamily="34" charset="0"/>
                <a:sym typeface="Symbol"/>
              </a:rPr>
              <a:t>f(t) = 120  (1/2)</a:t>
            </a:r>
            <a:r>
              <a:rPr lang="en-AU" sz="2400" baseline="30000" dirty="0" smtClean="0">
                <a:solidFill>
                  <a:srgbClr val="0000FF"/>
                </a:solidFill>
                <a:latin typeface="Ravie" panose="04040805050809020602" pitchFamily="82" charset="0"/>
                <a:cs typeface="Arial" pitchFamily="34" charset="0"/>
                <a:sym typeface="Symbol"/>
              </a:rPr>
              <a:t>t</a:t>
            </a:r>
            <a:r>
              <a:rPr lang="en-AU" sz="2000" dirty="0" smtClean="0">
                <a:latin typeface="Ravie" panose="04040805050809020602" pitchFamily="82" charset="0"/>
                <a:cs typeface="Arial" pitchFamily="34" charset="0"/>
                <a:sym typeface="Symbol"/>
              </a:rPr>
              <a:t>, </a:t>
            </a:r>
          </a:p>
          <a:p>
            <a:pPr algn="just"/>
            <a:r>
              <a:rPr lang="en-AU" sz="2000" dirty="0" smtClean="0">
                <a:latin typeface="Ravie" panose="04040805050809020602" pitchFamily="82" charset="0"/>
                <a:cs typeface="Arial" pitchFamily="34" charset="0"/>
                <a:sym typeface="Symbol"/>
              </a:rPr>
              <a:t>where f(t) represents the number of unit  radiation emitted per hour after t hours.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0" y="424753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lphaLcParenR"/>
            </a:pPr>
            <a:r>
              <a:rPr lang="en-AU" sz="2000" dirty="0" smtClean="0">
                <a:latin typeface="Ravie" panose="04040805050809020602" pitchFamily="82" charset="0"/>
                <a:cs typeface="Arial" pitchFamily="34" charset="0"/>
              </a:rPr>
              <a:t>Calculate the table data for the domain 0 </a:t>
            </a:r>
            <a:r>
              <a:rPr lang="en-AU" sz="2000" dirty="0" smtClean="0">
                <a:latin typeface="Ravie"/>
                <a:cs typeface="Arial" pitchFamily="34" charset="0"/>
              </a:rPr>
              <a:t>≤ t ≤ 6</a:t>
            </a:r>
            <a:endParaRPr lang="en-AU" sz="2000" dirty="0" smtClean="0">
              <a:latin typeface="Ravie" panose="04040805050809020602" pitchFamily="82" charset="0"/>
              <a:cs typeface="Arial" pitchFamily="34" charset="0"/>
              <a:sym typeface="Symbol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0" y="4809346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lphaLcParenR" startAt="2"/>
            </a:pPr>
            <a:r>
              <a:rPr lang="en-AU" sz="2000" dirty="0" smtClean="0">
                <a:latin typeface="Ravie" panose="04040805050809020602" pitchFamily="82" charset="0"/>
                <a:cs typeface="Arial" pitchFamily="34" charset="0"/>
              </a:rPr>
              <a:t>Sketch a graph to show the disintegration of the first six hours.</a:t>
            </a:r>
            <a:endParaRPr lang="en-AU" sz="2000" dirty="0" smtClean="0">
              <a:latin typeface="Ravie" panose="04040805050809020602" pitchFamily="82" charset="0"/>
              <a:cs typeface="Arial" pitchFamily="34" charset="0"/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1855859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6000" dirty="0" smtClean="0">
                <a:ln>
                  <a:solidFill>
                    <a:schemeClr val="accent6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WORD PROBLEMS</a:t>
            </a:r>
          </a:p>
        </p:txBody>
      </p:sp>
      <p:sp>
        <p:nvSpPr>
          <p:cNvPr id="3" name="2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" name="3 CuadroTexto"/>
          <p:cNvSpPr txBox="1"/>
          <p:nvPr/>
        </p:nvSpPr>
        <p:spPr>
          <a:xfrm>
            <a:off x="0" y="672851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lphaLcParenR"/>
            </a:pPr>
            <a:r>
              <a:rPr lang="en-AU" sz="2000" dirty="0" smtClean="0">
                <a:latin typeface="Ravie" panose="04040805050809020602" pitchFamily="82" charset="0"/>
                <a:cs typeface="Arial" pitchFamily="34" charset="0"/>
              </a:rPr>
              <a:t>It is necessary to do the corresponding calculations with the given function for this problem</a:t>
            </a:r>
            <a:endParaRPr lang="en-AU" sz="2000" dirty="0" smtClean="0">
              <a:latin typeface="Ravie" panose="04040805050809020602" pitchFamily="82" charset="0"/>
              <a:cs typeface="Arial" pitchFamily="34" charset="0"/>
              <a:sym typeface="Symbol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893495" y="1455167"/>
            <a:ext cx="33570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400" dirty="0" smtClean="0">
                <a:solidFill>
                  <a:srgbClr val="0000FF"/>
                </a:solidFill>
                <a:latin typeface="Ravie" panose="04040805050809020602" pitchFamily="82" charset="0"/>
                <a:cs typeface="Arial" pitchFamily="34" charset="0"/>
                <a:sym typeface="Symbol"/>
              </a:rPr>
              <a:t>f(t) = 120  (1/2)</a:t>
            </a:r>
            <a:r>
              <a:rPr lang="en-AU" sz="2400" baseline="30000" dirty="0" smtClean="0">
                <a:solidFill>
                  <a:srgbClr val="0000FF"/>
                </a:solidFill>
                <a:latin typeface="Ravie" panose="04040805050809020602" pitchFamily="82" charset="0"/>
                <a:cs typeface="Arial" pitchFamily="34" charset="0"/>
                <a:sym typeface="Symbol"/>
              </a:rPr>
              <a:t>t</a:t>
            </a:r>
            <a:endParaRPr lang="en-AU" sz="24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2744983" y="1986418"/>
            <a:ext cx="0" cy="41788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2024903" y="2564904"/>
            <a:ext cx="197103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2168919" y="205155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t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769318" y="2051556"/>
            <a:ext cx="1226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f(t) = y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2196689" y="2708920"/>
            <a:ext cx="40427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0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2196689" y="3229232"/>
            <a:ext cx="40427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Snap ITC" panose="04040A07060A02020202" pitchFamily="82" charset="0"/>
              </a:rPr>
              <a:t>1</a:t>
            </a:r>
            <a:endParaRPr lang="en-AU" dirty="0">
              <a:latin typeface="Snap ITC" panose="04040A07060A02020202" pitchFamily="82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2196689" y="3742580"/>
            <a:ext cx="40427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2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2196689" y="4255928"/>
            <a:ext cx="40427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3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196689" y="4769276"/>
            <a:ext cx="40427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4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2196689" y="5282624"/>
            <a:ext cx="40427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5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2196689" y="5795972"/>
            <a:ext cx="40427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6</a:t>
            </a:r>
            <a:endParaRPr lang="en-AU" dirty="0">
              <a:latin typeface="Ravie" panose="04040805050809020602" pitchFamily="82" charset="0"/>
            </a:endParaRPr>
          </a:p>
        </p:txBody>
      </p:sp>
      <p:cxnSp>
        <p:nvCxnSpPr>
          <p:cNvPr id="23" name="22 Conector recto"/>
          <p:cNvCxnSpPr/>
          <p:nvPr/>
        </p:nvCxnSpPr>
        <p:spPr>
          <a:xfrm>
            <a:off x="2024902" y="3140968"/>
            <a:ext cx="197103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>
            <a:off x="2024903" y="3622616"/>
            <a:ext cx="197103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>
            <a:off x="2024901" y="4149080"/>
            <a:ext cx="197103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/>
          <p:nvPr/>
        </p:nvCxnSpPr>
        <p:spPr>
          <a:xfrm>
            <a:off x="2024900" y="4725144"/>
            <a:ext cx="197103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>
            <a:off x="2024903" y="5265112"/>
            <a:ext cx="197103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>
            <a:off x="2024903" y="5733256"/>
            <a:ext cx="197103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CuadroTexto"/>
          <p:cNvSpPr txBox="1"/>
          <p:nvPr/>
        </p:nvSpPr>
        <p:spPr>
          <a:xfrm>
            <a:off x="5143368" y="5507940"/>
            <a:ext cx="39959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000" dirty="0" smtClean="0">
                <a:latin typeface="Ravie" panose="04040805050809020602" pitchFamily="82" charset="0"/>
                <a:cs typeface="Arial" pitchFamily="34" charset="0"/>
              </a:rPr>
              <a:t>The first value is given by the problem</a:t>
            </a:r>
            <a:endParaRPr lang="en-AU" sz="2000" dirty="0" smtClean="0">
              <a:latin typeface="Ravie" panose="04040805050809020602" pitchFamily="82" charset="0"/>
              <a:cs typeface="Arial" pitchFamily="34" charset="0"/>
              <a:sym typeface="Symbol"/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3036472" y="2708920"/>
            <a:ext cx="69230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120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5148064" y="5509681"/>
            <a:ext cx="39959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000" dirty="0" smtClean="0">
                <a:latin typeface="Ravie" panose="04040805050809020602" pitchFamily="82" charset="0"/>
                <a:cs typeface="Arial" pitchFamily="34" charset="0"/>
              </a:rPr>
              <a:t>for the second value, it must be replaced the literal “t” by 1</a:t>
            </a:r>
            <a:endParaRPr lang="en-AU" sz="2000" dirty="0" smtClean="0">
              <a:latin typeface="Snap ITC" panose="04040A07060A02020202" pitchFamily="82" charset="0"/>
              <a:cs typeface="Arial" pitchFamily="34" charset="0"/>
              <a:sym typeface="Symbol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6500695" y="3244334"/>
            <a:ext cx="2425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solidFill>
                  <a:srgbClr val="FF0000"/>
                </a:solidFill>
                <a:latin typeface="Ravie" panose="04040805050809020602" pitchFamily="82" charset="0"/>
              </a:rPr>
              <a:t>f(</a:t>
            </a:r>
            <a:r>
              <a:rPr lang="en-AU" dirty="0" smtClean="0">
                <a:solidFill>
                  <a:srgbClr val="FF0000"/>
                </a:solidFill>
                <a:latin typeface="Snap ITC" panose="04040A07060A02020202" pitchFamily="82" charset="0"/>
              </a:rPr>
              <a:t>1</a:t>
            </a:r>
            <a:r>
              <a:rPr lang="en-AU" dirty="0" smtClean="0">
                <a:solidFill>
                  <a:srgbClr val="FF0000"/>
                </a:solidFill>
                <a:latin typeface="Ravie" panose="04040805050809020602" pitchFamily="82" charset="0"/>
              </a:rPr>
              <a:t>) = </a:t>
            </a:r>
            <a:r>
              <a:rPr lang="en-AU" dirty="0" smtClean="0">
                <a:solidFill>
                  <a:srgbClr val="FF0000"/>
                </a:solidFill>
                <a:latin typeface="Snap ITC" panose="04040A07060A02020202" pitchFamily="82" charset="0"/>
              </a:rPr>
              <a:t>1</a:t>
            </a:r>
            <a:r>
              <a:rPr lang="en-AU" dirty="0" smtClean="0">
                <a:solidFill>
                  <a:srgbClr val="FF0000"/>
                </a:solidFill>
                <a:latin typeface="Ravie" panose="04040805050809020602" pitchFamily="82" charset="0"/>
              </a:rPr>
              <a:t>20 ∙ (</a:t>
            </a:r>
            <a:r>
              <a:rPr lang="en-AU" dirty="0" smtClean="0">
                <a:solidFill>
                  <a:srgbClr val="FF0000"/>
                </a:solidFill>
                <a:latin typeface="Snap ITC" panose="04040A07060A02020202" pitchFamily="82" charset="0"/>
              </a:rPr>
              <a:t>1</a:t>
            </a:r>
            <a:r>
              <a:rPr lang="en-AU" dirty="0" smtClean="0">
                <a:solidFill>
                  <a:srgbClr val="FF0000"/>
                </a:solidFill>
                <a:latin typeface="Ravie" panose="04040805050809020602" pitchFamily="82" charset="0"/>
              </a:rPr>
              <a:t>/2)</a:t>
            </a:r>
            <a:r>
              <a:rPr lang="en-AU" baseline="300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1</a:t>
            </a:r>
            <a:endParaRPr lang="en-AU" baseline="30000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7042421" y="3598564"/>
            <a:ext cx="1778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solidFill>
                  <a:srgbClr val="FF0000"/>
                </a:solidFill>
                <a:latin typeface="Ravie" panose="04040805050809020602" pitchFamily="82" charset="0"/>
              </a:rPr>
              <a:t>= </a:t>
            </a:r>
            <a:r>
              <a:rPr lang="en-AU" dirty="0" smtClean="0">
                <a:solidFill>
                  <a:srgbClr val="FF0000"/>
                </a:solidFill>
                <a:latin typeface="Snap ITC" panose="04040A07060A02020202" pitchFamily="82" charset="0"/>
              </a:rPr>
              <a:t>1</a:t>
            </a:r>
            <a:r>
              <a:rPr lang="en-AU" dirty="0" smtClean="0">
                <a:solidFill>
                  <a:srgbClr val="FF0000"/>
                </a:solidFill>
                <a:latin typeface="Ravie" panose="04040805050809020602" pitchFamily="82" charset="0"/>
              </a:rPr>
              <a:t>20 ∙ (</a:t>
            </a:r>
            <a:r>
              <a:rPr lang="en-AU" dirty="0" smtClean="0">
                <a:solidFill>
                  <a:srgbClr val="FF0000"/>
                </a:solidFill>
                <a:latin typeface="Snap ITC" panose="04040A07060A02020202" pitchFamily="82" charset="0"/>
              </a:rPr>
              <a:t>1</a:t>
            </a:r>
            <a:r>
              <a:rPr lang="en-AU" dirty="0" smtClean="0">
                <a:solidFill>
                  <a:srgbClr val="FF0000"/>
                </a:solidFill>
                <a:latin typeface="Ravie" panose="04040805050809020602" pitchFamily="82" charset="0"/>
              </a:rPr>
              <a:t>/2)</a:t>
            </a:r>
            <a:endParaRPr lang="en-AU" baseline="30000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7042421" y="3946413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solidFill>
                  <a:srgbClr val="FF0000"/>
                </a:solidFill>
                <a:latin typeface="Ravie" panose="04040805050809020602" pitchFamily="82" charset="0"/>
              </a:rPr>
              <a:t>= </a:t>
            </a:r>
            <a:r>
              <a:rPr lang="en-AU" dirty="0" smtClean="0">
                <a:solidFill>
                  <a:srgbClr val="FF0000"/>
                </a:solidFill>
                <a:latin typeface="Snap ITC" panose="04040A07060A02020202" pitchFamily="82" charset="0"/>
              </a:rPr>
              <a:t>6</a:t>
            </a:r>
            <a:r>
              <a:rPr lang="en-AU" dirty="0" smtClean="0">
                <a:solidFill>
                  <a:srgbClr val="FF0000"/>
                </a:solidFill>
                <a:latin typeface="Ravie" panose="04040805050809020602" pitchFamily="82" charset="0"/>
              </a:rPr>
              <a:t>0</a:t>
            </a:r>
            <a:endParaRPr lang="en-AU" baseline="30000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3094594" y="3229232"/>
            <a:ext cx="57606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60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5143368" y="5517232"/>
            <a:ext cx="39959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000" dirty="0" smtClean="0">
                <a:latin typeface="Ravie" panose="04040805050809020602" pitchFamily="82" charset="0"/>
                <a:cs typeface="Arial" pitchFamily="34" charset="0"/>
              </a:rPr>
              <a:t>For the rest values must done the same as the second value and so on…</a:t>
            </a:r>
            <a:endParaRPr lang="en-AU" sz="2000" dirty="0" smtClean="0">
              <a:latin typeface="Ravie" panose="04040805050809020602" pitchFamily="82" charset="0"/>
              <a:cs typeface="Arial" pitchFamily="34" charset="0"/>
              <a:sym typeface="Symbol"/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3094595" y="3721097"/>
            <a:ext cx="57606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30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3094595" y="4255928"/>
            <a:ext cx="57606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15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3065533" y="4769276"/>
            <a:ext cx="63418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7,5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2909980" y="5282624"/>
            <a:ext cx="94529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3,75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2889920" y="5778054"/>
            <a:ext cx="96041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1,875</a:t>
            </a:r>
            <a:endParaRPr lang="en-AU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341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9" grpId="0"/>
      <p:bldP spid="29" grpId="1"/>
      <p:bldP spid="31" grpId="0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7" grpId="0"/>
      <p:bldP spid="37" grpId="1"/>
      <p:bldP spid="38" grpId="0"/>
      <p:bldP spid="39" grpId="0"/>
      <p:bldP spid="40" grpId="0"/>
      <p:bldP spid="41" grpId="0"/>
      <p:bldP spid="4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5400" dirty="0" smtClean="0">
                <a:ln>
                  <a:solidFill>
                    <a:schemeClr val="accent6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WORD PROBLEMS</a:t>
            </a:r>
          </a:p>
        </p:txBody>
      </p:sp>
      <p:sp>
        <p:nvSpPr>
          <p:cNvPr id="3" name="2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" name="3 CuadroTexto"/>
          <p:cNvSpPr txBox="1"/>
          <p:nvPr/>
        </p:nvSpPr>
        <p:spPr>
          <a:xfrm>
            <a:off x="0" y="672851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lphaLcParenR" startAt="2"/>
            </a:pPr>
            <a:r>
              <a:rPr lang="en-AU" sz="2000" dirty="0" smtClean="0">
                <a:latin typeface="Ravie" panose="04040805050809020602" pitchFamily="82" charset="0"/>
                <a:cs typeface="Arial" pitchFamily="34" charset="0"/>
              </a:rPr>
              <a:t>Then, it must be used data of the table to graph in the Cartesian plane.</a:t>
            </a:r>
            <a:endParaRPr lang="en-AU" sz="2000" dirty="0" smtClean="0">
              <a:latin typeface="Ravie" panose="04040805050809020602" pitchFamily="82" charset="0"/>
              <a:cs typeface="Arial" pitchFamily="34" charset="0"/>
              <a:sym typeface="Symbol"/>
            </a:endParaRPr>
          </a:p>
        </p:txBody>
      </p:sp>
      <p:graphicFrame>
        <p:nvGraphicFramePr>
          <p:cNvPr id="5" name="4 Gráfico"/>
          <p:cNvGraphicFramePr/>
          <p:nvPr>
            <p:extLst>
              <p:ext uri="{D42A27DB-BD31-4B8C-83A1-F6EECF244321}">
                <p14:modId xmlns:p14="http://schemas.microsoft.com/office/powerpoint/2010/main" val="3235936342"/>
              </p:ext>
            </p:extLst>
          </p:nvPr>
        </p:nvGraphicFramePr>
        <p:xfrm>
          <a:off x="972000" y="1844824"/>
          <a:ext cx="720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4122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5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5" grpId="0">
        <p:bldSub>
          <a:bldChart bld="category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5400" dirty="0" smtClean="0">
                <a:ln>
                  <a:solidFill>
                    <a:schemeClr val="accent6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WORD PROBLEMS</a:t>
            </a:r>
          </a:p>
        </p:txBody>
      </p:sp>
      <p:sp>
        <p:nvSpPr>
          <p:cNvPr id="3" name="2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" name="3 CuadroTexto"/>
          <p:cNvSpPr txBox="1"/>
          <p:nvPr/>
        </p:nvSpPr>
        <p:spPr>
          <a:xfrm>
            <a:off x="-776" y="720000"/>
            <a:ext cx="4571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Another example</a:t>
            </a:r>
            <a:endParaRPr lang="en-AU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-775" y="1304181"/>
            <a:ext cx="914477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000" dirty="0" smtClean="0">
                <a:latin typeface="Ravie" panose="04040805050809020602" pitchFamily="82" charset="0"/>
                <a:cs typeface="Arial" pitchFamily="34" charset="0"/>
              </a:rPr>
              <a:t>Population </a:t>
            </a:r>
            <a:r>
              <a:rPr lang="en-AU" sz="2000" dirty="0" smtClean="0">
                <a:solidFill>
                  <a:srgbClr val="C00000"/>
                </a:solidFill>
                <a:latin typeface="Ravie" panose="04040805050809020602" pitchFamily="82" charset="0"/>
                <a:cs typeface="Arial" pitchFamily="34" charset="0"/>
              </a:rPr>
              <a:t>P</a:t>
            </a:r>
            <a:r>
              <a:rPr lang="en-AU" sz="2000" dirty="0" smtClean="0">
                <a:latin typeface="Ravie" panose="04040805050809020602" pitchFamily="82" charset="0"/>
                <a:cs typeface="Arial" pitchFamily="34" charset="0"/>
              </a:rPr>
              <a:t> of certain city after </a:t>
            </a:r>
            <a:r>
              <a:rPr lang="en-AU" sz="2000" dirty="0" smtClean="0">
                <a:solidFill>
                  <a:srgbClr val="FF00FF"/>
                </a:solidFill>
                <a:latin typeface="Ravie" panose="04040805050809020602" pitchFamily="82" charset="0"/>
                <a:cs typeface="Arial" pitchFamily="34" charset="0"/>
              </a:rPr>
              <a:t>t</a:t>
            </a:r>
            <a:r>
              <a:rPr lang="en-AU" sz="2000" dirty="0" smtClean="0">
                <a:latin typeface="Ravie" panose="04040805050809020602" pitchFamily="82" charset="0"/>
                <a:cs typeface="Arial" pitchFamily="34" charset="0"/>
              </a:rPr>
              <a:t> years is given by the formula:</a:t>
            </a:r>
          </a:p>
          <a:p>
            <a:pPr algn="ctr"/>
            <a:r>
              <a:rPr lang="en-AU" sz="2400" dirty="0" smtClean="0">
                <a:solidFill>
                  <a:srgbClr val="C00000"/>
                </a:solidFill>
                <a:latin typeface="Ravie" panose="04040805050809020602" pitchFamily="82" charset="0"/>
                <a:cs typeface="Arial" pitchFamily="34" charset="0"/>
              </a:rPr>
              <a:t>P</a:t>
            </a:r>
            <a:r>
              <a:rPr lang="en-AU" sz="2400" dirty="0" smtClean="0">
                <a:solidFill>
                  <a:srgbClr val="0000FF"/>
                </a:solidFill>
                <a:latin typeface="Ravie" panose="04040805050809020602" pitchFamily="82" charset="0"/>
                <a:cs typeface="Arial" pitchFamily="34" charset="0"/>
              </a:rPr>
              <a:t> = 20,000</a:t>
            </a:r>
            <a:r>
              <a:rPr lang="en-AU" sz="2400" dirty="0" smtClean="0">
                <a:solidFill>
                  <a:srgbClr val="0000FF"/>
                </a:solidFill>
                <a:latin typeface="Ravie"/>
                <a:cs typeface="Arial" pitchFamily="34" charset="0"/>
              </a:rPr>
              <a:t>∙e</a:t>
            </a:r>
            <a:r>
              <a:rPr lang="en-AU" sz="2400" baseline="30000" dirty="0" smtClean="0">
                <a:solidFill>
                  <a:srgbClr val="0000FF"/>
                </a:solidFill>
                <a:latin typeface="Ravie"/>
                <a:cs typeface="Arial" pitchFamily="34" charset="0"/>
              </a:rPr>
              <a:t>0.05</a:t>
            </a:r>
            <a:r>
              <a:rPr lang="en-AU" sz="2400" baseline="30000" dirty="0" smtClean="0">
                <a:solidFill>
                  <a:srgbClr val="FF00FF"/>
                </a:solidFill>
                <a:latin typeface="Ravie"/>
                <a:cs typeface="Arial" pitchFamily="34" charset="0"/>
              </a:rPr>
              <a:t>t</a:t>
            </a:r>
          </a:p>
          <a:p>
            <a:pPr algn="just"/>
            <a:r>
              <a:rPr lang="en-AU" sz="2000" dirty="0" smtClean="0">
                <a:latin typeface="Ravie"/>
                <a:cs typeface="Arial" pitchFamily="34" charset="0"/>
              </a:rPr>
              <a:t>How many years have passed in the moment that the populations is 50,000 inhabitants?</a:t>
            </a:r>
            <a:r>
              <a:rPr lang="en-AU" sz="2000" dirty="0" smtClean="0">
                <a:latin typeface="Ravie" panose="04040805050809020602" pitchFamily="82" charset="0"/>
                <a:cs typeface="Arial" pitchFamily="34" charset="0"/>
              </a:rPr>
              <a:t> </a:t>
            </a:r>
            <a:endParaRPr lang="en-AU" sz="2000" dirty="0" smtClean="0">
              <a:latin typeface="Ravie" panose="04040805050809020602" pitchFamily="82" charset="0"/>
              <a:cs typeface="Arial" pitchFamily="34" charset="0"/>
              <a:sym typeface="Symbol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90" y="3183359"/>
            <a:ext cx="4787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Let´s see the solution</a:t>
            </a:r>
            <a:endParaRPr lang="en-AU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-775" y="3866272"/>
            <a:ext cx="91447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000" dirty="0" smtClean="0">
                <a:latin typeface="Ravie" panose="04040805050809020602" pitchFamily="82" charset="0"/>
                <a:cs typeface="Arial" pitchFamily="34" charset="0"/>
              </a:rPr>
              <a:t>In this exercise, the 50,000 inhabitants represent the unknown </a:t>
            </a:r>
            <a:r>
              <a:rPr lang="en-AU" sz="2000" dirty="0" smtClean="0">
                <a:solidFill>
                  <a:srgbClr val="C00000"/>
                </a:solidFill>
                <a:latin typeface="Ravie" panose="04040805050809020602" pitchFamily="82" charset="0"/>
                <a:cs typeface="Arial" pitchFamily="34" charset="0"/>
              </a:rPr>
              <a:t>P</a:t>
            </a:r>
            <a:r>
              <a:rPr lang="en-AU" sz="2000" dirty="0" smtClean="0">
                <a:latin typeface="Ravie" panose="04040805050809020602" pitchFamily="82" charset="0"/>
                <a:cs typeface="Arial" pitchFamily="34" charset="0"/>
              </a:rPr>
              <a:t>, and it must be found the variable </a:t>
            </a:r>
            <a:r>
              <a:rPr lang="en-AU" sz="2000" dirty="0" smtClean="0">
                <a:solidFill>
                  <a:srgbClr val="FF00FF"/>
                </a:solidFill>
                <a:latin typeface="Ravie" panose="04040805050809020602" pitchFamily="82" charset="0"/>
                <a:cs typeface="Arial" pitchFamily="34" charset="0"/>
              </a:rPr>
              <a:t>t</a:t>
            </a:r>
            <a:r>
              <a:rPr lang="en-AU" sz="2000" dirty="0" smtClean="0">
                <a:latin typeface="Ravie" panose="04040805050809020602" pitchFamily="82" charset="0"/>
                <a:cs typeface="Arial" pitchFamily="34" charset="0"/>
              </a:rPr>
              <a:t>.</a:t>
            </a:r>
          </a:p>
          <a:p>
            <a:pPr algn="just"/>
            <a:r>
              <a:rPr lang="en-AU" sz="2000" dirty="0" smtClean="0">
                <a:latin typeface="Ravie" panose="04040805050809020602" pitchFamily="82" charset="0"/>
                <a:cs typeface="Arial" pitchFamily="34" charset="0"/>
              </a:rPr>
              <a:t>For the solution of that, it must be used the exponent definition shown in the “love triangle”.</a:t>
            </a:r>
          </a:p>
          <a:p>
            <a:pPr algn="just"/>
            <a:r>
              <a:rPr lang="en-AU" sz="2000" dirty="0" smtClean="0">
                <a:latin typeface="Ravie" panose="04040805050809020602" pitchFamily="82" charset="0"/>
                <a:cs typeface="Arial" pitchFamily="34" charset="0"/>
                <a:sym typeface="Symbol"/>
              </a:rPr>
              <a:t>The letter ‘e’ corresponds to Euler’s number which is equivalent to 2.7</a:t>
            </a:r>
            <a:r>
              <a:rPr lang="en-AU" sz="2000" dirty="0" smtClean="0">
                <a:latin typeface="Snap ITC" panose="04040A07060A02020202" pitchFamily="82" charset="0"/>
                <a:cs typeface="Arial" pitchFamily="34" charset="0"/>
                <a:sym typeface="Symbol"/>
              </a:rPr>
              <a:t>1</a:t>
            </a:r>
            <a:r>
              <a:rPr lang="en-AU" sz="2000" dirty="0" smtClean="0">
                <a:latin typeface="Ravie" panose="04040805050809020602" pitchFamily="82" charset="0"/>
                <a:cs typeface="Arial" pitchFamily="34" charset="0"/>
                <a:sym typeface="Symbol"/>
              </a:rPr>
              <a:t>828</a:t>
            </a:r>
            <a:r>
              <a:rPr lang="en-AU" sz="2000" dirty="0" smtClean="0">
                <a:latin typeface="Snap ITC" panose="04040A07060A02020202" pitchFamily="82" charset="0"/>
                <a:cs typeface="Arial" pitchFamily="34" charset="0"/>
                <a:sym typeface="Symbol"/>
              </a:rPr>
              <a:t>1</a:t>
            </a:r>
            <a:r>
              <a:rPr lang="en-AU" sz="2000" dirty="0" smtClean="0">
                <a:latin typeface="Ravie" panose="04040805050809020602" pitchFamily="82" charset="0"/>
                <a:cs typeface="Arial" pitchFamily="34" charset="0"/>
                <a:sym typeface="Symbol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511186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6000" dirty="0" smtClean="0">
                <a:ln>
                  <a:solidFill>
                    <a:schemeClr val="accent6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WORD PROBLEMS</a:t>
            </a:r>
          </a:p>
        </p:txBody>
      </p:sp>
      <p:sp>
        <p:nvSpPr>
          <p:cNvPr id="3" name="2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" name="3 CuadroTexto"/>
          <p:cNvSpPr txBox="1"/>
          <p:nvPr/>
        </p:nvSpPr>
        <p:spPr>
          <a:xfrm>
            <a:off x="389" y="735087"/>
            <a:ext cx="32754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400" dirty="0" smtClean="0">
                <a:latin typeface="Ravie" panose="04040805050809020602" pitchFamily="82" charset="0"/>
              </a:rPr>
              <a:t>It means:</a:t>
            </a:r>
            <a:endParaRPr lang="en-AU" sz="2400" dirty="0"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20469" y="1311151"/>
            <a:ext cx="4283579" cy="46166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50,000 = 20,000</a:t>
            </a:r>
            <a:r>
              <a:rPr lang="en-AU" sz="2400" dirty="0" smtClean="0">
                <a:latin typeface="Ravie"/>
              </a:rPr>
              <a:t>∙</a:t>
            </a:r>
            <a:r>
              <a:rPr lang="en-AU" sz="2400" dirty="0" smtClean="0">
                <a:latin typeface="Ravie" panose="04040805050809020602" pitchFamily="82" charset="0"/>
              </a:rPr>
              <a:t>e</a:t>
            </a:r>
            <a:r>
              <a:rPr lang="en-AU" sz="2400" baseline="30000" dirty="0" smtClean="0">
                <a:latin typeface="Ravie" panose="04040805050809020602" pitchFamily="82" charset="0"/>
              </a:rPr>
              <a:t>0.05t</a:t>
            </a:r>
            <a:endParaRPr lang="en-AU" sz="2400" baseline="30000" dirty="0">
              <a:latin typeface="Ravie" panose="04040805050809020602" pitchFamily="82" charset="0"/>
            </a:endParaRPr>
          </a:p>
        </p:txBody>
      </p:sp>
      <p:sp>
        <p:nvSpPr>
          <p:cNvPr id="6" name="5 Flecha derecha"/>
          <p:cNvSpPr/>
          <p:nvPr/>
        </p:nvSpPr>
        <p:spPr>
          <a:xfrm>
            <a:off x="5148064" y="1311151"/>
            <a:ext cx="978408" cy="4846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6 Rectángulo"/>
              <p:cNvSpPr/>
              <p:nvPr/>
            </p:nvSpPr>
            <p:spPr>
              <a:xfrm>
                <a:off x="6263291" y="1221389"/>
                <a:ext cx="2271711" cy="677621"/>
              </a:xfrm>
              <a:prstGeom prst="rect">
                <a:avLst/>
              </a:prstGeom>
              <a:solidFill>
                <a:schemeClr val="accent6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AU">
                              <a:latin typeface="Ravie" panose="04040805050809020602" pitchFamily="82" charset="0"/>
                            </a:rPr>
                            <m:t>50</m:t>
                          </m:r>
                          <m:r>
                            <m:rPr>
                              <m:nor/>
                            </m:rPr>
                            <a:rPr lang="es-ES" b="0" i="0" smtClean="0">
                              <a:latin typeface="Ravie" panose="04040805050809020602" pitchFamily="82" charset="0"/>
                            </a:rPr>
                            <m:t>,</m:t>
                          </m:r>
                          <m:r>
                            <m:rPr>
                              <m:nor/>
                            </m:rPr>
                            <a:rPr lang="en-AU">
                              <a:latin typeface="Ravie" panose="04040805050809020602" pitchFamily="82" charset="0"/>
                            </a:rPr>
                            <m:t>000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AU">
                              <a:latin typeface="Ravie" panose="04040805050809020602" pitchFamily="82" charset="0"/>
                            </a:rPr>
                            <m:t>20</m:t>
                          </m:r>
                          <m:r>
                            <m:rPr>
                              <m:nor/>
                            </m:rPr>
                            <a:rPr lang="es-ES" b="0" i="0" smtClean="0">
                              <a:latin typeface="Ravie" panose="04040805050809020602" pitchFamily="82" charset="0"/>
                            </a:rPr>
                            <m:t>,</m:t>
                          </m:r>
                          <m:r>
                            <m:rPr>
                              <m:nor/>
                            </m:rPr>
                            <a:rPr lang="en-AU">
                              <a:latin typeface="Ravie" panose="04040805050809020602" pitchFamily="82" charset="0"/>
                            </a:rPr>
                            <m:t>000</m:t>
                          </m:r>
                        </m:den>
                      </m:f>
                      <m:r>
                        <m:rPr>
                          <m:nor/>
                        </m:rPr>
                        <a:rPr lang="en-AU" b="0" i="0" smtClean="0"/>
                        <m:t> </m:t>
                      </m:r>
                      <m:r>
                        <m:rPr>
                          <m:nor/>
                        </m:rPr>
                        <a:rPr lang="en-AU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AU" b="0" i="0" smtClean="0">
                          <a:latin typeface="Ravie" panose="04040805050809020602" pitchFamily="82" charset="0"/>
                        </a:rPr>
                        <m:t> </m:t>
                      </m:r>
                      <m:sSup>
                        <m:sSupPr>
                          <m:ctrlPr>
                            <a:rPr lang="en-AU" i="1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AU">
                              <a:latin typeface="Ravie" panose="04040805050809020602" pitchFamily="82" charset="0"/>
                            </a:rPr>
                            <m:t>e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n-AU" baseline="30000">
                              <a:latin typeface="Ravie" panose="04040805050809020602" pitchFamily="82" charset="0"/>
                            </a:rPr>
                            <m:t>0</m:t>
                          </m:r>
                          <m:r>
                            <m:rPr>
                              <m:nor/>
                            </m:rPr>
                            <a:rPr lang="es-ES" b="0" i="0" baseline="30000" smtClean="0">
                              <a:latin typeface="Ravie" panose="04040805050809020602" pitchFamily="82" charset="0"/>
                            </a:rPr>
                            <m:t>.</m:t>
                          </m:r>
                          <m:r>
                            <m:rPr>
                              <m:nor/>
                            </m:rPr>
                            <a:rPr lang="en-AU" baseline="30000">
                              <a:latin typeface="Ravie" panose="04040805050809020602" pitchFamily="82" charset="0"/>
                            </a:rPr>
                            <m:t>05</m:t>
                          </m:r>
                          <m:r>
                            <m:rPr>
                              <m:nor/>
                            </m:rPr>
                            <a:rPr lang="en-AU" baseline="30000">
                              <a:latin typeface="Ravie" panose="04040805050809020602" pitchFamily="82" charset="0"/>
                            </a:rPr>
                            <m:t>t</m:t>
                          </m:r>
                        </m:sup>
                      </m:sSup>
                    </m:oMath>
                  </m:oMathPara>
                </a14:m>
                <a:endParaRPr lang="en-AU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7" name="6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3291" y="1221389"/>
                <a:ext cx="2271711" cy="67762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7 Flecha derecha"/>
          <p:cNvSpPr/>
          <p:nvPr/>
        </p:nvSpPr>
        <p:spPr>
          <a:xfrm>
            <a:off x="672615" y="2440312"/>
            <a:ext cx="978408" cy="4846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8 Rectángulo"/>
              <p:cNvSpPr/>
              <p:nvPr/>
            </p:nvSpPr>
            <p:spPr>
              <a:xfrm>
                <a:off x="1849085" y="2350550"/>
                <a:ext cx="1483035" cy="664156"/>
              </a:xfrm>
              <a:prstGeom prst="rect">
                <a:avLst/>
              </a:prstGeom>
              <a:solidFill>
                <a:schemeClr val="accent6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AU">
                              <a:latin typeface="Ravie" panose="04040805050809020602" pitchFamily="82" charset="0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AU">
                              <a:latin typeface="Ravie" panose="04040805050809020602" pitchFamily="82" charset="0"/>
                            </a:rPr>
                            <m:t>2</m:t>
                          </m:r>
                        </m:den>
                      </m:f>
                      <m:r>
                        <m:rPr>
                          <m:nor/>
                        </m:rPr>
                        <a:rPr lang="en-AU" b="0" i="0" smtClean="0"/>
                        <m:t> </m:t>
                      </m:r>
                      <m:r>
                        <m:rPr>
                          <m:nor/>
                        </m:rPr>
                        <a:rPr lang="en-AU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AU" b="0" i="0" smtClean="0">
                          <a:latin typeface="Ravie" panose="04040805050809020602" pitchFamily="82" charset="0"/>
                        </a:rPr>
                        <m:t> </m:t>
                      </m:r>
                      <m:sSup>
                        <m:sSupPr>
                          <m:ctrlPr>
                            <a:rPr lang="en-AU" i="1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AU">
                              <a:latin typeface="Ravie" panose="04040805050809020602" pitchFamily="82" charset="0"/>
                            </a:rPr>
                            <m:t>e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n-AU" baseline="30000">
                              <a:latin typeface="Ravie" panose="04040805050809020602" pitchFamily="82" charset="0"/>
                            </a:rPr>
                            <m:t>0</m:t>
                          </m:r>
                          <m:r>
                            <m:rPr>
                              <m:nor/>
                            </m:rPr>
                            <a:rPr lang="es-ES" b="0" i="0" baseline="30000" smtClean="0">
                              <a:latin typeface="Ravie" panose="04040805050809020602" pitchFamily="82" charset="0"/>
                            </a:rPr>
                            <m:t>.</m:t>
                          </m:r>
                          <m:r>
                            <m:rPr>
                              <m:nor/>
                            </m:rPr>
                            <a:rPr lang="en-AU" baseline="30000">
                              <a:latin typeface="Ravie" panose="04040805050809020602" pitchFamily="82" charset="0"/>
                            </a:rPr>
                            <m:t>05</m:t>
                          </m:r>
                          <m:r>
                            <m:rPr>
                              <m:nor/>
                            </m:rPr>
                            <a:rPr lang="en-AU" baseline="30000">
                              <a:latin typeface="Ravie" panose="04040805050809020602" pitchFamily="82" charset="0"/>
                            </a:rPr>
                            <m:t>t</m:t>
                          </m:r>
                        </m:sup>
                      </m:sSup>
                    </m:oMath>
                  </m:oMathPara>
                </a14:m>
                <a:endParaRPr lang="en-AU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9" name="8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9085" y="2350550"/>
                <a:ext cx="1483035" cy="66415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10 CuadroTexto"/>
          <p:cNvSpPr txBox="1"/>
          <p:nvPr/>
        </p:nvSpPr>
        <p:spPr>
          <a:xfrm>
            <a:off x="5133211" y="764704"/>
            <a:ext cx="113007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 smtClean="0">
                <a:solidFill>
                  <a:srgbClr val="00B050"/>
                </a:solidFill>
                <a:latin typeface="Ravie" panose="04040805050809020602" pitchFamily="82" charset="0"/>
              </a:rPr>
              <a:t>20,000 passes to divide</a:t>
            </a:r>
            <a:endParaRPr lang="en-AU" sz="1100" dirty="0">
              <a:solidFill>
                <a:srgbClr val="00B050"/>
              </a:solidFill>
              <a:latin typeface="Ravie" panose="04040805050809020602" pitchFamily="82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513747" y="2231286"/>
            <a:ext cx="12961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 smtClean="0">
                <a:solidFill>
                  <a:srgbClr val="00B050"/>
                </a:solidFill>
                <a:latin typeface="Ravie" panose="04040805050809020602" pitchFamily="82" charset="0"/>
              </a:rPr>
              <a:t>Simplify</a:t>
            </a:r>
            <a:endParaRPr lang="en-AU" sz="1100" dirty="0">
              <a:solidFill>
                <a:srgbClr val="00B050"/>
              </a:solidFill>
              <a:latin typeface="Ravie" panose="04040805050809020602" pitchFamily="82" charset="0"/>
            </a:endParaRPr>
          </a:p>
        </p:txBody>
      </p:sp>
      <p:sp>
        <p:nvSpPr>
          <p:cNvPr id="14" name="13 Flecha derecha"/>
          <p:cNvSpPr/>
          <p:nvPr/>
        </p:nvSpPr>
        <p:spPr>
          <a:xfrm>
            <a:off x="3491880" y="2440312"/>
            <a:ext cx="978408" cy="4846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6" name="15 CuadroTexto"/>
          <p:cNvSpPr txBox="1"/>
          <p:nvPr/>
        </p:nvSpPr>
        <p:spPr>
          <a:xfrm>
            <a:off x="3401124" y="1772816"/>
            <a:ext cx="16029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 smtClean="0">
                <a:solidFill>
                  <a:srgbClr val="00B050"/>
                </a:solidFill>
                <a:latin typeface="Ravie" panose="04040805050809020602" pitchFamily="82" charset="0"/>
              </a:rPr>
              <a:t>Apply logarithm in both sides of the equation</a:t>
            </a:r>
            <a:endParaRPr lang="en-AU" sz="1100" dirty="0">
              <a:solidFill>
                <a:srgbClr val="00B050"/>
              </a:solidFill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17 Rectángulo"/>
              <p:cNvSpPr/>
              <p:nvPr/>
            </p:nvSpPr>
            <p:spPr>
              <a:xfrm>
                <a:off x="4860032" y="2350550"/>
                <a:ext cx="2696379" cy="664156"/>
              </a:xfrm>
              <a:prstGeom prst="rect">
                <a:avLst/>
              </a:prstGeom>
              <a:solidFill>
                <a:schemeClr val="accent6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AU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en-AU">
                                  <a:solidFill>
                                    <a:srgbClr val="C00000"/>
                                  </a:solidFill>
                                  <a:latin typeface="Ravie" panose="04040805050809020602" pitchFamily="82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en-AU" baseline="-25000">
                                  <a:solidFill>
                                    <a:srgbClr val="C00000"/>
                                  </a:solidFill>
                                  <a:latin typeface="Ravie" panose="04040805050809020602" pitchFamily="82" charset="0"/>
                                </a:rPr>
                                <m:t>e</m:t>
                              </m:r>
                            </m:sub>
                          </m:sSub>
                        </m:fName>
                        <m:e>
                          <m:f>
                            <m:fPr>
                              <m:ctrlPr>
                                <a:rPr lang="en-AU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n-AU">
                                  <a:latin typeface="Ravie" panose="04040805050809020602" pitchFamily="82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n-AU">
                                  <a:latin typeface="Ravie" panose="04040805050809020602" pitchFamily="82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AU" b="0" i="1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AU">
                              <a:latin typeface="Ravie" panose="04040805050809020602" pitchFamily="82" charset="0"/>
                            </a:rPr>
                            <m:t>=</m:t>
                          </m:r>
                          <m:r>
                            <m:rPr>
                              <m:nor/>
                            </m:rPr>
                            <a:rPr lang="en-AU" b="0" i="0" smtClean="0">
                              <a:latin typeface="Ravie" panose="04040805050809020602" pitchFamily="82" charset="0"/>
                            </a:rPr>
                            <m:t> </m:t>
                          </m:r>
                          <m:func>
                            <m:funcPr>
                              <m:ctrlPr>
                                <a:rPr lang="en-AU" i="1">
                                  <a:latin typeface="Cambria Math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AU" i="1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AU">
                                      <a:solidFill>
                                        <a:srgbClr val="C00000"/>
                                      </a:solidFill>
                                      <a:latin typeface="Ravie" panose="04040805050809020602" pitchFamily="82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AU" baseline="-25000">
                                      <a:solidFill>
                                        <a:srgbClr val="C00000"/>
                                      </a:solidFill>
                                      <a:latin typeface="Ravie" panose="04040805050809020602" pitchFamily="82" charset="0"/>
                                    </a:rPr>
                                    <m:t>e</m:t>
                                  </m:r>
                                </m:sub>
                              </m:sSub>
                            </m:fName>
                            <m:e>
                              <m:sSup>
                                <m:sSupPr>
                                  <m:ctrlPr>
                                    <a:rPr lang="en-AU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AU">
                                      <a:latin typeface="Ravie" panose="04040805050809020602" pitchFamily="82" charset="0"/>
                                    </a:rPr>
                                    <m:t>e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n-AU" baseline="30000">
                                      <a:latin typeface="Ravie" panose="04040805050809020602" pitchFamily="82" charset="0"/>
                                    </a:rPr>
                                    <m:t>0</m:t>
                                  </m:r>
                                  <m:r>
                                    <m:rPr>
                                      <m:nor/>
                                    </m:rPr>
                                    <a:rPr lang="es-ES" b="0" i="0" baseline="30000" smtClean="0">
                                      <a:latin typeface="Ravie" panose="04040805050809020602" pitchFamily="82" charset="0"/>
                                    </a:rPr>
                                    <m:t>.</m:t>
                                  </m:r>
                                  <m:r>
                                    <m:rPr>
                                      <m:nor/>
                                    </m:rPr>
                                    <a:rPr lang="en-AU" baseline="30000">
                                      <a:latin typeface="Ravie" panose="04040805050809020602" pitchFamily="82" charset="0"/>
                                    </a:rPr>
                                    <m:t>05</m:t>
                                  </m:r>
                                  <m:r>
                                    <m:rPr>
                                      <m:nor/>
                                    </m:rPr>
                                    <a:rPr lang="en-AU" baseline="30000">
                                      <a:latin typeface="Ravie" panose="04040805050809020602" pitchFamily="82" charset="0"/>
                                    </a:rPr>
                                    <m:t>t</m:t>
                                  </m:r>
                                </m:sup>
                              </m:sSup>
                            </m:e>
                          </m:func>
                        </m:e>
                      </m:func>
                    </m:oMath>
                  </m:oMathPara>
                </a14:m>
                <a:endParaRPr lang="en-AU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18" name="17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2350550"/>
                <a:ext cx="2696379" cy="66415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18 Flecha derecha"/>
          <p:cNvSpPr/>
          <p:nvPr/>
        </p:nvSpPr>
        <p:spPr>
          <a:xfrm>
            <a:off x="659714" y="3880472"/>
            <a:ext cx="978408" cy="4846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0" name="19 CuadroTexto"/>
          <p:cNvSpPr txBox="1"/>
          <p:nvPr/>
        </p:nvSpPr>
        <p:spPr>
          <a:xfrm>
            <a:off x="252345" y="3429000"/>
            <a:ext cx="18189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 smtClean="0">
                <a:solidFill>
                  <a:srgbClr val="00B050"/>
                </a:solidFill>
                <a:latin typeface="Ravie" panose="04040805050809020602" pitchFamily="82" charset="0"/>
              </a:rPr>
              <a:t>Apply a rule of the logarithms</a:t>
            </a:r>
            <a:endParaRPr lang="en-AU" sz="1100" dirty="0">
              <a:solidFill>
                <a:srgbClr val="00B050"/>
              </a:solidFill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20 Rectángulo"/>
              <p:cNvSpPr/>
              <p:nvPr/>
            </p:nvSpPr>
            <p:spPr>
              <a:xfrm>
                <a:off x="1809891" y="3790710"/>
                <a:ext cx="2167516" cy="664156"/>
              </a:xfrm>
              <a:prstGeom prst="rect">
                <a:avLst/>
              </a:prstGeom>
              <a:solidFill>
                <a:schemeClr val="accent6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AU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en-AU">
                                  <a:latin typeface="Ravie" panose="04040805050809020602" pitchFamily="82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en-AU" baseline="-25000">
                                  <a:latin typeface="Ravie" panose="04040805050809020602" pitchFamily="82" charset="0"/>
                                </a:rPr>
                                <m:t>e</m:t>
                              </m:r>
                            </m:sub>
                          </m:sSub>
                        </m:fName>
                        <m:e>
                          <m:f>
                            <m:fPr>
                              <m:ctrlPr>
                                <a:rPr lang="en-AU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n-AU">
                                  <a:latin typeface="Ravie" panose="04040805050809020602" pitchFamily="82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n-AU">
                                  <a:latin typeface="Ravie" panose="04040805050809020602" pitchFamily="82" charset="0"/>
                                </a:rPr>
                                <m:t>2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n-AU" b="0" i="0" smtClean="0"/>
                            <m:t> </m:t>
                          </m:r>
                          <m:r>
                            <m:rPr>
                              <m:nor/>
                            </m:rPr>
                            <a:rPr lang="en-AU">
                              <a:latin typeface="Ravie" panose="04040805050809020602" pitchFamily="82" charset="0"/>
                            </a:rPr>
                            <m:t>=</m:t>
                          </m:r>
                          <m:r>
                            <m:rPr>
                              <m:nor/>
                            </m:rPr>
                            <a:rPr lang="en-AU" b="0" i="0" smtClean="0"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AU">
                              <a:latin typeface="Ravie" panose="04040805050809020602" pitchFamily="82" charset="0"/>
                            </a:rPr>
                            <m:t>0</m:t>
                          </m:r>
                          <m:r>
                            <m:rPr>
                              <m:nor/>
                            </m:rPr>
                            <a:rPr lang="es-ES" b="0" i="0" smtClean="0">
                              <a:latin typeface="Ravie" panose="04040805050809020602" pitchFamily="82" charset="0"/>
                            </a:rPr>
                            <m:t>.</m:t>
                          </m:r>
                          <m:r>
                            <m:rPr>
                              <m:nor/>
                            </m:rPr>
                            <a:rPr lang="en-AU">
                              <a:latin typeface="Ravie" panose="04040805050809020602" pitchFamily="82" charset="0"/>
                            </a:rPr>
                            <m:t>05</m:t>
                          </m:r>
                          <m:r>
                            <m:rPr>
                              <m:nor/>
                            </m:rPr>
                            <a:rPr lang="en-AU">
                              <a:latin typeface="Ravie" panose="04040805050809020602" pitchFamily="82" charset="0"/>
                            </a:rPr>
                            <m:t>t</m:t>
                          </m:r>
                        </m:e>
                      </m:func>
                    </m:oMath>
                  </m:oMathPara>
                </a14:m>
                <a:endParaRPr lang="en-AU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1" name="20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9891" y="3790710"/>
                <a:ext cx="2167516" cy="66415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21 Flecha derecha"/>
          <p:cNvSpPr/>
          <p:nvPr/>
        </p:nvSpPr>
        <p:spPr>
          <a:xfrm>
            <a:off x="4211960" y="3880472"/>
            <a:ext cx="978408" cy="4846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3" name="22 CuadroTexto"/>
          <p:cNvSpPr txBox="1"/>
          <p:nvPr/>
        </p:nvSpPr>
        <p:spPr>
          <a:xfrm>
            <a:off x="4119558" y="3429000"/>
            <a:ext cx="125540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 smtClean="0">
                <a:solidFill>
                  <a:srgbClr val="00B050"/>
                </a:solidFill>
                <a:latin typeface="Ravie" panose="04040805050809020602" pitchFamily="82" charset="0"/>
              </a:rPr>
              <a:t>0.05 passes to divide</a:t>
            </a:r>
            <a:endParaRPr lang="en-AU" sz="1100" dirty="0">
              <a:solidFill>
                <a:srgbClr val="00B050"/>
              </a:solidFill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23 Rectángulo"/>
              <p:cNvSpPr/>
              <p:nvPr/>
            </p:nvSpPr>
            <p:spPr>
              <a:xfrm>
                <a:off x="5374960" y="3672953"/>
                <a:ext cx="1532727" cy="899670"/>
              </a:xfrm>
              <a:prstGeom prst="rect">
                <a:avLst/>
              </a:prstGeom>
              <a:solidFill>
                <a:schemeClr val="accent6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i="1" smtClean="0"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AU" i="1">
                                  <a:latin typeface="Cambria Math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AU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AU">
                                      <a:latin typeface="Ravie" panose="04040805050809020602" pitchFamily="82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AU" baseline="-25000">
                                      <a:latin typeface="Ravie" panose="04040805050809020602" pitchFamily="82" charset="0"/>
                                    </a:rPr>
                                    <m:t>e</m:t>
                                  </m:r>
                                </m:sub>
                              </m:sSub>
                            </m:fName>
                            <m:e>
                              <m:f>
                                <m:fPr>
                                  <m:ctrlPr>
                                    <a:rPr lang="en-AU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AU">
                                      <a:latin typeface="Ravie" panose="04040805050809020602" pitchFamily="82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n-AU">
                                      <a:latin typeface="Ravie" panose="04040805050809020602" pitchFamily="82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func>
                        </m:num>
                        <m:den>
                          <m:r>
                            <m:rPr>
                              <m:nor/>
                            </m:rPr>
                            <a:rPr lang="en-AU">
                              <a:latin typeface="Ravie" panose="04040805050809020602" pitchFamily="82" charset="0"/>
                            </a:rPr>
                            <m:t>0</m:t>
                          </m:r>
                          <m:r>
                            <m:rPr>
                              <m:nor/>
                            </m:rPr>
                            <a:rPr lang="es-ES" b="0" i="0" smtClean="0">
                              <a:latin typeface="Ravie" panose="04040805050809020602" pitchFamily="82" charset="0"/>
                            </a:rPr>
                            <m:t>.</m:t>
                          </m:r>
                          <m:r>
                            <m:rPr>
                              <m:nor/>
                            </m:rPr>
                            <a:rPr lang="en-AU">
                              <a:latin typeface="Ravie" panose="04040805050809020602" pitchFamily="82" charset="0"/>
                            </a:rPr>
                            <m:t>05</m:t>
                          </m:r>
                        </m:den>
                      </m:f>
                      <m:r>
                        <m:rPr>
                          <m:nor/>
                        </m:rPr>
                        <a:rPr lang="en-AU" b="0" i="0" smtClean="0"/>
                        <m:t> </m:t>
                      </m:r>
                      <m:r>
                        <m:rPr>
                          <m:nor/>
                        </m:rPr>
                        <a:rPr lang="en-AU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AU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>
                          <a:latin typeface="Ravie" panose="04040805050809020602" pitchFamily="82" charset="0"/>
                        </a:rPr>
                        <m:t>t</m:t>
                      </m:r>
                    </m:oMath>
                  </m:oMathPara>
                </a14:m>
                <a:endParaRPr lang="en-AU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4" name="23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4960" y="3672953"/>
                <a:ext cx="1532727" cy="89967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24 CuadroTexto"/>
          <p:cNvSpPr txBox="1"/>
          <p:nvPr/>
        </p:nvSpPr>
        <p:spPr>
          <a:xfrm>
            <a:off x="2339752" y="3512041"/>
            <a:ext cx="10518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 smtClean="0">
                <a:solidFill>
                  <a:srgbClr val="FF00FF"/>
                </a:solidFill>
                <a:latin typeface="Ravie" panose="04040805050809020602" pitchFamily="82" charset="0"/>
              </a:rPr>
              <a:t>Log</a:t>
            </a:r>
            <a:r>
              <a:rPr lang="en-AU" sz="1200" baseline="-25000" dirty="0" smtClean="0">
                <a:solidFill>
                  <a:srgbClr val="FF00FF"/>
                </a:solidFill>
                <a:latin typeface="Ravie" panose="04040805050809020602" pitchFamily="82" charset="0"/>
              </a:rPr>
              <a:t>e</a:t>
            </a:r>
            <a:r>
              <a:rPr lang="en-AU" sz="1200" dirty="0" smtClean="0">
                <a:solidFill>
                  <a:srgbClr val="FF00FF"/>
                </a:solidFill>
                <a:latin typeface="Ravie" panose="04040805050809020602" pitchFamily="82" charset="0"/>
              </a:rPr>
              <a:t> e = </a:t>
            </a:r>
            <a:r>
              <a:rPr lang="en-AU" sz="1200" dirty="0" smtClean="0">
                <a:solidFill>
                  <a:srgbClr val="FF00FF"/>
                </a:solidFill>
                <a:latin typeface="Snap ITC" panose="04040A07060A02020202" pitchFamily="82" charset="0"/>
              </a:rPr>
              <a:t>1</a:t>
            </a:r>
            <a:endParaRPr lang="en-AU" sz="1200" dirty="0">
              <a:solidFill>
                <a:srgbClr val="FF00FF"/>
              </a:solidFill>
              <a:latin typeface="Snap ITC" panose="04040A07060A02020202" pitchFamily="82" charset="0"/>
            </a:endParaRPr>
          </a:p>
        </p:txBody>
      </p:sp>
      <p:sp>
        <p:nvSpPr>
          <p:cNvPr id="26" name="25 Flecha derecha"/>
          <p:cNvSpPr/>
          <p:nvPr/>
        </p:nvSpPr>
        <p:spPr>
          <a:xfrm>
            <a:off x="659714" y="5157192"/>
            <a:ext cx="978408" cy="4846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7" name="26 Rectángulo"/>
          <p:cNvSpPr/>
          <p:nvPr/>
        </p:nvSpPr>
        <p:spPr>
          <a:xfrm>
            <a:off x="1924541" y="5169422"/>
            <a:ext cx="1707519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AU" sz="2400" dirty="0" smtClean="0">
                <a:latin typeface="Ravie"/>
              </a:rPr>
              <a:t>≈ </a:t>
            </a:r>
            <a:r>
              <a:rPr lang="en-AU" sz="2400" dirty="0" smtClean="0">
                <a:latin typeface="Snap ITC" panose="04040A07060A02020202" pitchFamily="82" charset="0"/>
              </a:rPr>
              <a:t>1</a:t>
            </a:r>
            <a:r>
              <a:rPr lang="en-AU" sz="2400" dirty="0" smtClean="0">
                <a:latin typeface="Ravie" panose="04040805050809020602" pitchFamily="82" charset="0"/>
              </a:rPr>
              <a:t>8.326</a:t>
            </a:r>
            <a:endParaRPr lang="en-AU" sz="2400" dirty="0">
              <a:latin typeface="Ravie" panose="04040805050809020602" pitchFamily="82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503217" y="4798313"/>
            <a:ext cx="129140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 smtClean="0">
                <a:solidFill>
                  <a:srgbClr val="00B050"/>
                </a:solidFill>
                <a:latin typeface="Ravie" panose="04040805050809020602" pitchFamily="82" charset="0"/>
              </a:rPr>
              <a:t>Do the calculation</a:t>
            </a:r>
            <a:endParaRPr lang="en-AU" sz="1100" dirty="0">
              <a:solidFill>
                <a:srgbClr val="00B050"/>
              </a:solidFill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251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/>
      <p:bldP spid="13" grpId="0"/>
      <p:bldP spid="14" grpId="0" animBg="1"/>
      <p:bldP spid="16" grpId="0"/>
      <p:bldP spid="18" grpId="0" animBg="1"/>
      <p:bldP spid="19" grpId="0" animBg="1"/>
      <p:bldP spid="20" grpId="0"/>
      <p:bldP spid="21" grpId="0" animBg="1"/>
      <p:bldP spid="22" grpId="0" animBg="1"/>
      <p:bldP spid="23" grpId="0"/>
      <p:bldP spid="24" grpId="0" animBg="1"/>
      <p:bldP spid="25" grpId="0"/>
      <p:bldP spid="26" grpId="0" animBg="1"/>
      <p:bldP spid="27" grpId="0" animBg="1"/>
      <p:bldP spid="2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3900" dirty="0" smtClean="0">
              <a:ln>
                <a:solidFill>
                  <a:schemeClr val="accent6"/>
                </a:solidFill>
              </a:ln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5" name="14 Rectángulo"/>
          <p:cNvSpPr/>
          <p:nvPr/>
        </p:nvSpPr>
        <p:spPr>
          <a:xfrm>
            <a:off x="-387" y="2136338"/>
            <a:ext cx="914477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AU" sz="5400" cap="none" spc="0" dirty="0" smtClean="0">
                <a:ln>
                  <a:solidFill>
                    <a:srgbClr val="7030A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Let’s see an important formula…</a:t>
            </a:r>
            <a:endParaRPr lang="en-AU" sz="5400" cap="none" spc="0" dirty="0">
              <a:ln>
                <a:solidFill>
                  <a:srgbClr val="7030A0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457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800" dirty="0" smtClean="0">
                <a:ln>
                  <a:solidFill>
                    <a:schemeClr val="accent6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COMPOUND INTEREST</a:t>
            </a:r>
          </a:p>
        </p:txBody>
      </p:sp>
      <p:sp>
        <p:nvSpPr>
          <p:cNvPr id="3" name="2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" name="5 CuadroTexto"/>
          <p:cNvSpPr txBox="1"/>
          <p:nvPr/>
        </p:nvSpPr>
        <p:spPr>
          <a:xfrm>
            <a:off x="389" y="735087"/>
            <a:ext cx="65878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dirty="0" smtClean="0">
                <a:latin typeface="Ravie" panose="04040805050809020602" pitchFamily="82" charset="0"/>
              </a:rPr>
              <a:t>The following formula is so important: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5496" y="1407257"/>
            <a:ext cx="30594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dirty="0" smtClean="0">
                <a:latin typeface="Ravie" panose="04040805050809020602" pitchFamily="82" charset="0"/>
              </a:rPr>
              <a:t>It is the formula of the compound interest.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-776" y="2492896"/>
            <a:ext cx="4572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Let’s see an example</a:t>
            </a:r>
            <a:endParaRPr lang="en-AU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20249" y="2996952"/>
            <a:ext cx="91237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dirty="0" smtClean="0">
                <a:latin typeface="Ravie" panose="04040805050809020602" pitchFamily="82" charset="0"/>
              </a:rPr>
              <a:t>Suppose, you invest $1,000 at a monthly compound interest rate of 9%. Calculate the cumulative amount after 5, </a:t>
            </a:r>
            <a:r>
              <a:rPr lang="en-AU" dirty="0" smtClean="0">
                <a:latin typeface="Snap ITC" panose="04040A07060A02020202" pitchFamily="82" charset="0"/>
              </a:rPr>
              <a:t>1</a:t>
            </a:r>
            <a:r>
              <a:rPr lang="en-AU" dirty="0" smtClean="0">
                <a:latin typeface="Ravie" panose="04040805050809020602" pitchFamily="82" charset="0"/>
              </a:rPr>
              <a:t>0 and </a:t>
            </a:r>
            <a:r>
              <a:rPr lang="en-AU" dirty="0" smtClean="0">
                <a:latin typeface="Snap ITC" panose="04040A07060A02020202" pitchFamily="82" charset="0"/>
              </a:rPr>
              <a:t>1</a:t>
            </a:r>
            <a:r>
              <a:rPr lang="en-AU" dirty="0" smtClean="0">
                <a:latin typeface="Ravie" panose="04040805050809020602" pitchFamily="82" charset="0"/>
              </a:rPr>
              <a:t>5 years.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90057" y="3928047"/>
            <a:ext cx="16385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C</a:t>
            </a:r>
            <a:r>
              <a:rPr lang="en-AU" baseline="-25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i</a:t>
            </a:r>
            <a:r>
              <a:rPr lang="en-A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 = </a:t>
            </a:r>
            <a:r>
              <a:rPr lang="en-AU" dirty="0" smtClean="0">
                <a:latin typeface="Ravie" panose="04040805050809020602" pitchFamily="82" charset="0"/>
              </a:rPr>
              <a:t>$</a:t>
            </a:r>
            <a:r>
              <a:rPr lang="en-AU" dirty="0" smtClean="0">
                <a:latin typeface="Snap ITC" panose="04040A07060A02020202" pitchFamily="82" charset="0"/>
              </a:rPr>
              <a:t>1</a:t>
            </a:r>
            <a:r>
              <a:rPr lang="en-AU" dirty="0" smtClean="0">
                <a:latin typeface="Ravie" panose="04040805050809020602" pitchFamily="82" charset="0"/>
              </a:rPr>
              <a:t>,000</a:t>
            </a:r>
            <a:endParaRPr lang="en-AU" dirty="0"/>
          </a:p>
        </p:txBody>
      </p:sp>
      <p:sp>
        <p:nvSpPr>
          <p:cNvPr id="15" name="14 Rectángulo"/>
          <p:cNvSpPr/>
          <p:nvPr/>
        </p:nvSpPr>
        <p:spPr>
          <a:xfrm>
            <a:off x="90057" y="4297379"/>
            <a:ext cx="18902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i = </a:t>
            </a:r>
            <a:r>
              <a:rPr lang="en-AU" dirty="0" smtClean="0">
                <a:latin typeface="Ravie" panose="04040805050809020602" pitchFamily="82" charset="0"/>
              </a:rPr>
              <a:t>9%</a:t>
            </a:r>
            <a:r>
              <a:rPr lang="en-A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 = </a:t>
            </a:r>
            <a:r>
              <a:rPr lang="en-AU" dirty="0" smtClean="0">
                <a:latin typeface="Ravie" panose="04040805050809020602" pitchFamily="82" charset="0"/>
              </a:rPr>
              <a:t>0.09</a:t>
            </a:r>
            <a:endParaRPr lang="en-AU" dirty="0"/>
          </a:p>
        </p:txBody>
      </p:sp>
      <p:sp>
        <p:nvSpPr>
          <p:cNvPr id="16" name="15 Rectángulo"/>
          <p:cNvSpPr/>
          <p:nvPr/>
        </p:nvSpPr>
        <p:spPr>
          <a:xfrm>
            <a:off x="90057" y="4666711"/>
            <a:ext cx="10502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n = </a:t>
            </a:r>
            <a:r>
              <a:rPr lang="en-AU" dirty="0" smtClean="0">
                <a:latin typeface="Snap ITC" panose="04040A07060A02020202" pitchFamily="82" charset="0"/>
              </a:rPr>
              <a:t>1</a:t>
            </a:r>
            <a:r>
              <a:rPr lang="en-AU" dirty="0" smtClean="0">
                <a:latin typeface="Ravie" panose="04040805050809020602" pitchFamily="82" charset="0"/>
              </a:rPr>
              <a:t>2</a:t>
            </a:r>
            <a:r>
              <a:rPr lang="en-A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 </a:t>
            </a:r>
            <a:endParaRPr lang="en-AU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472" y="5766355"/>
            <a:ext cx="31502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solidFill>
                  <a:srgbClr val="0000FF"/>
                </a:solidFill>
                <a:latin typeface="Snap ITC" panose="04040A07060A02020202" pitchFamily="82" charset="0"/>
              </a:rPr>
              <a:t>In the formula</a:t>
            </a:r>
            <a:r>
              <a:rPr lang="en-AU" sz="1600" dirty="0">
                <a:solidFill>
                  <a:srgbClr val="0000FF"/>
                </a:solidFill>
                <a:latin typeface="Snap ITC" panose="04040A07060A02020202" pitchFamily="82" charset="0"/>
              </a:rPr>
              <a:t>, each one of the known </a:t>
            </a:r>
            <a:r>
              <a:rPr lang="en-AU" sz="1600" dirty="0" smtClean="0">
                <a:solidFill>
                  <a:srgbClr val="0000FF"/>
                </a:solidFill>
                <a:latin typeface="Snap ITC" panose="04040A07060A02020202" pitchFamily="82" charset="0"/>
              </a:rPr>
              <a:t>data must be replaced</a:t>
            </a:r>
            <a:endParaRPr lang="en-AU" sz="1600" dirty="0">
              <a:solidFill>
                <a:srgbClr val="0000FF"/>
              </a:solidFill>
              <a:latin typeface="Snap ITC" panose="04040A07060A02020202" pitchFamily="82" charset="0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90057" y="5036043"/>
            <a:ext cx="936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C</a:t>
            </a:r>
            <a:r>
              <a:rPr lang="en-AU" baseline="-25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f</a:t>
            </a:r>
            <a:r>
              <a:rPr lang="en-A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 = </a:t>
            </a:r>
            <a:r>
              <a:rPr lang="en-AU" dirty="0" smtClean="0">
                <a:latin typeface="Ravie" panose="04040805050809020602" pitchFamily="82" charset="0"/>
              </a:rPr>
              <a:t>?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21 Rectángulo"/>
              <p:cNvSpPr/>
              <p:nvPr/>
            </p:nvSpPr>
            <p:spPr>
              <a:xfrm>
                <a:off x="3246797" y="1262109"/>
                <a:ext cx="2947538" cy="1006173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4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AU" sz="24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C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AU" sz="2400" baseline="-250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f</m:t>
                          </m:r>
                        </m:sub>
                      </m:sSub>
                      <m:r>
                        <m:rPr>
                          <m:nor/>
                        </m:rPr>
                        <a:rPr lang="en-AU" sz="2400" b="0" i="0" smtClean="0">
                          <a:solidFill>
                            <a:srgbClr val="0000FF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en-AU" sz="2400">
                          <a:solidFill>
                            <a:srgbClr val="0000FF"/>
                          </a:solidFill>
                          <a:latin typeface="Ravie" panose="04040805050809020602" pitchFamily="82" charset="0"/>
                        </a:rPr>
                        <m:t>=</m:t>
                      </m:r>
                      <m:r>
                        <a:rPr lang="en-AU" sz="2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AU" sz="2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AU" sz="24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C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AU" sz="2400" baseline="-250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i</m:t>
                          </m:r>
                        </m:sub>
                      </m:sSub>
                      <m:sSup>
                        <m:sSupPr>
                          <m:ctrlPr>
                            <a:rPr lang="en-AU" sz="2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AU" sz="24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∙</m:t>
                          </m:r>
                          <m:d>
                            <m:dPr>
                              <m:ctrlPr>
                                <a:rPr lang="en-AU" sz="24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AU" sz="2400">
                                  <a:solidFill>
                                    <a:srgbClr val="0000FF"/>
                                  </a:solidFill>
                                  <a:latin typeface="Snap ITC" panose="04040A07060A02020202" pitchFamily="82" charset="0"/>
                                </a:rPr>
                                <m:t>1</m:t>
                              </m:r>
                              <m:r>
                                <m:rPr>
                                  <m:nor/>
                                </m:rPr>
                                <a:rPr lang="en-AU" sz="2400">
                                  <a:solidFill>
                                    <a:srgbClr val="0000FF"/>
                                  </a:solidFill>
                                  <a:latin typeface="Ravie" panose="04040805050809020602" pitchFamily="82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AU" sz="2400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AU" sz="2400">
                                      <a:solidFill>
                                        <a:srgbClr val="0000FF"/>
                                      </a:solidFill>
                                      <a:latin typeface="Ravie" panose="04040805050809020602" pitchFamily="82" charset="0"/>
                                    </a:rPr>
                                    <m:t>i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n-AU" sz="2400">
                                      <a:solidFill>
                                        <a:srgbClr val="0000FF"/>
                                      </a:solidFill>
                                      <a:latin typeface="Ravie" panose="04040805050809020602" pitchFamily="82" charset="0"/>
                                    </a:rPr>
                                    <m:t>n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m:rPr>
                              <m:nor/>
                            </m:rPr>
                            <a:rPr lang="en-AU" sz="2400" baseline="300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n</m:t>
                          </m:r>
                          <m:r>
                            <m:rPr>
                              <m:nor/>
                            </m:rPr>
                            <a:rPr lang="en-AU" sz="2400" baseline="300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∙</m:t>
                          </m:r>
                          <m:r>
                            <m:rPr>
                              <m:nor/>
                            </m:rPr>
                            <a:rPr lang="en-AU" sz="2400" baseline="300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t</m:t>
                          </m:r>
                        </m:sup>
                      </m:sSup>
                    </m:oMath>
                  </m:oMathPara>
                </a14:m>
                <a:endParaRPr lang="en-AU" sz="2400" dirty="0">
                  <a:solidFill>
                    <a:srgbClr val="0000FF"/>
                  </a:solidFill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2" name="21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6797" y="1262109"/>
                <a:ext cx="2947538" cy="1006173"/>
              </a:xfrm>
              <a:prstGeom prst="rect">
                <a:avLst/>
              </a:prstGeom>
              <a:blipFill rotWithShape="1">
                <a:blip r:embed="rId2"/>
                <a:stretch>
                  <a:fillRect t="-60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22 CuadroTexto"/>
          <p:cNvSpPr txBox="1"/>
          <p:nvPr/>
        </p:nvSpPr>
        <p:spPr>
          <a:xfrm>
            <a:off x="6156175" y="1218891"/>
            <a:ext cx="2885726" cy="1092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300" dirty="0" smtClean="0">
                <a:solidFill>
                  <a:srgbClr val="00B050"/>
                </a:solidFill>
                <a:latin typeface="Ravie" panose="04040805050809020602" pitchFamily="82" charset="0"/>
              </a:rPr>
              <a:t>C</a:t>
            </a:r>
            <a:r>
              <a:rPr lang="en-AU" sz="1300" baseline="-25000" dirty="0" smtClean="0">
                <a:solidFill>
                  <a:srgbClr val="00B050"/>
                </a:solidFill>
                <a:latin typeface="Ravie" panose="04040805050809020602" pitchFamily="82" charset="0"/>
              </a:rPr>
              <a:t>f</a:t>
            </a:r>
            <a:r>
              <a:rPr lang="en-AU" sz="1300" dirty="0" smtClean="0">
                <a:solidFill>
                  <a:srgbClr val="00B050"/>
                </a:solidFill>
                <a:latin typeface="Ravie" panose="04040805050809020602" pitchFamily="82" charset="0"/>
              </a:rPr>
              <a:t> = Final Capital</a:t>
            </a:r>
          </a:p>
          <a:p>
            <a:r>
              <a:rPr lang="en-AU" sz="1300" dirty="0" smtClean="0">
                <a:solidFill>
                  <a:srgbClr val="00B050"/>
                </a:solidFill>
                <a:latin typeface="Ravie" panose="04040805050809020602" pitchFamily="82" charset="0"/>
              </a:rPr>
              <a:t>C</a:t>
            </a:r>
            <a:r>
              <a:rPr lang="en-AU" sz="1300" baseline="-25000" dirty="0" smtClean="0">
                <a:solidFill>
                  <a:srgbClr val="00B050"/>
                </a:solidFill>
                <a:latin typeface="Ravie" panose="04040805050809020602" pitchFamily="82" charset="0"/>
              </a:rPr>
              <a:t>i</a:t>
            </a:r>
            <a:r>
              <a:rPr lang="en-AU" sz="1300" dirty="0" smtClean="0">
                <a:solidFill>
                  <a:srgbClr val="00B050"/>
                </a:solidFill>
                <a:latin typeface="Ravie" panose="04040805050809020602" pitchFamily="82" charset="0"/>
              </a:rPr>
              <a:t> = Initial Capital</a:t>
            </a:r>
          </a:p>
          <a:p>
            <a:r>
              <a:rPr lang="en-AU" sz="1300" dirty="0" smtClean="0">
                <a:solidFill>
                  <a:srgbClr val="00B050"/>
                </a:solidFill>
                <a:latin typeface="Ravie" panose="04040805050809020602" pitchFamily="82" charset="0"/>
              </a:rPr>
              <a:t>i = interest rate</a:t>
            </a:r>
          </a:p>
          <a:p>
            <a:r>
              <a:rPr lang="en-AU" sz="1300" dirty="0" smtClean="0">
                <a:solidFill>
                  <a:srgbClr val="00B050"/>
                </a:solidFill>
                <a:latin typeface="Ravie" panose="04040805050809020602" pitchFamily="82" charset="0"/>
              </a:rPr>
              <a:t>n = type period by years</a:t>
            </a:r>
          </a:p>
          <a:p>
            <a:r>
              <a:rPr lang="en-AU" sz="1300" dirty="0" smtClean="0">
                <a:solidFill>
                  <a:srgbClr val="00B050"/>
                </a:solidFill>
                <a:latin typeface="Ravie" panose="04040805050809020602" pitchFamily="82" charset="0"/>
              </a:rPr>
              <a:t>t = Investment time</a:t>
            </a:r>
            <a:endParaRPr lang="en-AU" sz="1300" dirty="0">
              <a:solidFill>
                <a:srgbClr val="00B050"/>
              </a:solidFill>
              <a:latin typeface="Ravie" panose="04040805050809020602" pitchFamily="82" charset="0"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90057" y="5405375"/>
            <a:ext cx="19175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t = </a:t>
            </a:r>
            <a:r>
              <a:rPr lang="en-AU" dirty="0" smtClean="0">
                <a:latin typeface="Ravie" panose="04040805050809020602" pitchFamily="82" charset="0"/>
              </a:rPr>
              <a:t>5, </a:t>
            </a:r>
            <a:r>
              <a:rPr lang="en-AU" dirty="0" smtClean="0">
                <a:latin typeface="Snap ITC" panose="04040A07060A02020202" pitchFamily="82" charset="0"/>
              </a:rPr>
              <a:t>1</a:t>
            </a:r>
            <a:r>
              <a:rPr lang="en-AU" dirty="0" smtClean="0">
                <a:latin typeface="Ravie" panose="04040805050809020602" pitchFamily="82" charset="0"/>
              </a:rPr>
              <a:t>0, </a:t>
            </a:r>
            <a:r>
              <a:rPr lang="en-AU" dirty="0" smtClean="0">
                <a:latin typeface="Snap ITC" panose="04040A07060A02020202" pitchFamily="82" charset="0"/>
              </a:rPr>
              <a:t>1</a:t>
            </a:r>
            <a:r>
              <a:rPr lang="en-AU" dirty="0" smtClean="0">
                <a:latin typeface="Ravie" panose="04040805050809020602" pitchFamily="82" charset="0"/>
              </a:rPr>
              <a:t>5</a:t>
            </a:r>
            <a:r>
              <a:rPr lang="en-A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 </a:t>
            </a:r>
            <a:endParaRPr lang="en-AU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25 Rectángulo"/>
              <p:cNvSpPr/>
              <p:nvPr/>
            </p:nvSpPr>
            <p:spPr>
              <a:xfrm>
                <a:off x="2195736" y="3946040"/>
                <a:ext cx="3285066" cy="7935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AU">
                              <a:latin typeface="Ravie" panose="04040805050809020602" pitchFamily="82" charset="0"/>
                            </a:rPr>
                            <m:t>C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AU" baseline="-25000">
                              <a:latin typeface="Ravie" panose="04040805050809020602" pitchFamily="82" charset="0"/>
                            </a:rPr>
                            <m:t>f</m:t>
                          </m:r>
                        </m:sub>
                      </m:sSub>
                      <m:r>
                        <m:rPr>
                          <m:nor/>
                        </m:rPr>
                        <a:rPr lang="en-AU" b="0" i="0" smtClean="0"/>
                        <m:t> </m:t>
                      </m:r>
                      <m:r>
                        <m:rPr>
                          <m:nor/>
                        </m:rPr>
                        <a:rPr lang="en-AU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AU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>
                          <a:latin typeface="Snap ITC" panose="04040A07060A02020202" pitchFamily="82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s-ES" b="0" i="0" smtClean="0">
                          <a:latin typeface="Snap ITC" panose="04040A07060A02020202" pitchFamily="82" charset="0"/>
                        </a:rPr>
                        <m:t>,</m:t>
                      </m:r>
                      <m:r>
                        <m:rPr>
                          <m:nor/>
                        </m:rPr>
                        <a:rPr lang="en-AU">
                          <a:latin typeface="Ravie" panose="04040805050809020602" pitchFamily="82" charset="0"/>
                        </a:rPr>
                        <m:t>000∙</m:t>
                      </m:r>
                      <m:sSup>
                        <m:sSupPr>
                          <m:ctrlPr>
                            <a:rPr lang="en-AU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AU">
                                  <a:latin typeface="Snap ITC" panose="04040A07060A02020202" pitchFamily="82" charset="0"/>
                                </a:rPr>
                                <m:t>1</m:t>
                              </m:r>
                              <m:r>
                                <m:rPr>
                                  <m:nor/>
                                </m:rPr>
                                <a:rPr lang="en-AU">
                                  <a:latin typeface="Ravie" panose="04040805050809020602" pitchFamily="82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AU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AU">
                                      <a:latin typeface="Ravie" panose="04040805050809020602" pitchFamily="82" charset="0"/>
                                    </a:rPr>
                                    <m:t>0</m:t>
                                  </m:r>
                                  <m:r>
                                    <m:rPr>
                                      <m:nor/>
                                    </m:rPr>
                                    <a:rPr lang="es-ES" b="0" i="0" smtClean="0">
                                      <a:latin typeface="Ravie" panose="04040805050809020602" pitchFamily="82" charset="0"/>
                                    </a:rPr>
                                    <m:t>.</m:t>
                                  </m:r>
                                  <m:r>
                                    <m:rPr>
                                      <m:nor/>
                                    </m:rPr>
                                    <a:rPr lang="en-AU">
                                      <a:latin typeface="Ravie" panose="04040805050809020602" pitchFamily="82" charset="0"/>
                                    </a:rPr>
                                    <m:t>09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n-AU">
                                      <a:latin typeface="Snap ITC" panose="04040A07060A02020202" pitchFamily="82" charset="0"/>
                                    </a:rPr>
                                    <m:t>1</m:t>
                                  </m:r>
                                  <m:r>
                                    <m:rPr>
                                      <m:nor/>
                                    </m:rPr>
                                    <a:rPr lang="en-AU">
                                      <a:latin typeface="Ravie" panose="04040805050809020602" pitchFamily="82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m:rPr>
                              <m:nor/>
                            </m:rPr>
                            <a:rPr lang="en-AU" baseline="30000">
                              <a:latin typeface="Snap ITC" panose="04040A07060A02020202" pitchFamily="82" charset="0"/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en-AU" baseline="30000">
                              <a:latin typeface="Ravie" panose="04040805050809020602" pitchFamily="82" charset="0"/>
                            </a:rPr>
                            <m:t>2∙5</m:t>
                          </m:r>
                        </m:sup>
                      </m:sSup>
                    </m:oMath>
                  </m:oMathPara>
                </a14:m>
                <a:endParaRPr lang="en-AU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6" name="25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3946040"/>
                <a:ext cx="3285066" cy="79355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26 Rectángulo"/>
              <p:cNvSpPr/>
              <p:nvPr/>
            </p:nvSpPr>
            <p:spPr>
              <a:xfrm>
                <a:off x="6012160" y="4137502"/>
                <a:ext cx="3008259" cy="3973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AU">
                              <a:latin typeface="Ravie" panose="04040805050809020602" pitchFamily="82" charset="0"/>
                            </a:rPr>
                            <m:t>C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AU" baseline="-25000">
                              <a:latin typeface="Ravie" panose="04040805050809020602" pitchFamily="82" charset="0"/>
                            </a:rPr>
                            <m:t>f</m:t>
                          </m:r>
                        </m:sub>
                      </m:sSub>
                      <m:r>
                        <m:rPr>
                          <m:nor/>
                        </m:rPr>
                        <a:rPr lang="en-AU" b="0" i="0" smtClean="0"/>
                        <m:t> </m:t>
                      </m:r>
                      <m:r>
                        <m:rPr>
                          <m:nor/>
                        </m:rPr>
                        <a:rPr lang="en-AU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AU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>
                          <a:latin typeface="Snap ITC" panose="04040A07060A02020202" pitchFamily="82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s-ES" b="0" i="0" smtClean="0">
                          <a:latin typeface="Snap ITC" panose="04040A07060A02020202" pitchFamily="82" charset="0"/>
                        </a:rPr>
                        <m:t>,</m:t>
                      </m:r>
                      <m:r>
                        <m:rPr>
                          <m:nor/>
                        </m:rPr>
                        <a:rPr lang="en-AU">
                          <a:latin typeface="Ravie" panose="04040805050809020602" pitchFamily="82" charset="0"/>
                        </a:rPr>
                        <m:t>000∙</m:t>
                      </m:r>
                      <m:sSup>
                        <m:sSupPr>
                          <m:ctrlPr>
                            <a:rPr lang="en-AU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AU">
                                  <a:latin typeface="Snap ITC" panose="04040A07060A02020202" pitchFamily="82" charset="0"/>
                                </a:rPr>
                                <m:t>1</m:t>
                              </m:r>
                              <m:r>
                                <m:rPr>
                                  <m:nor/>
                                </m:rPr>
                                <a:rPr lang="es-ES" b="0" i="0" smtClean="0">
                                  <a:latin typeface="Snap ITC" panose="04040A07060A02020202" pitchFamily="82" charset="0"/>
                                </a:rPr>
                                <m:t>.</m:t>
                              </m:r>
                              <m:r>
                                <m:rPr>
                                  <m:nor/>
                                </m:rPr>
                                <a:rPr lang="en-AU">
                                  <a:latin typeface="Ravie" panose="04040805050809020602" pitchFamily="82" charset="0"/>
                                </a:rPr>
                                <m:t>0075</m:t>
                              </m:r>
                            </m:e>
                          </m:d>
                        </m:e>
                        <m:sup>
                          <m:r>
                            <m:rPr>
                              <m:nor/>
                            </m:rPr>
                            <a:rPr lang="en-AU" b="0" i="0" baseline="30000" smtClean="0">
                              <a:latin typeface="Ravie" panose="04040805050809020602" pitchFamily="82" charset="0"/>
                            </a:rPr>
                            <m:t>60</m:t>
                          </m:r>
                        </m:sup>
                      </m:sSup>
                    </m:oMath>
                  </m:oMathPara>
                </a14:m>
                <a:endParaRPr lang="en-AU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7" name="26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4137502"/>
                <a:ext cx="3008259" cy="397353"/>
              </a:xfrm>
              <a:prstGeom prst="rect">
                <a:avLst/>
              </a:prstGeom>
              <a:blipFill rotWithShape="1">
                <a:blip r:embed="rId4"/>
                <a:stretch>
                  <a:fillRect t="-7692" b="-1846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27 Flecha derecha"/>
          <p:cNvSpPr/>
          <p:nvPr/>
        </p:nvSpPr>
        <p:spPr>
          <a:xfrm>
            <a:off x="5033752" y="4100499"/>
            <a:ext cx="978408" cy="4846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9" name="28 Flecha derecha"/>
          <p:cNvSpPr/>
          <p:nvPr/>
        </p:nvSpPr>
        <p:spPr>
          <a:xfrm>
            <a:off x="2661543" y="4978393"/>
            <a:ext cx="978408" cy="4846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0" name="29 CuadroTexto"/>
          <p:cNvSpPr txBox="1"/>
          <p:nvPr/>
        </p:nvSpPr>
        <p:spPr>
          <a:xfrm>
            <a:off x="3672596" y="5036043"/>
            <a:ext cx="3089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C</a:t>
            </a:r>
            <a:r>
              <a:rPr lang="en-AU" baseline="-25000" dirty="0" smtClean="0">
                <a:latin typeface="Ravie" panose="04040805050809020602" pitchFamily="82" charset="0"/>
              </a:rPr>
              <a:t>f</a:t>
            </a:r>
            <a:r>
              <a:rPr lang="en-AU" dirty="0" smtClean="0">
                <a:latin typeface="Ravie" panose="04040805050809020602" pitchFamily="82" charset="0"/>
              </a:rPr>
              <a:t> = </a:t>
            </a:r>
            <a:r>
              <a:rPr lang="en-AU" dirty="0" smtClean="0">
                <a:latin typeface="Snap ITC" panose="04040A07060A02020202" pitchFamily="82" charset="0"/>
              </a:rPr>
              <a:t>1</a:t>
            </a:r>
            <a:r>
              <a:rPr lang="en-AU" dirty="0">
                <a:latin typeface="Ravie" panose="04040805050809020602" pitchFamily="82" charset="0"/>
              </a:rPr>
              <a:t>,</a:t>
            </a:r>
            <a:r>
              <a:rPr lang="en-AU" dirty="0" smtClean="0">
                <a:latin typeface="Ravie" panose="04040805050809020602" pitchFamily="82" charset="0"/>
              </a:rPr>
              <a:t>000 ∙ (</a:t>
            </a:r>
            <a:r>
              <a:rPr lang="en-AU" dirty="0" smtClean="0">
                <a:latin typeface="Snap ITC" panose="04040A07060A02020202" pitchFamily="82" charset="0"/>
              </a:rPr>
              <a:t>1</a:t>
            </a:r>
            <a:r>
              <a:rPr lang="en-AU" dirty="0" smtClean="0">
                <a:latin typeface="Ravie" panose="04040805050809020602" pitchFamily="82" charset="0"/>
              </a:rPr>
              <a:t>.56568)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31" name="30 Flecha derecha"/>
          <p:cNvSpPr/>
          <p:nvPr/>
        </p:nvSpPr>
        <p:spPr>
          <a:xfrm>
            <a:off x="3841475" y="5649314"/>
            <a:ext cx="978408" cy="4846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2" name="31 CuadroTexto"/>
          <p:cNvSpPr txBox="1"/>
          <p:nvPr/>
        </p:nvSpPr>
        <p:spPr>
          <a:xfrm>
            <a:off x="4990886" y="5706964"/>
            <a:ext cx="2042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C</a:t>
            </a:r>
            <a:r>
              <a:rPr lang="en-AU" baseline="-25000" dirty="0" smtClean="0">
                <a:latin typeface="Ravie" panose="04040805050809020602" pitchFamily="82" charset="0"/>
              </a:rPr>
              <a:t>f</a:t>
            </a:r>
            <a:r>
              <a:rPr lang="en-AU" dirty="0" smtClean="0">
                <a:latin typeface="Ravie" panose="04040805050809020602" pitchFamily="82" charset="0"/>
              </a:rPr>
              <a:t> = </a:t>
            </a:r>
            <a:r>
              <a:rPr lang="en-AU" dirty="0" smtClean="0">
                <a:latin typeface="Snap ITC" panose="04040A07060A02020202" pitchFamily="82" charset="0"/>
              </a:rPr>
              <a:t>1</a:t>
            </a:r>
            <a:r>
              <a:rPr lang="en-AU" dirty="0" smtClean="0">
                <a:latin typeface="Ravie" panose="04040805050809020602" pitchFamily="82" charset="0"/>
              </a:rPr>
              <a:t>,565.68</a:t>
            </a:r>
            <a:endParaRPr lang="en-AU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775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 tmFilter="0,0; .5, 1; 1, 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/>
      <p:bldP spid="13" grpId="0"/>
      <p:bldP spid="14" grpId="0"/>
      <p:bldP spid="15" grpId="0"/>
      <p:bldP spid="16" grpId="0"/>
      <p:bldP spid="17" grpId="0"/>
      <p:bldP spid="17" grpId="1"/>
      <p:bldP spid="18" grpId="0"/>
      <p:bldP spid="22" grpId="0" animBg="1"/>
      <p:bldP spid="23" grpId="0" build="p"/>
      <p:bldP spid="24" grpId="0"/>
      <p:bldP spid="26" grpId="0"/>
      <p:bldP spid="27" grpId="0"/>
      <p:bldP spid="28" grpId="0" animBg="1"/>
      <p:bldP spid="29" grpId="0" animBg="1"/>
      <p:bldP spid="30" grpId="0"/>
      <p:bldP spid="31" grpId="0" animBg="1"/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6600" dirty="0" smtClean="0">
                <a:ln>
                  <a:solidFill>
                    <a:schemeClr val="accent6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POWER</a:t>
            </a:r>
            <a:endParaRPr lang="en-AU" sz="6600" dirty="0">
              <a:ln>
                <a:solidFill>
                  <a:schemeClr val="accent6"/>
                </a:solidFill>
              </a:ln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" name="5 CuadroTexto"/>
          <p:cNvSpPr txBox="1"/>
          <p:nvPr/>
        </p:nvSpPr>
        <p:spPr>
          <a:xfrm>
            <a:off x="377400" y="2060848"/>
            <a:ext cx="83892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Let’s remember the elements of any power:</a:t>
            </a:r>
            <a:endParaRPr lang="en-AU" sz="2400" dirty="0">
              <a:latin typeface="Ravie" panose="040408050508090206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807804" y="3657218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dirty="0" smtClean="0">
                <a:latin typeface="Ravie" panose="04040805050809020602" pitchFamily="82" charset="0"/>
              </a:rPr>
              <a:t>5</a:t>
            </a:r>
            <a:r>
              <a:rPr lang="en-AU" sz="4000" baseline="30000" dirty="0" smtClean="0">
                <a:latin typeface="Ravie" panose="04040805050809020602" pitchFamily="82" charset="0"/>
              </a:rPr>
              <a:t>7</a:t>
            </a:r>
            <a:r>
              <a:rPr lang="en-AU" sz="4000" dirty="0" smtClean="0">
                <a:latin typeface="Ravie" panose="04040805050809020602" pitchFamily="82" charset="0"/>
              </a:rPr>
              <a:t> = 78,125</a:t>
            </a:r>
            <a:endParaRPr lang="en-AU" sz="4000" dirty="0">
              <a:latin typeface="Ravie" panose="040408050508090206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699792" y="484941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>
                <a:solidFill>
                  <a:srgbClr val="FF0000"/>
                </a:solidFill>
                <a:latin typeface="Ravie" panose="04040805050809020602" pitchFamily="82" charset="0"/>
              </a:rPr>
              <a:t>Base</a:t>
            </a:r>
            <a:endParaRPr lang="en-AU" sz="1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604084" y="3068960"/>
            <a:ext cx="1503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>
                <a:solidFill>
                  <a:srgbClr val="FF0000"/>
                </a:solidFill>
                <a:latin typeface="Ravie" panose="04040805050809020602" pitchFamily="82" charset="0"/>
              </a:rPr>
              <a:t>Exponent</a:t>
            </a:r>
            <a:endParaRPr lang="en-AU" sz="1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130683" y="4849415"/>
            <a:ext cx="9534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>
                <a:solidFill>
                  <a:srgbClr val="FF0000"/>
                </a:solidFill>
                <a:latin typeface="Ravie" panose="04040805050809020602" pitchFamily="82" charset="0"/>
              </a:rPr>
              <a:t>Power</a:t>
            </a:r>
            <a:endParaRPr lang="en-AU" sz="1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cxnSp>
        <p:nvCxnSpPr>
          <p:cNvPr id="12" name="11 Conector recto de flecha"/>
          <p:cNvCxnSpPr>
            <a:endCxn id="8" idx="0"/>
          </p:cNvCxnSpPr>
          <p:nvPr/>
        </p:nvCxnSpPr>
        <p:spPr>
          <a:xfrm>
            <a:off x="3095836" y="4221088"/>
            <a:ext cx="0" cy="628327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>
            <a:endCxn id="9" idx="2"/>
          </p:cNvCxnSpPr>
          <p:nvPr/>
        </p:nvCxnSpPr>
        <p:spPr>
          <a:xfrm flipV="1">
            <a:off x="3604084" y="3376737"/>
            <a:ext cx="751892" cy="412303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>
            <a:endCxn id="10" idx="0"/>
          </p:cNvCxnSpPr>
          <p:nvPr/>
        </p:nvCxnSpPr>
        <p:spPr>
          <a:xfrm flipH="1">
            <a:off x="5607426" y="4221088"/>
            <a:ext cx="4346" cy="628327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CuadroTexto"/>
          <p:cNvSpPr txBox="1"/>
          <p:nvPr/>
        </p:nvSpPr>
        <p:spPr>
          <a:xfrm>
            <a:off x="890525" y="896224"/>
            <a:ext cx="73629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400" dirty="0" smtClean="0">
                <a:latin typeface="Ravie" panose="04040805050809020602" pitchFamily="82" charset="0"/>
              </a:rPr>
              <a:t>Power is an abbreviate multiplication</a:t>
            </a:r>
            <a:endParaRPr lang="en-AU" sz="24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560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2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800" dirty="0" smtClean="0">
                <a:ln>
                  <a:solidFill>
                    <a:schemeClr val="accent6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COMPOUND INTEREST</a:t>
            </a:r>
          </a:p>
        </p:txBody>
      </p:sp>
      <p:sp>
        <p:nvSpPr>
          <p:cNvPr id="3" name="2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4" name="13 Rectángulo"/>
          <p:cNvSpPr/>
          <p:nvPr/>
        </p:nvSpPr>
        <p:spPr>
          <a:xfrm>
            <a:off x="90057" y="3928047"/>
            <a:ext cx="16337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C</a:t>
            </a:r>
            <a:r>
              <a:rPr lang="en-AU" baseline="-25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i</a:t>
            </a:r>
            <a:r>
              <a:rPr lang="en-A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 = </a:t>
            </a:r>
            <a:r>
              <a:rPr lang="en-AU" dirty="0" smtClean="0">
                <a:latin typeface="Ravie" panose="04040805050809020602" pitchFamily="82" charset="0"/>
              </a:rPr>
              <a:t>$</a:t>
            </a:r>
            <a:r>
              <a:rPr lang="en-AU" dirty="0" smtClean="0">
                <a:latin typeface="Snap ITC" panose="04040A07060A02020202" pitchFamily="82" charset="0"/>
              </a:rPr>
              <a:t>1</a:t>
            </a:r>
            <a:r>
              <a:rPr lang="en-AU" dirty="0">
                <a:latin typeface="Ravie" panose="04040805050809020602" pitchFamily="82" charset="0"/>
              </a:rPr>
              <a:t>,</a:t>
            </a:r>
            <a:r>
              <a:rPr lang="en-AU" dirty="0" smtClean="0">
                <a:latin typeface="Ravie" panose="04040805050809020602" pitchFamily="82" charset="0"/>
              </a:rPr>
              <a:t>000</a:t>
            </a:r>
            <a:endParaRPr lang="en-AU" dirty="0"/>
          </a:p>
        </p:txBody>
      </p:sp>
      <p:sp>
        <p:nvSpPr>
          <p:cNvPr id="15" name="14 Rectángulo"/>
          <p:cNvSpPr/>
          <p:nvPr/>
        </p:nvSpPr>
        <p:spPr>
          <a:xfrm>
            <a:off x="90057" y="4297379"/>
            <a:ext cx="18902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i = </a:t>
            </a:r>
            <a:r>
              <a:rPr lang="en-AU" dirty="0" smtClean="0">
                <a:latin typeface="Ravie" panose="04040805050809020602" pitchFamily="82" charset="0"/>
              </a:rPr>
              <a:t>9%</a:t>
            </a:r>
            <a:r>
              <a:rPr lang="en-A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 = </a:t>
            </a:r>
            <a:r>
              <a:rPr lang="en-AU" dirty="0" smtClean="0">
                <a:latin typeface="Ravie" panose="04040805050809020602" pitchFamily="82" charset="0"/>
              </a:rPr>
              <a:t>0.09</a:t>
            </a:r>
            <a:endParaRPr lang="en-AU" dirty="0"/>
          </a:p>
        </p:txBody>
      </p:sp>
      <p:sp>
        <p:nvSpPr>
          <p:cNvPr id="16" name="15 Rectángulo"/>
          <p:cNvSpPr/>
          <p:nvPr/>
        </p:nvSpPr>
        <p:spPr>
          <a:xfrm>
            <a:off x="90057" y="4666711"/>
            <a:ext cx="10502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n = </a:t>
            </a:r>
            <a:r>
              <a:rPr lang="en-AU" dirty="0" smtClean="0">
                <a:latin typeface="Snap ITC" panose="04040A07060A02020202" pitchFamily="82" charset="0"/>
              </a:rPr>
              <a:t>1</a:t>
            </a:r>
            <a:r>
              <a:rPr lang="en-AU" dirty="0" smtClean="0">
                <a:latin typeface="Ravie" panose="04040805050809020602" pitchFamily="82" charset="0"/>
              </a:rPr>
              <a:t>2</a:t>
            </a:r>
            <a:r>
              <a:rPr lang="en-A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 </a:t>
            </a:r>
            <a:endParaRPr lang="en-AU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472" y="5868561"/>
            <a:ext cx="31502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solidFill>
                  <a:srgbClr val="0000FF"/>
                </a:solidFill>
                <a:latin typeface="Snap ITC" panose="04040A07060A02020202" pitchFamily="82" charset="0"/>
              </a:rPr>
              <a:t>For the rest values of ‘t’ must be done the same…</a:t>
            </a:r>
            <a:endParaRPr lang="en-AU" sz="1600" dirty="0">
              <a:solidFill>
                <a:srgbClr val="0000FF"/>
              </a:solidFill>
              <a:latin typeface="Snap ITC" panose="04040A07060A02020202" pitchFamily="82" charset="0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90057" y="5036043"/>
            <a:ext cx="936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C</a:t>
            </a:r>
            <a:r>
              <a:rPr lang="en-AU" baseline="-25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f</a:t>
            </a:r>
            <a:r>
              <a:rPr lang="en-A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 = </a:t>
            </a:r>
            <a:r>
              <a:rPr lang="en-AU" dirty="0" smtClean="0">
                <a:latin typeface="Ravie" panose="04040805050809020602" pitchFamily="82" charset="0"/>
              </a:rPr>
              <a:t>?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21 Rectángulo"/>
              <p:cNvSpPr/>
              <p:nvPr/>
            </p:nvSpPr>
            <p:spPr>
              <a:xfrm>
                <a:off x="3246797" y="1262109"/>
                <a:ext cx="2947538" cy="1006173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4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AU" sz="24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C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AU" sz="2400" baseline="-250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f</m:t>
                          </m:r>
                        </m:sub>
                      </m:sSub>
                      <m:r>
                        <m:rPr>
                          <m:nor/>
                        </m:rPr>
                        <a:rPr lang="en-AU" sz="2400" b="0" i="0" smtClean="0">
                          <a:solidFill>
                            <a:srgbClr val="0000FF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en-AU" sz="2400">
                          <a:solidFill>
                            <a:srgbClr val="0000FF"/>
                          </a:solidFill>
                          <a:latin typeface="Ravie" panose="04040805050809020602" pitchFamily="82" charset="0"/>
                        </a:rPr>
                        <m:t>=</m:t>
                      </m:r>
                      <m:r>
                        <a:rPr lang="en-AU" sz="2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AU" sz="2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AU" sz="24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C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AU" sz="2400" baseline="-250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i</m:t>
                          </m:r>
                        </m:sub>
                      </m:sSub>
                      <m:sSup>
                        <m:sSupPr>
                          <m:ctrlPr>
                            <a:rPr lang="en-AU" sz="2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AU" sz="24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∙</m:t>
                          </m:r>
                          <m:d>
                            <m:dPr>
                              <m:ctrlPr>
                                <a:rPr lang="en-AU" sz="24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AU" sz="2400">
                                  <a:solidFill>
                                    <a:srgbClr val="0000FF"/>
                                  </a:solidFill>
                                  <a:latin typeface="Snap ITC" panose="04040A07060A02020202" pitchFamily="82" charset="0"/>
                                </a:rPr>
                                <m:t>1</m:t>
                              </m:r>
                              <m:r>
                                <m:rPr>
                                  <m:nor/>
                                </m:rPr>
                                <a:rPr lang="en-AU" sz="2400">
                                  <a:solidFill>
                                    <a:srgbClr val="0000FF"/>
                                  </a:solidFill>
                                  <a:latin typeface="Ravie" panose="04040805050809020602" pitchFamily="82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AU" sz="2400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AU" sz="2400">
                                      <a:solidFill>
                                        <a:srgbClr val="0000FF"/>
                                      </a:solidFill>
                                      <a:latin typeface="Ravie" panose="04040805050809020602" pitchFamily="82" charset="0"/>
                                    </a:rPr>
                                    <m:t>i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n-AU" sz="2400">
                                      <a:solidFill>
                                        <a:srgbClr val="0000FF"/>
                                      </a:solidFill>
                                      <a:latin typeface="Ravie" panose="04040805050809020602" pitchFamily="82" charset="0"/>
                                    </a:rPr>
                                    <m:t>n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m:rPr>
                              <m:nor/>
                            </m:rPr>
                            <a:rPr lang="en-AU" sz="2400" baseline="300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n</m:t>
                          </m:r>
                          <m:r>
                            <m:rPr>
                              <m:nor/>
                            </m:rPr>
                            <a:rPr lang="en-AU" sz="2400" baseline="300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∙</m:t>
                          </m:r>
                          <m:r>
                            <m:rPr>
                              <m:nor/>
                            </m:rPr>
                            <a:rPr lang="en-AU" sz="2400" baseline="300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t</m:t>
                          </m:r>
                        </m:sup>
                      </m:sSup>
                    </m:oMath>
                  </m:oMathPara>
                </a14:m>
                <a:endParaRPr lang="en-AU" sz="2400" dirty="0">
                  <a:solidFill>
                    <a:srgbClr val="0000FF"/>
                  </a:solidFill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2" name="21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6797" y="1262109"/>
                <a:ext cx="2947538" cy="1006173"/>
              </a:xfrm>
              <a:prstGeom prst="rect">
                <a:avLst/>
              </a:prstGeom>
              <a:blipFill rotWithShape="1">
                <a:blip r:embed="rId2"/>
                <a:stretch>
                  <a:fillRect t="-60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23 Rectángulo"/>
          <p:cNvSpPr/>
          <p:nvPr/>
        </p:nvSpPr>
        <p:spPr>
          <a:xfrm>
            <a:off x="90057" y="5405375"/>
            <a:ext cx="19175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t = </a:t>
            </a:r>
            <a:r>
              <a:rPr lang="en-AU" dirty="0" smtClean="0">
                <a:latin typeface="Ravie" panose="04040805050809020602" pitchFamily="82" charset="0"/>
              </a:rPr>
              <a:t>5, </a:t>
            </a:r>
            <a:r>
              <a:rPr lang="en-AU" dirty="0" smtClean="0">
                <a:latin typeface="Snap ITC" panose="04040A07060A02020202" pitchFamily="82" charset="0"/>
              </a:rPr>
              <a:t>1</a:t>
            </a:r>
            <a:r>
              <a:rPr lang="en-AU" dirty="0" smtClean="0">
                <a:latin typeface="Ravie" panose="04040805050809020602" pitchFamily="82" charset="0"/>
              </a:rPr>
              <a:t>0, </a:t>
            </a:r>
            <a:r>
              <a:rPr lang="en-AU" dirty="0" smtClean="0">
                <a:latin typeface="Snap ITC" panose="04040A07060A02020202" pitchFamily="82" charset="0"/>
              </a:rPr>
              <a:t>1</a:t>
            </a:r>
            <a:r>
              <a:rPr lang="en-AU" dirty="0" smtClean="0">
                <a:latin typeface="Ravie" panose="04040805050809020602" pitchFamily="82" charset="0"/>
              </a:rPr>
              <a:t>5</a:t>
            </a:r>
            <a:r>
              <a:rPr lang="en-A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 </a:t>
            </a:r>
            <a:endParaRPr lang="en-AU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25 Rectángulo"/>
              <p:cNvSpPr/>
              <p:nvPr/>
            </p:nvSpPr>
            <p:spPr>
              <a:xfrm>
                <a:off x="2195736" y="3946040"/>
                <a:ext cx="3357201" cy="7807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AU">
                              <a:latin typeface="Ravie" panose="04040805050809020602" pitchFamily="82" charset="0"/>
                            </a:rPr>
                            <m:t>C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AU" baseline="-25000">
                              <a:latin typeface="Ravie" panose="04040805050809020602" pitchFamily="82" charset="0"/>
                            </a:rPr>
                            <m:t>f</m:t>
                          </m:r>
                        </m:sub>
                      </m:sSub>
                      <m:r>
                        <m:rPr>
                          <m:nor/>
                        </m:rPr>
                        <a:rPr lang="en-AU" b="0" i="0" smtClean="0"/>
                        <m:t> </m:t>
                      </m:r>
                      <m:r>
                        <m:rPr>
                          <m:nor/>
                        </m:rPr>
                        <a:rPr lang="en-AU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AU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>
                          <a:latin typeface="Snap ITC" panose="04040A07060A02020202" pitchFamily="82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s-ES" b="0" i="0" smtClean="0">
                          <a:latin typeface="Snap ITC" panose="04040A07060A02020202" pitchFamily="82" charset="0"/>
                        </a:rPr>
                        <m:t>,</m:t>
                      </m:r>
                      <m:r>
                        <m:rPr>
                          <m:nor/>
                        </m:rPr>
                        <a:rPr lang="en-AU">
                          <a:latin typeface="Ravie" panose="04040805050809020602" pitchFamily="82" charset="0"/>
                        </a:rPr>
                        <m:t>000∙</m:t>
                      </m:r>
                      <m:sSup>
                        <m:sSupPr>
                          <m:ctrlPr>
                            <a:rPr lang="en-AU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AU">
                                  <a:latin typeface="Snap ITC" panose="04040A07060A02020202" pitchFamily="82" charset="0"/>
                                </a:rPr>
                                <m:t>1</m:t>
                              </m:r>
                              <m:r>
                                <m:rPr>
                                  <m:nor/>
                                </m:rPr>
                                <a:rPr lang="en-AU">
                                  <a:latin typeface="Ravie" panose="04040805050809020602" pitchFamily="82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AU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AU">
                                      <a:latin typeface="Ravie" panose="04040805050809020602" pitchFamily="82" charset="0"/>
                                    </a:rPr>
                                    <m:t>0</m:t>
                                  </m:r>
                                  <m:r>
                                    <m:rPr>
                                      <m:nor/>
                                    </m:rPr>
                                    <a:rPr lang="es-ES" b="0" i="0" smtClean="0">
                                      <a:latin typeface="Ravie" panose="04040805050809020602" pitchFamily="82" charset="0"/>
                                    </a:rPr>
                                    <m:t>.</m:t>
                                  </m:r>
                                  <m:r>
                                    <m:rPr>
                                      <m:nor/>
                                    </m:rPr>
                                    <a:rPr lang="en-AU">
                                      <a:latin typeface="Ravie" panose="04040805050809020602" pitchFamily="82" charset="0"/>
                                    </a:rPr>
                                    <m:t>09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n-AU">
                                      <a:latin typeface="Snap ITC" panose="04040A07060A02020202" pitchFamily="82" charset="0"/>
                                    </a:rPr>
                                    <m:t>1</m:t>
                                  </m:r>
                                  <m:r>
                                    <m:rPr>
                                      <m:nor/>
                                    </m:rPr>
                                    <a:rPr lang="en-AU">
                                      <a:latin typeface="Ravie" panose="04040805050809020602" pitchFamily="82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m:rPr>
                              <m:nor/>
                            </m:rPr>
                            <a:rPr lang="en-AU" baseline="30000">
                              <a:latin typeface="Snap ITC" panose="04040A07060A02020202" pitchFamily="82" charset="0"/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en-AU" baseline="30000">
                              <a:latin typeface="Ravie" panose="04040805050809020602" pitchFamily="82" charset="0"/>
                            </a:rPr>
                            <m:t>2∙</m:t>
                          </m:r>
                          <m:r>
                            <m:rPr>
                              <m:nor/>
                            </m:rPr>
                            <a:rPr lang="en-AU" b="0" i="0" baseline="30000" smtClean="0">
                              <a:latin typeface="Snap ITC" panose="04040A07060A02020202" pitchFamily="82" charset="0"/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en-AU" b="0" i="0" baseline="30000" smtClean="0">
                              <a:latin typeface="Ravie" panose="04040805050809020602" pitchFamily="82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AU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6" name="25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3946040"/>
                <a:ext cx="3357201" cy="78072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26 Rectángulo"/>
              <p:cNvSpPr/>
              <p:nvPr/>
            </p:nvSpPr>
            <p:spPr>
              <a:xfrm>
                <a:off x="6012160" y="4137502"/>
                <a:ext cx="3083600" cy="397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AU">
                              <a:latin typeface="Ravie" panose="04040805050809020602" pitchFamily="82" charset="0"/>
                            </a:rPr>
                            <m:t>C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AU" baseline="-25000">
                              <a:latin typeface="Ravie" panose="04040805050809020602" pitchFamily="82" charset="0"/>
                            </a:rPr>
                            <m:t>f</m:t>
                          </m:r>
                        </m:sub>
                      </m:sSub>
                      <m:r>
                        <m:rPr>
                          <m:nor/>
                        </m:rPr>
                        <a:rPr lang="en-AU" b="0" i="0" smtClean="0"/>
                        <m:t> </m:t>
                      </m:r>
                      <m:r>
                        <m:rPr>
                          <m:nor/>
                        </m:rPr>
                        <a:rPr lang="en-AU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AU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>
                          <a:latin typeface="Snap ITC" panose="04040A07060A02020202" pitchFamily="82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s-ES" b="0" i="0" smtClean="0">
                          <a:latin typeface="Ravie" panose="04040805050809020602" pitchFamily="82" charset="0"/>
                        </a:rPr>
                        <m:t>,</m:t>
                      </m:r>
                      <m:r>
                        <m:rPr>
                          <m:nor/>
                        </m:rPr>
                        <a:rPr lang="en-AU">
                          <a:latin typeface="Ravie" panose="04040805050809020602" pitchFamily="82" charset="0"/>
                        </a:rPr>
                        <m:t>000∙</m:t>
                      </m:r>
                      <m:sSup>
                        <m:sSupPr>
                          <m:ctrlPr>
                            <a:rPr lang="en-AU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AU">
                                  <a:latin typeface="Snap ITC" panose="04040A07060A02020202" pitchFamily="82" charset="0"/>
                                </a:rPr>
                                <m:t>1</m:t>
                              </m:r>
                              <m:r>
                                <m:rPr>
                                  <m:nor/>
                                </m:rPr>
                                <a:rPr lang="es-ES" b="0" i="0" smtClean="0">
                                  <a:latin typeface="Ravie" panose="04040805050809020602" pitchFamily="82" charset="0"/>
                                </a:rPr>
                                <m:t>.</m:t>
                              </m:r>
                              <m:r>
                                <m:rPr>
                                  <m:nor/>
                                </m:rPr>
                                <a:rPr lang="en-AU">
                                  <a:latin typeface="Ravie" panose="04040805050809020602" pitchFamily="82" charset="0"/>
                                </a:rPr>
                                <m:t>0075</m:t>
                              </m:r>
                            </m:e>
                          </m:d>
                        </m:e>
                        <m:sup>
                          <m:r>
                            <m:rPr>
                              <m:nor/>
                            </m:rPr>
                            <a:rPr lang="en-AU" b="0" i="0" baseline="30000" smtClean="0">
                              <a:latin typeface="Snap ITC" panose="04040A07060A02020202" pitchFamily="82" charset="0"/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en-AU" b="0" i="0" baseline="30000" smtClean="0">
                              <a:latin typeface="Ravie" panose="04040805050809020602" pitchFamily="82" charset="0"/>
                            </a:rPr>
                            <m:t>20</m:t>
                          </m:r>
                        </m:sup>
                      </m:sSup>
                    </m:oMath>
                  </m:oMathPara>
                </a14:m>
                <a:endParaRPr lang="en-AU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7" name="26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4137502"/>
                <a:ext cx="3083600" cy="397801"/>
              </a:xfrm>
              <a:prstGeom prst="rect">
                <a:avLst/>
              </a:prstGeom>
              <a:blipFill rotWithShape="1">
                <a:blip r:embed="rId4"/>
                <a:stretch>
                  <a:fillRect t="-7692" b="-1846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27 Flecha derecha"/>
          <p:cNvSpPr/>
          <p:nvPr/>
        </p:nvSpPr>
        <p:spPr>
          <a:xfrm>
            <a:off x="5033752" y="4100499"/>
            <a:ext cx="978408" cy="4846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9" name="28 Flecha derecha"/>
          <p:cNvSpPr/>
          <p:nvPr/>
        </p:nvSpPr>
        <p:spPr>
          <a:xfrm>
            <a:off x="2661543" y="4978393"/>
            <a:ext cx="978408" cy="4846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0" name="29 CuadroTexto"/>
          <p:cNvSpPr txBox="1"/>
          <p:nvPr/>
        </p:nvSpPr>
        <p:spPr>
          <a:xfrm>
            <a:off x="3672596" y="5036043"/>
            <a:ext cx="3151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C</a:t>
            </a:r>
            <a:r>
              <a:rPr lang="en-AU" baseline="-25000" dirty="0" smtClean="0">
                <a:latin typeface="Ravie" panose="04040805050809020602" pitchFamily="82" charset="0"/>
              </a:rPr>
              <a:t>f</a:t>
            </a:r>
            <a:r>
              <a:rPr lang="en-AU" dirty="0" smtClean="0">
                <a:latin typeface="Ravie" panose="04040805050809020602" pitchFamily="82" charset="0"/>
              </a:rPr>
              <a:t> = </a:t>
            </a:r>
            <a:r>
              <a:rPr lang="en-AU" dirty="0" smtClean="0">
                <a:latin typeface="Snap ITC" panose="04040A07060A02020202" pitchFamily="82" charset="0"/>
              </a:rPr>
              <a:t>1</a:t>
            </a:r>
            <a:r>
              <a:rPr lang="en-AU" dirty="0" smtClean="0">
                <a:latin typeface="Ravie" panose="04040805050809020602" pitchFamily="82" charset="0"/>
              </a:rPr>
              <a:t>,000 ∙ (2.45</a:t>
            </a:r>
            <a:r>
              <a:rPr lang="en-AU" dirty="0" smtClean="0">
                <a:latin typeface="Snap ITC" panose="04040A07060A02020202" pitchFamily="82" charset="0"/>
              </a:rPr>
              <a:t>1</a:t>
            </a:r>
            <a:r>
              <a:rPr lang="en-AU" dirty="0" smtClean="0">
                <a:latin typeface="Ravie" panose="04040805050809020602" pitchFamily="82" charset="0"/>
              </a:rPr>
              <a:t>35)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31" name="30 Flecha derecha"/>
          <p:cNvSpPr/>
          <p:nvPr/>
        </p:nvSpPr>
        <p:spPr>
          <a:xfrm>
            <a:off x="3841475" y="5649314"/>
            <a:ext cx="978408" cy="4846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2" name="31 CuadroTexto"/>
          <p:cNvSpPr txBox="1"/>
          <p:nvPr/>
        </p:nvSpPr>
        <p:spPr>
          <a:xfrm>
            <a:off x="4990886" y="5706964"/>
            <a:ext cx="2048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C</a:t>
            </a:r>
            <a:r>
              <a:rPr lang="en-AU" baseline="-25000" dirty="0" smtClean="0">
                <a:latin typeface="Ravie" panose="04040805050809020602" pitchFamily="82" charset="0"/>
              </a:rPr>
              <a:t>f</a:t>
            </a:r>
            <a:r>
              <a:rPr lang="en-AU" dirty="0" smtClean="0">
                <a:latin typeface="Ravie" panose="04040805050809020602" pitchFamily="82" charset="0"/>
              </a:rPr>
              <a:t> = 2,45</a:t>
            </a:r>
            <a:r>
              <a:rPr lang="en-AU" dirty="0" smtClean="0">
                <a:latin typeface="Snap ITC" panose="04040A07060A02020202" pitchFamily="82" charset="0"/>
              </a:rPr>
              <a:t>1</a:t>
            </a:r>
            <a:r>
              <a:rPr lang="en-AU" dirty="0" smtClean="0">
                <a:latin typeface="Ravie" panose="04040805050809020602" pitchFamily="82" charset="0"/>
              </a:rPr>
              <a:t>.35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389" y="735087"/>
            <a:ext cx="65878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dirty="0" smtClean="0">
                <a:latin typeface="Ravie" panose="04040805050809020602" pitchFamily="82" charset="0"/>
              </a:rPr>
              <a:t>The following formula is so important: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35496" y="1407257"/>
            <a:ext cx="30594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dirty="0" smtClean="0">
                <a:latin typeface="Ravie" panose="04040805050809020602" pitchFamily="82" charset="0"/>
              </a:rPr>
              <a:t>It is the formula of the compound interest.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-776" y="2492896"/>
            <a:ext cx="4572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Let’s see an example</a:t>
            </a:r>
            <a:endParaRPr lang="en-AU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40" name="39 Rectángulo"/>
          <p:cNvSpPr/>
          <p:nvPr/>
        </p:nvSpPr>
        <p:spPr>
          <a:xfrm>
            <a:off x="20249" y="2996952"/>
            <a:ext cx="91237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dirty="0" smtClean="0">
                <a:latin typeface="Ravie" panose="04040805050809020602" pitchFamily="82" charset="0"/>
              </a:rPr>
              <a:t>Suppose, you invest $1,000 at a monthly compound interest rate of 9%. Calculate the cumulative amount after 5, </a:t>
            </a:r>
            <a:r>
              <a:rPr lang="en-AU" dirty="0" smtClean="0">
                <a:latin typeface="Snap ITC" panose="04040A07060A02020202" pitchFamily="82" charset="0"/>
              </a:rPr>
              <a:t>1</a:t>
            </a:r>
            <a:r>
              <a:rPr lang="en-AU" dirty="0" smtClean="0">
                <a:latin typeface="Ravie" panose="04040805050809020602" pitchFamily="82" charset="0"/>
              </a:rPr>
              <a:t>0 and </a:t>
            </a:r>
            <a:r>
              <a:rPr lang="en-AU" dirty="0" smtClean="0">
                <a:latin typeface="Snap ITC" panose="04040A07060A02020202" pitchFamily="82" charset="0"/>
              </a:rPr>
              <a:t>1</a:t>
            </a:r>
            <a:r>
              <a:rPr lang="en-AU" dirty="0" smtClean="0">
                <a:latin typeface="Ravie" panose="04040805050809020602" pitchFamily="82" charset="0"/>
              </a:rPr>
              <a:t>5 years.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6156175" y="1218891"/>
            <a:ext cx="2885726" cy="1092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300" dirty="0" smtClean="0">
                <a:solidFill>
                  <a:srgbClr val="00B050"/>
                </a:solidFill>
                <a:latin typeface="Ravie" panose="04040805050809020602" pitchFamily="82" charset="0"/>
              </a:rPr>
              <a:t>C</a:t>
            </a:r>
            <a:r>
              <a:rPr lang="en-AU" sz="1300" baseline="-25000" dirty="0" smtClean="0">
                <a:solidFill>
                  <a:srgbClr val="00B050"/>
                </a:solidFill>
                <a:latin typeface="Ravie" panose="04040805050809020602" pitchFamily="82" charset="0"/>
              </a:rPr>
              <a:t>f</a:t>
            </a:r>
            <a:r>
              <a:rPr lang="en-AU" sz="1300" dirty="0" smtClean="0">
                <a:solidFill>
                  <a:srgbClr val="00B050"/>
                </a:solidFill>
                <a:latin typeface="Ravie" panose="04040805050809020602" pitchFamily="82" charset="0"/>
              </a:rPr>
              <a:t> = Final Capital</a:t>
            </a:r>
          </a:p>
          <a:p>
            <a:r>
              <a:rPr lang="en-AU" sz="1300" dirty="0" smtClean="0">
                <a:solidFill>
                  <a:srgbClr val="00B050"/>
                </a:solidFill>
                <a:latin typeface="Ravie" panose="04040805050809020602" pitchFamily="82" charset="0"/>
              </a:rPr>
              <a:t>C</a:t>
            </a:r>
            <a:r>
              <a:rPr lang="en-AU" sz="1300" baseline="-25000" dirty="0" smtClean="0">
                <a:solidFill>
                  <a:srgbClr val="00B050"/>
                </a:solidFill>
                <a:latin typeface="Ravie" panose="04040805050809020602" pitchFamily="82" charset="0"/>
              </a:rPr>
              <a:t>i</a:t>
            </a:r>
            <a:r>
              <a:rPr lang="en-AU" sz="1300" dirty="0" smtClean="0">
                <a:solidFill>
                  <a:srgbClr val="00B050"/>
                </a:solidFill>
                <a:latin typeface="Ravie" panose="04040805050809020602" pitchFamily="82" charset="0"/>
              </a:rPr>
              <a:t> = Initial Capital</a:t>
            </a:r>
          </a:p>
          <a:p>
            <a:r>
              <a:rPr lang="en-AU" sz="1300" dirty="0" smtClean="0">
                <a:solidFill>
                  <a:srgbClr val="00B050"/>
                </a:solidFill>
                <a:latin typeface="Ravie" panose="04040805050809020602" pitchFamily="82" charset="0"/>
              </a:rPr>
              <a:t>i = interest rate</a:t>
            </a:r>
          </a:p>
          <a:p>
            <a:r>
              <a:rPr lang="en-AU" sz="1300" dirty="0" smtClean="0">
                <a:solidFill>
                  <a:srgbClr val="00B050"/>
                </a:solidFill>
                <a:latin typeface="Ravie" panose="04040805050809020602" pitchFamily="82" charset="0"/>
              </a:rPr>
              <a:t>n = type period by years</a:t>
            </a:r>
          </a:p>
          <a:p>
            <a:r>
              <a:rPr lang="en-AU" sz="1300" dirty="0" smtClean="0">
                <a:solidFill>
                  <a:srgbClr val="00B050"/>
                </a:solidFill>
                <a:latin typeface="Ravie" panose="04040805050809020602" pitchFamily="82" charset="0"/>
              </a:rPr>
              <a:t>t = Investment time</a:t>
            </a:r>
            <a:endParaRPr lang="en-AU" sz="1300" dirty="0">
              <a:solidFill>
                <a:srgbClr val="00B050"/>
              </a:solidFill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909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7" grpId="1"/>
      <p:bldP spid="26" grpId="0"/>
      <p:bldP spid="27" grpId="0"/>
      <p:bldP spid="28" grpId="0" animBg="1"/>
      <p:bldP spid="29" grpId="0" animBg="1"/>
      <p:bldP spid="30" grpId="0"/>
      <p:bldP spid="31" grpId="0" animBg="1"/>
      <p:bldP spid="32" grpId="0"/>
      <p:bldP spid="37" grpId="0"/>
      <p:bldP spid="38" grpId="0"/>
      <p:bldP spid="39" grpId="0"/>
      <p:bldP spid="40" grpId="0"/>
      <p:bldP spid="4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800" dirty="0" smtClean="0">
                <a:ln>
                  <a:solidFill>
                    <a:schemeClr val="accent6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COMPOUND INTEREST</a:t>
            </a:r>
          </a:p>
        </p:txBody>
      </p:sp>
      <p:sp>
        <p:nvSpPr>
          <p:cNvPr id="3" name="2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4" name="13 Rectángulo"/>
          <p:cNvSpPr/>
          <p:nvPr/>
        </p:nvSpPr>
        <p:spPr>
          <a:xfrm>
            <a:off x="90057" y="3928047"/>
            <a:ext cx="16337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C</a:t>
            </a:r>
            <a:r>
              <a:rPr lang="en-AU" baseline="-25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i</a:t>
            </a:r>
            <a:r>
              <a:rPr lang="en-A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 = </a:t>
            </a:r>
            <a:r>
              <a:rPr lang="en-AU" dirty="0" smtClean="0">
                <a:latin typeface="Ravie" panose="04040805050809020602" pitchFamily="82" charset="0"/>
              </a:rPr>
              <a:t>$</a:t>
            </a:r>
            <a:r>
              <a:rPr lang="en-AU" dirty="0" smtClean="0">
                <a:latin typeface="Snap ITC" panose="04040A07060A02020202" pitchFamily="82" charset="0"/>
              </a:rPr>
              <a:t>1</a:t>
            </a:r>
            <a:r>
              <a:rPr lang="en-AU" dirty="0">
                <a:latin typeface="Ravie" panose="04040805050809020602" pitchFamily="82" charset="0"/>
              </a:rPr>
              <a:t>,</a:t>
            </a:r>
            <a:r>
              <a:rPr lang="en-AU" dirty="0" smtClean="0">
                <a:latin typeface="Ravie" panose="04040805050809020602" pitchFamily="82" charset="0"/>
              </a:rPr>
              <a:t>000</a:t>
            </a:r>
            <a:endParaRPr lang="en-AU" dirty="0"/>
          </a:p>
        </p:txBody>
      </p:sp>
      <p:sp>
        <p:nvSpPr>
          <p:cNvPr id="15" name="14 Rectángulo"/>
          <p:cNvSpPr/>
          <p:nvPr/>
        </p:nvSpPr>
        <p:spPr>
          <a:xfrm>
            <a:off x="90057" y="4297379"/>
            <a:ext cx="18934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i = </a:t>
            </a:r>
            <a:r>
              <a:rPr lang="en-AU" dirty="0" smtClean="0">
                <a:latin typeface="Ravie" panose="04040805050809020602" pitchFamily="82" charset="0"/>
              </a:rPr>
              <a:t>9%</a:t>
            </a:r>
            <a:r>
              <a:rPr lang="en-A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 = </a:t>
            </a:r>
            <a:r>
              <a:rPr lang="en-AU" dirty="0" smtClean="0">
                <a:latin typeface="Ravie" panose="04040805050809020602" pitchFamily="82" charset="0"/>
              </a:rPr>
              <a:t>0.09</a:t>
            </a:r>
            <a:endParaRPr lang="en-AU" dirty="0"/>
          </a:p>
        </p:txBody>
      </p:sp>
      <p:sp>
        <p:nvSpPr>
          <p:cNvPr id="16" name="15 Rectángulo"/>
          <p:cNvSpPr/>
          <p:nvPr/>
        </p:nvSpPr>
        <p:spPr>
          <a:xfrm>
            <a:off x="90057" y="4666711"/>
            <a:ext cx="10502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n = </a:t>
            </a:r>
            <a:r>
              <a:rPr lang="en-AU" dirty="0" smtClean="0">
                <a:latin typeface="Snap ITC" panose="04040A07060A02020202" pitchFamily="82" charset="0"/>
              </a:rPr>
              <a:t>1</a:t>
            </a:r>
            <a:r>
              <a:rPr lang="en-AU" dirty="0" smtClean="0">
                <a:latin typeface="Ravie" panose="04040805050809020602" pitchFamily="82" charset="0"/>
              </a:rPr>
              <a:t>2</a:t>
            </a:r>
            <a:r>
              <a:rPr lang="en-A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 </a:t>
            </a:r>
            <a:endParaRPr lang="en-AU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90057" y="5036043"/>
            <a:ext cx="936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C</a:t>
            </a:r>
            <a:r>
              <a:rPr lang="en-AU" baseline="-25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f</a:t>
            </a:r>
            <a:r>
              <a:rPr lang="en-A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 = </a:t>
            </a:r>
            <a:r>
              <a:rPr lang="en-AU" dirty="0" smtClean="0">
                <a:latin typeface="Ravie" panose="04040805050809020602" pitchFamily="82" charset="0"/>
              </a:rPr>
              <a:t>?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21 Rectángulo"/>
              <p:cNvSpPr/>
              <p:nvPr/>
            </p:nvSpPr>
            <p:spPr>
              <a:xfrm>
                <a:off x="3246797" y="1262109"/>
                <a:ext cx="2947538" cy="1006173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4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AU" sz="24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C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AU" sz="2400" baseline="-250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f</m:t>
                          </m:r>
                        </m:sub>
                      </m:sSub>
                      <m:r>
                        <m:rPr>
                          <m:nor/>
                        </m:rPr>
                        <a:rPr lang="en-AU" sz="2400" b="0" i="0" smtClean="0">
                          <a:solidFill>
                            <a:srgbClr val="0000FF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en-AU" sz="2400">
                          <a:solidFill>
                            <a:srgbClr val="0000FF"/>
                          </a:solidFill>
                          <a:latin typeface="Ravie" panose="04040805050809020602" pitchFamily="82" charset="0"/>
                        </a:rPr>
                        <m:t>=</m:t>
                      </m:r>
                      <m:r>
                        <a:rPr lang="en-AU" sz="2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AU" sz="2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AU" sz="24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C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AU" sz="2400" baseline="-250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i</m:t>
                          </m:r>
                        </m:sub>
                      </m:sSub>
                      <m:sSup>
                        <m:sSupPr>
                          <m:ctrlPr>
                            <a:rPr lang="en-AU" sz="2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AU" sz="24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∙</m:t>
                          </m:r>
                          <m:d>
                            <m:dPr>
                              <m:ctrlPr>
                                <a:rPr lang="en-AU" sz="24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AU" sz="2400">
                                  <a:solidFill>
                                    <a:srgbClr val="0000FF"/>
                                  </a:solidFill>
                                  <a:latin typeface="Snap ITC" panose="04040A07060A02020202" pitchFamily="82" charset="0"/>
                                </a:rPr>
                                <m:t>1</m:t>
                              </m:r>
                              <m:r>
                                <m:rPr>
                                  <m:nor/>
                                </m:rPr>
                                <a:rPr lang="en-AU" sz="2400">
                                  <a:solidFill>
                                    <a:srgbClr val="0000FF"/>
                                  </a:solidFill>
                                  <a:latin typeface="Ravie" panose="04040805050809020602" pitchFamily="82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AU" sz="2400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AU" sz="2400">
                                      <a:solidFill>
                                        <a:srgbClr val="0000FF"/>
                                      </a:solidFill>
                                      <a:latin typeface="Ravie" panose="04040805050809020602" pitchFamily="82" charset="0"/>
                                    </a:rPr>
                                    <m:t>i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n-AU" sz="2400">
                                      <a:solidFill>
                                        <a:srgbClr val="0000FF"/>
                                      </a:solidFill>
                                      <a:latin typeface="Ravie" panose="04040805050809020602" pitchFamily="82" charset="0"/>
                                    </a:rPr>
                                    <m:t>n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m:rPr>
                              <m:nor/>
                            </m:rPr>
                            <a:rPr lang="en-AU" sz="2400" baseline="300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n</m:t>
                          </m:r>
                          <m:r>
                            <m:rPr>
                              <m:nor/>
                            </m:rPr>
                            <a:rPr lang="en-AU" sz="2400" baseline="300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∙</m:t>
                          </m:r>
                          <m:r>
                            <m:rPr>
                              <m:nor/>
                            </m:rPr>
                            <a:rPr lang="en-AU" sz="2400" baseline="300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t</m:t>
                          </m:r>
                        </m:sup>
                      </m:sSup>
                    </m:oMath>
                  </m:oMathPara>
                </a14:m>
                <a:endParaRPr lang="en-AU" sz="2400" dirty="0">
                  <a:solidFill>
                    <a:srgbClr val="0000FF"/>
                  </a:solidFill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2" name="21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6797" y="1262109"/>
                <a:ext cx="2947538" cy="1006173"/>
              </a:xfrm>
              <a:prstGeom prst="rect">
                <a:avLst/>
              </a:prstGeom>
              <a:blipFill rotWithShape="1">
                <a:blip r:embed="rId2"/>
                <a:stretch>
                  <a:fillRect t="-60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23 Rectángulo"/>
          <p:cNvSpPr/>
          <p:nvPr/>
        </p:nvSpPr>
        <p:spPr>
          <a:xfrm>
            <a:off x="90057" y="5405375"/>
            <a:ext cx="19175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t = </a:t>
            </a:r>
            <a:r>
              <a:rPr lang="en-AU" dirty="0" smtClean="0">
                <a:latin typeface="Ravie" panose="04040805050809020602" pitchFamily="82" charset="0"/>
              </a:rPr>
              <a:t>5, </a:t>
            </a:r>
            <a:r>
              <a:rPr lang="en-AU" dirty="0" smtClean="0">
                <a:latin typeface="Snap ITC" panose="04040A07060A02020202" pitchFamily="82" charset="0"/>
              </a:rPr>
              <a:t>1</a:t>
            </a:r>
            <a:r>
              <a:rPr lang="en-AU" dirty="0" smtClean="0">
                <a:latin typeface="Ravie" panose="04040805050809020602" pitchFamily="82" charset="0"/>
              </a:rPr>
              <a:t>0, </a:t>
            </a:r>
            <a:r>
              <a:rPr lang="en-AU" dirty="0" smtClean="0">
                <a:latin typeface="Snap ITC" panose="04040A07060A02020202" pitchFamily="82" charset="0"/>
              </a:rPr>
              <a:t>1</a:t>
            </a:r>
            <a:r>
              <a:rPr lang="en-AU" dirty="0" smtClean="0">
                <a:latin typeface="Ravie" panose="04040805050809020602" pitchFamily="82" charset="0"/>
              </a:rPr>
              <a:t>5</a:t>
            </a:r>
            <a:r>
              <a:rPr lang="en-A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 </a:t>
            </a:r>
            <a:endParaRPr lang="en-AU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25 Rectángulo"/>
              <p:cNvSpPr/>
              <p:nvPr/>
            </p:nvSpPr>
            <p:spPr>
              <a:xfrm>
                <a:off x="2195736" y="3946040"/>
                <a:ext cx="3366819" cy="7935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AU">
                              <a:latin typeface="Ravie" panose="04040805050809020602" pitchFamily="82" charset="0"/>
                            </a:rPr>
                            <m:t>C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AU" baseline="-25000">
                              <a:latin typeface="Ravie" panose="04040805050809020602" pitchFamily="82" charset="0"/>
                            </a:rPr>
                            <m:t>f</m:t>
                          </m:r>
                        </m:sub>
                      </m:sSub>
                      <m:r>
                        <m:rPr>
                          <m:nor/>
                        </m:rPr>
                        <a:rPr lang="en-AU" b="0" i="0" smtClean="0"/>
                        <m:t> </m:t>
                      </m:r>
                      <m:r>
                        <m:rPr>
                          <m:nor/>
                        </m:rPr>
                        <a:rPr lang="en-AU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AU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>
                          <a:latin typeface="Snap ITC" panose="04040A07060A02020202" pitchFamily="82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s-ES" b="0" i="0" smtClean="0">
                          <a:latin typeface="Snap ITC" panose="04040A07060A02020202" pitchFamily="82" charset="0"/>
                        </a:rPr>
                        <m:t>,</m:t>
                      </m:r>
                      <m:r>
                        <m:rPr>
                          <m:nor/>
                        </m:rPr>
                        <a:rPr lang="en-AU">
                          <a:latin typeface="Ravie" panose="04040805050809020602" pitchFamily="82" charset="0"/>
                        </a:rPr>
                        <m:t>000∙</m:t>
                      </m:r>
                      <m:sSup>
                        <m:sSupPr>
                          <m:ctrlPr>
                            <a:rPr lang="en-AU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AU">
                                  <a:latin typeface="Snap ITC" panose="04040A07060A02020202" pitchFamily="82" charset="0"/>
                                </a:rPr>
                                <m:t>1</m:t>
                              </m:r>
                              <m:r>
                                <m:rPr>
                                  <m:nor/>
                                </m:rPr>
                                <a:rPr lang="en-AU">
                                  <a:latin typeface="Ravie" panose="04040805050809020602" pitchFamily="82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AU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AU">
                                      <a:latin typeface="Ravie" panose="04040805050809020602" pitchFamily="82" charset="0"/>
                                    </a:rPr>
                                    <m:t>0</m:t>
                                  </m:r>
                                  <m:r>
                                    <m:rPr>
                                      <m:nor/>
                                    </m:rPr>
                                    <a:rPr lang="es-ES" b="0" i="0" smtClean="0">
                                      <a:latin typeface="Ravie" panose="04040805050809020602" pitchFamily="82" charset="0"/>
                                    </a:rPr>
                                    <m:t>.</m:t>
                                  </m:r>
                                  <m:r>
                                    <m:rPr>
                                      <m:nor/>
                                    </m:rPr>
                                    <a:rPr lang="en-AU">
                                      <a:latin typeface="Ravie" panose="04040805050809020602" pitchFamily="82" charset="0"/>
                                    </a:rPr>
                                    <m:t>09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n-AU">
                                      <a:latin typeface="Snap ITC" panose="04040A07060A02020202" pitchFamily="82" charset="0"/>
                                    </a:rPr>
                                    <m:t>1</m:t>
                                  </m:r>
                                  <m:r>
                                    <m:rPr>
                                      <m:nor/>
                                    </m:rPr>
                                    <a:rPr lang="en-AU">
                                      <a:latin typeface="Ravie" panose="04040805050809020602" pitchFamily="82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m:rPr>
                              <m:nor/>
                            </m:rPr>
                            <a:rPr lang="en-AU" baseline="30000">
                              <a:latin typeface="Snap ITC" panose="04040A07060A02020202" pitchFamily="82" charset="0"/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en-AU" baseline="30000">
                              <a:latin typeface="Ravie" panose="04040805050809020602" pitchFamily="82" charset="0"/>
                            </a:rPr>
                            <m:t>2∙</m:t>
                          </m:r>
                          <m:r>
                            <m:rPr>
                              <m:nor/>
                            </m:rPr>
                            <a:rPr lang="en-AU" b="0" i="0" baseline="30000" smtClean="0">
                              <a:latin typeface="Snap ITC" panose="04040A07060A02020202" pitchFamily="82" charset="0"/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en-AU" b="0" i="0" baseline="30000" smtClean="0">
                              <a:latin typeface="Ravie" panose="04040805050809020602" pitchFamily="82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AU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6" name="25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3946040"/>
                <a:ext cx="3366819" cy="79355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26 Rectángulo"/>
              <p:cNvSpPr/>
              <p:nvPr/>
            </p:nvSpPr>
            <p:spPr>
              <a:xfrm>
                <a:off x="6012160" y="4137502"/>
                <a:ext cx="3061158" cy="3966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AU">
                              <a:latin typeface="Ravie" panose="04040805050809020602" pitchFamily="82" charset="0"/>
                            </a:rPr>
                            <m:t>C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AU" baseline="-25000">
                              <a:latin typeface="Ravie" panose="04040805050809020602" pitchFamily="82" charset="0"/>
                            </a:rPr>
                            <m:t>f</m:t>
                          </m:r>
                        </m:sub>
                      </m:sSub>
                      <m:r>
                        <m:rPr>
                          <m:nor/>
                        </m:rPr>
                        <a:rPr lang="en-AU" b="0" i="0" smtClean="0"/>
                        <m:t> </m:t>
                      </m:r>
                      <m:r>
                        <m:rPr>
                          <m:nor/>
                        </m:rPr>
                        <a:rPr lang="en-AU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AU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>
                          <a:latin typeface="Snap ITC" panose="04040A07060A02020202" pitchFamily="82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s-ES" b="0" i="0" smtClean="0">
                          <a:latin typeface="Snap ITC" panose="04040A07060A02020202" pitchFamily="82" charset="0"/>
                        </a:rPr>
                        <m:t>,</m:t>
                      </m:r>
                      <m:r>
                        <m:rPr>
                          <m:nor/>
                        </m:rPr>
                        <a:rPr lang="en-AU">
                          <a:latin typeface="Ravie" panose="04040805050809020602" pitchFamily="82" charset="0"/>
                        </a:rPr>
                        <m:t>000∙</m:t>
                      </m:r>
                      <m:sSup>
                        <m:sSupPr>
                          <m:ctrlPr>
                            <a:rPr lang="en-AU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AU">
                                  <a:latin typeface="Snap ITC" panose="04040A07060A02020202" pitchFamily="82" charset="0"/>
                                </a:rPr>
                                <m:t>1</m:t>
                              </m:r>
                              <m:r>
                                <m:rPr>
                                  <m:nor/>
                                </m:rPr>
                                <a:rPr lang="es-ES" b="0" i="0" smtClean="0">
                                  <a:latin typeface="Snap ITC" panose="04040A07060A02020202" pitchFamily="82" charset="0"/>
                                </a:rPr>
                                <m:t>.</m:t>
                              </m:r>
                              <m:r>
                                <m:rPr>
                                  <m:nor/>
                                </m:rPr>
                                <a:rPr lang="en-AU">
                                  <a:latin typeface="Ravie" panose="04040805050809020602" pitchFamily="82" charset="0"/>
                                </a:rPr>
                                <m:t>0075</m:t>
                              </m:r>
                            </m:e>
                          </m:d>
                        </m:e>
                        <m:sup>
                          <m:r>
                            <m:rPr>
                              <m:nor/>
                            </m:rPr>
                            <a:rPr lang="en-AU" b="0" i="0" baseline="30000" smtClean="0">
                              <a:latin typeface="Snap ITC" panose="04040A07060A02020202" pitchFamily="82" charset="0"/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en-AU" b="0" i="0" baseline="30000" smtClean="0">
                              <a:latin typeface="Ravie" panose="04040805050809020602" pitchFamily="82" charset="0"/>
                            </a:rPr>
                            <m:t>80</m:t>
                          </m:r>
                        </m:sup>
                      </m:sSup>
                    </m:oMath>
                  </m:oMathPara>
                </a14:m>
                <a:endParaRPr lang="en-AU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7" name="26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4137502"/>
                <a:ext cx="3061158" cy="396647"/>
              </a:xfrm>
              <a:prstGeom prst="rect">
                <a:avLst/>
              </a:prstGeom>
              <a:blipFill rotWithShape="1">
                <a:blip r:embed="rId4"/>
                <a:stretch>
                  <a:fillRect t="-7692" b="-1846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27 Flecha derecha"/>
          <p:cNvSpPr/>
          <p:nvPr/>
        </p:nvSpPr>
        <p:spPr>
          <a:xfrm>
            <a:off x="5033752" y="4100499"/>
            <a:ext cx="978408" cy="4846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9" name="28 Flecha derecha"/>
          <p:cNvSpPr/>
          <p:nvPr/>
        </p:nvSpPr>
        <p:spPr>
          <a:xfrm>
            <a:off x="2661543" y="4978393"/>
            <a:ext cx="978408" cy="4846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0" name="29 CuadroTexto"/>
          <p:cNvSpPr txBox="1"/>
          <p:nvPr/>
        </p:nvSpPr>
        <p:spPr>
          <a:xfrm>
            <a:off x="3672596" y="5036043"/>
            <a:ext cx="3151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C</a:t>
            </a:r>
            <a:r>
              <a:rPr lang="en-AU" baseline="-25000" dirty="0" smtClean="0">
                <a:latin typeface="Ravie" panose="04040805050809020602" pitchFamily="82" charset="0"/>
              </a:rPr>
              <a:t>f</a:t>
            </a:r>
            <a:r>
              <a:rPr lang="en-AU" dirty="0" smtClean="0">
                <a:latin typeface="Ravie" panose="04040805050809020602" pitchFamily="82" charset="0"/>
              </a:rPr>
              <a:t> = </a:t>
            </a:r>
            <a:r>
              <a:rPr lang="en-AU" dirty="0" smtClean="0">
                <a:latin typeface="Snap ITC" panose="04040A07060A02020202" pitchFamily="82" charset="0"/>
              </a:rPr>
              <a:t>1</a:t>
            </a:r>
            <a:r>
              <a:rPr lang="en-AU" dirty="0">
                <a:latin typeface="Ravie" panose="04040805050809020602" pitchFamily="82" charset="0"/>
              </a:rPr>
              <a:t>,</a:t>
            </a:r>
            <a:r>
              <a:rPr lang="en-AU" dirty="0" smtClean="0">
                <a:latin typeface="Ravie" panose="04040805050809020602" pitchFamily="82" charset="0"/>
              </a:rPr>
              <a:t>000 ∙ (3.83804)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31" name="30 Flecha derecha"/>
          <p:cNvSpPr/>
          <p:nvPr/>
        </p:nvSpPr>
        <p:spPr>
          <a:xfrm>
            <a:off x="3841475" y="5649314"/>
            <a:ext cx="978408" cy="4846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2" name="31 CuadroTexto"/>
          <p:cNvSpPr txBox="1"/>
          <p:nvPr/>
        </p:nvSpPr>
        <p:spPr>
          <a:xfrm>
            <a:off x="4990886" y="5706964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C</a:t>
            </a:r>
            <a:r>
              <a:rPr lang="en-AU" baseline="-25000" dirty="0" smtClean="0">
                <a:latin typeface="Ravie" panose="04040805050809020602" pitchFamily="82" charset="0"/>
              </a:rPr>
              <a:t>f</a:t>
            </a:r>
            <a:r>
              <a:rPr lang="en-AU" dirty="0" smtClean="0">
                <a:latin typeface="Ravie" panose="04040805050809020602" pitchFamily="82" charset="0"/>
              </a:rPr>
              <a:t> = 3,838.04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389" y="735087"/>
            <a:ext cx="65878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dirty="0" smtClean="0">
                <a:latin typeface="Ravie" panose="04040805050809020602" pitchFamily="82" charset="0"/>
              </a:rPr>
              <a:t>The following formula is so important: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35496" y="1407257"/>
            <a:ext cx="30594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dirty="0" smtClean="0">
                <a:latin typeface="Ravie" panose="04040805050809020602" pitchFamily="82" charset="0"/>
              </a:rPr>
              <a:t>It is the formula of the compound interest.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-776" y="2492896"/>
            <a:ext cx="4572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Let’s see an example</a:t>
            </a:r>
            <a:endParaRPr lang="en-AU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35" name="34 Rectángulo"/>
          <p:cNvSpPr/>
          <p:nvPr/>
        </p:nvSpPr>
        <p:spPr>
          <a:xfrm>
            <a:off x="20249" y="2996952"/>
            <a:ext cx="91237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dirty="0" smtClean="0">
                <a:latin typeface="Ravie" panose="04040805050809020602" pitchFamily="82" charset="0"/>
              </a:rPr>
              <a:t>Suppose, you invest $1,000 at a monthly compound interest rate of 9%. Calculate the cumulative amount after 5, </a:t>
            </a:r>
            <a:r>
              <a:rPr lang="en-AU" dirty="0" smtClean="0">
                <a:latin typeface="Snap ITC" panose="04040A07060A02020202" pitchFamily="82" charset="0"/>
              </a:rPr>
              <a:t>1</a:t>
            </a:r>
            <a:r>
              <a:rPr lang="en-AU" dirty="0" smtClean="0">
                <a:latin typeface="Ravie" panose="04040805050809020602" pitchFamily="82" charset="0"/>
              </a:rPr>
              <a:t>0 and </a:t>
            </a:r>
            <a:r>
              <a:rPr lang="en-AU" dirty="0" smtClean="0">
                <a:latin typeface="Snap ITC" panose="04040A07060A02020202" pitchFamily="82" charset="0"/>
              </a:rPr>
              <a:t>1</a:t>
            </a:r>
            <a:r>
              <a:rPr lang="en-AU" dirty="0" smtClean="0">
                <a:latin typeface="Ravie" panose="04040805050809020602" pitchFamily="82" charset="0"/>
              </a:rPr>
              <a:t>5 years.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6156175" y="1218891"/>
            <a:ext cx="2885726" cy="1092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300" dirty="0" smtClean="0">
                <a:solidFill>
                  <a:srgbClr val="00B050"/>
                </a:solidFill>
                <a:latin typeface="Ravie" panose="04040805050809020602" pitchFamily="82" charset="0"/>
              </a:rPr>
              <a:t>C</a:t>
            </a:r>
            <a:r>
              <a:rPr lang="en-AU" sz="1300" baseline="-25000" dirty="0" smtClean="0">
                <a:solidFill>
                  <a:srgbClr val="00B050"/>
                </a:solidFill>
                <a:latin typeface="Ravie" panose="04040805050809020602" pitchFamily="82" charset="0"/>
              </a:rPr>
              <a:t>f</a:t>
            </a:r>
            <a:r>
              <a:rPr lang="en-AU" sz="1300" dirty="0" smtClean="0">
                <a:solidFill>
                  <a:srgbClr val="00B050"/>
                </a:solidFill>
                <a:latin typeface="Ravie" panose="04040805050809020602" pitchFamily="82" charset="0"/>
              </a:rPr>
              <a:t> = Final Capital</a:t>
            </a:r>
          </a:p>
          <a:p>
            <a:r>
              <a:rPr lang="en-AU" sz="1300" dirty="0" smtClean="0">
                <a:solidFill>
                  <a:srgbClr val="00B050"/>
                </a:solidFill>
                <a:latin typeface="Ravie" panose="04040805050809020602" pitchFamily="82" charset="0"/>
              </a:rPr>
              <a:t>C</a:t>
            </a:r>
            <a:r>
              <a:rPr lang="en-AU" sz="1300" baseline="-25000" dirty="0" smtClean="0">
                <a:solidFill>
                  <a:srgbClr val="00B050"/>
                </a:solidFill>
                <a:latin typeface="Ravie" panose="04040805050809020602" pitchFamily="82" charset="0"/>
              </a:rPr>
              <a:t>i</a:t>
            </a:r>
            <a:r>
              <a:rPr lang="en-AU" sz="1300" dirty="0" smtClean="0">
                <a:solidFill>
                  <a:srgbClr val="00B050"/>
                </a:solidFill>
                <a:latin typeface="Ravie" panose="04040805050809020602" pitchFamily="82" charset="0"/>
              </a:rPr>
              <a:t> = Initial Capital</a:t>
            </a:r>
          </a:p>
          <a:p>
            <a:r>
              <a:rPr lang="en-AU" sz="1300" dirty="0" smtClean="0">
                <a:solidFill>
                  <a:srgbClr val="00B050"/>
                </a:solidFill>
                <a:latin typeface="Ravie" panose="04040805050809020602" pitchFamily="82" charset="0"/>
              </a:rPr>
              <a:t>i = interest rate</a:t>
            </a:r>
          </a:p>
          <a:p>
            <a:r>
              <a:rPr lang="en-AU" sz="1300" dirty="0" smtClean="0">
                <a:solidFill>
                  <a:srgbClr val="00B050"/>
                </a:solidFill>
                <a:latin typeface="Ravie" panose="04040805050809020602" pitchFamily="82" charset="0"/>
              </a:rPr>
              <a:t>n = type period by years</a:t>
            </a:r>
          </a:p>
          <a:p>
            <a:r>
              <a:rPr lang="en-AU" sz="1300" dirty="0" smtClean="0">
                <a:solidFill>
                  <a:srgbClr val="00B050"/>
                </a:solidFill>
                <a:latin typeface="Ravie" panose="04040805050809020602" pitchFamily="82" charset="0"/>
              </a:rPr>
              <a:t>t = Investment time</a:t>
            </a:r>
            <a:endParaRPr lang="en-AU" sz="1300" dirty="0">
              <a:solidFill>
                <a:srgbClr val="00B050"/>
              </a:solidFill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205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 animBg="1"/>
      <p:bldP spid="29" grpId="0" animBg="1"/>
      <p:bldP spid="30" grpId="0"/>
      <p:bldP spid="31" grpId="0" animBg="1"/>
      <p:bldP spid="32" grpId="0"/>
      <p:bldP spid="25" grpId="0"/>
      <p:bldP spid="33" grpId="0"/>
      <p:bldP spid="34" grpId="0"/>
      <p:bldP spid="35" grpId="0"/>
      <p:bldP spid="3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6000" dirty="0" smtClean="0">
                <a:ln>
                  <a:solidFill>
                    <a:schemeClr val="accent6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WORD PROBLEMS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4 CuadroTexto"/>
          <p:cNvSpPr txBox="1"/>
          <p:nvPr/>
        </p:nvSpPr>
        <p:spPr>
          <a:xfrm>
            <a:off x="0" y="720000"/>
            <a:ext cx="5584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Let’s see another example</a:t>
            </a:r>
            <a:endParaRPr lang="en-AU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0" y="1198120"/>
            <a:ext cx="91440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Ravie" panose="04040805050809020602" pitchFamily="82" charset="0"/>
              </a:rPr>
              <a:t>If a certain brand of dollars is bought in C dollars, its resale price, V (t), after t years, is given by</a:t>
            </a:r>
            <a:r>
              <a:rPr lang="en-US" dirty="0" smtClean="0">
                <a:latin typeface="Ravie" panose="04040805050809020602" pitchFamily="82" charset="0"/>
              </a:rPr>
              <a:t>:</a:t>
            </a:r>
            <a:endParaRPr lang="en-AU" dirty="0" smtClean="0">
              <a:latin typeface="Ravie" panose="04040805050809020602" pitchFamily="82" charset="0"/>
            </a:endParaRPr>
          </a:p>
          <a:p>
            <a:pPr algn="ctr"/>
            <a:r>
              <a:rPr lang="en-AU" sz="2400" dirty="0" smtClean="0">
                <a:solidFill>
                  <a:srgbClr val="0000FF"/>
                </a:solidFill>
                <a:latin typeface="Ravie" panose="04040805050809020602" pitchFamily="82" charset="0"/>
              </a:rPr>
              <a:t>V(t) = 0.78C </a:t>
            </a:r>
            <a:r>
              <a:rPr lang="en-AU" sz="2400" dirty="0" smtClean="0">
                <a:solidFill>
                  <a:srgbClr val="0000FF"/>
                </a:solidFill>
                <a:latin typeface="Ravie"/>
              </a:rPr>
              <a:t>∙ </a:t>
            </a:r>
            <a:r>
              <a:rPr lang="en-AU" sz="2400" dirty="0" smtClean="0">
                <a:solidFill>
                  <a:srgbClr val="0000FF"/>
                </a:solidFill>
                <a:latin typeface="Ravie" panose="04040805050809020602" pitchFamily="82" charset="0"/>
              </a:rPr>
              <a:t>(0.85)</a:t>
            </a:r>
            <a:r>
              <a:rPr lang="en-AU" sz="2400" baseline="30000" dirty="0" smtClean="0">
                <a:solidFill>
                  <a:srgbClr val="0000FF"/>
                </a:solidFill>
                <a:latin typeface="Ravie" panose="04040805050809020602" pitchFamily="82" charset="0"/>
              </a:rPr>
              <a:t>t - </a:t>
            </a:r>
            <a:r>
              <a:rPr lang="en-AU" sz="2400" baseline="30000" dirty="0" smtClean="0">
                <a:solidFill>
                  <a:srgbClr val="0000FF"/>
                </a:solidFill>
                <a:latin typeface="Snap ITC" panose="04040A07060A02020202" pitchFamily="82" charset="0"/>
              </a:rPr>
              <a:t>1</a:t>
            </a:r>
            <a:r>
              <a:rPr lang="en-AU" dirty="0" smtClean="0">
                <a:latin typeface="Ravie" panose="04040805050809020602" pitchFamily="82" charset="0"/>
              </a:rPr>
              <a:t> </a:t>
            </a:r>
          </a:p>
          <a:p>
            <a:pPr algn="just"/>
            <a:r>
              <a:rPr lang="en-US" dirty="0">
                <a:latin typeface="Ravie" panose="04040805050809020602" pitchFamily="82" charset="0"/>
              </a:rPr>
              <a:t>If the original cost is $ 10,000, calculate to the nearest dollar the value after: (a) 1 year, (b) 4 years, and (c) 6 years</a:t>
            </a:r>
            <a:r>
              <a:rPr lang="en-US" dirty="0" smtClean="0">
                <a:latin typeface="Ravie" panose="04040805050809020602" pitchFamily="82" charset="0"/>
              </a:rPr>
              <a:t>.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-776" y="3044779"/>
            <a:ext cx="25384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solidFill>
                  <a:srgbClr val="0000FF"/>
                </a:solidFill>
                <a:latin typeface="Snap ITC" panose="04040A07060A02020202" pitchFamily="82" charset="0"/>
              </a:rPr>
              <a:t>For the first year:</a:t>
            </a:r>
            <a:endParaRPr lang="en-AU" sz="1600" dirty="0">
              <a:solidFill>
                <a:srgbClr val="0000FF"/>
              </a:solidFill>
              <a:latin typeface="Snap ITC" panose="04040A07060A02020202" pitchFamily="82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526163" y="2983223"/>
            <a:ext cx="56493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400" b="1" dirty="0" smtClean="0">
                <a:latin typeface="Ravie" panose="04040805050809020602" pitchFamily="82" charset="0"/>
                <a:cs typeface="Arial" pitchFamily="34" charset="0"/>
              </a:rPr>
              <a:t>V(</a:t>
            </a:r>
            <a:r>
              <a:rPr lang="en-AU" sz="2400" b="1" dirty="0" smtClean="0">
                <a:latin typeface="Snap ITC" panose="04040A07060A02020202" pitchFamily="82" charset="0"/>
                <a:cs typeface="Arial" pitchFamily="34" charset="0"/>
              </a:rPr>
              <a:t>1</a:t>
            </a:r>
            <a:r>
              <a:rPr lang="en-AU" sz="2400" b="1" dirty="0" smtClean="0">
                <a:latin typeface="Ravie" panose="04040805050809020602" pitchFamily="82" charset="0"/>
                <a:cs typeface="Arial" pitchFamily="34" charset="0"/>
              </a:rPr>
              <a:t>) = 0.78 </a:t>
            </a:r>
            <a:r>
              <a:rPr lang="en-AU" sz="2400" b="1" dirty="0" smtClean="0">
                <a:latin typeface="Ravie" panose="04040805050809020602" pitchFamily="82" charset="0"/>
                <a:cs typeface="Arial" pitchFamily="34" charset="0"/>
                <a:sym typeface="Symbol"/>
              </a:rPr>
              <a:t> </a:t>
            </a:r>
            <a:r>
              <a:rPr lang="en-AU" sz="2400" b="1" dirty="0" smtClean="0">
                <a:latin typeface="Snap ITC" panose="04040A07060A02020202" pitchFamily="82" charset="0"/>
                <a:cs typeface="Arial" pitchFamily="34" charset="0"/>
              </a:rPr>
              <a:t>1</a:t>
            </a:r>
            <a:r>
              <a:rPr lang="en-AU" sz="2400" b="1" dirty="0" smtClean="0">
                <a:latin typeface="Ravie" panose="04040805050809020602" pitchFamily="82" charset="0"/>
                <a:cs typeface="Arial" pitchFamily="34" charset="0"/>
              </a:rPr>
              <a:t>0,000 </a:t>
            </a:r>
            <a:r>
              <a:rPr lang="en-AU" sz="2400" b="1" dirty="0" smtClean="0">
                <a:latin typeface="Ravie" panose="04040805050809020602" pitchFamily="82" charset="0"/>
                <a:cs typeface="Arial" pitchFamily="34" charset="0"/>
                <a:sym typeface="Symbol"/>
              </a:rPr>
              <a:t></a:t>
            </a:r>
            <a:r>
              <a:rPr lang="en-AU" sz="2400" b="1" dirty="0" smtClean="0">
                <a:latin typeface="Ravie"/>
                <a:cs typeface="Arial" pitchFamily="34" charset="0"/>
              </a:rPr>
              <a:t> </a:t>
            </a:r>
            <a:r>
              <a:rPr lang="en-AU" sz="2400" b="1" dirty="0" smtClean="0">
                <a:latin typeface="Ravie" panose="04040805050809020602" pitchFamily="82" charset="0"/>
                <a:cs typeface="Arial" pitchFamily="34" charset="0"/>
              </a:rPr>
              <a:t>(0.85)</a:t>
            </a:r>
            <a:r>
              <a:rPr lang="en-AU" sz="2400" b="1" baseline="30000" dirty="0" smtClean="0">
                <a:latin typeface="Snap ITC" panose="04040A07060A02020202" pitchFamily="82" charset="0"/>
                <a:cs typeface="Arial" pitchFamily="34" charset="0"/>
              </a:rPr>
              <a:t>1</a:t>
            </a:r>
            <a:r>
              <a:rPr lang="en-AU" sz="2400" b="1" baseline="30000" dirty="0" smtClean="0">
                <a:latin typeface="Ravie" panose="04040805050809020602" pitchFamily="82" charset="0"/>
                <a:cs typeface="Arial" pitchFamily="34" charset="0"/>
              </a:rPr>
              <a:t> – </a:t>
            </a:r>
            <a:r>
              <a:rPr lang="en-AU" sz="2400" b="1" baseline="30000" dirty="0" smtClean="0">
                <a:latin typeface="Snap ITC" panose="04040A07060A02020202" pitchFamily="82" charset="0"/>
                <a:cs typeface="Arial" pitchFamily="34" charset="0"/>
              </a:rPr>
              <a:t>1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198094" y="3444888"/>
            <a:ext cx="22990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400" b="1" dirty="0" smtClean="0">
                <a:latin typeface="Ravie" panose="04040805050809020602" pitchFamily="82" charset="0"/>
                <a:cs typeface="Arial" pitchFamily="34" charset="0"/>
              </a:rPr>
              <a:t>V(</a:t>
            </a:r>
            <a:r>
              <a:rPr lang="en-AU" sz="2400" b="1" dirty="0" smtClean="0">
                <a:latin typeface="Snap ITC" panose="04040A07060A02020202" pitchFamily="82" charset="0"/>
                <a:cs typeface="Arial" pitchFamily="34" charset="0"/>
              </a:rPr>
              <a:t>1</a:t>
            </a:r>
            <a:r>
              <a:rPr lang="en-AU" sz="2400" b="1" dirty="0" smtClean="0">
                <a:latin typeface="Ravie" panose="04040805050809020602" pitchFamily="82" charset="0"/>
                <a:cs typeface="Arial" pitchFamily="34" charset="0"/>
              </a:rPr>
              <a:t>) = 7,800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7361" y="3906553"/>
            <a:ext cx="36905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solidFill>
                  <a:srgbClr val="0000FF"/>
                </a:solidFill>
                <a:latin typeface="Snap ITC" panose="04040A07060A02020202" pitchFamily="82" charset="0"/>
              </a:rPr>
              <a:t>For the second year value:</a:t>
            </a:r>
            <a:endParaRPr lang="en-AU" sz="1600" dirty="0">
              <a:solidFill>
                <a:srgbClr val="0000FF"/>
              </a:solidFill>
              <a:latin typeface="Snap ITC" panose="04040A07060A02020202" pitchFamily="82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26163" y="4245107"/>
            <a:ext cx="59170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400" b="1" dirty="0" smtClean="0">
                <a:latin typeface="Ravie" panose="04040805050809020602" pitchFamily="82" charset="0"/>
                <a:cs typeface="Arial" pitchFamily="34" charset="0"/>
              </a:rPr>
              <a:t>V(4) = 0.78 </a:t>
            </a:r>
            <a:r>
              <a:rPr lang="en-AU" sz="2400" b="1" dirty="0" smtClean="0">
                <a:latin typeface="Ravie" panose="04040805050809020602" pitchFamily="82" charset="0"/>
                <a:cs typeface="Arial" pitchFamily="34" charset="0"/>
                <a:sym typeface="Symbol"/>
              </a:rPr>
              <a:t> </a:t>
            </a:r>
            <a:r>
              <a:rPr lang="en-AU" sz="2400" b="1" dirty="0" smtClean="0">
                <a:latin typeface="Snap ITC" panose="04040A07060A02020202" pitchFamily="82" charset="0"/>
                <a:cs typeface="Arial" pitchFamily="34" charset="0"/>
              </a:rPr>
              <a:t>1</a:t>
            </a:r>
            <a:r>
              <a:rPr lang="en-AU" sz="2400" b="1" dirty="0" smtClean="0">
                <a:latin typeface="Ravie" panose="04040805050809020602" pitchFamily="82" charset="0"/>
                <a:cs typeface="Arial" pitchFamily="34" charset="0"/>
              </a:rPr>
              <a:t>0,000 </a:t>
            </a:r>
            <a:r>
              <a:rPr lang="en-AU" sz="2400" b="1" dirty="0" smtClean="0">
                <a:latin typeface="Ravie" panose="04040805050809020602" pitchFamily="82" charset="0"/>
                <a:cs typeface="Arial" pitchFamily="34" charset="0"/>
                <a:sym typeface="Symbol"/>
              </a:rPr>
              <a:t> </a:t>
            </a:r>
            <a:r>
              <a:rPr lang="en-AU" sz="2400" b="1" dirty="0" smtClean="0">
                <a:latin typeface="Ravie" panose="04040805050809020602" pitchFamily="82" charset="0"/>
                <a:cs typeface="Arial" pitchFamily="34" charset="0"/>
              </a:rPr>
              <a:t>(0.85)</a:t>
            </a:r>
            <a:r>
              <a:rPr lang="en-AU" sz="2400" b="1" baseline="30000" dirty="0" smtClean="0">
                <a:latin typeface="Ravie" panose="04040805050809020602" pitchFamily="82" charset="0"/>
                <a:cs typeface="Arial" pitchFamily="34" charset="0"/>
              </a:rPr>
              <a:t>4 – </a:t>
            </a:r>
            <a:r>
              <a:rPr lang="en-AU" sz="2400" b="1" baseline="30000" dirty="0" smtClean="0">
                <a:latin typeface="Snap ITC" panose="04040A07060A02020202" pitchFamily="82" charset="0"/>
                <a:cs typeface="Arial" pitchFamily="34" charset="0"/>
              </a:rPr>
              <a:t>1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164070" y="4706772"/>
            <a:ext cx="2641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 smtClean="0">
                <a:latin typeface="Ravie" panose="04040805050809020602" pitchFamily="82" charset="0"/>
                <a:cs typeface="Arial" pitchFamily="34" charset="0"/>
                <a:sym typeface="Symbol"/>
              </a:rPr>
              <a:t>V(4)  4,790</a:t>
            </a:r>
            <a:endParaRPr lang="en-AU" sz="2400" b="1" dirty="0">
              <a:latin typeface="Ravie" panose="04040805050809020602" pitchFamily="82" charset="0"/>
              <a:cs typeface="Arial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17361" y="5168437"/>
            <a:ext cx="36905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solidFill>
                  <a:srgbClr val="0000FF"/>
                </a:solidFill>
                <a:latin typeface="Snap ITC" panose="04040A07060A02020202" pitchFamily="82" charset="0"/>
              </a:rPr>
              <a:t>For the third year value:</a:t>
            </a:r>
            <a:endParaRPr lang="en-AU" sz="1600" dirty="0">
              <a:solidFill>
                <a:srgbClr val="0000FF"/>
              </a:solidFill>
              <a:latin typeface="Snap ITC" panose="04040A07060A02020202" pitchFamily="82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2537640" y="5506991"/>
            <a:ext cx="58448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400" b="1" dirty="0" smtClean="0">
                <a:latin typeface="Ravie" panose="04040805050809020602" pitchFamily="82" charset="0"/>
                <a:cs typeface="Arial" pitchFamily="34" charset="0"/>
              </a:rPr>
              <a:t>V(6) = 0.78 </a:t>
            </a:r>
            <a:r>
              <a:rPr lang="en-AU" sz="2400" b="1" dirty="0" smtClean="0">
                <a:latin typeface="Ravie" panose="04040805050809020602" pitchFamily="82" charset="0"/>
                <a:cs typeface="Arial" pitchFamily="34" charset="0"/>
                <a:sym typeface="Symbol"/>
              </a:rPr>
              <a:t> </a:t>
            </a:r>
            <a:r>
              <a:rPr lang="en-AU" sz="2400" b="1" dirty="0" smtClean="0">
                <a:latin typeface="Snap ITC" panose="04040A07060A02020202" pitchFamily="82" charset="0"/>
                <a:cs typeface="Arial" pitchFamily="34" charset="0"/>
              </a:rPr>
              <a:t>1</a:t>
            </a:r>
            <a:r>
              <a:rPr lang="en-AU" sz="2400" b="1" dirty="0" smtClean="0">
                <a:latin typeface="Ravie" panose="04040805050809020602" pitchFamily="82" charset="0"/>
                <a:cs typeface="Arial" pitchFamily="34" charset="0"/>
              </a:rPr>
              <a:t>0,000 </a:t>
            </a:r>
            <a:r>
              <a:rPr lang="en-AU" sz="2400" b="1" dirty="0" smtClean="0">
                <a:latin typeface="Ravie" panose="04040805050809020602" pitchFamily="82" charset="0"/>
                <a:cs typeface="Arial" pitchFamily="34" charset="0"/>
                <a:sym typeface="Symbol"/>
              </a:rPr>
              <a:t> </a:t>
            </a:r>
            <a:r>
              <a:rPr lang="en-AU" sz="2400" b="1" dirty="0" smtClean="0">
                <a:latin typeface="Ravie" panose="04040805050809020602" pitchFamily="82" charset="0"/>
                <a:cs typeface="Arial" pitchFamily="34" charset="0"/>
              </a:rPr>
              <a:t>(0.85)</a:t>
            </a:r>
            <a:r>
              <a:rPr lang="en-AU" sz="2400" b="1" baseline="30000" dirty="0" smtClean="0">
                <a:latin typeface="Ravie" panose="04040805050809020602" pitchFamily="82" charset="0"/>
                <a:cs typeface="Arial" pitchFamily="34" charset="0"/>
              </a:rPr>
              <a:t>6 – </a:t>
            </a:r>
            <a:r>
              <a:rPr lang="en-AU" sz="2400" b="1" baseline="30000" dirty="0" smtClean="0">
                <a:latin typeface="Snap ITC" panose="04040A07060A02020202" pitchFamily="82" charset="0"/>
                <a:cs typeface="Arial" pitchFamily="34" charset="0"/>
              </a:rPr>
              <a:t>1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4235067" y="5968656"/>
            <a:ext cx="2499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 smtClean="0">
                <a:latin typeface="Ravie" panose="04040805050809020602" pitchFamily="82" charset="0"/>
                <a:cs typeface="Arial" pitchFamily="34" charset="0"/>
                <a:sym typeface="Symbol"/>
              </a:rPr>
              <a:t>V(6)  3,46</a:t>
            </a:r>
            <a:r>
              <a:rPr lang="en-AU" sz="2400" b="1" dirty="0" smtClean="0">
                <a:latin typeface="Snap ITC" panose="04040A07060A02020202" pitchFamily="82" charset="0"/>
                <a:cs typeface="Arial" pitchFamily="34" charset="0"/>
                <a:sym typeface="Symbol"/>
              </a:rPr>
              <a:t>1</a:t>
            </a:r>
            <a:endParaRPr lang="en-AU" sz="2400" b="1" dirty="0">
              <a:latin typeface="Snap ITC" panose="04040A07060A02020202" pitchFamily="82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416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-1" y="908720"/>
            <a:ext cx="71642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Sketch the graph of the following functions: 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800" dirty="0" smtClean="0">
                <a:ln>
                  <a:solidFill>
                    <a:schemeClr val="accent6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PRACTICE EXERCISES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4 CuadroTexto"/>
          <p:cNvSpPr txBox="1"/>
          <p:nvPr/>
        </p:nvSpPr>
        <p:spPr>
          <a:xfrm>
            <a:off x="0" y="1278052"/>
            <a:ext cx="1744388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AU" dirty="0" smtClean="0">
                <a:latin typeface="Snap ITC" panose="04040A07060A02020202" pitchFamily="82" charset="0"/>
              </a:rPr>
              <a:t>a) f(x) = 3</a:t>
            </a:r>
            <a:r>
              <a:rPr lang="en-AU" baseline="30000" dirty="0" smtClean="0">
                <a:latin typeface="Snap ITC" panose="04040A07060A02020202" pitchFamily="82" charset="0"/>
              </a:rPr>
              <a:t>x</a:t>
            </a:r>
            <a:endParaRPr lang="en-AU" baseline="30000" dirty="0">
              <a:latin typeface="Snap ITC" panose="04040A07060A020202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077857" y="1278052"/>
            <a:ext cx="2133918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AU" dirty="0" smtClean="0">
                <a:latin typeface="Snap ITC" panose="04040A07060A02020202" pitchFamily="82" charset="0"/>
              </a:rPr>
              <a:t>b) g(x) = (½)</a:t>
            </a:r>
            <a:r>
              <a:rPr lang="en-AU" baseline="30000" dirty="0" smtClean="0">
                <a:latin typeface="Snap ITC" panose="04040A07060A02020202" pitchFamily="82" charset="0"/>
              </a:rPr>
              <a:t>x</a:t>
            </a:r>
            <a:r>
              <a:rPr lang="en-AU" dirty="0" smtClean="0">
                <a:latin typeface="Snap ITC" panose="04040A07060A02020202" pitchFamily="82" charset="0"/>
              </a:rPr>
              <a:t> </a:t>
            </a:r>
            <a:endParaRPr lang="en-AU" dirty="0">
              <a:latin typeface="Snap ITC" panose="04040A07060A020202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499992" y="1278052"/>
            <a:ext cx="2313454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AU" dirty="0" smtClean="0">
                <a:latin typeface="Snap ITC" panose="04040A07060A02020202" pitchFamily="82" charset="0"/>
              </a:rPr>
              <a:t>c) h(x) = log</a:t>
            </a:r>
            <a:r>
              <a:rPr lang="en-AU" baseline="-25000" dirty="0" smtClean="0">
                <a:latin typeface="Snap ITC" panose="04040A07060A02020202" pitchFamily="82" charset="0"/>
              </a:rPr>
              <a:t>¾</a:t>
            </a:r>
            <a:r>
              <a:rPr lang="en-AU" dirty="0" smtClean="0">
                <a:latin typeface="Snap ITC" panose="04040A07060A02020202" pitchFamily="82" charset="0"/>
              </a:rPr>
              <a:t> x</a:t>
            </a:r>
            <a:endParaRPr lang="en-AU" dirty="0">
              <a:latin typeface="Snap ITC" panose="04040A07060A02020202" pitchFamily="82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2041" y="2372687"/>
            <a:ext cx="9144775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AU" dirty="0" smtClean="0">
                <a:latin typeface="Segoe Print" panose="02000600000000000000" pitchFamily="2" charset="0"/>
              </a:rPr>
              <a:t>1. A substance is disintegrated according to the following function:</a:t>
            </a:r>
          </a:p>
          <a:p>
            <a:pPr algn="ctr"/>
            <a:r>
              <a:rPr lang="en-AU" dirty="0" smtClean="0">
                <a:solidFill>
                  <a:srgbClr val="0000FF"/>
                </a:solidFill>
                <a:latin typeface="Segoe Print" panose="02000600000000000000" pitchFamily="2" charset="0"/>
              </a:rPr>
              <a:t>Q(t) = 100(2)</a:t>
            </a:r>
            <a:r>
              <a:rPr lang="en-AU" baseline="30000" dirty="0" smtClean="0">
                <a:solidFill>
                  <a:srgbClr val="0000FF"/>
                </a:solidFill>
                <a:latin typeface="Segoe Print" panose="02000600000000000000" pitchFamily="2" charset="0"/>
              </a:rPr>
              <a:t>-t/5</a:t>
            </a:r>
            <a:endParaRPr lang="en-AU" dirty="0" smtClean="0">
              <a:latin typeface="Segoe Print" panose="02000600000000000000" pitchFamily="2" charset="0"/>
            </a:endParaRPr>
          </a:p>
          <a:p>
            <a:pPr algn="just"/>
            <a:r>
              <a:rPr lang="en-AU" dirty="0" smtClean="0">
                <a:latin typeface="Segoe Print" panose="02000600000000000000" pitchFamily="2" charset="0"/>
              </a:rPr>
              <a:t>where Q(t) (in grams) is the current amount after ‘t’ years. What could the current amount be after 15 years? </a:t>
            </a:r>
            <a:endParaRPr lang="en-AU" dirty="0">
              <a:latin typeface="Segoe Print" panose="02000600000000000000" pitchFamily="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339" y="1835532"/>
            <a:ext cx="76640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Solve the following problems: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0" y="3928988"/>
            <a:ext cx="9144000" cy="23083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AU" dirty="0" smtClean="0">
                <a:latin typeface="Segoe Print" panose="02000600000000000000" pitchFamily="2" charset="0"/>
              </a:rPr>
              <a:t>2. The alcohol concentration in a person’s blood can be measured. Assuming than the risk R (given as a percent) of having an accident while driving a car can be modelled by the equation, </a:t>
            </a:r>
            <a:r>
              <a:rPr lang="en-AU" dirty="0" smtClean="0">
                <a:solidFill>
                  <a:srgbClr val="0000FF"/>
                </a:solidFill>
                <a:latin typeface="Segoe Print" panose="02000600000000000000" pitchFamily="2" charset="0"/>
              </a:rPr>
              <a:t>R = 3e</a:t>
            </a:r>
            <a:r>
              <a:rPr lang="en-AU" baseline="30000" dirty="0" smtClean="0">
                <a:solidFill>
                  <a:srgbClr val="0000FF"/>
                </a:solidFill>
                <a:latin typeface="Segoe Print" panose="02000600000000000000" pitchFamily="2" charset="0"/>
              </a:rPr>
              <a:t>k·x</a:t>
            </a:r>
            <a:r>
              <a:rPr lang="en-AU" dirty="0" smtClean="0">
                <a:latin typeface="Segoe Print" panose="02000600000000000000" pitchFamily="2" charset="0"/>
              </a:rPr>
              <a:t>, where ‘x’ is the blood alcohol concentration and ‘k’ is a constant.</a:t>
            </a:r>
          </a:p>
          <a:p>
            <a:pPr marL="342900" indent="-342900" algn="just">
              <a:buAutoNum type="alphaLcParenR"/>
            </a:pPr>
            <a:r>
              <a:rPr lang="en-AU" dirty="0" smtClean="0">
                <a:latin typeface="Segoe Print" panose="02000600000000000000" pitchFamily="2" charset="0"/>
              </a:rPr>
              <a:t>If a blood alcohol concentration of 0.06 results in a risk of 10% of having an accident, find the value of ‘k’</a:t>
            </a:r>
          </a:p>
          <a:p>
            <a:pPr marL="342900" indent="-342900" algn="just">
              <a:buAutoNum type="alphaLcParenR"/>
            </a:pPr>
            <a:r>
              <a:rPr lang="en-AU" dirty="0" smtClean="0">
                <a:latin typeface="Segoe Print" panose="02000600000000000000" pitchFamily="2" charset="0"/>
              </a:rPr>
              <a:t>Using the obtained value of ‘k’, what is the risk of having an accident when the alcohol concentration in the blood is 0.17?</a:t>
            </a:r>
          </a:p>
        </p:txBody>
      </p:sp>
    </p:spTree>
    <p:extLst>
      <p:ext uri="{BB962C8B-B14F-4D97-AF65-F5344CB8AC3E}">
        <p14:creationId xmlns:p14="http://schemas.microsoft.com/office/powerpoint/2010/main" val="3118441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8" grpId="0" animBg="1"/>
      <p:bldP spid="9" grpId="0"/>
      <p:bldP spid="1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39922" y="2204864"/>
            <a:ext cx="779251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0" dirty="0" smtClean="0">
                <a:latin typeface="Arial Black" panose="020B0A04020102020204" pitchFamily="34" charset="0"/>
              </a:rPr>
              <a:t>THE END</a:t>
            </a:r>
            <a:endParaRPr lang="es-CO" sz="12000" dirty="0">
              <a:latin typeface="Arial Black" panose="020B0A04020102020204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675741" y="2276872"/>
            <a:ext cx="779251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THE END</a:t>
            </a:r>
            <a:endParaRPr lang="es-CO" sz="1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512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6000" dirty="0" smtClean="0">
                <a:ln>
                  <a:solidFill>
                    <a:schemeClr val="accent6"/>
                  </a:solidFill>
                </a:ln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POWER</a:t>
            </a:r>
            <a:endParaRPr lang="en-AU" sz="6000" dirty="0">
              <a:ln>
                <a:solidFill>
                  <a:schemeClr val="accent6"/>
                </a:solidFill>
              </a:ln>
              <a:solidFill>
                <a:srgbClr val="FFFF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5" name="14 CuadroTexto"/>
          <p:cNvSpPr txBox="1"/>
          <p:nvPr/>
        </p:nvSpPr>
        <p:spPr>
          <a:xfrm>
            <a:off x="157688" y="1412776"/>
            <a:ext cx="8828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400" dirty="0" smtClean="0">
                <a:latin typeface="Ravie" panose="04040805050809020602" pitchFamily="82" charset="0"/>
              </a:rPr>
              <a:t>Some rules of the power are: </a:t>
            </a:r>
            <a:endParaRPr lang="en-AU" sz="2400" dirty="0">
              <a:latin typeface="Ravie" panose="04040805050809020602" pitchFamily="82" charset="0"/>
            </a:endParaRPr>
          </a:p>
        </p:txBody>
      </p:sp>
      <p:sp>
        <p:nvSpPr>
          <p:cNvPr id="4" name="3 Rectángulo redondeado"/>
          <p:cNvSpPr/>
          <p:nvPr/>
        </p:nvSpPr>
        <p:spPr>
          <a:xfrm>
            <a:off x="87823" y="2276872"/>
            <a:ext cx="8928992" cy="280831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065551" y="2564904"/>
            <a:ext cx="1331640" cy="461665"/>
          </a:xfrm>
          <a:prstGeom prst="rect">
            <a:avLst/>
          </a:prstGeom>
          <a:solidFill>
            <a:srgbClr val="FFFF00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en-AU" sz="2400" dirty="0" err="1" smtClean="0">
                <a:latin typeface="Ravie" panose="04040805050809020602" pitchFamily="82" charset="0"/>
              </a:rPr>
              <a:t>a</a:t>
            </a:r>
            <a:r>
              <a:rPr lang="en-AU" sz="2400" baseline="30000" dirty="0" err="1" smtClean="0">
                <a:latin typeface="Ravie" panose="04040805050809020602" pitchFamily="82" charset="0"/>
              </a:rPr>
              <a:t>o</a:t>
            </a:r>
            <a:r>
              <a:rPr lang="en-AU" sz="2400" dirty="0" smtClean="0">
                <a:latin typeface="Ravie" panose="04040805050809020602" pitchFamily="82" charset="0"/>
              </a:rPr>
              <a:t> = </a:t>
            </a:r>
            <a:r>
              <a:rPr lang="en-AU" sz="2400" dirty="0" smtClean="0">
                <a:latin typeface="Snap ITC" panose="04040A07060A02020202" pitchFamily="82" charset="0"/>
              </a:rPr>
              <a:t>1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621837" y="2554540"/>
            <a:ext cx="1331640" cy="461665"/>
          </a:xfrm>
          <a:prstGeom prst="rect">
            <a:avLst/>
          </a:prstGeom>
          <a:solidFill>
            <a:srgbClr val="FFFF00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en-AU" sz="2400" dirty="0" smtClean="0">
                <a:latin typeface="Ravie" panose="04040805050809020602" pitchFamily="82" charset="0"/>
              </a:rPr>
              <a:t>a</a:t>
            </a:r>
            <a:r>
              <a:rPr lang="en-AU" sz="2400" baseline="30000" dirty="0" smtClean="0">
                <a:latin typeface="Snap ITC" panose="04040A07060A02020202" pitchFamily="82" charset="0"/>
              </a:rPr>
              <a:t>1</a:t>
            </a:r>
            <a:r>
              <a:rPr lang="en-AU" sz="2400" dirty="0" smtClean="0">
                <a:latin typeface="Ravie" panose="04040805050809020602" pitchFamily="82" charset="0"/>
              </a:rPr>
              <a:t> </a:t>
            </a:r>
            <a:r>
              <a:rPr lang="en-AU" sz="2400" dirty="0" smtClean="0">
                <a:latin typeface="Ravie" panose="04040805050809020602" pitchFamily="82" charset="0"/>
              </a:rPr>
              <a:t>= a 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5929896" y="2554541"/>
            <a:ext cx="2692183" cy="461665"/>
          </a:xfrm>
          <a:prstGeom prst="rect">
            <a:avLst/>
          </a:prstGeom>
          <a:solidFill>
            <a:srgbClr val="FFFF00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en-AU" sz="2400" dirty="0" smtClean="0">
                <a:latin typeface="Ravie" panose="04040805050809020602" pitchFamily="82" charset="0"/>
              </a:rPr>
              <a:t>a</a:t>
            </a:r>
            <a:r>
              <a:rPr lang="en-AU" sz="2400" baseline="30000" dirty="0" smtClean="0">
                <a:latin typeface="Ravie" panose="04040805050809020602" pitchFamily="82" charset="0"/>
              </a:rPr>
              <a:t>x</a:t>
            </a:r>
            <a:r>
              <a:rPr lang="en-AU" sz="2400" dirty="0" smtClean="0">
                <a:latin typeface="Ravie" panose="04040805050809020602" pitchFamily="82" charset="0"/>
              </a:rPr>
              <a:t> </a:t>
            </a:r>
            <a:r>
              <a:rPr lang="en-AU" sz="2400" dirty="0" smtClean="0">
                <a:latin typeface="Ravie"/>
              </a:rPr>
              <a:t>∙ a</a:t>
            </a:r>
            <a:r>
              <a:rPr lang="en-AU" sz="2400" baseline="30000" dirty="0" smtClean="0">
                <a:latin typeface="Ravie"/>
              </a:rPr>
              <a:t>y</a:t>
            </a:r>
            <a:r>
              <a:rPr lang="en-AU" sz="2400" dirty="0" smtClean="0">
                <a:latin typeface="Ravie"/>
              </a:rPr>
              <a:t> = a</a:t>
            </a:r>
            <a:r>
              <a:rPr lang="en-AU" sz="2400" baseline="30000" dirty="0" smtClean="0">
                <a:latin typeface="Ravie"/>
              </a:rPr>
              <a:t>x + y</a:t>
            </a:r>
            <a:endParaRPr lang="en-AU" sz="2400" baseline="30000" dirty="0">
              <a:latin typeface="Ravie" panose="04040805050809020602" pitchFamily="82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385280" y="3297756"/>
            <a:ext cx="2692183" cy="461665"/>
          </a:xfrm>
          <a:prstGeom prst="rect">
            <a:avLst/>
          </a:prstGeom>
          <a:solidFill>
            <a:srgbClr val="FFFF00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en-AU" sz="2400" dirty="0" smtClean="0">
                <a:latin typeface="Ravie" panose="04040805050809020602" pitchFamily="82" charset="0"/>
              </a:rPr>
              <a:t>a</a:t>
            </a:r>
            <a:r>
              <a:rPr lang="en-AU" sz="2400" baseline="30000" dirty="0" smtClean="0">
                <a:latin typeface="Ravie" panose="04040805050809020602" pitchFamily="82" charset="0"/>
              </a:rPr>
              <a:t>x</a:t>
            </a:r>
            <a:r>
              <a:rPr lang="en-AU" sz="2400" dirty="0" smtClean="0">
                <a:latin typeface="Ravie" panose="04040805050809020602" pitchFamily="82" charset="0"/>
              </a:rPr>
              <a:t> </a:t>
            </a:r>
            <a:r>
              <a:rPr lang="en-AU" sz="2400" dirty="0" smtClean="0">
                <a:latin typeface="Ravie"/>
              </a:rPr>
              <a:t>÷ a</a:t>
            </a:r>
            <a:r>
              <a:rPr lang="en-AU" sz="2400" baseline="30000" dirty="0" smtClean="0">
                <a:latin typeface="Ravie"/>
              </a:rPr>
              <a:t>y</a:t>
            </a:r>
            <a:r>
              <a:rPr lang="en-AU" sz="2400" dirty="0" smtClean="0">
                <a:latin typeface="Ravie"/>
              </a:rPr>
              <a:t> = a</a:t>
            </a:r>
            <a:r>
              <a:rPr lang="en-AU" sz="2400" baseline="30000" dirty="0" smtClean="0">
                <a:latin typeface="Ravie"/>
              </a:rPr>
              <a:t>x – y</a:t>
            </a:r>
            <a:endParaRPr lang="en-AU" sz="2400" baseline="30000" dirty="0">
              <a:latin typeface="Ravie" panose="04040805050809020602" pitchFamily="82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5724128" y="3288495"/>
            <a:ext cx="3103721" cy="461665"/>
          </a:xfrm>
          <a:prstGeom prst="rect">
            <a:avLst/>
          </a:prstGeom>
          <a:solidFill>
            <a:srgbClr val="FFFF00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en-AU" sz="2400" dirty="0" smtClean="0">
                <a:latin typeface="Ravie" panose="04040805050809020602" pitchFamily="82" charset="0"/>
              </a:rPr>
              <a:t>a</a:t>
            </a:r>
            <a:r>
              <a:rPr lang="en-AU" sz="2400" baseline="30000" dirty="0" smtClean="0">
                <a:latin typeface="Ravie" panose="04040805050809020602" pitchFamily="82" charset="0"/>
              </a:rPr>
              <a:t>x</a:t>
            </a:r>
            <a:r>
              <a:rPr lang="en-AU" sz="2400" dirty="0" smtClean="0">
                <a:latin typeface="Ravie" panose="04040805050809020602" pitchFamily="82" charset="0"/>
              </a:rPr>
              <a:t> </a:t>
            </a:r>
            <a:r>
              <a:rPr lang="en-AU" sz="2400" dirty="0" smtClean="0">
                <a:latin typeface="Ravie"/>
              </a:rPr>
              <a:t>∙ </a:t>
            </a:r>
            <a:r>
              <a:rPr lang="en-AU" sz="2400" dirty="0" err="1" smtClean="0">
                <a:latin typeface="Ravie"/>
              </a:rPr>
              <a:t>b</a:t>
            </a:r>
            <a:r>
              <a:rPr lang="en-AU" sz="2400" baseline="30000" dirty="0" err="1" smtClean="0">
                <a:latin typeface="Ravie"/>
              </a:rPr>
              <a:t>x</a:t>
            </a:r>
            <a:r>
              <a:rPr lang="en-AU" sz="2400" dirty="0" smtClean="0">
                <a:latin typeface="Ravie"/>
              </a:rPr>
              <a:t> = (a ∙ b)</a:t>
            </a:r>
            <a:r>
              <a:rPr lang="en-AU" sz="2400" baseline="30000" dirty="0" smtClean="0">
                <a:latin typeface="Ravie"/>
              </a:rPr>
              <a:t>x</a:t>
            </a:r>
            <a:endParaRPr lang="en-AU" sz="2400" baseline="30000" dirty="0">
              <a:latin typeface="Ravie" panose="04040805050809020602" pitchFamily="82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179512" y="4131592"/>
            <a:ext cx="3103721" cy="461665"/>
          </a:xfrm>
          <a:prstGeom prst="rect">
            <a:avLst/>
          </a:prstGeom>
          <a:solidFill>
            <a:srgbClr val="FFFF00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en-AU" sz="2400" dirty="0" smtClean="0">
                <a:latin typeface="Ravie" panose="04040805050809020602" pitchFamily="82" charset="0"/>
              </a:rPr>
              <a:t>a</a:t>
            </a:r>
            <a:r>
              <a:rPr lang="en-AU" sz="2400" baseline="30000" dirty="0" smtClean="0">
                <a:latin typeface="Ravie" panose="04040805050809020602" pitchFamily="82" charset="0"/>
              </a:rPr>
              <a:t>x</a:t>
            </a:r>
            <a:r>
              <a:rPr lang="en-AU" sz="2400" dirty="0" smtClean="0">
                <a:latin typeface="Ravie" panose="04040805050809020602" pitchFamily="82" charset="0"/>
              </a:rPr>
              <a:t> </a:t>
            </a:r>
            <a:r>
              <a:rPr lang="en-AU" sz="2400" dirty="0" smtClean="0">
                <a:latin typeface="Ravie"/>
              </a:rPr>
              <a:t>÷ </a:t>
            </a:r>
            <a:r>
              <a:rPr lang="en-AU" sz="2400" dirty="0" err="1" smtClean="0">
                <a:latin typeface="Ravie"/>
              </a:rPr>
              <a:t>b</a:t>
            </a:r>
            <a:r>
              <a:rPr lang="en-AU" sz="2400" baseline="30000" dirty="0" err="1" smtClean="0">
                <a:latin typeface="Ravie"/>
              </a:rPr>
              <a:t>x</a:t>
            </a:r>
            <a:r>
              <a:rPr lang="en-AU" sz="2400" dirty="0" smtClean="0">
                <a:latin typeface="Ravie"/>
              </a:rPr>
              <a:t> = (a ÷ b)</a:t>
            </a:r>
            <a:r>
              <a:rPr lang="en-AU" sz="2400" baseline="30000" dirty="0" smtClean="0">
                <a:latin typeface="Ravie"/>
              </a:rPr>
              <a:t>x</a:t>
            </a:r>
            <a:endParaRPr lang="en-AU" sz="2400" baseline="30000" dirty="0">
              <a:latin typeface="Ravie" panose="04040805050809020602" pitchFamily="82" charset="0"/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3203848" y="3287394"/>
            <a:ext cx="2167619" cy="461665"/>
          </a:xfrm>
          <a:prstGeom prst="rect">
            <a:avLst/>
          </a:prstGeom>
          <a:solidFill>
            <a:srgbClr val="FFFF00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en-AU" sz="2400" dirty="0" smtClean="0">
                <a:latin typeface="Ravie" panose="04040805050809020602" pitchFamily="82" charset="0"/>
              </a:rPr>
              <a:t>(a</a:t>
            </a:r>
            <a:r>
              <a:rPr lang="en-AU" sz="2400" baseline="30000" dirty="0" smtClean="0">
                <a:latin typeface="Ravie" panose="04040805050809020602" pitchFamily="82" charset="0"/>
              </a:rPr>
              <a:t>x</a:t>
            </a:r>
            <a:r>
              <a:rPr lang="en-AU" sz="2400" dirty="0" smtClean="0">
                <a:latin typeface="Ravie" panose="04040805050809020602" pitchFamily="82" charset="0"/>
              </a:rPr>
              <a:t>)</a:t>
            </a:r>
            <a:r>
              <a:rPr lang="en-AU" sz="2400" baseline="30000" dirty="0" smtClean="0">
                <a:latin typeface="Ravie" panose="04040805050809020602" pitchFamily="82" charset="0"/>
              </a:rPr>
              <a:t>y</a:t>
            </a:r>
            <a:r>
              <a:rPr lang="en-AU" sz="2400" dirty="0" smtClean="0">
                <a:latin typeface="Ravie" panose="04040805050809020602" pitchFamily="82" charset="0"/>
              </a:rPr>
              <a:t> = </a:t>
            </a:r>
            <a:r>
              <a:rPr lang="en-AU" sz="2400" dirty="0" err="1" smtClean="0">
                <a:latin typeface="Ravie" panose="04040805050809020602" pitchFamily="82" charset="0"/>
              </a:rPr>
              <a:t>a</a:t>
            </a:r>
            <a:r>
              <a:rPr lang="en-AU" sz="2400" baseline="30000" dirty="0" err="1" smtClean="0">
                <a:latin typeface="Ravie" panose="04040805050809020602" pitchFamily="82" charset="0"/>
              </a:rPr>
              <a:t>x</a:t>
            </a:r>
            <a:r>
              <a:rPr lang="en-AU" sz="2400" baseline="30000" dirty="0" err="1" smtClean="0">
                <a:latin typeface="Ravie"/>
              </a:rPr>
              <a:t>∙y</a:t>
            </a:r>
            <a:endParaRPr lang="en-AU" sz="2400" baseline="30000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32 Rectángulo"/>
              <p:cNvSpPr/>
              <p:nvPr/>
            </p:nvSpPr>
            <p:spPr>
              <a:xfrm>
                <a:off x="3441580" y="3944626"/>
                <a:ext cx="2282548" cy="856325"/>
              </a:xfrm>
              <a:prstGeom prst="rect">
                <a:avLst/>
              </a:prstGeom>
              <a:solidFill>
                <a:srgbClr val="FFFF00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AU" sz="2400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AU" sz="24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AU" sz="2400">
                                  <a:latin typeface="Ravie" panose="04040805050809020602" pitchFamily="82" charset="0"/>
                                </a:rPr>
                                <m:t>a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AU" sz="24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AU" sz="2400">
                                      <a:latin typeface="Ravie" panose="04040805050809020602" pitchFamily="82" charset="0"/>
                                    </a:rPr>
                                    <m:t>x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n-AU" sz="2400">
                                      <a:latin typeface="Ravie" panose="04040805050809020602" pitchFamily="82" charset="0"/>
                                    </a:rPr>
                                    <m:t>y</m:t>
                                  </m:r>
                                </m:den>
                              </m:f>
                            </m:sup>
                          </m:sSup>
                        </m:e>
                      </m:d>
                      <m:r>
                        <m:rPr>
                          <m:nor/>
                        </m:rPr>
                        <a:rPr lang="en-AU" sz="2400">
                          <a:latin typeface="Ravie" panose="04040805050809020602" pitchFamily="82" charset="0"/>
                        </a:rPr>
                        <m:t>=</m:t>
                      </m:r>
                      <m:rad>
                        <m:radPr>
                          <m:ctrlPr>
                            <a:rPr lang="en-AU" sz="2400" i="1">
                              <a:latin typeface="Cambria Math"/>
                            </a:rPr>
                          </m:ctrlPr>
                        </m:radPr>
                        <m:deg>
                          <m:r>
                            <m:rPr>
                              <m:nor/>
                            </m:rPr>
                            <a:rPr lang="en-AU" sz="2400">
                              <a:latin typeface="Ravie" panose="04040805050809020602" pitchFamily="82" charset="0"/>
                            </a:rPr>
                            <m:t>y</m:t>
                          </m:r>
                        </m:deg>
                        <m:e>
                          <m:sSup>
                            <m:sSupPr>
                              <m:ctrlPr>
                                <a:rPr lang="en-AU" sz="24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AU" sz="2400">
                                  <a:latin typeface="Ravie" panose="04040805050809020602" pitchFamily="82" charset="0"/>
                                </a:rPr>
                                <m:t>a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n-AU" sz="2400">
                                  <a:latin typeface="Ravie" panose="04040805050809020602" pitchFamily="82" charset="0"/>
                                </a:rPr>
                                <m:t>x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AU" sz="24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33" name="32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1580" y="3944626"/>
                <a:ext cx="2282548" cy="85632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33 Rectángulo"/>
              <p:cNvSpPr/>
              <p:nvPr/>
            </p:nvSpPr>
            <p:spPr>
              <a:xfrm>
                <a:off x="6401453" y="3929236"/>
                <a:ext cx="1749069" cy="887102"/>
              </a:xfrm>
              <a:prstGeom prst="rect">
                <a:avLst/>
              </a:prstGeom>
              <a:solidFill>
                <a:srgbClr val="FFFF00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4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AU" sz="2400">
                              <a:latin typeface="Ravie" panose="04040805050809020602" pitchFamily="82" charset="0"/>
                            </a:rPr>
                            <m:t>a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n-AU" sz="2400" i="1">
                              <a:latin typeface="Ravie" panose="04040805050809020602" pitchFamily="82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n-AU" sz="2400">
                              <a:latin typeface="Ravie" panose="04040805050809020602" pitchFamily="82" charset="0"/>
                            </a:rPr>
                            <m:t>x</m:t>
                          </m:r>
                        </m:sup>
                      </m:sSup>
                      <m:r>
                        <m:rPr>
                          <m:nor/>
                        </m:rPr>
                        <a:rPr lang="en-AU" sz="2400">
                          <a:latin typeface="Ravie" panose="04040805050809020602" pitchFamily="82" charset="0"/>
                        </a:rPr>
                        <m:t>=</m:t>
                      </m:r>
                      <m:f>
                        <m:fPr>
                          <m:ctrlPr>
                            <a:rPr lang="en-AU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AU" sz="2400">
                              <a:latin typeface="Snap ITC" panose="04040A07060A02020202" pitchFamily="82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AU" sz="24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AU" sz="2400">
                                  <a:latin typeface="Ravie" panose="04040805050809020602" pitchFamily="82" charset="0"/>
                                </a:rPr>
                                <m:t>a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n-AU" sz="2400">
                                  <a:latin typeface="Ravie" panose="04040805050809020602" pitchFamily="82" charset="0"/>
                                </a:rPr>
                                <m:t>x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sz="24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34" name="33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1453" y="3929236"/>
                <a:ext cx="1749069" cy="88710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5550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6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4" grpId="0" animBg="1"/>
      <p:bldP spid="18" grpId="0" animBg="1"/>
      <p:bldP spid="20" grpId="0" animBg="1"/>
      <p:bldP spid="22" grpId="0" animBg="1"/>
      <p:bldP spid="23" grpId="0" animBg="1"/>
      <p:bldP spid="26" grpId="0" animBg="1"/>
      <p:bldP spid="30" grpId="0" animBg="1"/>
      <p:bldP spid="32" grpId="0" animBg="1"/>
      <p:bldP spid="33" grpId="0" animBg="1"/>
      <p:bldP spid="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4000" dirty="0">
              <a:ln>
                <a:solidFill>
                  <a:schemeClr val="accent6"/>
                </a:solidFill>
              </a:ln>
              <a:solidFill>
                <a:srgbClr val="FFFF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" name="5 Rectángulo"/>
          <p:cNvSpPr/>
          <p:nvPr/>
        </p:nvSpPr>
        <p:spPr>
          <a:xfrm>
            <a:off x="-776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AU" sz="5400" cap="none" spc="0" dirty="0" smtClean="0">
                <a:ln>
                  <a:solidFill>
                    <a:srgbClr val="7030A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Let´s talk about logarithm…</a:t>
            </a:r>
            <a:endParaRPr lang="en-AU" sz="5400" cap="none" spc="0" dirty="0">
              <a:ln>
                <a:solidFill>
                  <a:srgbClr val="7030A0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561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6600" dirty="0" smtClean="0">
                <a:ln>
                  <a:solidFill>
                    <a:schemeClr val="accent6"/>
                  </a:solidFill>
                </a:ln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LOGARITHM</a:t>
            </a:r>
            <a:endParaRPr lang="en-AU" sz="6600" dirty="0">
              <a:ln>
                <a:solidFill>
                  <a:schemeClr val="accent6"/>
                </a:solidFill>
              </a:ln>
              <a:solidFill>
                <a:srgbClr val="FFFF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6" name="15 CuadroTexto"/>
          <p:cNvSpPr txBox="1"/>
          <p:nvPr/>
        </p:nvSpPr>
        <p:spPr>
          <a:xfrm>
            <a:off x="890524" y="932527"/>
            <a:ext cx="73629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400" dirty="0" smtClean="0">
                <a:latin typeface="Ravie" panose="04040805050809020602" pitchFamily="82" charset="0"/>
              </a:rPr>
              <a:t>Logarithm of any number is the exponent which that number must be raised to obtain the power.</a:t>
            </a:r>
            <a:endParaRPr lang="en-AU" sz="2400" dirty="0">
              <a:latin typeface="Ravie" panose="04040805050809020602" pitchFamily="82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1979712" y="4149080"/>
            <a:ext cx="4968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dirty="0" smtClean="0">
                <a:latin typeface="Ravie" panose="04040805050809020602" pitchFamily="82" charset="0"/>
              </a:rPr>
              <a:t>Log</a:t>
            </a:r>
            <a:r>
              <a:rPr lang="en-AU" sz="4000" baseline="-50000" dirty="0" smtClean="0">
                <a:latin typeface="Ravie" panose="04040805050809020602" pitchFamily="82" charset="0"/>
              </a:rPr>
              <a:t>5</a:t>
            </a:r>
            <a:r>
              <a:rPr lang="en-AU" sz="4000" dirty="0" smtClean="0">
                <a:latin typeface="Ravie" panose="04040805050809020602" pitchFamily="82" charset="0"/>
              </a:rPr>
              <a:t> 78,125 = 7</a:t>
            </a:r>
            <a:endParaRPr lang="en-AU" sz="4000" dirty="0">
              <a:latin typeface="Ravie" panose="04040805050809020602" pitchFamily="82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314460" y="2391271"/>
            <a:ext cx="8515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Let’s remember the elements of the logarithm:</a:t>
            </a:r>
            <a:endParaRPr lang="en-AU" sz="2400" dirty="0">
              <a:latin typeface="Ravie" panose="04040805050809020602" pitchFamily="82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3023828" y="556949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>
                <a:solidFill>
                  <a:srgbClr val="FF0000"/>
                </a:solidFill>
                <a:latin typeface="Ravie" panose="04040805050809020602" pitchFamily="82" charset="0"/>
              </a:rPr>
              <a:t>Base</a:t>
            </a:r>
            <a:endParaRPr lang="en-AU" sz="1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3837620" y="3337247"/>
            <a:ext cx="1548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>
                <a:solidFill>
                  <a:srgbClr val="FF0000"/>
                </a:solidFill>
                <a:latin typeface="Ravie" panose="04040805050809020602" pitchFamily="82" charset="0"/>
              </a:rPr>
              <a:t>Argument</a:t>
            </a:r>
            <a:endParaRPr lang="en-AU" sz="1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6696236" y="5261718"/>
            <a:ext cx="1548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>
                <a:solidFill>
                  <a:srgbClr val="FF0000"/>
                </a:solidFill>
                <a:latin typeface="Ravie" panose="04040805050809020602" pitchFamily="82" charset="0"/>
              </a:rPr>
              <a:t>Logarithm</a:t>
            </a:r>
            <a:endParaRPr lang="en-AU" sz="1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cxnSp>
        <p:nvCxnSpPr>
          <p:cNvPr id="6" name="5 Conector recto de flecha"/>
          <p:cNvCxnSpPr>
            <a:endCxn id="21" idx="0"/>
          </p:cNvCxnSpPr>
          <p:nvPr/>
        </p:nvCxnSpPr>
        <p:spPr>
          <a:xfrm>
            <a:off x="3419872" y="4993431"/>
            <a:ext cx="0" cy="576064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>
            <a:endCxn id="24" idx="2"/>
          </p:cNvCxnSpPr>
          <p:nvPr/>
        </p:nvCxnSpPr>
        <p:spPr>
          <a:xfrm flipH="1" flipV="1">
            <a:off x="4611706" y="3645024"/>
            <a:ext cx="140314" cy="556319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>
            <a:endCxn id="25" idx="0"/>
          </p:cNvCxnSpPr>
          <p:nvPr/>
        </p:nvCxnSpPr>
        <p:spPr>
          <a:xfrm>
            <a:off x="6696236" y="4777407"/>
            <a:ext cx="774086" cy="484311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5401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9" grpId="0"/>
      <p:bldP spid="21" grpId="0"/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 redondeado"/>
          <p:cNvSpPr/>
          <p:nvPr/>
        </p:nvSpPr>
        <p:spPr>
          <a:xfrm>
            <a:off x="395536" y="2348880"/>
            <a:ext cx="8302744" cy="338437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6000" dirty="0" smtClean="0">
                <a:ln>
                  <a:solidFill>
                    <a:schemeClr val="accent6"/>
                  </a:solidFill>
                </a:ln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LOGARITHMS</a:t>
            </a:r>
            <a:endParaRPr lang="en-AU" sz="6000" dirty="0">
              <a:ln>
                <a:solidFill>
                  <a:schemeClr val="accent6"/>
                </a:solidFill>
              </a:ln>
              <a:solidFill>
                <a:srgbClr val="FFFF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" name="3 CuadroTexto"/>
          <p:cNvSpPr txBox="1"/>
          <p:nvPr/>
        </p:nvSpPr>
        <p:spPr>
          <a:xfrm>
            <a:off x="157688" y="1268760"/>
            <a:ext cx="88286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400" dirty="0" smtClean="0">
                <a:latin typeface="Ravie" panose="04040805050809020602" pitchFamily="82" charset="0"/>
              </a:rPr>
              <a:t>Logarithms carry out some rules. Some of them are shown below: </a:t>
            </a:r>
            <a:endParaRPr lang="en-AU" sz="2400" dirty="0"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33384" y="2787120"/>
            <a:ext cx="3701654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Log (a ∙ b) = log a + log b</a:t>
            </a:r>
            <a:endParaRPr lang="en-AU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5 Rectángulo"/>
              <p:cNvSpPr/>
              <p:nvPr/>
            </p:nvSpPr>
            <p:spPr>
              <a:xfrm>
                <a:off x="4809848" y="2580140"/>
                <a:ext cx="3496470" cy="783291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40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en-AU" sz="2400">
                              <a:latin typeface="Ravie" panose="04040805050809020602" pitchFamily="82" charset="0"/>
                            </a:rPr>
                            <m:t>log</m:t>
                          </m:r>
                        </m:fName>
                        <m:e>
                          <m:f>
                            <m:fPr>
                              <m:ctrlPr>
                                <a:rPr lang="en-AU" sz="24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n-AU" sz="2400">
                                  <a:latin typeface="Ravie" panose="04040805050809020602" pitchFamily="82" charset="0"/>
                                </a:rPr>
                                <m:t>a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n-AU" sz="2400">
                                  <a:latin typeface="Ravie" panose="04040805050809020602" pitchFamily="82" charset="0"/>
                                </a:rPr>
                                <m:t>b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n-AU" sz="2400">
                              <a:latin typeface="Ravie" panose="04040805050809020602" pitchFamily="82" charset="0"/>
                            </a:rPr>
                            <m:t>=</m:t>
                          </m:r>
                          <m:func>
                            <m:funcPr>
                              <m:ctrlPr>
                                <a:rPr lang="en-AU" sz="2400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nor/>
                                </m:rPr>
                                <a:rPr lang="en-AU" sz="2400">
                                  <a:latin typeface="Ravie" panose="04040805050809020602" pitchFamily="82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m:rPr>
                                  <m:nor/>
                                </m:rPr>
                                <a:rPr lang="en-AU" sz="2400">
                                  <a:latin typeface="Ravie" panose="04040805050809020602" pitchFamily="82" charset="0"/>
                                </a:rPr>
                                <m:t>a</m:t>
                              </m:r>
                            </m:e>
                          </m:func>
                          <m:r>
                            <m:rPr>
                              <m:nor/>
                            </m:rPr>
                            <a:rPr lang="en-AU" sz="2400" i="1">
                              <a:latin typeface="Ravie" panose="04040805050809020602" pitchFamily="82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AU" sz="2400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nor/>
                                </m:rPr>
                                <a:rPr lang="en-AU" sz="2400">
                                  <a:latin typeface="Ravie" panose="04040805050809020602" pitchFamily="82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m:rPr>
                                  <m:nor/>
                                </m:rPr>
                                <a:rPr lang="en-AU" sz="2400">
                                  <a:latin typeface="Ravie" panose="04040805050809020602" pitchFamily="82" charset="0"/>
                                </a:rPr>
                                <m:t>b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AU" sz="24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6" name="5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9848" y="2580140"/>
                <a:ext cx="3496470" cy="78329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6 CuadroTexto"/>
          <p:cNvSpPr txBox="1"/>
          <p:nvPr/>
        </p:nvSpPr>
        <p:spPr>
          <a:xfrm>
            <a:off x="1192030" y="3901697"/>
            <a:ext cx="2584362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Log a</a:t>
            </a:r>
            <a:r>
              <a:rPr lang="en-AU" baseline="30000" dirty="0" smtClean="0">
                <a:latin typeface="Ravie" panose="04040805050809020602" pitchFamily="82" charset="0"/>
              </a:rPr>
              <a:t>n</a:t>
            </a:r>
            <a:r>
              <a:rPr lang="en-AU" dirty="0" smtClean="0">
                <a:latin typeface="Ravie" panose="04040805050809020602" pitchFamily="82" charset="0"/>
              </a:rPr>
              <a:t> = n </a:t>
            </a:r>
            <a:r>
              <a:rPr lang="en-AU" dirty="0" smtClean="0">
                <a:latin typeface="Ravie"/>
              </a:rPr>
              <a:t>∙ log a</a:t>
            </a:r>
            <a:endParaRPr lang="en-AU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7 Rectángulo"/>
              <p:cNvSpPr/>
              <p:nvPr/>
            </p:nvSpPr>
            <p:spPr>
              <a:xfrm>
                <a:off x="4978515" y="3664421"/>
                <a:ext cx="3159135" cy="84388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40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en-AU" sz="2400">
                              <a:latin typeface="Ravie" panose="04040805050809020602" pitchFamily="82" charset="0"/>
                            </a:rPr>
                            <m:t>log</m:t>
                          </m:r>
                        </m:fName>
                        <m:e>
                          <m:rad>
                            <m:radPr>
                              <m:ctrlPr>
                                <a:rPr lang="en-AU" sz="2400" i="1">
                                  <a:latin typeface="Cambria Math"/>
                                </a:rPr>
                              </m:ctrlPr>
                            </m:radPr>
                            <m:deg>
                              <m:r>
                                <m:rPr>
                                  <m:nor/>
                                </m:rPr>
                                <a:rPr lang="en-AU" sz="2400">
                                  <a:latin typeface="Ravie" panose="04040805050809020602" pitchFamily="82" charset="0"/>
                                </a:rPr>
                                <m:t>n</m:t>
                              </m:r>
                            </m:deg>
                            <m:e>
                              <m:r>
                                <m:rPr>
                                  <m:nor/>
                                </m:rPr>
                                <a:rPr lang="en-AU" sz="2400">
                                  <a:latin typeface="Ravie" panose="04040805050809020602" pitchFamily="82" charset="0"/>
                                </a:rPr>
                                <m:t>a</m:t>
                              </m:r>
                            </m:e>
                          </m:rad>
                        </m:e>
                      </m:func>
                      <m:r>
                        <m:rPr>
                          <m:nor/>
                        </m:rPr>
                        <a:rPr lang="en-AU" sz="2400">
                          <a:latin typeface="Ravie" panose="04040805050809020602" pitchFamily="82" charset="0"/>
                        </a:rPr>
                        <m:t>=</m:t>
                      </m:r>
                      <m:f>
                        <m:fPr>
                          <m:ctrlPr>
                            <a:rPr lang="en-AU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AU" sz="2400">
                              <a:latin typeface="Ravie" panose="04040805050809020602" pitchFamily="82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AU" sz="2400">
                              <a:latin typeface="Ravie" panose="04040805050809020602" pitchFamily="82" charset="0"/>
                            </a:rPr>
                            <m:t>n</m:t>
                          </m:r>
                        </m:den>
                      </m:f>
                      <m:r>
                        <m:rPr>
                          <m:nor/>
                        </m:rPr>
                        <a:rPr lang="en-AU" sz="2400">
                          <a:latin typeface="Ravie" panose="04040805050809020602" pitchFamily="82" charset="0"/>
                        </a:rPr>
                        <m:t>∙</m:t>
                      </m:r>
                      <m:func>
                        <m:funcPr>
                          <m:ctrlPr>
                            <a:rPr lang="en-AU" sz="24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en-AU" sz="2400">
                              <a:latin typeface="Ravie" panose="04040805050809020602" pitchFamily="82" charset="0"/>
                            </a:rPr>
                            <m:t>log</m:t>
                          </m:r>
                        </m:fName>
                        <m:e>
                          <m:r>
                            <m:rPr>
                              <m:nor/>
                            </m:rPr>
                            <a:rPr lang="en-AU" sz="2400">
                              <a:latin typeface="Ravie" panose="04040805050809020602" pitchFamily="82" charset="0"/>
                            </a:rPr>
                            <m:t>a</m:t>
                          </m:r>
                        </m:e>
                      </m:func>
                    </m:oMath>
                  </m:oMathPara>
                </a14:m>
                <a:endParaRPr lang="en-AU" sz="24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8" name="7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8515" y="3664421"/>
                <a:ext cx="3159135" cy="84388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8 CuadroTexto"/>
          <p:cNvSpPr txBox="1"/>
          <p:nvPr/>
        </p:nvSpPr>
        <p:spPr>
          <a:xfrm>
            <a:off x="1492593" y="4930911"/>
            <a:ext cx="1983235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Log</a:t>
            </a:r>
            <a:r>
              <a:rPr lang="en-AU" sz="2400" baseline="-50000" dirty="0" smtClean="0">
                <a:latin typeface="Ravie" panose="04040805050809020602" pitchFamily="82" charset="0"/>
              </a:rPr>
              <a:t>a</a:t>
            </a:r>
            <a:r>
              <a:rPr lang="en-AU" sz="2400" dirty="0" smtClean="0">
                <a:latin typeface="Ravie" panose="04040805050809020602" pitchFamily="82" charset="0"/>
              </a:rPr>
              <a:t> a = </a:t>
            </a:r>
            <a:r>
              <a:rPr lang="en-AU" sz="2400" dirty="0" smtClean="0">
                <a:latin typeface="Snap ITC" panose="04040A07060A02020202" pitchFamily="82" charset="0"/>
              </a:rPr>
              <a:t>1</a:t>
            </a:r>
            <a:endParaRPr lang="en-AU" sz="2400" dirty="0">
              <a:latin typeface="Snap ITC" panose="04040A07060A020202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9 Rectángulo"/>
              <p:cNvSpPr/>
              <p:nvPr/>
            </p:nvSpPr>
            <p:spPr>
              <a:xfrm>
                <a:off x="5576115" y="4811392"/>
                <a:ext cx="1963936" cy="70070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AU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en-AU">
                                  <a:latin typeface="Ravie" panose="04040805050809020602" pitchFamily="82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en-AU">
                                  <a:latin typeface="Ravie" panose="04040805050809020602" pitchFamily="82" charset="0"/>
                                </a:rPr>
                                <m:t>c</m:t>
                              </m:r>
                            </m:sub>
                          </m:sSub>
                        </m:fName>
                        <m:e>
                          <m:r>
                            <m:rPr>
                              <m:nor/>
                            </m:rPr>
                            <a:rPr lang="en-AU">
                              <a:latin typeface="Ravie" panose="04040805050809020602" pitchFamily="82" charset="0"/>
                            </a:rPr>
                            <m:t>a</m:t>
                          </m:r>
                        </m:e>
                      </m:func>
                      <m:r>
                        <m:rPr>
                          <m:nor/>
                        </m:rPr>
                        <a:rPr lang="en-AU">
                          <a:latin typeface="Ravie" panose="04040805050809020602" pitchFamily="82" charset="0"/>
                        </a:rPr>
                        <m:t>=</m:t>
                      </m:r>
                      <m:f>
                        <m:fPr>
                          <m:ctrlPr>
                            <a:rPr lang="en-AU" i="1"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AU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nor/>
                                </m:rPr>
                                <a:rPr lang="en-AU">
                                  <a:latin typeface="Ravie" panose="04040805050809020602" pitchFamily="82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m:rPr>
                                  <m:nor/>
                                </m:rPr>
                                <a:rPr lang="en-AU">
                                  <a:latin typeface="Ravie" panose="04040805050809020602" pitchFamily="82" charset="0"/>
                                </a:rPr>
                                <m:t>a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AU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nor/>
                                </m:rPr>
                                <a:rPr lang="en-AU">
                                  <a:latin typeface="Ravie" panose="04040805050809020602" pitchFamily="82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m:rPr>
                                  <m:nor/>
                                </m:rPr>
                                <a:rPr lang="en-AU">
                                  <a:latin typeface="Ravie" panose="04040805050809020602" pitchFamily="82" charset="0"/>
                                </a:rPr>
                                <m:t>c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AU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10" name="9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6115" y="4811392"/>
                <a:ext cx="1963936" cy="70070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0147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orazón"/>
          <p:cNvSpPr/>
          <p:nvPr/>
        </p:nvSpPr>
        <p:spPr>
          <a:xfrm>
            <a:off x="1685797" y="2924944"/>
            <a:ext cx="5772406" cy="3384376"/>
          </a:xfrm>
          <a:prstGeom prst="hear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000" dirty="0" smtClean="0">
                <a:ln>
                  <a:solidFill>
                    <a:schemeClr val="accent6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POWERS AND LOGARITHMS</a:t>
            </a:r>
          </a:p>
        </p:txBody>
      </p:sp>
      <p:sp>
        <p:nvSpPr>
          <p:cNvPr id="3" name="2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4" name="13 CuadroTexto"/>
          <p:cNvSpPr txBox="1"/>
          <p:nvPr/>
        </p:nvSpPr>
        <p:spPr>
          <a:xfrm>
            <a:off x="-775" y="941819"/>
            <a:ext cx="91447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400" dirty="0" smtClean="0">
                <a:latin typeface="Ravie" panose="04040805050809020602" pitchFamily="82" charset="0"/>
              </a:rPr>
              <a:t>It is said that there is a “</a:t>
            </a:r>
            <a:r>
              <a:rPr lang="en-A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love triangle</a:t>
            </a:r>
            <a:r>
              <a:rPr lang="en-AU" sz="2400" dirty="0" smtClean="0">
                <a:latin typeface="Ravie" panose="04040805050809020602" pitchFamily="82" charset="0"/>
              </a:rPr>
              <a:t>” between Power, Logarithm and Radical</a:t>
            </a:r>
            <a:endParaRPr lang="en-AU" sz="2400" dirty="0">
              <a:latin typeface="Ravie" panose="04040805050809020602" pitchFamily="82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-776" y="1953561"/>
            <a:ext cx="91447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400" dirty="0" smtClean="0">
                <a:latin typeface="Ravie" panose="04040805050809020602" pitchFamily="82" charset="0"/>
              </a:rPr>
              <a:t>In the example below, we can understand better that proposal:</a:t>
            </a:r>
            <a:endParaRPr lang="en-AU" sz="2400" dirty="0">
              <a:latin typeface="Ravie" panose="04040805050809020602" pitchFamily="82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251520" y="3356992"/>
            <a:ext cx="3528392" cy="707886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AU" sz="4000" dirty="0" smtClean="0">
                <a:latin typeface="Ravie" panose="04040805050809020602" pitchFamily="82" charset="0"/>
              </a:rPr>
              <a:t>5</a:t>
            </a:r>
            <a:r>
              <a:rPr lang="en-AU" sz="4000" baseline="30000" dirty="0" smtClean="0">
                <a:latin typeface="Ravie" panose="04040805050809020602" pitchFamily="82" charset="0"/>
              </a:rPr>
              <a:t>7</a:t>
            </a:r>
            <a:r>
              <a:rPr lang="en-AU" sz="4000" dirty="0" smtClean="0">
                <a:latin typeface="Ravie" panose="04040805050809020602" pitchFamily="82" charset="0"/>
              </a:rPr>
              <a:t> = 78,125</a:t>
            </a:r>
            <a:endParaRPr lang="en-AU" sz="4000" dirty="0">
              <a:latin typeface="Ravie" panose="04040805050809020602" pitchFamily="82" charset="0"/>
            </a:endParaRPr>
          </a:p>
        </p:txBody>
      </p:sp>
      <p:grpSp>
        <p:nvGrpSpPr>
          <p:cNvPr id="28" name="27 Grupo"/>
          <p:cNvGrpSpPr/>
          <p:nvPr/>
        </p:nvGrpSpPr>
        <p:grpSpPr>
          <a:xfrm>
            <a:off x="5070526" y="3267704"/>
            <a:ext cx="3965970" cy="845662"/>
            <a:chOff x="4710486" y="3375426"/>
            <a:chExt cx="3965970" cy="845662"/>
          </a:xfrm>
          <a:solidFill>
            <a:schemeClr val="accent6"/>
          </a:solidFill>
        </p:grpSpPr>
        <p:sp>
          <p:nvSpPr>
            <p:cNvPr id="25" name="24 CuadroTexto"/>
            <p:cNvSpPr txBox="1"/>
            <p:nvPr/>
          </p:nvSpPr>
          <p:spPr>
            <a:xfrm>
              <a:off x="5148064" y="3513202"/>
              <a:ext cx="3528392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AU" sz="3500" dirty="0" smtClean="0">
                  <a:latin typeface="Ravie" panose="04040805050809020602" pitchFamily="82" charset="0"/>
                </a:rPr>
                <a:t>78,125</a:t>
              </a:r>
              <a:r>
                <a:rPr lang="en-AU" sz="4000" dirty="0" smtClean="0">
                  <a:latin typeface="Ravie" panose="04040805050809020602" pitchFamily="82" charset="0"/>
                </a:rPr>
                <a:t> = 5</a:t>
              </a:r>
              <a:endParaRPr lang="en-AU" sz="4000" dirty="0">
                <a:latin typeface="Ravie" panose="04040805050809020602" pitchFamily="82" charset="0"/>
              </a:endParaRPr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4723334" y="3513202"/>
              <a:ext cx="526106" cy="707886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AU" sz="4000" dirty="0" smtClean="0">
                  <a:latin typeface="Snap ITC" panose="04040A07060A02020202" pitchFamily="82" charset="0"/>
                </a:rPr>
                <a:t>√</a:t>
              </a:r>
              <a:endParaRPr lang="en-AU" sz="4000" dirty="0">
                <a:latin typeface="Snap ITC" panose="04040A07060A02020202" pitchFamily="82" charset="0"/>
              </a:endParaRPr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4710486" y="3375426"/>
              <a:ext cx="55180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4000" baseline="30000" dirty="0" smtClean="0">
                  <a:latin typeface="Ravie" panose="04040805050809020602" pitchFamily="82" charset="0"/>
                </a:rPr>
                <a:t>7 </a:t>
              </a:r>
              <a:endParaRPr lang="en-AU" sz="4000" dirty="0">
                <a:latin typeface="Ravie" panose="04040805050809020602" pitchFamily="82" charset="0"/>
              </a:endParaRPr>
            </a:p>
          </p:txBody>
        </p:sp>
        <p:cxnSp>
          <p:nvCxnSpPr>
            <p:cNvPr id="27" name="26 Conector recto"/>
            <p:cNvCxnSpPr/>
            <p:nvPr/>
          </p:nvCxnSpPr>
          <p:spPr>
            <a:xfrm>
              <a:off x="5190281" y="3632247"/>
              <a:ext cx="1974007" cy="0"/>
            </a:xfrm>
            <a:prstGeom prst="line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28 CuadroTexto"/>
          <p:cNvSpPr txBox="1"/>
          <p:nvPr/>
        </p:nvSpPr>
        <p:spPr>
          <a:xfrm>
            <a:off x="2111962" y="5229200"/>
            <a:ext cx="4920076" cy="707886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AU" sz="4000" dirty="0" smtClean="0">
                <a:latin typeface="Ravie" panose="04040805050809020602" pitchFamily="82" charset="0"/>
              </a:rPr>
              <a:t>Log</a:t>
            </a:r>
            <a:r>
              <a:rPr lang="en-AU" sz="4000" baseline="-50000" dirty="0" smtClean="0">
                <a:latin typeface="Ravie" panose="04040805050809020602" pitchFamily="82" charset="0"/>
              </a:rPr>
              <a:t>5</a:t>
            </a:r>
            <a:r>
              <a:rPr lang="en-AU" sz="4000" dirty="0" smtClean="0">
                <a:latin typeface="Ravie" panose="04040805050809020602" pitchFamily="82" charset="0"/>
              </a:rPr>
              <a:t> 78,125 = 7</a:t>
            </a:r>
            <a:endParaRPr lang="en-AU" sz="40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380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/>
      <p:bldP spid="16" grpId="0"/>
      <p:bldP spid="17" grpId="0" animBg="1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-775" y="1085835"/>
            <a:ext cx="91447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400" dirty="0" smtClean="0">
                <a:latin typeface="Ravie" panose="04040805050809020602" pitchFamily="82" charset="0"/>
              </a:rPr>
              <a:t>A function is exponential if the variable is placed on the exponent</a:t>
            </a:r>
            <a:endParaRPr lang="en-AU" sz="2400" dirty="0">
              <a:latin typeface="Ravie" panose="040408050508090206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" y="2103239"/>
            <a:ext cx="86044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Mathematically, f(x) = a</a:t>
            </a:r>
            <a:r>
              <a:rPr lang="en-AU" sz="2400" baseline="30000" dirty="0" smtClean="0">
                <a:latin typeface="Ravie" panose="04040805050809020602" pitchFamily="82" charset="0"/>
              </a:rPr>
              <a:t>x</a:t>
            </a:r>
            <a:r>
              <a:rPr lang="en-AU" sz="2400" dirty="0" smtClean="0">
                <a:latin typeface="Ravie" panose="04040805050809020602" pitchFamily="82" charset="0"/>
              </a:rPr>
              <a:t> </a:t>
            </a:r>
            <a:endParaRPr lang="en-AU" sz="2400" dirty="0">
              <a:latin typeface="Ravie" panose="04040805050809020602" pitchFamily="82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400" dirty="0" smtClean="0">
                <a:ln>
                  <a:solidFill>
                    <a:schemeClr val="accent6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EXPONENTIAL FUNCTION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graphicFrame>
        <p:nvGraphicFramePr>
          <p:cNvPr id="9" name="8 Gráfico"/>
          <p:cNvGraphicFramePr/>
          <p:nvPr>
            <p:extLst>
              <p:ext uri="{D42A27DB-BD31-4B8C-83A1-F6EECF244321}">
                <p14:modId xmlns:p14="http://schemas.microsoft.com/office/powerpoint/2010/main" val="1852990645"/>
              </p:ext>
            </p:extLst>
          </p:nvPr>
        </p:nvGraphicFramePr>
        <p:xfrm>
          <a:off x="1524000" y="2564904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9 CuadroTexto"/>
          <p:cNvSpPr txBox="1"/>
          <p:nvPr/>
        </p:nvSpPr>
        <p:spPr>
          <a:xfrm>
            <a:off x="6444208" y="4941168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That is: f(x) = 2</a:t>
            </a:r>
            <a:r>
              <a:rPr lang="en-AU" sz="2400" baseline="30000" dirty="0" smtClean="0">
                <a:latin typeface="Ravie" panose="04040805050809020602" pitchFamily="82" charset="0"/>
              </a:rPr>
              <a:t>x</a:t>
            </a:r>
            <a:r>
              <a:rPr lang="en-AU" sz="2400" dirty="0" smtClean="0">
                <a:latin typeface="Ravie" panose="04040805050809020602" pitchFamily="82" charset="0"/>
              </a:rPr>
              <a:t> </a:t>
            </a:r>
            <a:endParaRPr lang="en-AU" sz="24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655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Graphic spid="9" grpId="0">
        <p:bldSub>
          <a:bldChart bld="series"/>
        </p:bldSub>
      </p:bldGraphic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400" dirty="0" smtClean="0">
                <a:ln>
                  <a:solidFill>
                    <a:schemeClr val="accent6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LOGARITHMIC FUNCTION</a:t>
            </a:r>
          </a:p>
        </p:txBody>
      </p:sp>
      <p:sp>
        <p:nvSpPr>
          <p:cNvPr id="7" name="6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8" name="7 CuadroTexto"/>
          <p:cNvSpPr txBox="1"/>
          <p:nvPr/>
        </p:nvSpPr>
        <p:spPr>
          <a:xfrm>
            <a:off x="-775" y="836712"/>
            <a:ext cx="91447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400" dirty="0" smtClean="0">
                <a:latin typeface="Ravie" panose="04040805050809020602" pitchFamily="82" charset="0"/>
              </a:rPr>
              <a:t>A function is logarithmic if the variable is placed on the argument</a:t>
            </a:r>
            <a:endParaRPr lang="en-AU" sz="2400" dirty="0">
              <a:latin typeface="Ravie" panose="040408050508090206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74694" y="1700808"/>
            <a:ext cx="77946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latin typeface="Ravie" panose="04040805050809020602" pitchFamily="82" charset="0"/>
              </a:rPr>
              <a:t>Mathematically, f(x) = log</a:t>
            </a:r>
            <a:r>
              <a:rPr lang="en-AU" sz="2400" baseline="-50000" dirty="0" smtClean="0">
                <a:latin typeface="Ravie" panose="04040805050809020602" pitchFamily="82" charset="0"/>
              </a:rPr>
              <a:t>a</a:t>
            </a:r>
            <a:r>
              <a:rPr lang="en-AU" sz="2400" dirty="0" smtClean="0">
                <a:latin typeface="Ravie" panose="04040805050809020602" pitchFamily="82" charset="0"/>
              </a:rPr>
              <a:t> x; a &gt; 0 and a </a:t>
            </a:r>
            <a:r>
              <a:rPr lang="en-AU" sz="2400" b="1" dirty="0" smtClean="0">
                <a:latin typeface="Ravie"/>
              </a:rPr>
              <a:t>≠</a:t>
            </a:r>
            <a:r>
              <a:rPr lang="en-AU" sz="2400" dirty="0" smtClean="0">
                <a:latin typeface="Ravie"/>
              </a:rPr>
              <a:t> </a:t>
            </a:r>
            <a:r>
              <a:rPr lang="en-AU" sz="2400" dirty="0" smtClean="0">
                <a:latin typeface="Snap ITC" panose="04040A07060A02020202" pitchFamily="82" charset="0"/>
              </a:rPr>
              <a:t>1</a:t>
            </a:r>
            <a:endParaRPr lang="en-AU" sz="2400" dirty="0">
              <a:latin typeface="Snap ITC" panose="04040A07060A02020202" pitchFamily="82" charset="0"/>
            </a:endParaRPr>
          </a:p>
        </p:txBody>
      </p:sp>
      <p:graphicFrame>
        <p:nvGraphicFramePr>
          <p:cNvPr id="10" name="9 Gráfico"/>
          <p:cNvGraphicFramePr/>
          <p:nvPr>
            <p:extLst>
              <p:ext uri="{D42A27DB-BD31-4B8C-83A1-F6EECF244321}">
                <p14:modId xmlns:p14="http://schemas.microsoft.com/office/powerpoint/2010/main" val="3499581098"/>
              </p:ext>
            </p:extLst>
          </p:nvPr>
        </p:nvGraphicFramePr>
        <p:xfrm>
          <a:off x="1524000" y="2531805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10 CuadroTexto"/>
          <p:cNvSpPr txBox="1"/>
          <p:nvPr/>
        </p:nvSpPr>
        <p:spPr>
          <a:xfrm>
            <a:off x="4547412" y="4293096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That is: f(x) = log</a:t>
            </a:r>
            <a:r>
              <a:rPr lang="en-AU" sz="2400" baseline="-50000" dirty="0" smtClean="0">
                <a:latin typeface="Ravie" panose="04040805050809020602" pitchFamily="82" charset="0"/>
              </a:rPr>
              <a:t>3</a:t>
            </a:r>
            <a:r>
              <a:rPr lang="en-AU" sz="2400" dirty="0" smtClean="0">
                <a:latin typeface="Ravie" panose="04040805050809020602" pitchFamily="82" charset="0"/>
              </a:rPr>
              <a:t> x</a:t>
            </a:r>
            <a:endParaRPr lang="en-AU" sz="24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13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Graphic spid="10" grpId="0">
        <p:bldSub>
          <a:bldChart bld="series"/>
        </p:bldSub>
      </p:bldGraphic>
      <p:bldP spid="11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1210</TotalTime>
  <Words>1748</Words>
  <Application>Microsoft Office PowerPoint</Application>
  <PresentationFormat>Presentación en pantalla (4:3)</PresentationFormat>
  <Paragraphs>222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Erick</dc:creator>
  <cp:lastModifiedBy>Erick Duque Barragán</cp:lastModifiedBy>
  <cp:revision>100</cp:revision>
  <dcterms:created xsi:type="dcterms:W3CDTF">2012-02-22T01:50:54Z</dcterms:created>
  <dcterms:modified xsi:type="dcterms:W3CDTF">2022-04-30T23:35:38Z</dcterms:modified>
</cp:coreProperties>
</file>