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66F350-F885-49B4-AF29-D34D718401C6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4FDE87A-5DFF-48C9-B419-887B77B4E232}" type="pres">
      <dgm:prSet presAssocID="{C566F350-F885-49B4-AF29-D34D718401C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CB401513-BF1C-4AB4-9179-ADD4B64DAEB1}" type="presOf" srcId="{C566F350-F885-49B4-AF29-D34D718401C6}" destId="{04FDE87A-5DFF-48C9-B419-887B77B4E232}" srcOrd="0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D867-FD09-47B3-A1AC-1722431CB843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591F-0BE2-47BD-9D2E-A32C510391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0654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D867-FD09-47B3-A1AC-1722431CB843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591F-0BE2-47BD-9D2E-A32C510391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108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D867-FD09-47B3-A1AC-1722431CB843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591F-0BE2-47BD-9D2E-A32C510391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950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D867-FD09-47B3-A1AC-1722431CB843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591F-0BE2-47BD-9D2E-A32C510391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114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D867-FD09-47B3-A1AC-1722431CB843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591F-0BE2-47BD-9D2E-A32C510391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768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D867-FD09-47B3-A1AC-1722431CB843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591F-0BE2-47BD-9D2E-A32C510391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04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D867-FD09-47B3-A1AC-1722431CB843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591F-0BE2-47BD-9D2E-A32C510391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225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D867-FD09-47B3-A1AC-1722431CB843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591F-0BE2-47BD-9D2E-A32C510391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913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D867-FD09-47B3-A1AC-1722431CB843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591F-0BE2-47BD-9D2E-A32C510391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552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D867-FD09-47B3-A1AC-1722431CB843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591F-0BE2-47BD-9D2E-A32C510391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5535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D867-FD09-47B3-A1AC-1722431CB843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591F-0BE2-47BD-9D2E-A32C510391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081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3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6D867-FD09-47B3-A1AC-1722431CB843}" type="datetimeFigureOut">
              <a:rPr lang="es-CO" smtClean="0"/>
              <a:t>30/06/2021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0591F-0BE2-47BD-9D2E-A32C510391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498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27243" y="190381"/>
            <a:ext cx="6889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600" dirty="0" smtClean="0">
                <a:ln>
                  <a:solidFill>
                    <a:srgbClr val="00FF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ORDER OF OPERATIONS</a:t>
            </a:r>
            <a:endParaRPr lang="en-AU" sz="3600" dirty="0">
              <a:ln>
                <a:solidFill>
                  <a:srgbClr val="00FF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CuadroTexto 3"/>
          <p:cNvSpPr txBox="1">
            <a:spLocks noChangeArrowheads="1"/>
          </p:cNvSpPr>
          <p:nvPr/>
        </p:nvSpPr>
        <p:spPr bwMode="auto">
          <a:xfrm>
            <a:off x="2579688" y="3580065"/>
            <a:ext cx="39846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AU" altLang="es-CO" sz="2800">
                <a:solidFill>
                  <a:srgbClr val="000000"/>
                </a:solidFill>
                <a:latin typeface="Cooper Black" panose="0208090404030B020404" pitchFamily="18" charset="0"/>
              </a:rPr>
              <a:t>By: Mr. Erick Duque</a:t>
            </a: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156" y="1164540"/>
            <a:ext cx="2453689" cy="2480484"/>
          </a:xfrm>
          <a:prstGeom prst="rect">
            <a:avLst/>
          </a:prstGeom>
        </p:spPr>
      </p:pic>
      <p:grpSp>
        <p:nvGrpSpPr>
          <p:cNvPr id="10" name="9 Grupo"/>
          <p:cNvGrpSpPr/>
          <p:nvPr/>
        </p:nvGrpSpPr>
        <p:grpSpPr>
          <a:xfrm>
            <a:off x="1926885" y="4509120"/>
            <a:ext cx="5290231" cy="1754326"/>
            <a:chOff x="1926885" y="4149080"/>
            <a:chExt cx="5290231" cy="1754326"/>
          </a:xfrm>
        </p:grpSpPr>
        <p:grpSp>
          <p:nvGrpSpPr>
            <p:cNvPr id="11" name="10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3" name="12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Contáctenos: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@a.m.e._asesorias_matematicas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14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2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8917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907704" y="1115452"/>
            <a:ext cx="6960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P</a:t>
            </a:r>
            <a:endParaRPr lang="en-AU" sz="60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919732" y="1909281"/>
            <a:ext cx="6110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e</a:t>
            </a:r>
            <a:endParaRPr lang="en-AU" sz="60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19732" y="2701369"/>
            <a:ext cx="8226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m</a:t>
            </a:r>
            <a:endParaRPr lang="en-AU" sz="60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919732" y="3493457"/>
            <a:ext cx="7264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d</a:t>
            </a:r>
            <a:endParaRPr lang="en-AU" sz="60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19732" y="4285545"/>
            <a:ext cx="6575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a</a:t>
            </a:r>
            <a:endParaRPr lang="en-AU" sz="60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919732" y="5077633"/>
            <a:ext cx="5709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s</a:t>
            </a:r>
            <a:endParaRPr lang="en-AU" sz="60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anose="04020904020102020604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1599183"/>
            <a:ext cx="1865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err="1" smtClean="0">
                <a:latin typeface="Cooper Black" panose="0208090404030B020404" pitchFamily="18" charset="0"/>
              </a:rPr>
              <a:t>arentheses</a:t>
            </a:r>
            <a:endParaRPr lang="es-CO" sz="2400" dirty="0">
              <a:latin typeface="Cooper Black" panose="0208090404030B020404" pitchFamily="18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347069" y="2391271"/>
            <a:ext cx="1628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err="1" smtClean="0">
                <a:latin typeface="Cooper Black" panose="0208090404030B020404" pitchFamily="18" charset="0"/>
              </a:rPr>
              <a:t>xponents</a:t>
            </a:r>
            <a:endParaRPr lang="es-CO" sz="2400" dirty="0">
              <a:latin typeface="Cooper Black" panose="0208090404030B020404" pitchFamily="18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555776" y="3183359"/>
            <a:ext cx="2311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err="1" smtClean="0">
                <a:latin typeface="Cooper Black" panose="0208090404030B020404" pitchFamily="18" charset="0"/>
              </a:rPr>
              <a:t>ultiplications</a:t>
            </a:r>
            <a:endParaRPr lang="es-CO" sz="2400" dirty="0">
              <a:latin typeface="Cooper Black" panose="0208090404030B020404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440702" y="3933056"/>
            <a:ext cx="1391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err="1" smtClean="0">
                <a:latin typeface="Cooper Black" panose="0208090404030B020404" pitchFamily="18" charset="0"/>
              </a:rPr>
              <a:t>ivisions</a:t>
            </a:r>
            <a:endParaRPr lang="es-CO" sz="2400" dirty="0">
              <a:latin typeface="Cooper Black" panose="0208090404030B020404" pitchFamily="18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421466" y="4767535"/>
            <a:ext cx="1486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err="1" smtClean="0">
                <a:latin typeface="Cooper Black" panose="0208090404030B020404" pitchFamily="18" charset="0"/>
              </a:rPr>
              <a:t>dditions</a:t>
            </a:r>
            <a:endParaRPr lang="es-CO" sz="2400" dirty="0">
              <a:latin typeface="Cooper Black" panose="0208090404030B020404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346122" y="5517232"/>
            <a:ext cx="2168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err="1" smtClean="0">
                <a:latin typeface="Cooper Black" panose="0208090404030B020404" pitchFamily="18" charset="0"/>
              </a:rPr>
              <a:t>ubstractions</a:t>
            </a:r>
            <a:endParaRPr lang="es-CO" sz="2400" dirty="0">
              <a:latin typeface="Cooper Black" panose="0208090404030B020404" pitchFamily="18" charset="0"/>
            </a:endParaRPr>
          </a:p>
        </p:txBody>
      </p:sp>
      <p:sp>
        <p:nvSpPr>
          <p:cNvPr id="19" name="18 Cerrar llave"/>
          <p:cNvSpPr/>
          <p:nvPr/>
        </p:nvSpPr>
        <p:spPr>
          <a:xfrm>
            <a:off x="4860032" y="2852935"/>
            <a:ext cx="576063" cy="1432609"/>
          </a:xfrm>
          <a:prstGeom prst="rightBrace">
            <a:avLst>
              <a:gd name="adj1" fmla="val 17596"/>
              <a:gd name="adj2" fmla="val 45628"/>
            </a:avLst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19 CuadroTexto"/>
          <p:cNvSpPr txBox="1"/>
          <p:nvPr/>
        </p:nvSpPr>
        <p:spPr>
          <a:xfrm>
            <a:off x="5436094" y="2969074"/>
            <a:ext cx="331237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>
                <a:ln>
                  <a:solidFill>
                    <a:srgbClr val="7030A0"/>
                  </a:solidFill>
                </a:ln>
                <a:solidFill>
                  <a:srgbClr val="0000FF"/>
                </a:solidFill>
                <a:latin typeface="Cooper Black" panose="0208090404030B020404" pitchFamily="18" charset="0"/>
              </a:rPr>
              <a:t>Solve the one that is found first from left to right</a:t>
            </a:r>
            <a:endParaRPr lang="en-AU" sz="2400" dirty="0">
              <a:ln>
                <a:solidFill>
                  <a:srgbClr val="7030A0"/>
                </a:solidFill>
              </a:ln>
              <a:solidFill>
                <a:srgbClr val="0000FF"/>
              </a:solidFill>
              <a:latin typeface="Cooper Black" panose="0208090404030B020404" pitchFamily="18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0" y="57398"/>
            <a:ext cx="9144000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lvl="1" algn="ctr"/>
            <a:r>
              <a:rPr lang="es-CO" sz="5400" b="1" dirty="0" err="1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Order</a:t>
            </a:r>
            <a:r>
              <a:rPr lang="es-CO" sz="5400" b="1" dirty="0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 of </a:t>
            </a:r>
            <a:r>
              <a:rPr lang="es-CO" sz="5400" b="1" dirty="0" err="1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operations</a:t>
            </a:r>
            <a:endParaRPr lang="es-ES" sz="5400" b="1" dirty="0">
              <a:ln w="1905">
                <a:solidFill>
                  <a:schemeClr val="tx1"/>
                </a:solidFill>
              </a:ln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tencil" panose="040409050D0802020404" pitchFamily="82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117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3" grpId="0"/>
      <p:bldP spid="14" grpId="0"/>
      <p:bldP spid="15" grpId="0"/>
      <p:bldP spid="17" grpId="0"/>
      <p:bldP spid="18" grpId="0"/>
      <p:bldP spid="19" grpId="0" animBg="1"/>
      <p:bldP spid="2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7398"/>
            <a:ext cx="9144000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lvl="1" algn="ctr"/>
            <a:r>
              <a:rPr lang="es-CO" sz="5400" b="1" dirty="0" err="1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Order</a:t>
            </a:r>
            <a:r>
              <a:rPr lang="es-CO" sz="5400" b="1" dirty="0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 of </a:t>
            </a:r>
            <a:r>
              <a:rPr lang="es-CO" sz="5400" b="1" dirty="0" err="1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operations</a:t>
            </a:r>
            <a:endParaRPr lang="es-ES" sz="5400" b="1" dirty="0">
              <a:ln w="1905">
                <a:solidFill>
                  <a:schemeClr val="tx1"/>
                </a:solidFill>
              </a:ln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tencil" panose="040409050D0802020404" pitchFamily="82" charset="0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3642939" y="1484784"/>
            <a:ext cx="1858122" cy="370800"/>
            <a:chOff x="3550239" y="1267292"/>
            <a:chExt cx="1858122" cy="370800"/>
          </a:xfrm>
        </p:grpSpPr>
        <p:sp>
          <p:nvSpPr>
            <p:cNvPr id="6" name="5 Elipse"/>
            <p:cNvSpPr/>
            <p:nvPr/>
          </p:nvSpPr>
          <p:spPr>
            <a:xfrm>
              <a:off x="3550239" y="1267292"/>
              <a:ext cx="370800" cy="3708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2000"/>
            </a:p>
          </p:txBody>
        </p:sp>
        <p:grpSp>
          <p:nvGrpSpPr>
            <p:cNvPr id="3" name="2 Grupo"/>
            <p:cNvGrpSpPr/>
            <p:nvPr/>
          </p:nvGrpSpPr>
          <p:grpSpPr>
            <a:xfrm>
              <a:off x="3735639" y="1268760"/>
              <a:ext cx="1672722" cy="369332"/>
              <a:chOff x="184665" y="0"/>
              <a:chExt cx="1672722" cy="369332"/>
            </a:xfrm>
          </p:grpSpPr>
          <p:sp>
            <p:nvSpPr>
              <p:cNvPr id="4" name="3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" name="4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2000" kern="1200" dirty="0" err="1" smtClean="0">
                    <a:solidFill>
                      <a:srgbClr val="FF0000"/>
                    </a:solidFill>
                    <a:latin typeface="Hobo Std" pitchFamily="34" charset="0"/>
                  </a:rPr>
                  <a:t>EXERCISE</a:t>
                </a: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 </a:t>
                </a: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1</a:t>
                </a:r>
                <a:endParaRPr lang="es-ES" sz="2000" kern="1200" dirty="0">
                  <a:solidFill>
                    <a:srgbClr val="FF0000"/>
                  </a:solidFill>
                  <a:latin typeface="Hobo Std" pitchFamily="34" charset="0"/>
                </a:endParaRPr>
              </a:p>
            </p:txBody>
          </p:sp>
        </p:grpSp>
      </p:grpSp>
      <p:sp>
        <p:nvSpPr>
          <p:cNvPr id="9" name="8 CuadroTexto"/>
          <p:cNvSpPr txBox="1"/>
          <p:nvPr/>
        </p:nvSpPr>
        <p:spPr>
          <a:xfrm>
            <a:off x="1152128" y="2028101"/>
            <a:ext cx="3236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4 </a:t>
            </a:r>
            <a:r>
              <a:rPr lang="en-AU" sz="2400" dirty="0" smtClean="0">
                <a:latin typeface="Ravie" panose="04040805050809020602" pitchFamily="82" charset="0"/>
                <a:cs typeface="Times New Roman"/>
              </a:rPr>
              <a:t>‧ 2 ‧ (3 + 6) ÷ 3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788024" y="2028101"/>
            <a:ext cx="2282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4 </a:t>
            </a:r>
            <a:r>
              <a:rPr lang="en-AU" sz="2400" dirty="0" smtClean="0">
                <a:latin typeface="Ravie" panose="04040805050809020602" pitchFamily="82" charset="0"/>
                <a:cs typeface="Times New Roman"/>
              </a:rPr>
              <a:t>‧ 2 ‧ </a:t>
            </a:r>
            <a:r>
              <a:rPr lang="en-AU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Ravie" panose="04040805050809020602" pitchFamily="82" charset="0"/>
                <a:cs typeface="Times New Roman"/>
              </a:rPr>
              <a:t>9</a:t>
            </a:r>
            <a:r>
              <a:rPr lang="en-AU" sz="2400" dirty="0" smtClean="0">
                <a:latin typeface="Ravie" panose="04040805050809020602" pitchFamily="82" charset="0"/>
                <a:cs typeface="Times New Roman"/>
              </a:rPr>
              <a:t> ÷ 3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12" name="11 Igual que"/>
          <p:cNvSpPr/>
          <p:nvPr/>
        </p:nvSpPr>
        <p:spPr>
          <a:xfrm>
            <a:off x="4392000" y="2168933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7021655" y="2168933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454402" y="1904990"/>
            <a:ext cx="10791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FF0066"/>
                </a:solidFill>
                <a:latin typeface="Ravie" panose="04040805050809020602" pitchFamily="82" charset="0"/>
              </a:rPr>
              <a:t>24</a:t>
            </a:r>
            <a:endParaRPr lang="en-AU" sz="4000" dirty="0">
              <a:solidFill>
                <a:srgbClr val="FF0066"/>
              </a:solidFill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324192" y="2031231"/>
            <a:ext cx="1383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  <a:cs typeface="Times New Roman"/>
              </a:rPr>
              <a:t>(3 + 6)</a:t>
            </a:r>
            <a:endParaRPr lang="en-AU" sz="2400" dirty="0">
              <a:latin typeface="Ravie" panose="04040805050809020602" pitchFamily="82" charset="0"/>
            </a:endParaRPr>
          </a:p>
        </p:txBody>
      </p:sp>
      <p:grpSp>
        <p:nvGrpSpPr>
          <p:cNvPr id="16" name="15 Grupo"/>
          <p:cNvGrpSpPr/>
          <p:nvPr/>
        </p:nvGrpSpPr>
        <p:grpSpPr>
          <a:xfrm>
            <a:off x="3642939" y="2926412"/>
            <a:ext cx="1858122" cy="370800"/>
            <a:chOff x="3550239" y="1267292"/>
            <a:chExt cx="1858122" cy="370800"/>
          </a:xfrm>
        </p:grpSpPr>
        <p:sp>
          <p:nvSpPr>
            <p:cNvPr id="17" name="16 Elipse"/>
            <p:cNvSpPr/>
            <p:nvPr/>
          </p:nvSpPr>
          <p:spPr>
            <a:xfrm>
              <a:off x="3550239" y="1267292"/>
              <a:ext cx="370800" cy="3708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2000"/>
            </a:p>
          </p:txBody>
        </p:sp>
        <p:grpSp>
          <p:nvGrpSpPr>
            <p:cNvPr id="18" name="17 Grupo"/>
            <p:cNvGrpSpPr/>
            <p:nvPr/>
          </p:nvGrpSpPr>
          <p:grpSpPr>
            <a:xfrm>
              <a:off x="3735639" y="1268760"/>
              <a:ext cx="1672722" cy="369332"/>
              <a:chOff x="184665" y="0"/>
              <a:chExt cx="1672722" cy="369332"/>
            </a:xfrm>
          </p:grpSpPr>
          <p:sp>
            <p:nvSpPr>
              <p:cNvPr id="19" name="18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0" name="19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2000" kern="1200" dirty="0" err="1" smtClean="0">
                    <a:solidFill>
                      <a:srgbClr val="FF0000"/>
                    </a:solidFill>
                    <a:latin typeface="Hobo Std" pitchFamily="34" charset="0"/>
                  </a:rPr>
                  <a:t>EXERCISE</a:t>
                </a: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 </a:t>
                </a: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2</a:t>
                </a:r>
                <a:endParaRPr lang="es-ES" sz="2000" kern="1200" dirty="0">
                  <a:solidFill>
                    <a:srgbClr val="FF0000"/>
                  </a:solidFill>
                  <a:latin typeface="Hobo Std" pitchFamily="34" charset="0"/>
                </a:endParaRPr>
              </a:p>
            </p:txBody>
          </p:sp>
        </p:grpSp>
      </p:grpSp>
      <p:sp>
        <p:nvSpPr>
          <p:cNvPr id="22" name="21 CuadroTexto"/>
          <p:cNvSpPr txBox="1"/>
          <p:nvPr/>
        </p:nvSpPr>
        <p:spPr>
          <a:xfrm>
            <a:off x="35496" y="3574484"/>
            <a:ext cx="3629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3 + (2 + 3)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– 6 ÷ 2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707854" y="3574484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(2 + 3)</a:t>
            </a:r>
            <a:endParaRPr lang="en-AU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25" name="24 Igual que"/>
          <p:cNvSpPr/>
          <p:nvPr/>
        </p:nvSpPr>
        <p:spPr>
          <a:xfrm>
            <a:off x="3527904" y="371531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35496" y="4036149"/>
            <a:ext cx="2858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3 + (</a:t>
            </a:r>
            <a:r>
              <a:rPr lang="en-AU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5</a:t>
            </a:r>
            <a:r>
              <a:rPr lang="en-AU" sz="2400" dirty="0" smtClean="0">
                <a:latin typeface="Ravie" panose="04040805050809020602" pitchFamily="82" charset="0"/>
              </a:rPr>
              <a:t>)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– 6 ÷ 2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718098" y="4036149"/>
            <a:ext cx="85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0000FF"/>
                </a:solidFill>
                <a:latin typeface="Ravie" panose="04040805050809020602" pitchFamily="82" charset="0"/>
              </a:rPr>
              <a:t>(5)</a:t>
            </a:r>
            <a:r>
              <a:rPr lang="en-AU" sz="2400" baseline="30000" dirty="0" smtClean="0">
                <a:solidFill>
                  <a:srgbClr val="0000FF"/>
                </a:solidFill>
                <a:latin typeface="Ravie" panose="04040805050809020602" pitchFamily="82" charset="0"/>
              </a:rPr>
              <a:t>2</a:t>
            </a:r>
            <a:endParaRPr lang="en-AU" sz="2400" dirty="0">
              <a:solidFill>
                <a:srgbClr val="0000FF"/>
              </a:solidFill>
              <a:latin typeface="Ravie" panose="04040805050809020602" pitchFamily="82" charset="0"/>
            </a:endParaRPr>
          </a:p>
        </p:txBody>
      </p:sp>
      <p:sp>
        <p:nvSpPr>
          <p:cNvPr id="28" name="27 Igual que"/>
          <p:cNvSpPr/>
          <p:nvPr/>
        </p:nvSpPr>
        <p:spPr>
          <a:xfrm>
            <a:off x="2893971" y="4176981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253971" y="4036149"/>
            <a:ext cx="2685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3 + </a:t>
            </a:r>
            <a:r>
              <a:rPr lang="en-AU" sz="2400" dirty="0" smtClean="0">
                <a:solidFill>
                  <a:srgbClr val="0000FF"/>
                </a:solidFill>
                <a:latin typeface="Ravie" panose="04040805050809020602" pitchFamily="82" charset="0"/>
              </a:rPr>
              <a:t>25</a:t>
            </a:r>
            <a:r>
              <a:rPr lang="en-AU" sz="2400" dirty="0" smtClean="0">
                <a:latin typeface="Ravie" panose="04040805050809020602" pitchFamily="82" charset="0"/>
              </a:rPr>
              <a:t> – 6 ÷ 2</a:t>
            </a:r>
            <a:endParaRPr lang="en-AU" sz="2400" dirty="0">
              <a:latin typeface="Ravie" panose="04040805050809020602" pitchFamily="8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4893070" y="4036149"/>
            <a:ext cx="1047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00B050"/>
                </a:solidFill>
                <a:latin typeface="Ravie" panose="04040805050809020602" pitchFamily="82" charset="0"/>
              </a:rPr>
              <a:t>6 ÷ 2</a:t>
            </a:r>
            <a:endParaRPr lang="en-AU" sz="24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31" name="30 Igual que"/>
          <p:cNvSpPr/>
          <p:nvPr/>
        </p:nvSpPr>
        <p:spPr>
          <a:xfrm>
            <a:off x="5894312" y="4176981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6254312" y="4036149"/>
            <a:ext cx="2077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3 + </a:t>
            </a:r>
            <a:r>
              <a:rPr lang="en-AU" sz="2400" dirty="0" smtClean="0">
                <a:solidFill>
                  <a:srgbClr val="0000FF"/>
                </a:solidFill>
                <a:latin typeface="Ravie" panose="04040805050809020602" pitchFamily="82" charset="0"/>
              </a:rPr>
              <a:t>25</a:t>
            </a:r>
            <a:r>
              <a:rPr lang="en-AU" sz="2400" dirty="0" smtClean="0">
                <a:latin typeface="Ravie" panose="04040805050809020602" pitchFamily="82" charset="0"/>
              </a:rPr>
              <a:t> – </a:t>
            </a:r>
            <a:r>
              <a:rPr lang="en-AU" sz="2400" dirty="0" smtClean="0">
                <a:solidFill>
                  <a:srgbClr val="00B050"/>
                </a:solidFill>
                <a:latin typeface="Ravie" panose="04040805050809020602" pitchFamily="82" charset="0"/>
              </a:rPr>
              <a:t>3</a:t>
            </a:r>
            <a:endParaRPr lang="en-AU" sz="2400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33" name="32 Igual que"/>
          <p:cNvSpPr/>
          <p:nvPr/>
        </p:nvSpPr>
        <p:spPr>
          <a:xfrm>
            <a:off x="8332125" y="4176981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4168685" y="4819218"/>
            <a:ext cx="10134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 smtClean="0">
                <a:solidFill>
                  <a:srgbClr val="FF0066"/>
                </a:solidFill>
                <a:latin typeface="Ravie" panose="04040805050809020602" pitchFamily="82" charset="0"/>
              </a:rPr>
              <a:t>25</a:t>
            </a:r>
            <a:endParaRPr lang="en-AU" sz="4000" dirty="0">
              <a:solidFill>
                <a:srgbClr val="FF0066"/>
              </a:solidFill>
              <a:latin typeface="Ravie" panose="04040805050809020602" pitchFamily="82" charset="0"/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075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2" grpId="0" animBg="1"/>
      <p:bldP spid="13" grpId="0" animBg="1"/>
      <p:bldP spid="14" grpId="0"/>
      <p:bldP spid="15" grpId="0"/>
      <p:bldP spid="22" grpId="0"/>
      <p:bldP spid="24" grpId="0"/>
      <p:bldP spid="25" grpId="0" animBg="1"/>
      <p:bldP spid="26" grpId="0"/>
      <p:bldP spid="27" grpId="0"/>
      <p:bldP spid="28" grpId="0" animBg="1"/>
      <p:bldP spid="29" grpId="0"/>
      <p:bldP spid="30" grpId="0"/>
      <p:bldP spid="31" grpId="0" animBg="1"/>
      <p:bldP spid="32" grpId="0"/>
      <p:bldP spid="32" grpId="1"/>
      <p:bldP spid="33" grpId="0" animBg="1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7398"/>
            <a:ext cx="9144000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lvl="1" algn="ctr"/>
            <a:r>
              <a:rPr lang="es-CO" sz="5400" b="1" dirty="0" err="1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Order</a:t>
            </a:r>
            <a:r>
              <a:rPr lang="es-CO" sz="5400" b="1" dirty="0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 of </a:t>
            </a:r>
            <a:r>
              <a:rPr lang="es-CO" sz="5400" b="1" dirty="0" err="1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operations</a:t>
            </a:r>
            <a:endParaRPr lang="es-ES" sz="5400" b="1" dirty="0">
              <a:ln w="1905">
                <a:solidFill>
                  <a:schemeClr val="tx1"/>
                </a:solidFill>
              </a:ln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tencil" panose="040409050D0802020404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7" name="6 Grupo"/>
          <p:cNvGrpSpPr/>
          <p:nvPr/>
        </p:nvGrpSpPr>
        <p:grpSpPr>
          <a:xfrm>
            <a:off x="3642939" y="1484784"/>
            <a:ext cx="1858122" cy="370800"/>
            <a:chOff x="3550239" y="1267292"/>
            <a:chExt cx="1858122" cy="370800"/>
          </a:xfrm>
        </p:grpSpPr>
        <p:sp>
          <p:nvSpPr>
            <p:cNvPr id="8" name="7 Elipse"/>
            <p:cNvSpPr/>
            <p:nvPr/>
          </p:nvSpPr>
          <p:spPr>
            <a:xfrm>
              <a:off x="3550239" y="1267292"/>
              <a:ext cx="370800" cy="3708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9" name="8 Grupo"/>
            <p:cNvGrpSpPr/>
            <p:nvPr/>
          </p:nvGrpSpPr>
          <p:grpSpPr>
            <a:xfrm>
              <a:off x="3735639" y="1268760"/>
              <a:ext cx="1672722" cy="369332"/>
              <a:chOff x="184665" y="0"/>
              <a:chExt cx="1672722" cy="369332"/>
            </a:xfrm>
          </p:grpSpPr>
          <p:sp>
            <p:nvSpPr>
              <p:cNvPr id="10" name="9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1" name="10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2000" kern="1200" dirty="0" err="1" smtClean="0">
                    <a:solidFill>
                      <a:srgbClr val="FF0000"/>
                    </a:solidFill>
                    <a:latin typeface="Hobo Std" pitchFamily="34" charset="0"/>
                  </a:rPr>
                  <a:t>EXERCISE</a:t>
                </a: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 </a:t>
                </a: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3</a:t>
                </a:r>
                <a:endParaRPr lang="es-ES" sz="2000" kern="1200" dirty="0">
                  <a:solidFill>
                    <a:srgbClr val="FF0000"/>
                  </a:solidFill>
                  <a:latin typeface="Hobo Std" pitchFamily="34" charset="0"/>
                </a:endParaRPr>
              </a:p>
            </p:txBody>
          </p:sp>
        </p:grpSp>
      </p:grpSp>
      <p:sp>
        <p:nvSpPr>
          <p:cNvPr id="12" name="11 CuadroTexto"/>
          <p:cNvSpPr txBox="1"/>
          <p:nvPr/>
        </p:nvSpPr>
        <p:spPr>
          <a:xfrm>
            <a:off x="0" y="2020327"/>
            <a:ext cx="32175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[1 + (11 – 5)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3]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132116" y="2020327"/>
            <a:ext cx="13516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(11 – 5)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3217547" y="220732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577547" y="2020327"/>
            <a:ext cx="225574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[1 + 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6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÷ 3]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716016" y="2020327"/>
            <a:ext cx="94448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6 ÷ 3</a:t>
            </a:r>
            <a:endParaRPr lang="en-AU" sz="3000" dirty="0">
              <a:solidFill>
                <a:srgbClr val="0000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17" name="16 Igual que"/>
          <p:cNvSpPr/>
          <p:nvPr/>
        </p:nvSpPr>
        <p:spPr>
          <a:xfrm>
            <a:off x="5833293" y="220732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193293" y="2020327"/>
            <a:ext cx="16722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[1 + </a:t>
            </a:r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]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6822307" y="2020327"/>
            <a:ext cx="88357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1 + 2</a:t>
            </a:r>
            <a:endParaRPr lang="en-AU" sz="3000" dirty="0">
              <a:solidFill>
                <a:srgbClr val="00B050"/>
              </a:solidFill>
              <a:latin typeface="Showcard Gothic" panose="04020904020102020604" pitchFamily="82" charset="0"/>
            </a:endParaRPr>
          </a:p>
        </p:txBody>
      </p:sp>
      <p:sp>
        <p:nvSpPr>
          <p:cNvPr id="20" name="19 Igual que"/>
          <p:cNvSpPr/>
          <p:nvPr/>
        </p:nvSpPr>
        <p:spPr>
          <a:xfrm>
            <a:off x="7865546" y="220732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8225546" y="2020327"/>
            <a:ext cx="8418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3</a:t>
            </a:r>
            <a:endParaRPr lang="en-AU" sz="3000" dirty="0">
              <a:solidFill>
                <a:srgbClr val="00B050"/>
              </a:solidFill>
              <a:latin typeface="Showcard Gothic" panose="04020904020102020604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199142" y="2492896"/>
            <a:ext cx="74571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000" dirty="0" smtClean="0">
                <a:solidFill>
                  <a:srgbClr val="FF0066"/>
                </a:solidFill>
                <a:latin typeface="Showcard Gothic" panose="04020904020102020604" pitchFamily="82" charset="0"/>
              </a:rPr>
              <a:t>12</a:t>
            </a:r>
            <a:endParaRPr lang="en-AU" sz="5000" dirty="0">
              <a:solidFill>
                <a:srgbClr val="FF0066"/>
              </a:solidFill>
              <a:latin typeface="Showcard Gothic" panose="04020904020102020604" pitchFamily="82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3642939" y="3562256"/>
            <a:ext cx="1858122" cy="370800"/>
            <a:chOff x="3550239" y="1267292"/>
            <a:chExt cx="1858122" cy="370800"/>
          </a:xfrm>
        </p:grpSpPr>
        <p:sp>
          <p:nvSpPr>
            <p:cNvPr id="25" name="24 Elipse"/>
            <p:cNvSpPr/>
            <p:nvPr/>
          </p:nvSpPr>
          <p:spPr>
            <a:xfrm>
              <a:off x="3550239" y="1267292"/>
              <a:ext cx="370800" cy="3708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26" name="25 Grupo"/>
            <p:cNvGrpSpPr/>
            <p:nvPr/>
          </p:nvGrpSpPr>
          <p:grpSpPr>
            <a:xfrm>
              <a:off x="3735639" y="1268760"/>
              <a:ext cx="1672722" cy="369332"/>
              <a:chOff x="184665" y="0"/>
              <a:chExt cx="1672722" cy="369332"/>
            </a:xfrm>
          </p:grpSpPr>
          <p:sp>
            <p:nvSpPr>
              <p:cNvPr id="27" name="26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8" name="27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2000" kern="1200" dirty="0" err="1" smtClean="0">
                    <a:solidFill>
                      <a:srgbClr val="FF0000"/>
                    </a:solidFill>
                    <a:latin typeface="Hobo Std" pitchFamily="34" charset="0"/>
                  </a:rPr>
                  <a:t>EXERCISE</a:t>
                </a: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 </a:t>
                </a:r>
                <a:r>
                  <a:rPr lang="es-CO" sz="2000" dirty="0">
                    <a:solidFill>
                      <a:srgbClr val="FF0000"/>
                    </a:solidFill>
                    <a:latin typeface="Hobo Std" pitchFamily="34" charset="0"/>
                  </a:rPr>
                  <a:t>4</a:t>
                </a:r>
                <a:endParaRPr lang="es-ES" sz="2000" kern="1200" dirty="0">
                  <a:solidFill>
                    <a:srgbClr val="FF0000"/>
                  </a:solidFill>
                  <a:latin typeface="Hobo Std" pitchFamily="34" charset="0"/>
                </a:endParaRPr>
              </a:p>
            </p:txBody>
          </p:sp>
        </p:grpSp>
      </p:grpSp>
      <p:sp>
        <p:nvSpPr>
          <p:cNvPr id="30" name="29 CuadroTexto"/>
          <p:cNvSpPr txBox="1"/>
          <p:nvPr/>
        </p:nvSpPr>
        <p:spPr>
          <a:xfrm>
            <a:off x="-14296" y="4293096"/>
            <a:ext cx="38715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2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{6 – 2(9 – 4)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5 + 1}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1442833" y="4293096"/>
            <a:ext cx="9573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9 – 4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2" name="31 Igual que"/>
          <p:cNvSpPr/>
          <p:nvPr/>
        </p:nvSpPr>
        <p:spPr>
          <a:xfrm>
            <a:off x="3857277" y="4480095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217277" y="4293096"/>
            <a:ext cx="324319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2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{6 – 2(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5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)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5 + 1}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34" name="33 Igual que"/>
          <p:cNvSpPr/>
          <p:nvPr/>
        </p:nvSpPr>
        <p:spPr>
          <a:xfrm>
            <a:off x="7460473" y="4480095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5358475" y="4293096"/>
            <a:ext cx="86433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2(5)</a:t>
            </a:r>
            <a:endParaRPr lang="en-AU" sz="3000" dirty="0">
              <a:solidFill>
                <a:srgbClr val="0000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4217277" y="4851180"/>
            <a:ext cx="295144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2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{6 – </a:t>
            </a:r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10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5 + 1}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37" name="36 Igual que"/>
          <p:cNvSpPr/>
          <p:nvPr/>
        </p:nvSpPr>
        <p:spPr>
          <a:xfrm>
            <a:off x="7168726" y="5038179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5358475" y="4851180"/>
            <a:ext cx="11304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10 </a:t>
            </a:r>
            <a:r>
              <a:rPr lang="en-AU" sz="3000" b="1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 5</a:t>
            </a:r>
            <a:endParaRPr lang="en-AU" sz="3000" dirty="0">
              <a:solidFill>
                <a:srgbClr val="00B050"/>
              </a:solidFill>
              <a:latin typeface="Showcard Gothic" panose="04020904020102020604" pitchFamily="82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4199142" y="5408117"/>
            <a:ext cx="21820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2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{6 – 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+ 1}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40" name="39 Igual que"/>
          <p:cNvSpPr/>
          <p:nvPr/>
        </p:nvSpPr>
        <p:spPr>
          <a:xfrm>
            <a:off x="6381150" y="559511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4761350" y="5395282"/>
            <a:ext cx="14318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chemeClr val="accent6">
                    <a:lumMod val="50000"/>
                  </a:schemeClr>
                </a:solidFill>
                <a:latin typeface="Showcard Gothic" panose="04020904020102020604" pitchFamily="82" charset="0"/>
                <a:cs typeface="Times New Roman"/>
              </a:rPr>
              <a:t>6 – 2 + 1</a:t>
            </a:r>
            <a:endParaRPr lang="en-AU" sz="3000" dirty="0">
              <a:solidFill>
                <a:schemeClr val="accent6">
                  <a:lumMod val="50000"/>
                </a:schemeClr>
              </a:solidFill>
              <a:latin typeface="Showcard Gothic" panose="04020904020102020604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6822307" y="5395282"/>
            <a:ext cx="11272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2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</a:t>
            </a:r>
            <a:r>
              <a:rPr lang="en-AU" sz="3000" dirty="0" smtClean="0">
                <a:solidFill>
                  <a:schemeClr val="accent6">
                    <a:lumMod val="50000"/>
                  </a:schemeClr>
                </a:solidFill>
                <a:latin typeface="Showcard Gothic" panose="04020904020102020604" pitchFamily="82" charset="0"/>
                <a:cs typeface="Times New Roman"/>
              </a:rPr>
              <a:t>5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43" name="42 Igual que"/>
          <p:cNvSpPr/>
          <p:nvPr/>
        </p:nvSpPr>
        <p:spPr>
          <a:xfrm>
            <a:off x="7949539" y="559511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8309539" y="5254229"/>
            <a:ext cx="82907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000" dirty="0" smtClean="0">
                <a:solidFill>
                  <a:srgbClr val="FF0066"/>
                </a:solidFill>
                <a:latin typeface="Showcard Gothic" panose="04020904020102020604" pitchFamily="82" charset="0"/>
              </a:rPr>
              <a:t>10</a:t>
            </a:r>
            <a:endParaRPr lang="en-AU" sz="5000" dirty="0">
              <a:solidFill>
                <a:srgbClr val="FF0066"/>
              </a:solidFill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074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5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  <p:bldP spid="15" grpId="0"/>
      <p:bldP spid="16" grpId="0"/>
      <p:bldP spid="17" grpId="0" animBg="1"/>
      <p:bldP spid="18" grpId="0"/>
      <p:bldP spid="19" grpId="0"/>
      <p:bldP spid="20" grpId="0" animBg="1"/>
      <p:bldP spid="21" grpId="0"/>
      <p:bldP spid="21" grpId="1"/>
      <p:bldP spid="23" grpId="0"/>
      <p:bldP spid="30" grpId="0"/>
      <p:bldP spid="31" grpId="0"/>
      <p:bldP spid="32" grpId="0" animBg="1"/>
      <p:bldP spid="33" grpId="0"/>
      <p:bldP spid="34" grpId="0" animBg="1"/>
      <p:bldP spid="35" grpId="0"/>
      <p:bldP spid="36" grpId="0"/>
      <p:bldP spid="37" grpId="0" animBg="1"/>
      <p:bldP spid="38" grpId="0"/>
      <p:bldP spid="39" grpId="0"/>
      <p:bldP spid="40" grpId="0" animBg="1"/>
      <p:bldP spid="41" grpId="0"/>
      <p:bldP spid="42" grpId="0"/>
      <p:bldP spid="42" grpId="1"/>
      <p:bldP spid="43" grpId="0" animBg="1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57398"/>
            <a:ext cx="9144000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lvl="1" algn="ctr"/>
            <a:r>
              <a:rPr lang="es-CO" sz="5400" b="1" dirty="0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ORDEN DE LAS OPERACIONES</a:t>
            </a:r>
            <a:endParaRPr lang="es-ES" sz="5400" b="1" dirty="0">
              <a:ln w="1905">
                <a:solidFill>
                  <a:schemeClr val="tx1"/>
                </a:solidFill>
              </a:ln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tencil" panose="040409050D0802020404" pitchFamily="82" charset="0"/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974133410"/>
              </p:ext>
            </p:extLst>
          </p:nvPr>
        </p:nvGraphicFramePr>
        <p:xfrm>
          <a:off x="3786182" y="1214422"/>
          <a:ext cx="1857388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31" name="30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32" name="31 Grupo"/>
          <p:cNvGrpSpPr/>
          <p:nvPr/>
        </p:nvGrpSpPr>
        <p:grpSpPr>
          <a:xfrm>
            <a:off x="3642939" y="1258000"/>
            <a:ext cx="1858122" cy="370800"/>
            <a:chOff x="3550239" y="1267292"/>
            <a:chExt cx="1858122" cy="370800"/>
          </a:xfrm>
        </p:grpSpPr>
        <p:sp>
          <p:nvSpPr>
            <p:cNvPr id="33" name="32 Elipse"/>
            <p:cNvSpPr/>
            <p:nvPr/>
          </p:nvSpPr>
          <p:spPr>
            <a:xfrm>
              <a:off x="3550239" y="1267292"/>
              <a:ext cx="370800" cy="3708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35" name="34 Grupo"/>
            <p:cNvGrpSpPr/>
            <p:nvPr/>
          </p:nvGrpSpPr>
          <p:grpSpPr>
            <a:xfrm>
              <a:off x="3735639" y="1268760"/>
              <a:ext cx="1672722" cy="369332"/>
              <a:chOff x="184665" y="0"/>
              <a:chExt cx="1672722" cy="369332"/>
            </a:xfrm>
          </p:grpSpPr>
          <p:sp>
            <p:nvSpPr>
              <p:cNvPr id="37" name="36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8" name="37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2000" kern="1200" dirty="0" err="1" smtClean="0">
                    <a:solidFill>
                      <a:srgbClr val="FF0000"/>
                    </a:solidFill>
                    <a:latin typeface="Hobo Std" pitchFamily="34" charset="0"/>
                  </a:rPr>
                  <a:t>EXERCISE</a:t>
                </a: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 </a:t>
                </a:r>
                <a:r>
                  <a:rPr lang="es-CO" sz="2000" dirty="0" smtClean="0">
                    <a:solidFill>
                      <a:srgbClr val="FF0000"/>
                    </a:solidFill>
                    <a:latin typeface="Hobo Std" pitchFamily="34" charset="0"/>
                  </a:rPr>
                  <a:t>5</a:t>
                </a:r>
                <a:endParaRPr lang="es-ES" sz="2000" kern="1200" dirty="0">
                  <a:solidFill>
                    <a:srgbClr val="FF0000"/>
                  </a:solidFill>
                  <a:latin typeface="Hobo Std" pitchFamily="34" charset="0"/>
                </a:endParaRPr>
              </a:p>
            </p:txBody>
          </p:sp>
        </p:grpSp>
      </p:grpSp>
      <p:sp>
        <p:nvSpPr>
          <p:cNvPr id="39" name="38 CuadroTexto"/>
          <p:cNvSpPr txBox="1"/>
          <p:nvPr/>
        </p:nvSpPr>
        <p:spPr>
          <a:xfrm>
            <a:off x="0" y="2020327"/>
            <a:ext cx="317266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3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{4</a:t>
            </a:r>
            <a:r>
              <a:rPr lang="en-AU" sz="3000" baseline="60000" dirty="0" smtClean="0"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– (3 – 1)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2}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40" name="39 Igual que"/>
          <p:cNvSpPr/>
          <p:nvPr/>
        </p:nvSpPr>
        <p:spPr>
          <a:xfrm>
            <a:off x="3172663" y="220732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1259632" y="1988840"/>
            <a:ext cx="118814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(3 – 1)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3532663" y="2020327"/>
            <a:ext cx="23455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3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{4</a:t>
            </a:r>
            <a:r>
              <a:rPr lang="en-AU" sz="3000" baseline="60000" dirty="0" smtClean="0"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– 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2}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43" name="42 Igual que"/>
          <p:cNvSpPr/>
          <p:nvPr/>
        </p:nvSpPr>
        <p:spPr>
          <a:xfrm>
            <a:off x="5878177" y="220732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4139952" y="1988840"/>
            <a:ext cx="5212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4</a:t>
            </a:r>
            <a:r>
              <a:rPr lang="en-AU" sz="3000" baseline="60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endParaRPr lang="en-AU" sz="3000" dirty="0">
              <a:solidFill>
                <a:srgbClr val="0000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6238177" y="2020327"/>
            <a:ext cx="23743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3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{16 – 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2}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46" name="45 Igual que"/>
          <p:cNvSpPr/>
          <p:nvPr/>
        </p:nvSpPr>
        <p:spPr>
          <a:xfrm>
            <a:off x="8612545" y="2207326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7557621" y="2010906"/>
            <a:ext cx="90281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2 </a:t>
            </a:r>
            <a:r>
              <a:rPr lang="en-AU" sz="3000" b="1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 2</a:t>
            </a:r>
            <a:endParaRPr lang="en-AU" sz="3000" dirty="0">
              <a:solidFill>
                <a:srgbClr val="00B05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0" y="2542838"/>
            <a:ext cx="18165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3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{16 – 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1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49" name="48 Igual que"/>
          <p:cNvSpPr/>
          <p:nvPr/>
        </p:nvSpPr>
        <p:spPr>
          <a:xfrm>
            <a:off x="1816523" y="2729837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611560" y="2514962"/>
            <a:ext cx="105349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solidFill>
                  <a:schemeClr val="accent1">
                    <a:lumMod val="50000"/>
                  </a:schemeClr>
                </a:solidFill>
                <a:latin typeface="Showcard Gothic" panose="04020904020102020604" pitchFamily="82" charset="0"/>
                <a:cs typeface="Times New Roman"/>
              </a:rPr>
              <a:t>16 – 1</a:t>
            </a:r>
            <a:endParaRPr lang="en-AU" sz="3000" dirty="0">
              <a:solidFill>
                <a:schemeClr val="accent1">
                  <a:lumMod val="50000"/>
                </a:schemeClr>
              </a:solidFill>
              <a:latin typeface="Showcard Gothic" panose="04020904020102020604" pitchFamily="82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2176523" y="2542838"/>
            <a:ext cx="13003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3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</a:t>
            </a:r>
            <a:r>
              <a:rPr lang="en-AU" sz="3000" dirty="0" smtClean="0">
                <a:solidFill>
                  <a:schemeClr val="accent1">
                    <a:lumMod val="50000"/>
                  </a:schemeClr>
                </a:solidFill>
                <a:latin typeface="Showcard Gothic" panose="04020904020102020604" pitchFamily="82" charset="0"/>
                <a:cs typeface="Times New Roman"/>
              </a:rPr>
              <a:t>15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52" name="51 Igual que"/>
          <p:cNvSpPr/>
          <p:nvPr/>
        </p:nvSpPr>
        <p:spPr>
          <a:xfrm>
            <a:off x="3476879" y="2701961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836879" y="2388950"/>
            <a:ext cx="86754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000" dirty="0" smtClean="0">
                <a:solidFill>
                  <a:srgbClr val="FF0066"/>
                </a:solidFill>
                <a:latin typeface="Showcard Gothic" panose="04020904020102020604" pitchFamily="82" charset="0"/>
              </a:rPr>
              <a:t>45</a:t>
            </a:r>
            <a:endParaRPr lang="en-AU" sz="5000" dirty="0">
              <a:solidFill>
                <a:srgbClr val="FF0066"/>
              </a:solidFill>
              <a:latin typeface="Showcard Gothic" panose="04020904020102020604" pitchFamily="82" charset="0"/>
            </a:endParaRPr>
          </a:p>
        </p:txBody>
      </p:sp>
      <p:grpSp>
        <p:nvGrpSpPr>
          <p:cNvPr id="54" name="53 Grupo"/>
          <p:cNvGrpSpPr/>
          <p:nvPr/>
        </p:nvGrpSpPr>
        <p:grpSpPr>
          <a:xfrm>
            <a:off x="3642939" y="3490248"/>
            <a:ext cx="1858122" cy="370800"/>
            <a:chOff x="3550239" y="1267292"/>
            <a:chExt cx="1858122" cy="370800"/>
          </a:xfrm>
        </p:grpSpPr>
        <p:sp>
          <p:nvSpPr>
            <p:cNvPr id="55" name="54 Elipse"/>
            <p:cNvSpPr/>
            <p:nvPr/>
          </p:nvSpPr>
          <p:spPr>
            <a:xfrm>
              <a:off x="3550239" y="1267292"/>
              <a:ext cx="370800" cy="3708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56" name="55 Grupo"/>
            <p:cNvGrpSpPr/>
            <p:nvPr/>
          </p:nvGrpSpPr>
          <p:grpSpPr>
            <a:xfrm>
              <a:off x="3735639" y="1268760"/>
              <a:ext cx="1672722" cy="369332"/>
              <a:chOff x="184665" y="0"/>
              <a:chExt cx="1672722" cy="369332"/>
            </a:xfrm>
          </p:grpSpPr>
          <p:sp>
            <p:nvSpPr>
              <p:cNvPr id="57" name="56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8" name="57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2000" kern="1200" dirty="0" err="1" smtClean="0">
                    <a:solidFill>
                      <a:srgbClr val="FF0000"/>
                    </a:solidFill>
                    <a:latin typeface="Hobo Std" pitchFamily="34" charset="0"/>
                  </a:rPr>
                  <a:t>EXERCISE</a:t>
                </a: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 </a:t>
                </a:r>
                <a:r>
                  <a:rPr lang="es-CO" sz="2000" dirty="0" smtClean="0">
                    <a:solidFill>
                      <a:srgbClr val="FF0000"/>
                    </a:solidFill>
                    <a:latin typeface="Hobo Std" pitchFamily="34" charset="0"/>
                  </a:rPr>
                  <a:t>6</a:t>
                </a:r>
                <a:endParaRPr lang="es-ES" sz="2000" kern="1200" dirty="0">
                  <a:solidFill>
                    <a:srgbClr val="FF0000"/>
                  </a:solidFill>
                  <a:latin typeface="Hobo Std" pitchFamily="34" charset="0"/>
                </a:endParaRPr>
              </a:p>
            </p:txBody>
          </p:sp>
        </p:grpSp>
      </p:grpSp>
      <p:sp>
        <p:nvSpPr>
          <p:cNvPr id="59" name="58 CuadroTexto"/>
          <p:cNvSpPr txBox="1"/>
          <p:nvPr/>
        </p:nvSpPr>
        <p:spPr>
          <a:xfrm>
            <a:off x="1" y="4027130"/>
            <a:ext cx="49680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{50 – [6 + (4 – 2)</a:t>
            </a:r>
            <a:r>
              <a:rPr lang="en-AU" sz="3000" baseline="60000" dirty="0" smtClean="0"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2 + 8]}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60" name="59 Igual que"/>
          <p:cNvSpPr/>
          <p:nvPr/>
        </p:nvSpPr>
        <p:spPr>
          <a:xfrm>
            <a:off x="4968027" y="4214129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61" name="60 CuadroTexto"/>
          <p:cNvSpPr txBox="1"/>
          <p:nvPr/>
        </p:nvSpPr>
        <p:spPr>
          <a:xfrm>
            <a:off x="2267744" y="4005064"/>
            <a:ext cx="9716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4 – 2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0" y="4581128"/>
            <a:ext cx="43926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{50 – [6 + (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)</a:t>
            </a:r>
            <a:r>
              <a:rPr lang="en-AU" sz="3000" baseline="60000" dirty="0" smtClean="0"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2 + 8]}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63" name="62 Igual que"/>
          <p:cNvSpPr/>
          <p:nvPr/>
        </p:nvSpPr>
        <p:spPr>
          <a:xfrm>
            <a:off x="4392000" y="4768127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2090272" y="4581128"/>
            <a:ext cx="8255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(2)</a:t>
            </a:r>
            <a:r>
              <a:rPr lang="en-AU" sz="3000" baseline="60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endParaRPr lang="en-AU" sz="3000" dirty="0">
              <a:solidFill>
                <a:srgbClr val="0000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65" name="64 CuadroTexto"/>
          <p:cNvSpPr txBox="1"/>
          <p:nvPr/>
        </p:nvSpPr>
        <p:spPr>
          <a:xfrm>
            <a:off x="4780625" y="4581128"/>
            <a:ext cx="40119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{50 – [6 + </a:t>
            </a:r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4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2 + 8]}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66" name="65 Igual que"/>
          <p:cNvSpPr/>
          <p:nvPr/>
        </p:nvSpPr>
        <p:spPr>
          <a:xfrm>
            <a:off x="8676496" y="4768127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68" name="67 CuadroTexto"/>
          <p:cNvSpPr txBox="1"/>
          <p:nvPr/>
        </p:nvSpPr>
        <p:spPr>
          <a:xfrm>
            <a:off x="6876256" y="4581128"/>
            <a:ext cx="9666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4 </a:t>
            </a:r>
            <a:r>
              <a:rPr lang="en-AU" sz="3000" b="1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 2</a:t>
            </a:r>
            <a:endParaRPr lang="en-AU" sz="3000" dirty="0">
              <a:solidFill>
                <a:srgbClr val="00B050"/>
              </a:solidFill>
              <a:latin typeface="Showcard Gothic" panose="04020904020102020604" pitchFamily="82" charset="0"/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-9436" y="5135126"/>
            <a:ext cx="33621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{50 – [6 + 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+ 8]}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70" name="69 Igual que"/>
          <p:cNvSpPr/>
          <p:nvPr/>
        </p:nvSpPr>
        <p:spPr>
          <a:xfrm>
            <a:off x="3352663" y="5322125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71" name="70 CuadroTexto"/>
          <p:cNvSpPr txBox="1"/>
          <p:nvPr/>
        </p:nvSpPr>
        <p:spPr>
          <a:xfrm>
            <a:off x="1547664" y="5119486"/>
            <a:ext cx="15657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chemeClr val="accent6">
                    <a:lumMod val="50000"/>
                  </a:schemeClr>
                </a:solidFill>
                <a:latin typeface="Showcard Gothic" panose="04020904020102020604" pitchFamily="82" charset="0"/>
                <a:cs typeface="Times New Roman"/>
              </a:rPr>
              <a:t>6 + 2 + 8</a:t>
            </a:r>
            <a:endParaRPr lang="en-AU" sz="3000" dirty="0">
              <a:solidFill>
                <a:schemeClr val="accent6">
                  <a:lumMod val="50000"/>
                </a:schemeClr>
              </a:solidFill>
              <a:latin typeface="Showcard Gothic" panose="04020904020102020604" pitchFamily="82" charset="0"/>
            </a:endParaRPr>
          </a:p>
        </p:txBody>
      </p:sp>
      <p:sp>
        <p:nvSpPr>
          <p:cNvPr id="72" name="71 CuadroTexto"/>
          <p:cNvSpPr txBox="1"/>
          <p:nvPr/>
        </p:nvSpPr>
        <p:spPr>
          <a:xfrm>
            <a:off x="3712663" y="5157192"/>
            <a:ext cx="21963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{50 – </a:t>
            </a:r>
            <a:r>
              <a:rPr lang="en-AU" sz="3000" dirty="0" smtClean="0">
                <a:solidFill>
                  <a:schemeClr val="accent6">
                    <a:lumMod val="50000"/>
                  </a:schemeClr>
                </a:solidFill>
                <a:latin typeface="Showcard Gothic" panose="04020904020102020604" pitchFamily="82" charset="0"/>
                <a:cs typeface="Times New Roman"/>
              </a:rPr>
              <a:t>16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}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74" name="73 Igual que"/>
          <p:cNvSpPr/>
          <p:nvPr/>
        </p:nvSpPr>
        <p:spPr>
          <a:xfrm>
            <a:off x="5728992" y="5322125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4357938" y="5135126"/>
            <a:ext cx="13305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FFFF"/>
                </a:solidFill>
                <a:latin typeface="Showcard Gothic" panose="04020904020102020604" pitchFamily="82" charset="0"/>
                <a:cs typeface="Times New Roman"/>
              </a:rPr>
              <a:t>50 – 16</a:t>
            </a:r>
            <a:endParaRPr lang="en-AU" sz="3000" dirty="0">
              <a:solidFill>
                <a:srgbClr val="00FF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79" name="78 CuadroTexto"/>
          <p:cNvSpPr txBox="1"/>
          <p:nvPr/>
        </p:nvSpPr>
        <p:spPr>
          <a:xfrm>
            <a:off x="6084168" y="5135126"/>
            <a:ext cx="10981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4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</a:t>
            </a:r>
            <a:r>
              <a:rPr lang="en-AU" sz="3000" dirty="0" smtClean="0">
                <a:solidFill>
                  <a:srgbClr val="00FFFF"/>
                </a:solidFill>
                <a:latin typeface="Showcard Gothic" panose="04020904020102020604" pitchFamily="82" charset="0"/>
                <a:cs typeface="Times New Roman"/>
              </a:rPr>
              <a:t>34</a:t>
            </a:r>
            <a:endParaRPr lang="en-AU" sz="3000" dirty="0">
              <a:solidFill>
                <a:srgbClr val="00FF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80" name="79 Igual que"/>
          <p:cNvSpPr/>
          <p:nvPr/>
        </p:nvSpPr>
        <p:spPr>
          <a:xfrm>
            <a:off x="7065361" y="5322125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81" name="80 CuadroTexto"/>
          <p:cNvSpPr txBox="1"/>
          <p:nvPr/>
        </p:nvSpPr>
        <p:spPr>
          <a:xfrm>
            <a:off x="7562301" y="4981238"/>
            <a:ext cx="110799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000" dirty="0" smtClean="0">
                <a:solidFill>
                  <a:srgbClr val="FF0066"/>
                </a:solidFill>
                <a:latin typeface="Showcard Gothic" panose="04020904020102020604" pitchFamily="82" charset="0"/>
              </a:rPr>
              <a:t>136</a:t>
            </a:r>
            <a:endParaRPr lang="en-AU" sz="5000" dirty="0">
              <a:solidFill>
                <a:srgbClr val="FF0066"/>
              </a:solidFill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68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5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5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6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 animBg="1"/>
      <p:bldP spid="41" grpId="0"/>
      <p:bldP spid="42" grpId="0"/>
      <p:bldP spid="43" grpId="0" animBg="1"/>
      <p:bldP spid="44" grpId="0"/>
      <p:bldP spid="45" grpId="0"/>
      <p:bldP spid="46" grpId="0" animBg="1"/>
      <p:bldP spid="47" grpId="0"/>
      <p:bldP spid="48" grpId="0"/>
      <p:bldP spid="49" grpId="0" animBg="1"/>
      <p:bldP spid="50" grpId="0"/>
      <p:bldP spid="51" grpId="0"/>
      <p:bldP spid="52" grpId="0" animBg="1"/>
      <p:bldP spid="53" grpId="0"/>
      <p:bldP spid="59" grpId="0"/>
      <p:bldP spid="60" grpId="0" animBg="1"/>
      <p:bldP spid="61" grpId="0"/>
      <p:bldP spid="62" grpId="0"/>
      <p:bldP spid="63" grpId="0" animBg="1"/>
      <p:bldP spid="64" grpId="0"/>
      <p:bldP spid="65" grpId="0"/>
      <p:bldP spid="66" grpId="0" animBg="1"/>
      <p:bldP spid="68" grpId="0"/>
      <p:bldP spid="69" grpId="0"/>
      <p:bldP spid="70" grpId="0" animBg="1"/>
      <p:bldP spid="71" grpId="0"/>
      <p:bldP spid="72" grpId="0"/>
      <p:bldP spid="74" grpId="0" animBg="1"/>
      <p:bldP spid="76" grpId="0"/>
      <p:bldP spid="79" grpId="0"/>
      <p:bldP spid="79" grpId="1"/>
      <p:bldP spid="80" grpId="0" animBg="1"/>
      <p:bldP spid="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34 Rectángulo"/>
          <p:cNvSpPr/>
          <p:nvPr/>
        </p:nvSpPr>
        <p:spPr>
          <a:xfrm>
            <a:off x="0" y="57398"/>
            <a:ext cx="9144000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lvl="1" algn="ctr"/>
            <a:r>
              <a:rPr lang="es-CO" sz="5400" b="1" dirty="0" err="1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Order</a:t>
            </a:r>
            <a:r>
              <a:rPr lang="es-CO" sz="5400" b="1" dirty="0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 of </a:t>
            </a:r>
            <a:r>
              <a:rPr lang="es-CO" sz="5400" b="1" dirty="0" err="1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operations</a:t>
            </a:r>
            <a:endParaRPr lang="es-ES" sz="5400" b="1" dirty="0">
              <a:ln w="1905">
                <a:solidFill>
                  <a:schemeClr val="tx1"/>
                </a:solidFill>
              </a:ln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tencil" panose="040409050D0802020404" pitchFamily="82" charset="0"/>
            </a:endParaRPr>
          </a:p>
        </p:txBody>
      </p:sp>
      <p:sp>
        <p:nvSpPr>
          <p:cNvPr id="37" name="36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38" name="37 Grupo"/>
          <p:cNvGrpSpPr/>
          <p:nvPr/>
        </p:nvGrpSpPr>
        <p:grpSpPr>
          <a:xfrm>
            <a:off x="3642939" y="1258000"/>
            <a:ext cx="1858122" cy="370800"/>
            <a:chOff x="3550239" y="1267292"/>
            <a:chExt cx="1858122" cy="370800"/>
          </a:xfrm>
        </p:grpSpPr>
        <p:sp>
          <p:nvSpPr>
            <p:cNvPr id="39" name="38 Elipse"/>
            <p:cNvSpPr/>
            <p:nvPr/>
          </p:nvSpPr>
          <p:spPr>
            <a:xfrm>
              <a:off x="3550239" y="1267292"/>
              <a:ext cx="370800" cy="3708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40" name="39 Grupo"/>
            <p:cNvGrpSpPr/>
            <p:nvPr/>
          </p:nvGrpSpPr>
          <p:grpSpPr>
            <a:xfrm>
              <a:off x="3735639" y="1268760"/>
              <a:ext cx="1672722" cy="369332"/>
              <a:chOff x="184665" y="0"/>
              <a:chExt cx="1672722" cy="369332"/>
            </a:xfrm>
          </p:grpSpPr>
          <p:sp>
            <p:nvSpPr>
              <p:cNvPr id="41" name="40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3" name="42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2000" kern="1200" dirty="0" err="1" smtClean="0">
                    <a:solidFill>
                      <a:srgbClr val="FF0000"/>
                    </a:solidFill>
                    <a:latin typeface="Hobo Std" pitchFamily="34" charset="0"/>
                  </a:rPr>
                  <a:t>EXERCISE</a:t>
                </a: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 </a:t>
                </a:r>
                <a:r>
                  <a:rPr lang="es-CO" sz="2000" dirty="0" smtClean="0">
                    <a:solidFill>
                      <a:srgbClr val="FF0000"/>
                    </a:solidFill>
                    <a:latin typeface="Hobo Std" pitchFamily="34" charset="0"/>
                  </a:rPr>
                  <a:t>7</a:t>
                </a:r>
                <a:endParaRPr lang="es-ES" sz="2000" kern="1200" dirty="0">
                  <a:solidFill>
                    <a:srgbClr val="FF0000"/>
                  </a:solidFill>
                  <a:latin typeface="Hobo Std" pitchFamily="34" charset="0"/>
                </a:endParaRPr>
              </a:p>
            </p:txBody>
          </p:sp>
        </p:grpSp>
      </p:grpSp>
      <p:sp>
        <p:nvSpPr>
          <p:cNvPr id="45" name="44 CuadroTexto"/>
          <p:cNvSpPr txBox="1"/>
          <p:nvPr/>
        </p:nvSpPr>
        <p:spPr>
          <a:xfrm>
            <a:off x="1331640" y="1866890"/>
            <a:ext cx="37079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>
                <a:latin typeface="Showcard Gothic" panose="04020904020102020604" pitchFamily="82" charset="0"/>
              </a:rPr>
              <a:t>3</a:t>
            </a:r>
            <a:r>
              <a:rPr lang="en-AU" sz="3000" dirty="0" smtClean="0">
                <a:latin typeface="Showcard Gothic" panose="04020904020102020604" pitchFamily="82" charset="0"/>
              </a:rPr>
              <a:t>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(2 + 8)</a:t>
            </a:r>
            <a:r>
              <a:rPr lang="en-AU" sz="3000" baseline="60000" dirty="0" smtClean="0"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Times New Roman"/>
                <a:cs typeface="Times New Roman"/>
              </a:rPr>
              <a:t>‧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5 </a:t>
            </a:r>
            <a:r>
              <a:rPr lang="en-AU" sz="3000" dirty="0" smtClean="0">
                <a:latin typeface="Times New Roman"/>
                <a:cs typeface="Times New Roman"/>
              </a:rPr>
              <a:t>‧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(4 – 3)</a:t>
            </a:r>
            <a:r>
              <a:rPr lang="en-AU" sz="3000" baseline="60000" dirty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aseline="60000" dirty="0" smtClean="0">
                <a:latin typeface="Showcard Gothic" panose="04020904020102020604" pitchFamily="82" charset="0"/>
                <a:cs typeface="Times New Roman"/>
              </a:rPr>
              <a:t>2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46" name="45 Igual que"/>
          <p:cNvSpPr/>
          <p:nvPr/>
        </p:nvSpPr>
        <p:spPr>
          <a:xfrm>
            <a:off x="4974578" y="2053889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1907704" y="1844824"/>
            <a:ext cx="9715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2 + 8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3779912" y="1844824"/>
            <a:ext cx="9715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4 – 3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5345378" y="1866890"/>
            <a:ext cx="27717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>
                <a:latin typeface="Showcard Gothic" panose="04020904020102020604" pitchFamily="82" charset="0"/>
              </a:rPr>
              <a:t>3</a:t>
            </a:r>
            <a:r>
              <a:rPr lang="en-AU" sz="3000" dirty="0" smtClean="0">
                <a:latin typeface="Showcard Gothic" panose="04020904020102020604" pitchFamily="82" charset="0"/>
              </a:rPr>
              <a:t>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(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10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)</a:t>
            </a:r>
            <a:r>
              <a:rPr lang="en-AU" sz="3000" baseline="60000" dirty="0" smtClean="0">
                <a:latin typeface="Showcard Gothic" panose="04020904020102020604" pitchFamily="82" charset="0"/>
                <a:cs typeface="Times New Roman"/>
              </a:rPr>
              <a:t>2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Times New Roman"/>
                <a:cs typeface="Times New Roman"/>
              </a:rPr>
              <a:t>‧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5 </a:t>
            </a:r>
            <a:r>
              <a:rPr lang="en-AU" sz="3000" dirty="0" smtClean="0">
                <a:latin typeface="Times New Roman"/>
                <a:cs typeface="Times New Roman"/>
              </a:rPr>
              <a:t>‧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(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1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)</a:t>
            </a:r>
            <a:r>
              <a:rPr lang="en-AU" sz="3000" baseline="60000" dirty="0" smtClean="0">
                <a:latin typeface="Showcard Gothic" panose="04020904020102020604" pitchFamily="82" charset="0"/>
                <a:cs typeface="Times New Roman"/>
              </a:rPr>
              <a:t> 2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50" name="49 Igual que"/>
          <p:cNvSpPr/>
          <p:nvPr/>
        </p:nvSpPr>
        <p:spPr>
          <a:xfrm>
            <a:off x="8117177" y="2053889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5784469" y="1844824"/>
            <a:ext cx="10552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(10)</a:t>
            </a:r>
            <a:r>
              <a:rPr lang="en-AU" sz="3000" baseline="60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endParaRPr lang="en-AU" sz="3000" dirty="0">
              <a:solidFill>
                <a:srgbClr val="0000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7271791" y="1844824"/>
            <a:ext cx="8275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(1)</a:t>
            </a:r>
            <a:r>
              <a:rPr lang="en-AU" sz="3000" baseline="60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 2</a:t>
            </a:r>
            <a:endParaRPr lang="en-AU" sz="3000" dirty="0">
              <a:solidFill>
                <a:srgbClr val="0000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1331640" y="2420888"/>
            <a:ext cx="21424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>
                <a:latin typeface="Showcard Gothic" panose="04020904020102020604" pitchFamily="82" charset="0"/>
              </a:rPr>
              <a:t>3</a:t>
            </a:r>
            <a:r>
              <a:rPr lang="en-AU" sz="3000" dirty="0" smtClean="0">
                <a:latin typeface="Showcard Gothic" panose="04020904020102020604" pitchFamily="82" charset="0"/>
              </a:rPr>
              <a:t>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</a:t>
            </a:r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100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b="1" dirty="0" smtClean="0">
                <a:latin typeface="Times New Roman"/>
                <a:cs typeface="Times New Roman"/>
              </a:rPr>
              <a:t>‧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5 </a:t>
            </a:r>
            <a:r>
              <a:rPr lang="en-AU" sz="3000" dirty="0" smtClean="0">
                <a:latin typeface="Times New Roman"/>
                <a:cs typeface="Times New Roman"/>
              </a:rPr>
              <a:t>‧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  <a:cs typeface="Times New Roman"/>
              </a:rPr>
              <a:t>1</a:t>
            </a:r>
            <a:endParaRPr lang="en-AU" sz="3000" dirty="0">
              <a:solidFill>
                <a:srgbClr val="0000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54" name="53 Igual que"/>
          <p:cNvSpPr/>
          <p:nvPr/>
        </p:nvSpPr>
        <p:spPr>
          <a:xfrm>
            <a:off x="3474077" y="2607887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3871601" y="2267000"/>
            <a:ext cx="172034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000" dirty="0" smtClean="0">
                <a:solidFill>
                  <a:srgbClr val="FF0066"/>
                </a:solidFill>
                <a:latin typeface="Showcard Gothic" panose="04020904020102020604" pitchFamily="82" charset="0"/>
              </a:rPr>
              <a:t>1.500</a:t>
            </a:r>
            <a:endParaRPr lang="en-AU" sz="5000" dirty="0">
              <a:solidFill>
                <a:srgbClr val="FF0066"/>
              </a:solidFill>
              <a:latin typeface="Showcard Gothic" panose="04020904020102020604" pitchFamily="82" charset="0"/>
            </a:endParaRPr>
          </a:p>
        </p:txBody>
      </p:sp>
      <p:grpSp>
        <p:nvGrpSpPr>
          <p:cNvPr id="56" name="55 Grupo"/>
          <p:cNvGrpSpPr/>
          <p:nvPr/>
        </p:nvGrpSpPr>
        <p:grpSpPr>
          <a:xfrm>
            <a:off x="3642939" y="3356992"/>
            <a:ext cx="1858122" cy="370800"/>
            <a:chOff x="3550239" y="1267292"/>
            <a:chExt cx="1858122" cy="370800"/>
          </a:xfrm>
        </p:grpSpPr>
        <p:sp>
          <p:nvSpPr>
            <p:cNvPr id="57" name="56 Elipse"/>
            <p:cNvSpPr/>
            <p:nvPr/>
          </p:nvSpPr>
          <p:spPr>
            <a:xfrm>
              <a:off x="3550239" y="1267292"/>
              <a:ext cx="370800" cy="3708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58" name="57 Grupo"/>
            <p:cNvGrpSpPr/>
            <p:nvPr/>
          </p:nvGrpSpPr>
          <p:grpSpPr>
            <a:xfrm>
              <a:off x="3735639" y="1268760"/>
              <a:ext cx="1672722" cy="369332"/>
              <a:chOff x="184665" y="0"/>
              <a:chExt cx="1672722" cy="369332"/>
            </a:xfrm>
          </p:grpSpPr>
          <p:sp>
            <p:nvSpPr>
              <p:cNvPr id="59" name="58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0" name="59 Rectángulo"/>
              <p:cNvSpPr/>
              <p:nvPr/>
            </p:nvSpPr>
            <p:spPr>
              <a:xfrm>
                <a:off x="184665" y="0"/>
                <a:ext cx="1672722" cy="36933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lvl="0" algn="ctr" defTabSz="6667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CO" sz="2000" kern="1200" dirty="0" err="1" smtClean="0">
                    <a:solidFill>
                      <a:srgbClr val="FF0000"/>
                    </a:solidFill>
                    <a:latin typeface="Hobo Std" pitchFamily="34" charset="0"/>
                  </a:rPr>
                  <a:t>EXERCISE</a:t>
                </a:r>
                <a:r>
                  <a:rPr lang="es-CO" sz="2000" kern="1200" dirty="0" smtClean="0">
                    <a:solidFill>
                      <a:srgbClr val="FF0000"/>
                    </a:solidFill>
                    <a:latin typeface="Hobo Std" pitchFamily="34" charset="0"/>
                  </a:rPr>
                  <a:t> </a:t>
                </a:r>
                <a:r>
                  <a:rPr lang="es-CO" sz="2000" dirty="0" smtClean="0">
                    <a:solidFill>
                      <a:srgbClr val="FF0000"/>
                    </a:solidFill>
                    <a:latin typeface="Hobo Std" pitchFamily="34" charset="0"/>
                  </a:rPr>
                  <a:t>8</a:t>
                </a:r>
                <a:endParaRPr lang="es-ES" sz="2000" kern="1200" dirty="0">
                  <a:solidFill>
                    <a:srgbClr val="FF0000"/>
                  </a:solidFill>
                  <a:latin typeface="Hobo Std" pitchFamily="34" charset="0"/>
                </a:endParaRPr>
              </a:p>
            </p:txBody>
          </p:sp>
        </p:grpSp>
      </p:grpSp>
      <p:sp>
        <p:nvSpPr>
          <p:cNvPr id="61" name="60 CuadroTexto"/>
          <p:cNvSpPr txBox="1"/>
          <p:nvPr/>
        </p:nvSpPr>
        <p:spPr>
          <a:xfrm>
            <a:off x="9733" y="3933056"/>
            <a:ext cx="38164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80 – 2</a:t>
            </a:r>
            <a:r>
              <a:rPr lang="en-AU" sz="3000" baseline="60000" dirty="0" smtClean="0">
                <a:latin typeface="Showcard Gothic" panose="04020904020102020604" pitchFamily="82" charset="0"/>
              </a:rPr>
              <a:t>4</a:t>
            </a:r>
            <a:r>
              <a:rPr lang="en-AU" sz="3000" dirty="0" smtClean="0">
                <a:latin typeface="Showcard Gothic" panose="04020904020102020604" pitchFamily="82" charset="0"/>
              </a:rPr>
              <a:t>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15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(35 – 15)</a:t>
            </a:r>
            <a:endParaRPr lang="en-AU" sz="3000" dirty="0">
              <a:latin typeface="Showcard Gothic" panose="04020904020102020604" pitchFamily="82" charset="0"/>
            </a:endParaRPr>
          </a:p>
        </p:txBody>
      </p:sp>
      <p:sp>
        <p:nvSpPr>
          <p:cNvPr id="62" name="61 Igual que"/>
          <p:cNvSpPr/>
          <p:nvPr/>
        </p:nvSpPr>
        <p:spPr>
          <a:xfrm>
            <a:off x="3707944" y="4120055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63" name="62 CuadroTexto"/>
          <p:cNvSpPr txBox="1"/>
          <p:nvPr/>
        </p:nvSpPr>
        <p:spPr>
          <a:xfrm>
            <a:off x="2051720" y="3933056"/>
            <a:ext cx="158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(35 – 15)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70" name="69 CuadroTexto"/>
          <p:cNvSpPr txBox="1"/>
          <p:nvPr/>
        </p:nvSpPr>
        <p:spPr>
          <a:xfrm>
            <a:off x="4067944" y="3933056"/>
            <a:ext cx="26900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80 – 2</a:t>
            </a:r>
            <a:r>
              <a:rPr lang="en-AU" sz="3000" baseline="60000" dirty="0" smtClean="0">
                <a:latin typeface="Showcard Gothic" panose="04020904020102020604" pitchFamily="82" charset="0"/>
              </a:rPr>
              <a:t>4</a:t>
            </a:r>
            <a:r>
              <a:rPr lang="en-AU" sz="3000" dirty="0" smtClean="0">
                <a:latin typeface="Showcard Gothic" panose="04020904020102020604" pitchFamily="82" charset="0"/>
              </a:rPr>
              <a:t>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15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20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71" name="70 Igual que"/>
          <p:cNvSpPr/>
          <p:nvPr/>
        </p:nvSpPr>
        <p:spPr>
          <a:xfrm>
            <a:off x="6758003" y="4120055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72" name="71 CuadroTexto"/>
          <p:cNvSpPr txBox="1"/>
          <p:nvPr/>
        </p:nvSpPr>
        <p:spPr>
          <a:xfrm>
            <a:off x="4860033" y="3929997"/>
            <a:ext cx="5040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</a:rPr>
              <a:t>2</a:t>
            </a:r>
            <a:r>
              <a:rPr lang="en-AU" sz="3000" baseline="60000" dirty="0" smtClean="0">
                <a:solidFill>
                  <a:srgbClr val="0000FF"/>
                </a:solidFill>
                <a:latin typeface="Showcard Gothic" panose="04020904020102020604" pitchFamily="82" charset="0"/>
              </a:rPr>
              <a:t>4</a:t>
            </a:r>
            <a:endParaRPr lang="en-AU" sz="3000" dirty="0">
              <a:solidFill>
                <a:srgbClr val="0000FF"/>
              </a:solidFill>
              <a:latin typeface="Showcard Gothic" panose="04020904020102020604" pitchFamily="82" charset="0"/>
            </a:endParaRPr>
          </a:p>
        </p:txBody>
      </p:sp>
      <p:sp>
        <p:nvSpPr>
          <p:cNvPr id="73" name="72 CuadroTexto"/>
          <p:cNvSpPr txBox="1"/>
          <p:nvPr/>
        </p:nvSpPr>
        <p:spPr>
          <a:xfrm>
            <a:off x="-13390" y="4487054"/>
            <a:ext cx="26900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80 – </a:t>
            </a:r>
            <a:r>
              <a:rPr lang="en-AU" sz="3000" dirty="0" smtClean="0">
                <a:solidFill>
                  <a:srgbClr val="0000FF"/>
                </a:solidFill>
                <a:latin typeface="Showcard Gothic" panose="04020904020102020604" pitchFamily="82" charset="0"/>
              </a:rPr>
              <a:t>16</a:t>
            </a:r>
            <a:r>
              <a:rPr lang="en-AU" sz="3000" dirty="0" smtClean="0">
                <a:latin typeface="Showcard Gothic" panose="04020904020102020604" pitchFamily="82" charset="0"/>
              </a:rPr>
              <a:t> 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‧ 15 </a:t>
            </a:r>
            <a:r>
              <a:rPr lang="en-AU" sz="3000" b="1" dirty="0" smtClean="0"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latin typeface="Showcard Gothic" panose="04020904020102020604" pitchFamily="82" charset="0"/>
                <a:cs typeface="Times New Roman"/>
              </a:rPr>
              <a:t> </a:t>
            </a:r>
            <a:r>
              <a:rPr lang="en-AU" sz="3000" dirty="0" smtClean="0">
                <a:solidFill>
                  <a:srgbClr val="FF0000"/>
                </a:solidFill>
                <a:latin typeface="Showcard Gothic" panose="04020904020102020604" pitchFamily="82" charset="0"/>
                <a:cs typeface="Times New Roman"/>
              </a:rPr>
              <a:t>20</a:t>
            </a:r>
            <a:endParaRPr lang="en-AU" sz="3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74" name="73 CuadroTexto"/>
          <p:cNvSpPr txBox="1"/>
          <p:nvPr/>
        </p:nvSpPr>
        <p:spPr>
          <a:xfrm>
            <a:off x="755576" y="4487054"/>
            <a:ext cx="19210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</a:rPr>
              <a:t>16 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‧ 15 </a:t>
            </a:r>
            <a:r>
              <a:rPr lang="en-AU" sz="3000" b="1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÷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 20</a:t>
            </a:r>
            <a:endParaRPr lang="en-AU" sz="3000" dirty="0">
              <a:solidFill>
                <a:srgbClr val="00B050"/>
              </a:solidFill>
              <a:latin typeface="Showcard Gothic" panose="04020904020102020604" pitchFamily="82" charset="0"/>
            </a:endParaRPr>
          </a:p>
        </p:txBody>
      </p:sp>
      <p:sp>
        <p:nvSpPr>
          <p:cNvPr id="75" name="74 Igual que"/>
          <p:cNvSpPr/>
          <p:nvPr/>
        </p:nvSpPr>
        <p:spPr>
          <a:xfrm>
            <a:off x="2663808" y="4674053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3023808" y="4487054"/>
            <a:ext cx="13450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dirty="0" smtClean="0">
                <a:latin typeface="Showcard Gothic" panose="04020904020102020604" pitchFamily="82" charset="0"/>
              </a:rPr>
              <a:t>80 – 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</a:rPr>
              <a:t>1</a:t>
            </a:r>
            <a:r>
              <a:rPr lang="en-AU" sz="3000" dirty="0" smtClean="0">
                <a:solidFill>
                  <a:srgbClr val="00B050"/>
                </a:solidFill>
                <a:latin typeface="Showcard Gothic" panose="04020904020102020604" pitchFamily="82" charset="0"/>
                <a:cs typeface="Times New Roman"/>
              </a:rPr>
              <a:t>2</a:t>
            </a:r>
            <a:endParaRPr lang="en-AU" sz="3000" dirty="0">
              <a:solidFill>
                <a:srgbClr val="00B050"/>
              </a:solidFill>
              <a:latin typeface="Showcard Gothic" panose="04020904020102020604" pitchFamily="82" charset="0"/>
            </a:endParaRPr>
          </a:p>
        </p:txBody>
      </p:sp>
      <p:sp>
        <p:nvSpPr>
          <p:cNvPr id="77" name="76 Igual que"/>
          <p:cNvSpPr/>
          <p:nvPr/>
        </p:nvSpPr>
        <p:spPr>
          <a:xfrm>
            <a:off x="4304700" y="4674053"/>
            <a:ext cx="360000" cy="180000"/>
          </a:xfrm>
          <a:prstGeom prst="mathEqual">
            <a:avLst>
              <a:gd name="adj1" fmla="val 23520"/>
              <a:gd name="adj2" fmla="val 221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78" name="77 CuadroTexto"/>
          <p:cNvSpPr txBox="1"/>
          <p:nvPr/>
        </p:nvSpPr>
        <p:spPr>
          <a:xfrm>
            <a:off x="4706657" y="4333166"/>
            <a:ext cx="88036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000" dirty="0" smtClean="0">
                <a:solidFill>
                  <a:srgbClr val="FF0066"/>
                </a:solidFill>
                <a:latin typeface="Showcard Gothic" panose="04020904020102020604" pitchFamily="82" charset="0"/>
              </a:rPr>
              <a:t>68</a:t>
            </a:r>
            <a:endParaRPr lang="en-AU" sz="5000" dirty="0">
              <a:solidFill>
                <a:srgbClr val="FF0066"/>
              </a:solidFill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1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5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0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 animBg="1"/>
      <p:bldP spid="47" grpId="0"/>
      <p:bldP spid="48" grpId="0"/>
      <p:bldP spid="49" grpId="0"/>
      <p:bldP spid="50" grpId="0" animBg="1"/>
      <p:bldP spid="51" grpId="0"/>
      <p:bldP spid="52" grpId="0"/>
      <p:bldP spid="53" grpId="0"/>
      <p:bldP spid="53" grpId="1"/>
      <p:bldP spid="54" grpId="0" animBg="1"/>
      <p:bldP spid="55" grpId="0"/>
      <p:bldP spid="61" grpId="0"/>
      <p:bldP spid="62" grpId="0" animBg="1"/>
      <p:bldP spid="63" grpId="0"/>
      <p:bldP spid="70" grpId="0"/>
      <p:bldP spid="71" grpId="0" animBg="1"/>
      <p:bldP spid="72" grpId="0"/>
      <p:bldP spid="73" grpId="0"/>
      <p:bldP spid="74" grpId="0"/>
      <p:bldP spid="75" grpId="0" animBg="1"/>
      <p:bldP spid="76" grpId="0"/>
      <p:bldP spid="76" grpId="1"/>
      <p:bldP spid="77" grpId="0" animBg="1"/>
      <p:bldP spid="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40 Rectángulo"/>
          <p:cNvSpPr/>
          <p:nvPr/>
        </p:nvSpPr>
        <p:spPr>
          <a:xfrm>
            <a:off x="0" y="57398"/>
            <a:ext cx="9144000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lvl="1" algn="ctr"/>
            <a:r>
              <a:rPr lang="en-AU" sz="5400" b="1" dirty="0" smtClean="0">
                <a:ln w="1905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tencil" panose="040409050D0802020404" pitchFamily="82" charset="0"/>
              </a:rPr>
              <a:t>Order of operations</a:t>
            </a:r>
            <a:endParaRPr lang="en-AU" sz="5400" b="1" dirty="0">
              <a:ln w="1905">
                <a:solidFill>
                  <a:schemeClr val="tx1"/>
                </a:solidFill>
              </a:ln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tencil" panose="040409050D0802020404" pitchFamily="82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CuadroTexto 2"/>
          <p:cNvSpPr txBox="1"/>
          <p:nvPr/>
        </p:nvSpPr>
        <p:spPr>
          <a:xfrm>
            <a:off x="35496" y="1177588"/>
            <a:ext cx="1989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Stencil" panose="040409050D0802020404" pitchFamily="82" charset="0"/>
              </a:rPr>
              <a:t>practice:</a:t>
            </a:r>
            <a:endParaRPr lang="en-AU" sz="2800" dirty="0">
              <a:latin typeface="Stencil" panose="040409050D0802020404" pitchFamily="82" charset="0"/>
            </a:endParaRPr>
          </a:p>
        </p:txBody>
      </p:sp>
      <p:sp>
        <p:nvSpPr>
          <p:cNvPr id="44" name="CuadroTexto 3"/>
          <p:cNvSpPr txBox="1"/>
          <p:nvPr/>
        </p:nvSpPr>
        <p:spPr>
          <a:xfrm>
            <a:off x="25393" y="1556792"/>
            <a:ext cx="5554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Solve the following exercises.</a:t>
            </a:r>
            <a:endParaRPr lang="en-A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ángulo 4"/>
          <p:cNvSpPr/>
          <p:nvPr/>
        </p:nvSpPr>
        <p:spPr>
          <a:xfrm>
            <a:off x="179511" y="2262791"/>
            <a:ext cx="4427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5 – [7 – 2 – (9 – 1) – 3 + 12] + 4</a:t>
            </a:r>
            <a:endParaRPr lang="es-CO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47" name="Rectángulo 4"/>
          <p:cNvSpPr/>
          <p:nvPr/>
        </p:nvSpPr>
        <p:spPr>
          <a:xfrm>
            <a:off x="179511" y="2636912"/>
            <a:ext cx="4905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1 – (6 – 3 +1) – [4 – ( 6 – 3 + 1) – 2]</a:t>
            </a:r>
            <a:endParaRPr lang="es-CO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48" name="Rectángulo 4"/>
          <p:cNvSpPr/>
          <p:nvPr/>
        </p:nvSpPr>
        <p:spPr>
          <a:xfrm>
            <a:off x="199695" y="3160132"/>
            <a:ext cx="4951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6 – (9 – 7 + 1) – [3 – (4 – 5 + 6) – 1]</a:t>
            </a:r>
          </a:p>
        </p:txBody>
      </p:sp>
      <p:sp>
        <p:nvSpPr>
          <p:cNvPr id="49" name="Rectángulo 4"/>
          <p:cNvSpPr/>
          <p:nvPr/>
        </p:nvSpPr>
        <p:spPr>
          <a:xfrm>
            <a:off x="199695" y="3683352"/>
            <a:ext cx="3177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28 – [21 – (12 – 3) – 7]</a:t>
            </a:r>
            <a:endParaRPr lang="es-CO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50" name="Rectángulo 4"/>
          <p:cNvSpPr/>
          <p:nvPr/>
        </p:nvSpPr>
        <p:spPr>
          <a:xfrm>
            <a:off x="199695" y="4154898"/>
            <a:ext cx="6112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[–2 + 3</a:t>
            </a:r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Times New Roman"/>
              </a:rPr>
              <a:t>‧</a:t>
            </a:r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(2 – 5) ÷ 3] – [(3 – 5 + 2) – 2</a:t>
            </a:r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Times New Roman"/>
              </a:rPr>
              <a:t>‧</a:t>
            </a:r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(3 – 4)]</a:t>
            </a:r>
            <a:endParaRPr lang="es-CO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51" name="Rectángulo 4"/>
          <p:cNvSpPr/>
          <p:nvPr/>
        </p:nvSpPr>
        <p:spPr>
          <a:xfrm>
            <a:off x="199695" y="4678118"/>
            <a:ext cx="3321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8 – [6 – (7 – 3) – 6] + 4</a:t>
            </a:r>
            <a:endParaRPr lang="es-CO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53" name="Rectángulo 4"/>
          <p:cNvSpPr/>
          <p:nvPr/>
        </p:nvSpPr>
        <p:spPr>
          <a:xfrm>
            <a:off x="199695" y="5201338"/>
            <a:ext cx="7075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[15 – (2</a:t>
            </a:r>
            <a:r>
              <a:rPr lang="es-CO" b="1" i="0" baseline="6000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3</a:t>
            </a:r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 – 10 ÷ 2)] ‧ [5 + (3 ‧ 2 – 4)] – 3 + (8 – 2 ‧ 2)</a:t>
            </a:r>
            <a:endParaRPr lang="es-CO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55" name="Rectángulo 4"/>
          <p:cNvSpPr/>
          <p:nvPr/>
        </p:nvSpPr>
        <p:spPr>
          <a:xfrm>
            <a:off x="179511" y="5724558"/>
            <a:ext cx="4663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0" i="0" dirty="0" smtClean="0">
                <a:solidFill>
                  <a:srgbClr val="000000"/>
                </a:solidFill>
                <a:effectLst/>
                <a:latin typeface="Ravie" panose="04040805050809020602" pitchFamily="82" charset="0"/>
                <a:cs typeface="Arial" panose="020B0604020202020204" pitchFamily="34" charset="0"/>
              </a:rPr>
              <a:t>2{4[7 + 4(5 ‧ 3 – 9)] – 3(40 – 8)}</a:t>
            </a:r>
            <a:endParaRPr lang="es-CO" dirty="0">
              <a:latin typeface="Ravie" panose="04040805050809020602" pitchFamily="82" charset="0"/>
              <a:cs typeface="Arial" panose="020B0604020202020204" pitchFamily="34" charset="0"/>
            </a:endParaRPr>
          </a:p>
        </p:txBody>
      </p:sp>
      <p:sp>
        <p:nvSpPr>
          <p:cNvPr id="56" name="CuadroTexto 9"/>
          <p:cNvSpPr txBox="1"/>
          <p:nvPr/>
        </p:nvSpPr>
        <p:spPr>
          <a:xfrm>
            <a:off x="6407697" y="1708269"/>
            <a:ext cx="27363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Email us with your answers and receive your feedback </a:t>
            </a:r>
            <a:endParaRPr lang="en-AU" sz="2400" dirty="0">
              <a:latin typeface="Showcard Gothic" panose="04020904020102020604" pitchFamily="8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53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7" grpId="0"/>
      <p:bldP spid="48" grpId="0"/>
      <p:bldP spid="49" grpId="0"/>
      <p:bldP spid="50" grpId="0"/>
      <p:bldP spid="51" grpId="0"/>
      <p:bldP spid="53" grpId="0"/>
      <p:bldP spid="55" grpId="0"/>
      <p:bldP spid="5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668</Words>
  <Application>Microsoft Office PowerPoint</Application>
  <PresentationFormat>Presentación en pantalla (4:3)</PresentationFormat>
  <Paragraphs>114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2</cp:revision>
  <dcterms:created xsi:type="dcterms:W3CDTF">2021-06-30T23:17:55Z</dcterms:created>
  <dcterms:modified xsi:type="dcterms:W3CDTF">2021-06-30T23:28:11Z</dcterms:modified>
</cp:coreProperties>
</file>