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FFFF"/>
    <a:srgbClr val="FF0066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66F350-F885-49B4-AF29-D34D718401C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4FDE87A-5DFF-48C9-B419-887B77B4E232}" type="pres">
      <dgm:prSet presAssocID="{C566F350-F885-49B4-AF29-D34D718401C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A9D9A900-9A28-4834-A3A9-A96271BFEA5B}" type="presOf" srcId="{C566F350-F885-49B4-AF29-D34D718401C6}" destId="{04FDE87A-5DFF-48C9-B419-887B77B4E232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FFFF00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C19FC6-A44A-4C2F-A5FB-E44BDF0635BD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359C64-6E7A-43ED-8CD5-FE0853CE51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6070" y="190381"/>
            <a:ext cx="8671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n>
                  <a:solidFill>
                    <a:srgbClr val="00FF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ORDEN DE LAS OPERACIONES</a:t>
            </a:r>
            <a:endParaRPr lang="es-CO" sz="3600" dirty="0">
              <a:ln>
                <a:solidFill>
                  <a:srgbClr val="00FF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2579688" y="3580065"/>
            <a:ext cx="398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>
                <a:solidFill>
                  <a:srgbClr val="000000"/>
                </a:solidFill>
                <a:latin typeface="Cooper Black" panose="0208090404030B020404" pitchFamily="18" charset="0"/>
              </a:rPr>
              <a:t>By: Mr. Erick Duque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156" y="1164540"/>
            <a:ext cx="2453689" cy="2480484"/>
          </a:xfrm>
          <a:prstGeom prst="rect">
            <a:avLst/>
          </a:prstGeom>
        </p:spPr>
      </p:pic>
      <p:grpSp>
        <p:nvGrpSpPr>
          <p:cNvPr id="10" name="9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11" name="10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3" name="12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4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0030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907704" y="1115452"/>
            <a:ext cx="696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P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19732" y="1909281"/>
            <a:ext cx="61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e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19732" y="2701369"/>
            <a:ext cx="822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m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19732" y="3493457"/>
            <a:ext cx="7264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d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19732" y="4285545"/>
            <a:ext cx="657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a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19732" y="5077633"/>
            <a:ext cx="570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s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1599183"/>
            <a:ext cx="159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aréntesis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7069" y="2391271"/>
            <a:ext cx="1790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xponentes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555776" y="3183359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ultiplicaciones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40702" y="3933056"/>
            <a:ext cx="155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ivisiones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187624" y="4767535"/>
            <a:ext cx="1574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Cooper Black" panose="0208090404030B020404" pitchFamily="18" charset="0"/>
              </a:rPr>
              <a:t>Sum       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554034" y="5559623"/>
            <a:ext cx="1433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Cooper Black" panose="0208090404030B020404" pitchFamily="18" charset="0"/>
              </a:rPr>
              <a:t>Re     tas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9" name="18 Cerrar llave"/>
          <p:cNvSpPr/>
          <p:nvPr/>
        </p:nvSpPr>
        <p:spPr>
          <a:xfrm>
            <a:off x="4860032" y="2852935"/>
            <a:ext cx="576063" cy="1432609"/>
          </a:xfrm>
          <a:prstGeom prst="rightBrace">
            <a:avLst>
              <a:gd name="adj1" fmla="val 17596"/>
              <a:gd name="adj2" fmla="val 45628"/>
            </a:avLst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19 CuadroTexto"/>
          <p:cNvSpPr txBox="1"/>
          <p:nvPr/>
        </p:nvSpPr>
        <p:spPr>
          <a:xfrm>
            <a:off x="5436094" y="2969074"/>
            <a:ext cx="331237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latin typeface="Cooper Black" panose="0208090404030B020404" pitchFamily="18" charset="0"/>
              </a:rPr>
              <a:t>La que primero se encuentre de izquierda a derecha</a:t>
            </a:r>
            <a:endParaRPr lang="es-CO" sz="2400" dirty="0">
              <a:ln>
                <a:solidFill>
                  <a:srgbClr val="7030A0"/>
                </a:solidFill>
              </a:ln>
              <a:solidFill>
                <a:srgbClr val="0000FF"/>
              </a:solidFill>
              <a:latin typeface="Cooper Black" panose="0208090404030B020404" pitchFamily="18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ORDEN DE LAS OPERACIONES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817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7" grpId="0"/>
      <p:bldP spid="18" grpId="0"/>
      <p:bldP spid="19" grpId="0" animBg="1"/>
      <p:bldP spid="2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ORDEN DE LAS OPERACIONES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3642939" y="1484784"/>
            <a:ext cx="1858122" cy="370800"/>
            <a:chOff x="3550239" y="1267292"/>
            <a:chExt cx="1858122" cy="370800"/>
          </a:xfrm>
        </p:grpSpPr>
        <p:sp>
          <p:nvSpPr>
            <p:cNvPr id="6" name="5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000"/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4" name="3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" name="4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1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9" name="8 CuadroTexto"/>
          <p:cNvSpPr txBox="1"/>
          <p:nvPr/>
        </p:nvSpPr>
        <p:spPr>
          <a:xfrm>
            <a:off x="1152128" y="2028101"/>
            <a:ext cx="3236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4 </a:t>
            </a:r>
            <a:r>
              <a:rPr lang="en-AU" sz="2400" dirty="0" smtClean="0">
                <a:latin typeface="Ravie" panose="04040805050809020602" pitchFamily="82" charset="0"/>
                <a:cs typeface="Times New Roman"/>
              </a:rPr>
              <a:t>‧ 2 ‧ (3 + 6) ÷ 3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788024" y="2028101"/>
            <a:ext cx="2282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4 </a:t>
            </a:r>
            <a:r>
              <a:rPr lang="en-AU" sz="2400" dirty="0" smtClean="0">
                <a:latin typeface="Ravie" panose="04040805050809020602" pitchFamily="82" charset="0"/>
                <a:cs typeface="Times New Roman"/>
              </a:rPr>
              <a:t>‧ 2 ‧ </a:t>
            </a:r>
            <a:r>
              <a:rPr lang="en-AU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Times New Roman"/>
              </a:rPr>
              <a:t>9</a:t>
            </a:r>
            <a:r>
              <a:rPr lang="en-AU" sz="2400" dirty="0" smtClean="0">
                <a:latin typeface="Ravie" panose="04040805050809020602" pitchFamily="82" charset="0"/>
                <a:cs typeface="Times New Roman"/>
              </a:rPr>
              <a:t> ÷ 3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2" name="11 Igual que"/>
          <p:cNvSpPr/>
          <p:nvPr/>
        </p:nvSpPr>
        <p:spPr>
          <a:xfrm>
            <a:off x="4392000" y="216893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7021655" y="216893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454402" y="1904990"/>
            <a:ext cx="10791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FF0066"/>
                </a:solidFill>
                <a:latin typeface="Ravie" panose="04040805050809020602" pitchFamily="82" charset="0"/>
              </a:rPr>
              <a:t>24</a:t>
            </a:r>
            <a:endParaRPr lang="en-AU" sz="4000" dirty="0">
              <a:solidFill>
                <a:srgbClr val="FF0066"/>
              </a:solidFill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324192" y="2031231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cs typeface="Times New Roman"/>
              </a:rPr>
              <a:t>(3 + 6)</a:t>
            </a:r>
            <a:endParaRPr lang="en-AU" sz="2400" dirty="0">
              <a:latin typeface="Ravie" panose="04040805050809020602" pitchFamily="82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3642939" y="2926412"/>
            <a:ext cx="1858122" cy="370800"/>
            <a:chOff x="3550239" y="1267292"/>
            <a:chExt cx="1858122" cy="370800"/>
          </a:xfrm>
        </p:grpSpPr>
        <p:sp>
          <p:nvSpPr>
            <p:cNvPr id="17" name="16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000"/>
            </a:p>
          </p:txBody>
        </p:sp>
        <p:grpSp>
          <p:nvGrpSpPr>
            <p:cNvPr id="18" name="17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19" name="18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19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2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22" name="21 CuadroTexto"/>
          <p:cNvSpPr txBox="1"/>
          <p:nvPr/>
        </p:nvSpPr>
        <p:spPr>
          <a:xfrm>
            <a:off x="35496" y="3574484"/>
            <a:ext cx="3629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(2 + 3)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– 6 ÷ 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07854" y="357448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(2 + 3)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5" name="24 Igual que"/>
          <p:cNvSpPr/>
          <p:nvPr/>
        </p:nvSpPr>
        <p:spPr>
          <a:xfrm>
            <a:off x="3527904" y="371531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5496" y="4036149"/>
            <a:ext cx="2858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(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5</a:t>
            </a:r>
            <a:r>
              <a:rPr lang="en-AU" sz="2400" dirty="0" smtClean="0">
                <a:latin typeface="Ravie" panose="04040805050809020602" pitchFamily="82" charset="0"/>
              </a:rPr>
              <a:t>)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– 6 ÷ 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718098" y="4036149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(5)</a:t>
            </a:r>
            <a:r>
              <a:rPr lang="en-AU" sz="2400" baseline="30000" dirty="0" smtClean="0">
                <a:solidFill>
                  <a:srgbClr val="0000FF"/>
                </a:solidFill>
                <a:latin typeface="Ravie" panose="04040805050809020602" pitchFamily="82" charset="0"/>
              </a:rPr>
              <a:t>2</a:t>
            </a:r>
            <a:endParaRPr lang="en-AU" sz="2400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28" name="27 Igual que"/>
          <p:cNvSpPr/>
          <p:nvPr/>
        </p:nvSpPr>
        <p:spPr>
          <a:xfrm>
            <a:off x="2893971" y="417698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253971" y="4036149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</a:t>
            </a:r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25</a:t>
            </a:r>
            <a:r>
              <a:rPr lang="en-AU" sz="2400" dirty="0" smtClean="0">
                <a:latin typeface="Ravie" panose="04040805050809020602" pitchFamily="82" charset="0"/>
              </a:rPr>
              <a:t> – 6 ÷ 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893070" y="4036149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00B050"/>
                </a:solidFill>
                <a:latin typeface="Ravie" panose="04040805050809020602" pitchFamily="82" charset="0"/>
              </a:rPr>
              <a:t>6 ÷ 2</a:t>
            </a:r>
            <a:endParaRPr lang="en-AU" sz="24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31" name="30 Igual que"/>
          <p:cNvSpPr/>
          <p:nvPr/>
        </p:nvSpPr>
        <p:spPr>
          <a:xfrm>
            <a:off x="5894312" y="417698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254312" y="4036149"/>
            <a:ext cx="207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</a:t>
            </a:r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25</a:t>
            </a:r>
            <a:r>
              <a:rPr lang="en-AU" sz="2400" dirty="0" smtClean="0">
                <a:latin typeface="Ravie" panose="04040805050809020602" pitchFamily="82" charset="0"/>
              </a:rPr>
              <a:t> – </a:t>
            </a:r>
            <a:r>
              <a:rPr lang="en-AU" sz="2400" dirty="0" smtClean="0">
                <a:solidFill>
                  <a:srgbClr val="00B050"/>
                </a:solidFill>
                <a:latin typeface="Ravie" panose="04040805050809020602" pitchFamily="82" charset="0"/>
              </a:rPr>
              <a:t>3</a:t>
            </a:r>
            <a:endParaRPr lang="en-AU" sz="24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33" name="32 Igual que"/>
          <p:cNvSpPr/>
          <p:nvPr/>
        </p:nvSpPr>
        <p:spPr>
          <a:xfrm>
            <a:off x="8332125" y="417698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168685" y="4819218"/>
            <a:ext cx="1013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FF0066"/>
                </a:solidFill>
                <a:latin typeface="Ravie" panose="04040805050809020602" pitchFamily="82" charset="0"/>
              </a:rPr>
              <a:t>25</a:t>
            </a:r>
            <a:endParaRPr lang="en-AU" sz="4000" dirty="0">
              <a:solidFill>
                <a:srgbClr val="FF0066"/>
              </a:solidFill>
              <a:latin typeface="Ravie" panose="04040805050809020602" pitchFamily="82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423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 animBg="1"/>
      <p:bldP spid="13" grpId="0" animBg="1"/>
      <p:bldP spid="14" grpId="0"/>
      <p:bldP spid="15" grpId="0"/>
      <p:bldP spid="22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/>
      <p:bldP spid="31" grpId="0" animBg="1"/>
      <p:bldP spid="32" grpId="0"/>
      <p:bldP spid="32" grpId="1"/>
      <p:bldP spid="33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ORDEN DE LAS OPERACIONES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7" name="6 Grupo"/>
          <p:cNvGrpSpPr/>
          <p:nvPr/>
        </p:nvGrpSpPr>
        <p:grpSpPr>
          <a:xfrm>
            <a:off x="3642939" y="1484784"/>
            <a:ext cx="1858122" cy="370800"/>
            <a:chOff x="3550239" y="1267292"/>
            <a:chExt cx="1858122" cy="370800"/>
          </a:xfrm>
        </p:grpSpPr>
        <p:sp>
          <p:nvSpPr>
            <p:cNvPr id="8" name="7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9" name="8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10" name="9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10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3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12" name="11 CuadroTexto"/>
          <p:cNvSpPr txBox="1"/>
          <p:nvPr/>
        </p:nvSpPr>
        <p:spPr>
          <a:xfrm>
            <a:off x="0" y="2020327"/>
            <a:ext cx="32175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[1 + (11 – 5)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3]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132116" y="2020327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(11 – 5)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3217547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577547" y="2020327"/>
            <a:ext cx="22557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[1 +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6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÷ 3]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716016" y="2020327"/>
            <a:ext cx="9444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6 ÷ 3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17" name="16 Igual que"/>
          <p:cNvSpPr/>
          <p:nvPr/>
        </p:nvSpPr>
        <p:spPr>
          <a:xfrm>
            <a:off x="5833293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193293" y="2020327"/>
            <a:ext cx="16722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[1 +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]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822307" y="2020327"/>
            <a:ext cx="8835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1 + 2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Igual que"/>
          <p:cNvSpPr/>
          <p:nvPr/>
        </p:nvSpPr>
        <p:spPr>
          <a:xfrm>
            <a:off x="7865546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8225546" y="2020327"/>
            <a:ext cx="8418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3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199142" y="2492896"/>
            <a:ext cx="7457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12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3642939" y="3562256"/>
            <a:ext cx="1858122" cy="370800"/>
            <a:chOff x="3550239" y="1267292"/>
            <a:chExt cx="1858122" cy="370800"/>
          </a:xfrm>
        </p:grpSpPr>
        <p:sp>
          <p:nvSpPr>
            <p:cNvPr id="25" name="24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6" name="25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27" name="26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27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</a:t>
                </a:r>
                <a:r>
                  <a:rPr lang="es-CO" sz="2000" dirty="0">
                    <a:solidFill>
                      <a:srgbClr val="FF0000"/>
                    </a:solidFill>
                    <a:latin typeface="Hobo Std" pitchFamily="34" charset="0"/>
                  </a:rPr>
                  <a:t>4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30" name="29 CuadroTexto"/>
          <p:cNvSpPr txBox="1"/>
          <p:nvPr/>
        </p:nvSpPr>
        <p:spPr>
          <a:xfrm>
            <a:off x="-14296" y="4293096"/>
            <a:ext cx="38715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2(9 – 4)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442833" y="4293096"/>
            <a:ext cx="957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9 – 4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Igual que"/>
          <p:cNvSpPr/>
          <p:nvPr/>
        </p:nvSpPr>
        <p:spPr>
          <a:xfrm>
            <a:off x="3857277" y="448009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17277" y="4293096"/>
            <a:ext cx="32431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2(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5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34" name="33 Igual que"/>
          <p:cNvSpPr/>
          <p:nvPr/>
        </p:nvSpPr>
        <p:spPr>
          <a:xfrm>
            <a:off x="7460473" y="448009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358475" y="4293096"/>
            <a:ext cx="8643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2(5)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217277" y="4851180"/>
            <a:ext cx="29514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10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37" name="36 Igual que"/>
          <p:cNvSpPr/>
          <p:nvPr/>
        </p:nvSpPr>
        <p:spPr>
          <a:xfrm>
            <a:off x="7168726" y="503817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5358475" y="4851180"/>
            <a:ext cx="11304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10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5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199142" y="5408117"/>
            <a:ext cx="21820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0" name="39 Igual que"/>
          <p:cNvSpPr/>
          <p:nvPr/>
        </p:nvSpPr>
        <p:spPr>
          <a:xfrm>
            <a:off x="6381150" y="559511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761350" y="5395282"/>
            <a:ext cx="14318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6 – 2 + 1</a:t>
            </a:r>
            <a:endParaRPr lang="en-AU" sz="3000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6822307" y="5395282"/>
            <a:ext cx="1127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</a:t>
            </a:r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5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3" name="42 Igual que"/>
          <p:cNvSpPr/>
          <p:nvPr/>
        </p:nvSpPr>
        <p:spPr>
          <a:xfrm>
            <a:off x="7949539" y="559511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8309539" y="5254229"/>
            <a:ext cx="8290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10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85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1" grpId="1"/>
      <p:bldP spid="23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/>
      <p:bldP spid="42" grpId="1"/>
      <p:bldP spid="43" grpId="0" animBg="1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ORDEN DE LAS OPERACIONES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667906650"/>
              </p:ext>
            </p:extLst>
          </p:nvPr>
        </p:nvGraphicFramePr>
        <p:xfrm>
          <a:off x="3786182" y="1214422"/>
          <a:ext cx="185738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2" name="31 Grupo"/>
          <p:cNvGrpSpPr/>
          <p:nvPr/>
        </p:nvGrpSpPr>
        <p:grpSpPr>
          <a:xfrm>
            <a:off x="3642939" y="1258000"/>
            <a:ext cx="1858122" cy="370800"/>
            <a:chOff x="3550239" y="1267292"/>
            <a:chExt cx="1858122" cy="370800"/>
          </a:xfrm>
        </p:grpSpPr>
        <p:sp>
          <p:nvSpPr>
            <p:cNvPr id="33" name="32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35" name="34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37" name="36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37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5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39" name="38 CuadroTexto"/>
          <p:cNvSpPr txBox="1"/>
          <p:nvPr/>
        </p:nvSpPr>
        <p:spPr>
          <a:xfrm>
            <a:off x="0" y="2020327"/>
            <a:ext cx="31726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{4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– (3 – 1)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0" name="39 Igual que"/>
          <p:cNvSpPr/>
          <p:nvPr/>
        </p:nvSpPr>
        <p:spPr>
          <a:xfrm>
            <a:off x="3172663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259632" y="1988840"/>
            <a:ext cx="11881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(3 – 1)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532663" y="2020327"/>
            <a:ext cx="23455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{4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–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3" name="42 Igual que"/>
          <p:cNvSpPr/>
          <p:nvPr/>
        </p:nvSpPr>
        <p:spPr>
          <a:xfrm>
            <a:off x="5878177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139952" y="1988840"/>
            <a:ext cx="5212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4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6238177" y="2020327"/>
            <a:ext cx="23743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{16 –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6" name="45 Igual que"/>
          <p:cNvSpPr/>
          <p:nvPr/>
        </p:nvSpPr>
        <p:spPr>
          <a:xfrm>
            <a:off x="8612545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7557621" y="2010906"/>
            <a:ext cx="9028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0" y="2542838"/>
            <a:ext cx="18165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{16 –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1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9" name="48 Igual que"/>
          <p:cNvSpPr/>
          <p:nvPr/>
        </p:nvSpPr>
        <p:spPr>
          <a:xfrm>
            <a:off x="1816523" y="272983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611560" y="2514962"/>
            <a:ext cx="10534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chemeClr val="accent1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16 – 1</a:t>
            </a:r>
            <a:endParaRPr lang="en-AU" sz="3000" dirty="0">
              <a:solidFill>
                <a:schemeClr val="accent1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176523" y="2542838"/>
            <a:ext cx="13003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</a:t>
            </a:r>
            <a:r>
              <a:rPr lang="en-AU" sz="3000" dirty="0" smtClean="0">
                <a:solidFill>
                  <a:schemeClr val="accent1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15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52" name="51 Igual que"/>
          <p:cNvSpPr/>
          <p:nvPr/>
        </p:nvSpPr>
        <p:spPr>
          <a:xfrm>
            <a:off x="3476879" y="270196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836879" y="2388950"/>
            <a:ext cx="86754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45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54" name="53 Grupo"/>
          <p:cNvGrpSpPr/>
          <p:nvPr/>
        </p:nvGrpSpPr>
        <p:grpSpPr>
          <a:xfrm>
            <a:off x="3642939" y="3490248"/>
            <a:ext cx="1858122" cy="370800"/>
            <a:chOff x="3550239" y="1267292"/>
            <a:chExt cx="1858122" cy="370800"/>
          </a:xfrm>
        </p:grpSpPr>
        <p:sp>
          <p:nvSpPr>
            <p:cNvPr id="55" name="54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56" name="55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57" name="56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8" name="57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6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59" name="58 CuadroTexto"/>
          <p:cNvSpPr txBox="1"/>
          <p:nvPr/>
        </p:nvSpPr>
        <p:spPr>
          <a:xfrm>
            <a:off x="1" y="4027130"/>
            <a:ext cx="49680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(4 – 2)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0" name="59 Igual que"/>
          <p:cNvSpPr/>
          <p:nvPr/>
        </p:nvSpPr>
        <p:spPr>
          <a:xfrm>
            <a:off x="4968027" y="421412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2267744" y="4005064"/>
            <a:ext cx="971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4 – 2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0" y="4581128"/>
            <a:ext cx="43926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3" name="62 Igual que"/>
          <p:cNvSpPr/>
          <p:nvPr/>
        </p:nvSpPr>
        <p:spPr>
          <a:xfrm>
            <a:off x="4392000" y="476812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2090272" y="4581128"/>
            <a:ext cx="8255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(2)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4780625" y="4581128"/>
            <a:ext cx="4011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4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6" name="65 Igual que"/>
          <p:cNvSpPr/>
          <p:nvPr/>
        </p:nvSpPr>
        <p:spPr>
          <a:xfrm>
            <a:off x="8676496" y="476812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6876256" y="4581128"/>
            <a:ext cx="966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4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-9436" y="5135126"/>
            <a:ext cx="3362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70" name="69 Igual que"/>
          <p:cNvSpPr/>
          <p:nvPr/>
        </p:nvSpPr>
        <p:spPr>
          <a:xfrm>
            <a:off x="3352663" y="532212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1547664" y="5119486"/>
            <a:ext cx="15657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6 + 2 + 8</a:t>
            </a:r>
            <a:endParaRPr lang="en-AU" sz="3000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3712663" y="5157192"/>
            <a:ext cx="21963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</a:t>
            </a:r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16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74" name="73 Igual que"/>
          <p:cNvSpPr/>
          <p:nvPr/>
        </p:nvSpPr>
        <p:spPr>
          <a:xfrm>
            <a:off x="5728992" y="532212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4357938" y="5135126"/>
            <a:ext cx="13305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FFFF"/>
                </a:solidFill>
                <a:latin typeface="Showcard Gothic" panose="04020904020102020604" pitchFamily="82" charset="0"/>
                <a:cs typeface="Times New Roman"/>
              </a:rPr>
              <a:t>50 – 16</a:t>
            </a:r>
            <a:endParaRPr lang="en-AU" sz="3000" dirty="0">
              <a:solidFill>
                <a:srgbClr val="00FF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6084168" y="5135126"/>
            <a:ext cx="10981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</a:t>
            </a:r>
            <a:r>
              <a:rPr lang="en-AU" sz="3000" dirty="0" smtClean="0">
                <a:solidFill>
                  <a:srgbClr val="00FFFF"/>
                </a:solidFill>
                <a:latin typeface="Showcard Gothic" panose="04020904020102020604" pitchFamily="82" charset="0"/>
                <a:cs typeface="Times New Roman"/>
              </a:rPr>
              <a:t>34</a:t>
            </a:r>
            <a:endParaRPr lang="en-AU" sz="3000" dirty="0">
              <a:solidFill>
                <a:srgbClr val="00FF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80" name="79 Igual que"/>
          <p:cNvSpPr/>
          <p:nvPr/>
        </p:nvSpPr>
        <p:spPr>
          <a:xfrm>
            <a:off x="7065361" y="532212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7562301" y="4981238"/>
            <a:ext cx="110799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136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/>
      <p:bldP spid="42" grpId="0"/>
      <p:bldP spid="43" grpId="0" animBg="1"/>
      <p:bldP spid="44" grpId="0"/>
      <p:bldP spid="45" grpId="0"/>
      <p:bldP spid="46" grpId="0" animBg="1"/>
      <p:bldP spid="47" grpId="0"/>
      <p:bldP spid="48" grpId="0"/>
      <p:bldP spid="49" grpId="0" animBg="1"/>
      <p:bldP spid="50" grpId="0"/>
      <p:bldP spid="51" grpId="0"/>
      <p:bldP spid="52" grpId="0" animBg="1"/>
      <p:bldP spid="53" grpId="0"/>
      <p:bldP spid="59" grpId="0"/>
      <p:bldP spid="60" grpId="0" animBg="1"/>
      <p:bldP spid="61" grpId="0"/>
      <p:bldP spid="62" grpId="0"/>
      <p:bldP spid="63" grpId="0" animBg="1"/>
      <p:bldP spid="64" grpId="0"/>
      <p:bldP spid="65" grpId="0"/>
      <p:bldP spid="66" grpId="0" animBg="1"/>
      <p:bldP spid="68" grpId="0"/>
      <p:bldP spid="69" grpId="0"/>
      <p:bldP spid="70" grpId="0" animBg="1"/>
      <p:bldP spid="71" grpId="0"/>
      <p:bldP spid="72" grpId="0"/>
      <p:bldP spid="74" grpId="0" animBg="1"/>
      <p:bldP spid="76" grpId="0"/>
      <p:bldP spid="79" grpId="0"/>
      <p:bldP spid="79" grpId="1"/>
      <p:bldP spid="80" grpId="0" animBg="1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ORDEN DE LAS OPERACIONES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8" name="37 Grupo"/>
          <p:cNvGrpSpPr/>
          <p:nvPr/>
        </p:nvGrpSpPr>
        <p:grpSpPr>
          <a:xfrm>
            <a:off x="3642939" y="1258000"/>
            <a:ext cx="1858122" cy="370800"/>
            <a:chOff x="3550239" y="1267292"/>
            <a:chExt cx="1858122" cy="370800"/>
          </a:xfrm>
        </p:grpSpPr>
        <p:sp>
          <p:nvSpPr>
            <p:cNvPr id="39" name="38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40" name="39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41" name="40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42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7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45" name="44 CuadroTexto"/>
          <p:cNvSpPr txBox="1"/>
          <p:nvPr/>
        </p:nvSpPr>
        <p:spPr>
          <a:xfrm>
            <a:off x="1331640" y="1866890"/>
            <a:ext cx="3707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>
                <a:latin typeface="Showcard Gothic" panose="04020904020102020604" pitchFamily="82" charset="0"/>
              </a:rPr>
              <a:t>3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(2 + 8)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</a:t>
            </a:r>
            <a:r>
              <a:rPr lang="en-AU" sz="3000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(4 – 3)</a:t>
            </a:r>
            <a:r>
              <a:rPr lang="en-AU" sz="3000" baseline="60000" dirty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6" name="45 Igual que"/>
          <p:cNvSpPr/>
          <p:nvPr/>
        </p:nvSpPr>
        <p:spPr>
          <a:xfrm>
            <a:off x="4974578" y="205388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907704" y="1844824"/>
            <a:ext cx="9715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 + 8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3779912" y="1844824"/>
            <a:ext cx="9715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4 – 3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345378" y="1866890"/>
            <a:ext cx="2771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>
                <a:latin typeface="Showcard Gothic" panose="04020904020102020604" pitchFamily="82" charset="0"/>
              </a:rPr>
              <a:t>3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10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</a:t>
            </a:r>
            <a:r>
              <a:rPr lang="en-AU" sz="3000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1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50" name="49 Igual que"/>
          <p:cNvSpPr/>
          <p:nvPr/>
        </p:nvSpPr>
        <p:spPr>
          <a:xfrm>
            <a:off x="8117177" y="205388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784469" y="1844824"/>
            <a:ext cx="10552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(10)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7271791" y="1844824"/>
            <a:ext cx="8275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(1)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1331640" y="2420888"/>
            <a:ext cx="21424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>
                <a:latin typeface="Showcard Gothic" panose="04020904020102020604" pitchFamily="82" charset="0"/>
              </a:rPr>
              <a:t>3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100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</a:t>
            </a:r>
            <a:r>
              <a:rPr lang="en-AU" sz="3000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1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54" name="53 Igual que"/>
          <p:cNvSpPr/>
          <p:nvPr/>
        </p:nvSpPr>
        <p:spPr>
          <a:xfrm>
            <a:off x="3474077" y="260788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3871601" y="2267000"/>
            <a:ext cx="172034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1.500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56" name="55 Grupo"/>
          <p:cNvGrpSpPr/>
          <p:nvPr/>
        </p:nvGrpSpPr>
        <p:grpSpPr>
          <a:xfrm>
            <a:off x="3642939" y="3356992"/>
            <a:ext cx="1858122" cy="370800"/>
            <a:chOff x="3550239" y="1267292"/>
            <a:chExt cx="1858122" cy="370800"/>
          </a:xfrm>
        </p:grpSpPr>
        <p:sp>
          <p:nvSpPr>
            <p:cNvPr id="57" name="56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58" name="57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59" name="58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0" name="59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EJERCICIO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8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61" name="60 CuadroTexto"/>
          <p:cNvSpPr txBox="1"/>
          <p:nvPr/>
        </p:nvSpPr>
        <p:spPr>
          <a:xfrm>
            <a:off x="9733" y="3933056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2</a:t>
            </a:r>
            <a:r>
              <a:rPr lang="en-AU" sz="3000" baseline="60000" dirty="0" smtClean="0">
                <a:latin typeface="Showcard Gothic" panose="04020904020102020604" pitchFamily="82" charset="0"/>
              </a:rPr>
              <a:t>4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(35 – 15)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2" name="61 Igual que"/>
          <p:cNvSpPr/>
          <p:nvPr/>
        </p:nvSpPr>
        <p:spPr>
          <a:xfrm>
            <a:off x="3707944" y="412005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2051720" y="3933056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(35 – 15)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4067944" y="3933056"/>
            <a:ext cx="26900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2</a:t>
            </a:r>
            <a:r>
              <a:rPr lang="en-AU" sz="3000" baseline="60000" dirty="0" smtClean="0">
                <a:latin typeface="Showcard Gothic" panose="04020904020102020604" pitchFamily="82" charset="0"/>
              </a:rPr>
              <a:t>4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20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1" name="70 Igual que"/>
          <p:cNvSpPr/>
          <p:nvPr/>
        </p:nvSpPr>
        <p:spPr>
          <a:xfrm>
            <a:off x="6758003" y="412005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4860033" y="3929997"/>
            <a:ext cx="5040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</a:rPr>
              <a:t>2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</a:rPr>
              <a:t>4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-13390" y="4487054"/>
            <a:ext cx="26900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</a:rPr>
              <a:t>16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20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755576" y="4487054"/>
            <a:ext cx="19210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</a:rPr>
              <a:t>16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20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5" name="74 Igual que"/>
          <p:cNvSpPr/>
          <p:nvPr/>
        </p:nvSpPr>
        <p:spPr>
          <a:xfrm>
            <a:off x="2663808" y="467405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3023808" y="4487054"/>
            <a:ext cx="13450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</a:rPr>
              <a:t>1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7" name="76 Igual que"/>
          <p:cNvSpPr/>
          <p:nvPr/>
        </p:nvSpPr>
        <p:spPr>
          <a:xfrm>
            <a:off x="4304700" y="467405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4706657" y="4333166"/>
            <a:ext cx="8803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68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7" grpId="0"/>
      <p:bldP spid="48" grpId="0"/>
      <p:bldP spid="49" grpId="0"/>
      <p:bldP spid="50" grpId="0" animBg="1"/>
      <p:bldP spid="51" grpId="0"/>
      <p:bldP spid="52" grpId="0"/>
      <p:bldP spid="53" grpId="0"/>
      <p:bldP spid="53" grpId="1"/>
      <p:bldP spid="54" grpId="0" animBg="1"/>
      <p:bldP spid="55" grpId="0"/>
      <p:bldP spid="61" grpId="0"/>
      <p:bldP spid="62" grpId="0" animBg="1"/>
      <p:bldP spid="63" grpId="0"/>
      <p:bldP spid="70" grpId="0"/>
      <p:bldP spid="71" grpId="0" animBg="1"/>
      <p:bldP spid="72" grpId="0"/>
      <p:bldP spid="73" grpId="0"/>
      <p:bldP spid="74" grpId="0"/>
      <p:bldP spid="75" grpId="0" animBg="1"/>
      <p:bldP spid="76" grpId="0"/>
      <p:bldP spid="76" grpId="1"/>
      <p:bldP spid="77" grpId="0" animBg="1"/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40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ORDEN DE LAS OPERACIONES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CuadroTexto 2"/>
          <p:cNvSpPr txBox="1"/>
          <p:nvPr/>
        </p:nvSpPr>
        <p:spPr>
          <a:xfrm>
            <a:off x="35496" y="1177588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tencil" panose="040409050D0802020404" pitchFamily="82" charset="0"/>
              </a:rPr>
              <a:t>practicar:</a:t>
            </a:r>
            <a:endParaRPr lang="es-CO" sz="2800" dirty="0">
              <a:latin typeface="Stencil" panose="040409050D0802020404" pitchFamily="82" charset="0"/>
            </a:endParaRPr>
          </a:p>
        </p:txBody>
      </p:sp>
      <p:sp>
        <p:nvSpPr>
          <p:cNvPr id="44" name="CuadroTexto 3"/>
          <p:cNvSpPr txBox="1"/>
          <p:nvPr/>
        </p:nvSpPr>
        <p:spPr>
          <a:xfrm>
            <a:off x="25393" y="1556792"/>
            <a:ext cx="555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Resolver los siguientes ejercicios.</a:t>
            </a:r>
          </a:p>
        </p:txBody>
      </p:sp>
      <p:sp>
        <p:nvSpPr>
          <p:cNvPr id="45" name="Rectángulo 4"/>
          <p:cNvSpPr/>
          <p:nvPr/>
        </p:nvSpPr>
        <p:spPr>
          <a:xfrm>
            <a:off x="199695" y="2113692"/>
            <a:ext cx="442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5 – [7 – 2 – (9 – 1) – 3 + 12] + 4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7" name="Rectángulo 4"/>
          <p:cNvSpPr/>
          <p:nvPr/>
        </p:nvSpPr>
        <p:spPr>
          <a:xfrm>
            <a:off x="179511" y="2636912"/>
            <a:ext cx="4905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1 – (6 – 3 +1) – [4 – ( 6 – 3 + 1) – 2]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8" name="Rectángulo 4"/>
          <p:cNvSpPr/>
          <p:nvPr/>
        </p:nvSpPr>
        <p:spPr>
          <a:xfrm>
            <a:off x="199695" y="3160132"/>
            <a:ext cx="4951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6 – (9 – 7 + 1) – [3 – (4 – 5 + 6) – 1]</a:t>
            </a:r>
          </a:p>
        </p:txBody>
      </p:sp>
      <p:sp>
        <p:nvSpPr>
          <p:cNvPr id="49" name="Rectángulo 4"/>
          <p:cNvSpPr/>
          <p:nvPr/>
        </p:nvSpPr>
        <p:spPr>
          <a:xfrm>
            <a:off x="199695" y="3683352"/>
            <a:ext cx="3177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28 – [21 – (12 – 3) – 7]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0" name="Rectángulo 4"/>
          <p:cNvSpPr/>
          <p:nvPr/>
        </p:nvSpPr>
        <p:spPr>
          <a:xfrm>
            <a:off x="199695" y="4154898"/>
            <a:ext cx="6112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[–2 + 3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Times New Roman"/>
              </a:rPr>
              <a:t>‧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(2 – 5) ÷ 3] – [(3 – 5 + 2) – 2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Times New Roman"/>
              </a:rPr>
              <a:t>‧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(3 – 4)]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1" name="Rectángulo 4"/>
          <p:cNvSpPr/>
          <p:nvPr/>
        </p:nvSpPr>
        <p:spPr>
          <a:xfrm>
            <a:off x="199695" y="4678118"/>
            <a:ext cx="3321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8 – [6 – (7 – 3) – 6] + 4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3" name="Rectángulo 4"/>
          <p:cNvSpPr/>
          <p:nvPr/>
        </p:nvSpPr>
        <p:spPr>
          <a:xfrm>
            <a:off x="199695" y="5201338"/>
            <a:ext cx="7075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[15 – (2</a:t>
            </a:r>
            <a:r>
              <a:rPr lang="es-CO" b="1" i="0" baseline="6000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3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– 10 ÷ 2)] ‧ [5 + (3 ‧ 2 – 4)] – 3 + (8 – 2 ‧ 2)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5" name="Rectángulo 4"/>
          <p:cNvSpPr/>
          <p:nvPr/>
        </p:nvSpPr>
        <p:spPr>
          <a:xfrm>
            <a:off x="179511" y="5724558"/>
            <a:ext cx="4663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2{4[7 + 4(5 ‧ 3 – 9)] – 3(40 – 8)}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6" name="CuadroTexto 9"/>
          <p:cNvSpPr txBox="1"/>
          <p:nvPr/>
        </p:nvSpPr>
        <p:spPr>
          <a:xfrm>
            <a:off x="6407697" y="1708269"/>
            <a:ext cx="27363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400" dirty="0"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3" grpId="0"/>
      <p:bldP spid="55" grpId="0"/>
      <p:bldP spid="5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425</TotalTime>
  <Words>677</Words>
  <Application>Microsoft Office PowerPoint</Application>
  <PresentationFormat>Presentación en pantalla (4:3)</PresentationFormat>
  <Paragraphs>114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ERICK DUQUE</dc:creator>
  <cp:lastModifiedBy>Erick Duque Barragán</cp:lastModifiedBy>
  <cp:revision>46</cp:revision>
  <dcterms:created xsi:type="dcterms:W3CDTF">2009-04-20T13:30:03Z</dcterms:created>
  <dcterms:modified xsi:type="dcterms:W3CDTF">2021-05-19T18:12:22Z</dcterms:modified>
</cp:coreProperties>
</file>