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67" r:id="rId6"/>
    <p:sldId id="259" r:id="rId7"/>
    <p:sldId id="268" r:id="rId8"/>
    <p:sldId id="269" r:id="rId9"/>
    <p:sldId id="264" r:id="rId10"/>
    <p:sldId id="270" r:id="rId11"/>
    <p:sldId id="265" r:id="rId12"/>
    <p:sldId id="271" r:id="rId13"/>
    <p:sldId id="272" r:id="rId14"/>
    <p:sldId id="273" r:id="rId15"/>
    <p:sldId id="274" r:id="rId16"/>
    <p:sldId id="262" r:id="rId17"/>
    <p:sldId id="260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888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32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77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120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339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970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010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76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699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75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008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FFF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91115-D78E-41E0-9DCE-B7B98DDC377B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EB5BA-F1D3-4E2E-BFB5-77C32D358F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318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gif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extLst>
              <a:ext uri="{FF2B5EF4-FFF2-40B4-BE49-F238E27FC236}">
                <a16:creationId xmlns="" xmlns:a16="http://schemas.microsoft.com/office/drawing/2014/main" id="{D2A78F3C-E653-4AB7-A2F1-3DD98B187DD7}"/>
              </a:ext>
            </a:extLst>
          </p:cNvPr>
          <p:cNvSpPr txBox="1"/>
          <p:nvPr/>
        </p:nvSpPr>
        <p:spPr>
          <a:xfrm>
            <a:off x="3900176" y="332656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  <a:cs typeface="Arial" pitchFamily="34" charset="0"/>
              </a:rPr>
              <a:t>QUADRATIC EQUATIONS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CD7D353-DC17-44AC-A319-AE198AFF3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1" y="1453725"/>
            <a:ext cx="3907875" cy="395055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B0FE2172-2ACF-460E-9DAF-0250AAC495E5}"/>
              </a:ext>
            </a:extLst>
          </p:cNvPr>
          <p:cNvSpPr txBox="1"/>
          <p:nvPr/>
        </p:nvSpPr>
        <p:spPr>
          <a:xfrm>
            <a:off x="4283968" y="2060848"/>
            <a:ext cx="4253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By Mr. Erick Duque</a:t>
            </a:r>
          </a:p>
        </p:txBody>
      </p:sp>
      <p:pic>
        <p:nvPicPr>
          <p:cNvPr id="11" name="Picture 2" descr="http://imagenes.infojardin.com/subidos/images/klz1207773396v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792" y="2492896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11 Grupo"/>
          <p:cNvGrpSpPr/>
          <p:nvPr/>
        </p:nvGrpSpPr>
        <p:grpSpPr>
          <a:xfrm>
            <a:off x="3707904" y="4554994"/>
            <a:ext cx="5290231" cy="1754326"/>
            <a:chOff x="1926885" y="4149080"/>
            <a:chExt cx="5290231" cy="1754326"/>
          </a:xfrm>
        </p:grpSpPr>
        <p:grpSp>
          <p:nvGrpSpPr>
            <p:cNvPr id="15" name="14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9" name="18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20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8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022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glow rad="635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 practice some exercises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glow rad="63500">
                  <a:srgbClr val="FFFF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59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645656" y="1412776"/>
            <a:ext cx="3852688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x² – 10x + 19 = 0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591780" y="2257708"/>
            <a:ext cx="396044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t² + 12t + 42 = 0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023828" y="3140968"/>
            <a:ext cx="3096344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5h² = –3h + 7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EXERCISES</a:t>
            </a:r>
            <a:endParaRPr lang="es-CO" sz="44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-18193" y="54543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Solve the following quadratic equations using completing the square method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83567" y="5733256"/>
            <a:ext cx="4776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Showcard Gothic" panose="04020904020102020604" pitchFamily="82" charset="0"/>
              </a:rPr>
              <a:t>Send us your results and we return back your feedback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6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6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387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glow rad="635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 see some applicatio</a:t>
            </a:r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glow rad="635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ns</a:t>
            </a:r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glow rad="635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…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glow rad="63500">
                  <a:srgbClr val="FFFF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RADICAL EQUATIONS</a:t>
            </a:r>
            <a:endParaRPr lang="es-CO" sz="40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4406" y="632882"/>
            <a:ext cx="9152811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Snap ITC" panose="04040A07060A02020202" pitchFamily="82" charset="0"/>
              </a:rPr>
              <a:t>It is usual when you solve some radical equations, to solve a quadratic equation</a:t>
            </a:r>
            <a:endParaRPr lang="en-AU" sz="20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Rectángulo"/>
              <p:cNvSpPr/>
              <p:nvPr/>
            </p:nvSpPr>
            <p:spPr>
              <a:xfrm>
                <a:off x="2195736" y="1340768"/>
                <a:ext cx="3797578" cy="470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i="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i="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000" i="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i="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s-CO" sz="2000" i="1">
                              <a:solidFill>
                                <a:srgbClr val="0000FF"/>
                              </a:solidFill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solidFill>
                                <a:srgbClr val="0000FF"/>
                              </a:solidFill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solidFill>
                                <a:srgbClr val="0000FF"/>
                              </a:solidFill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Snap ITC" panose="04040A07060A02020202" pitchFamily="82" charset="0"/>
                            </a:rPr>
                            <m:t>3</m:t>
                          </m:r>
                        </m:e>
                      </m:rad>
                      <m:r>
                        <a:rPr lang="es-CO" sz="20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i="1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000" i="1" smtClean="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solidFill>
                            <a:srgbClr val="0000FF"/>
                          </a:solidFill>
                          <a:latin typeface="Snap ITC" panose="04040A07060A02020202" pitchFamily="82" charset="0"/>
                        </a:rPr>
                        <m:t>3</m:t>
                      </m:r>
                    </m:oMath>
                  </m:oMathPara>
                </a14:m>
                <a:endParaRPr lang="es-CO" sz="2000" dirty="0">
                  <a:solidFill>
                    <a:srgbClr val="0000FF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340768"/>
                <a:ext cx="3797578" cy="4705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5863739" y="1484784"/>
            <a:ext cx="3280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  <a:sym typeface="Wingdings" panose="05000000000000000000" pitchFamily="2" charset="2"/>
              </a:rPr>
              <a:t> </a:t>
            </a:r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This is an example of a radical equation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2069559"/>
            <a:ext cx="6804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Snap ITC" panose="04040A07060A02020202" pitchFamily="82" charset="0"/>
                <a:cs typeface="Arial" pitchFamily="34" charset="0"/>
              </a:rPr>
              <a:t>To solve any radical equation, the steps are: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-1" y="2469669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US" u="sng" baseline="30000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st</a:t>
            </a:r>
            <a:r>
              <a:rPr lang="en-US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: </a:t>
            </a:r>
            <a:r>
              <a:rPr lang="en-US" dirty="0" smtClean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keep </a:t>
            </a:r>
            <a:r>
              <a:rPr lang="en-US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the radical expression alone </a:t>
            </a:r>
            <a:r>
              <a:rPr lang="en-US" dirty="0" smtClean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on </a:t>
            </a:r>
            <a:r>
              <a:rPr lang="en-US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one side of the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10 Rectángulo"/>
              <p:cNvSpPr/>
              <p:nvPr/>
            </p:nvSpPr>
            <p:spPr>
              <a:xfrm>
                <a:off x="2132784" y="2838058"/>
                <a:ext cx="3852080" cy="470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s-CO" sz="2000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1" name="1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784" y="2838058"/>
                <a:ext cx="3852080" cy="47051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CuadroTexto"/>
          <p:cNvSpPr txBox="1"/>
          <p:nvPr/>
        </p:nvSpPr>
        <p:spPr>
          <a:xfrm>
            <a:off x="5887383" y="2780928"/>
            <a:ext cx="3280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Pass the independent term and simplify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12 Rectángulo"/>
              <p:cNvSpPr/>
              <p:nvPr/>
            </p:nvSpPr>
            <p:spPr>
              <a:xfrm>
                <a:off x="2195736" y="3365703"/>
                <a:ext cx="2783967" cy="687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000" i="1" smtClean="0"/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2</m:t>
                          </m:r>
                        </m:den>
                      </m:f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i="0" smtClean="0">
                          <a:latin typeface="Snap ITC" panose="04040A07060A020202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000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00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3" name="1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365703"/>
                <a:ext cx="2783967" cy="68794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>
            <a:off x="0" y="40677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2</a:t>
            </a:r>
            <a:r>
              <a:rPr lang="en-US" u="sng" baseline="30000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nd</a:t>
            </a:r>
            <a:r>
              <a:rPr lang="en-US" dirty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: Square both sides of the equation: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14 Rectángulo"/>
              <p:cNvSpPr/>
              <p:nvPr/>
            </p:nvSpPr>
            <p:spPr>
              <a:xfrm>
                <a:off x="2555776" y="4437112"/>
                <a:ext cx="3594189" cy="8504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000" i="1"/>
                          </m:ctrlPr>
                        </m:sSupPr>
                        <m:e>
                          <m:d>
                            <m:dPr>
                              <m:ctrlPr>
                                <a:rPr lang="es-CO" sz="2000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O" sz="2000" i="1"/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 b="0" i="0" smtClean="0">
                                      <a:latin typeface="Snap ITC" panose="04040A07060A02020202" pitchFamily="82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 b="0" i="0" smtClean="0">
                                      <a:latin typeface="Snap ITC" panose="04040A07060A02020202" pitchFamily="82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sz="20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sz="2000" i="1"/>
                          </m:ctrlPr>
                        </m:sSupPr>
                        <m:e>
                          <m:d>
                            <m:dPr>
                              <m:ctrlPr>
                                <a:rPr lang="es-CO" sz="2000" i="1"/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s-CO" sz="2000" i="1"/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 b="0" i="0" smtClean="0">
                                      <a:latin typeface="Snap ITC" panose="04040A07060A02020202" pitchFamily="82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 b="0" i="0" smtClean="0">
                                      <a:latin typeface="Snap ITC" panose="04040A07060A02020202" pitchFamily="82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sz="20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5" name="1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437112"/>
                <a:ext cx="3594189" cy="850426"/>
              </a:xfrm>
              <a:prstGeom prst="rect">
                <a:avLst/>
              </a:prstGeom>
              <a:blipFill rotWithShape="1">
                <a:blip r:embed="rId5"/>
                <a:stretch>
                  <a:fillRect t="-71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19 CuadroTexto"/>
          <p:cNvSpPr txBox="1"/>
          <p:nvPr/>
        </p:nvSpPr>
        <p:spPr>
          <a:xfrm>
            <a:off x="5887383" y="4746630"/>
            <a:ext cx="328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Square both sides of the equation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20 Rectángulo"/>
              <p:cNvSpPr/>
              <p:nvPr/>
            </p:nvSpPr>
            <p:spPr>
              <a:xfrm>
                <a:off x="2100596" y="5279028"/>
                <a:ext cx="3884268" cy="795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000" i="1" smtClean="0"/>
                          </m:ctrlPr>
                        </m:dPr>
                        <m:e>
                          <m:f>
                            <m:fPr>
                              <m:ctrlPr>
                                <a:rPr lang="es-CO" sz="20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sz="2000" i="1"/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sz="2000">
                                      <a:latin typeface="Snap ITC" panose="04040A07060A02020202" pitchFamily="82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sz="2000" baseline="30000">
                                      <a:latin typeface="Snap ITC" panose="04040A07060A020202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latin typeface="Snap ITC" panose="04040A07060A02020202" pitchFamily="82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latin typeface="Snap ITC" panose="04040A07060A020202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latin typeface="Snap ITC" panose="04040A07060A02020202" pitchFamily="82" charset="0"/>
                                </a:rPr>
                                <m:t>6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latin typeface="Snap ITC" panose="04040A07060A020202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latin typeface="Snap ITC" panose="04040A07060A020202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latin typeface="Snap ITC" panose="04040A07060A02020202" pitchFamily="82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latin typeface="Snap ITC" panose="04040A07060A020202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latin typeface="Snap ITC" panose="04040A07060A02020202" pitchFamily="82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000"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3</m:t>
                      </m:r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596" y="5279028"/>
                <a:ext cx="3884268" cy="79579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90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9" grpId="0"/>
      <p:bldP spid="11" grpId="0"/>
      <p:bldP spid="13" grpId="0"/>
      <p:bldP spid="15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RADICAL EQUATIONS</a:t>
            </a:r>
            <a:endParaRPr lang="es-CO" sz="40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13 Rectángulo"/>
              <p:cNvSpPr/>
              <p:nvPr/>
            </p:nvSpPr>
            <p:spPr>
              <a:xfrm>
                <a:off x="1475656" y="575745"/>
                <a:ext cx="4315027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000" i="1" smtClean="0"/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0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(2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3)</m:t>
                      </m:r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4" name="1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75745"/>
                <a:ext cx="4315027" cy="404983"/>
              </a:xfrm>
              <a:prstGeom prst="rect">
                <a:avLst/>
              </a:prstGeom>
              <a:blipFill rotWithShape="1">
                <a:blip r:embed="rId2"/>
                <a:stretch>
                  <a:fillRect t="-8955" b="-1194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Forma libre"/>
          <p:cNvSpPr/>
          <p:nvPr/>
        </p:nvSpPr>
        <p:spPr>
          <a:xfrm>
            <a:off x="3988012" y="941696"/>
            <a:ext cx="710111" cy="191068"/>
          </a:xfrm>
          <a:custGeom>
            <a:avLst/>
            <a:gdLst>
              <a:gd name="connsiteX0" fmla="*/ 0 w 710111"/>
              <a:gd name="connsiteY0" fmla="*/ 13647 h 191068"/>
              <a:gd name="connsiteX1" fmla="*/ 95534 w 710111"/>
              <a:gd name="connsiteY1" fmla="*/ 163773 h 191068"/>
              <a:gd name="connsiteX2" fmla="*/ 204716 w 710111"/>
              <a:gd name="connsiteY2" fmla="*/ 191068 h 191068"/>
              <a:gd name="connsiteX3" fmla="*/ 477671 w 710111"/>
              <a:gd name="connsiteY3" fmla="*/ 177420 h 191068"/>
              <a:gd name="connsiteX4" fmla="*/ 559558 w 710111"/>
              <a:gd name="connsiteY4" fmla="*/ 150125 h 191068"/>
              <a:gd name="connsiteX5" fmla="*/ 641445 w 710111"/>
              <a:gd name="connsiteY5" fmla="*/ 95534 h 191068"/>
              <a:gd name="connsiteX6" fmla="*/ 668740 w 710111"/>
              <a:gd name="connsiteY6" fmla="*/ 54591 h 191068"/>
              <a:gd name="connsiteX7" fmla="*/ 709683 w 710111"/>
              <a:gd name="connsiteY7" fmla="*/ 0 h 19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0111" h="191068">
                <a:moveTo>
                  <a:pt x="0" y="13647"/>
                </a:moveTo>
                <a:cubicBezTo>
                  <a:pt x="11710" y="95619"/>
                  <a:pt x="-6411" y="138287"/>
                  <a:pt x="95534" y="163773"/>
                </a:cubicBezTo>
                <a:lnTo>
                  <a:pt x="204716" y="191068"/>
                </a:lnTo>
                <a:cubicBezTo>
                  <a:pt x="295701" y="186519"/>
                  <a:pt x="387173" y="187862"/>
                  <a:pt x="477671" y="177420"/>
                </a:cubicBezTo>
                <a:cubicBezTo>
                  <a:pt x="506253" y="174122"/>
                  <a:pt x="535618" y="166085"/>
                  <a:pt x="559558" y="150125"/>
                </a:cubicBezTo>
                <a:lnTo>
                  <a:pt x="641445" y="95534"/>
                </a:lnTo>
                <a:cubicBezTo>
                  <a:pt x="650543" y="81886"/>
                  <a:pt x="657142" y="66189"/>
                  <a:pt x="668740" y="54591"/>
                </a:cubicBezTo>
                <a:cubicBezTo>
                  <a:pt x="717253" y="6077"/>
                  <a:pt x="709683" y="52667"/>
                  <a:pt x="709683" y="0"/>
                </a:cubicBezTo>
              </a:path>
            </a:pathLst>
          </a:custGeom>
          <a:noFill/>
          <a:ln w="2857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Forma libre"/>
          <p:cNvSpPr/>
          <p:nvPr/>
        </p:nvSpPr>
        <p:spPr>
          <a:xfrm>
            <a:off x="3974364" y="928048"/>
            <a:ext cx="1392072" cy="218364"/>
          </a:xfrm>
          <a:custGeom>
            <a:avLst/>
            <a:gdLst>
              <a:gd name="connsiteX0" fmla="*/ 0 w 1392072"/>
              <a:gd name="connsiteY0" fmla="*/ 27295 h 218364"/>
              <a:gd name="connsiteX1" fmla="*/ 95534 w 1392072"/>
              <a:gd name="connsiteY1" fmla="*/ 122830 h 218364"/>
              <a:gd name="connsiteX2" fmla="*/ 136478 w 1392072"/>
              <a:gd name="connsiteY2" fmla="*/ 136477 h 218364"/>
              <a:gd name="connsiteX3" fmla="*/ 177421 w 1392072"/>
              <a:gd name="connsiteY3" fmla="*/ 163773 h 218364"/>
              <a:gd name="connsiteX4" fmla="*/ 327546 w 1392072"/>
              <a:gd name="connsiteY4" fmla="*/ 204716 h 218364"/>
              <a:gd name="connsiteX5" fmla="*/ 491319 w 1392072"/>
              <a:gd name="connsiteY5" fmla="*/ 218364 h 218364"/>
              <a:gd name="connsiteX6" fmla="*/ 709684 w 1392072"/>
              <a:gd name="connsiteY6" fmla="*/ 204716 h 218364"/>
              <a:gd name="connsiteX7" fmla="*/ 832513 w 1392072"/>
              <a:gd name="connsiteY7" fmla="*/ 163773 h 218364"/>
              <a:gd name="connsiteX8" fmla="*/ 968991 w 1392072"/>
              <a:gd name="connsiteY8" fmla="*/ 136477 h 218364"/>
              <a:gd name="connsiteX9" fmla="*/ 1023582 w 1392072"/>
              <a:gd name="connsiteY9" fmla="*/ 122830 h 218364"/>
              <a:gd name="connsiteX10" fmla="*/ 1105469 w 1392072"/>
              <a:gd name="connsiteY10" fmla="*/ 109182 h 218364"/>
              <a:gd name="connsiteX11" fmla="*/ 1282890 w 1392072"/>
              <a:gd name="connsiteY11" fmla="*/ 68239 h 218364"/>
              <a:gd name="connsiteX12" fmla="*/ 1364776 w 1392072"/>
              <a:gd name="connsiteY12" fmla="*/ 40943 h 218364"/>
              <a:gd name="connsiteX13" fmla="*/ 1392072 w 1392072"/>
              <a:gd name="connsiteY13" fmla="*/ 0 h 21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2072" h="218364">
                <a:moveTo>
                  <a:pt x="0" y="27295"/>
                </a:moveTo>
                <a:cubicBezTo>
                  <a:pt x="39111" y="76184"/>
                  <a:pt x="44840" y="97483"/>
                  <a:pt x="95534" y="122830"/>
                </a:cubicBezTo>
                <a:cubicBezTo>
                  <a:pt x="108401" y="129264"/>
                  <a:pt x="122830" y="131928"/>
                  <a:pt x="136478" y="136477"/>
                </a:cubicBezTo>
                <a:cubicBezTo>
                  <a:pt x="150126" y="145576"/>
                  <a:pt x="162432" y="157111"/>
                  <a:pt x="177421" y="163773"/>
                </a:cubicBezTo>
                <a:cubicBezTo>
                  <a:pt x="215840" y="180848"/>
                  <a:pt x="283881" y="199579"/>
                  <a:pt x="327546" y="204716"/>
                </a:cubicBezTo>
                <a:cubicBezTo>
                  <a:pt x="381951" y="211117"/>
                  <a:pt x="436728" y="213815"/>
                  <a:pt x="491319" y="218364"/>
                </a:cubicBezTo>
                <a:cubicBezTo>
                  <a:pt x="564107" y="213815"/>
                  <a:pt x="637422" y="214570"/>
                  <a:pt x="709684" y="204716"/>
                </a:cubicBezTo>
                <a:cubicBezTo>
                  <a:pt x="739721" y="200620"/>
                  <a:pt x="797023" y="172645"/>
                  <a:pt x="832513" y="163773"/>
                </a:cubicBezTo>
                <a:cubicBezTo>
                  <a:pt x="959304" y="132075"/>
                  <a:pt x="801695" y="169936"/>
                  <a:pt x="968991" y="136477"/>
                </a:cubicBezTo>
                <a:cubicBezTo>
                  <a:pt x="987384" y="132799"/>
                  <a:pt x="1005189" y="126508"/>
                  <a:pt x="1023582" y="122830"/>
                </a:cubicBezTo>
                <a:cubicBezTo>
                  <a:pt x="1050717" y="117403"/>
                  <a:pt x="1078243" y="114132"/>
                  <a:pt x="1105469" y="109182"/>
                </a:cubicBezTo>
                <a:cubicBezTo>
                  <a:pt x="1153097" y="100522"/>
                  <a:pt x="1244026" y="81194"/>
                  <a:pt x="1282890" y="68239"/>
                </a:cubicBezTo>
                <a:lnTo>
                  <a:pt x="1364776" y="40943"/>
                </a:lnTo>
                <a:lnTo>
                  <a:pt x="1392072" y="0"/>
                </a:lnTo>
              </a:path>
            </a:pathLst>
          </a:custGeom>
          <a:noFill/>
          <a:ln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CuadroTexto"/>
          <p:cNvSpPr txBox="1"/>
          <p:nvPr/>
        </p:nvSpPr>
        <p:spPr>
          <a:xfrm>
            <a:off x="5863739" y="620688"/>
            <a:ext cx="328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Multiply both terms, 2x and 3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18 Rectángulo"/>
              <p:cNvSpPr/>
              <p:nvPr/>
            </p:nvSpPr>
            <p:spPr>
              <a:xfrm>
                <a:off x="1475656" y="1268760"/>
                <a:ext cx="3685048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000" i="1" smtClean="0"/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0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8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12</m:t>
                      </m:r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268760"/>
                <a:ext cx="3685048" cy="404983"/>
              </a:xfrm>
              <a:prstGeom prst="rect">
                <a:avLst/>
              </a:prstGeom>
              <a:blipFill rotWithShape="1">
                <a:blip r:embed="rId3"/>
                <a:stretch>
                  <a:fillRect t="-895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19 Rectángulo"/>
              <p:cNvSpPr/>
              <p:nvPr/>
            </p:nvSpPr>
            <p:spPr>
              <a:xfrm>
                <a:off x="1459703" y="1673743"/>
                <a:ext cx="4335867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000" i="1" smtClean="0"/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0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i="1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8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i="1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12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0</m:t>
                      </m:r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703" y="1673743"/>
                <a:ext cx="4335867" cy="404983"/>
              </a:xfrm>
              <a:prstGeom prst="rect">
                <a:avLst/>
              </a:prstGeom>
              <a:blipFill rotWithShape="1">
                <a:blip r:embed="rId4"/>
                <a:stretch>
                  <a:fillRect t="-909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20 Rectángulo"/>
              <p:cNvSpPr/>
              <p:nvPr/>
            </p:nvSpPr>
            <p:spPr>
              <a:xfrm>
                <a:off x="1459703" y="2078726"/>
                <a:ext cx="2699200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000" i="1" smtClean="0"/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000" baseline="30000"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i="1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000" b="0" i="1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i="1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000" b="0" i="1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0</m:t>
                      </m:r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703" y="2078726"/>
                <a:ext cx="2699200" cy="404983"/>
              </a:xfrm>
              <a:prstGeom prst="rect">
                <a:avLst/>
              </a:prstGeom>
              <a:blipFill rotWithShape="1">
                <a:blip r:embed="rId5"/>
                <a:stretch>
                  <a:fillRect t="-909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21 CuadroTexto"/>
          <p:cNvSpPr txBox="1"/>
          <p:nvPr/>
        </p:nvSpPr>
        <p:spPr>
          <a:xfrm>
            <a:off x="0" y="248360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3</a:t>
            </a:r>
            <a:r>
              <a:rPr lang="en-US" u="sng" baseline="30000" dirty="0" smtClean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rd</a:t>
            </a:r>
            <a:r>
              <a:rPr lang="en-US" dirty="0" smtClean="0">
                <a:solidFill>
                  <a:srgbClr val="C00000"/>
                </a:solidFill>
                <a:latin typeface="Snap ITC" panose="04040A07060A02020202" pitchFamily="82" charset="0"/>
                <a:cs typeface="Arial" pitchFamily="34" charset="0"/>
              </a:rPr>
              <a:t>: solve the resulting equation.</a:t>
            </a:r>
            <a:endParaRPr lang="en-US" dirty="0">
              <a:solidFill>
                <a:srgbClr val="C00000"/>
              </a:solidFill>
              <a:latin typeface="Snap ITC" panose="04040A07060A02020202" pitchFamily="82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22 CuadroTexto"/>
              <p:cNvSpPr txBox="1"/>
              <p:nvPr/>
            </p:nvSpPr>
            <p:spPr>
              <a:xfrm>
                <a:off x="3131542" y="2852936"/>
                <a:ext cx="28809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2000" dirty="0" smtClean="0">
                    <a:latin typeface="Snap ITC" panose="04040A07060A02020202" pitchFamily="82" charset="0"/>
                  </a:rPr>
                  <a:t>(x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CO" sz="2000" i="1">
                        <a:latin typeface="Snap ITC" panose="04040A07060A02020202" pitchFamily="82" charset="0"/>
                      </a:rPr>
                      <m:t>−</m:t>
                    </m:r>
                  </m:oMath>
                </a14:m>
                <a:r>
                  <a:rPr lang="es-CO" sz="2000" dirty="0" smtClean="0">
                    <a:latin typeface="Snap ITC" panose="04040A07060A02020202" pitchFamily="82" charset="0"/>
                  </a:rPr>
                  <a:t> 3)(x + 1) = 0</a:t>
                </a:r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542" y="2852936"/>
                <a:ext cx="2880917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2331" t="-9091" r="-1271" b="-242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>
            <a:off x="5863738" y="3243858"/>
            <a:ext cx="3280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If a product is equal to zero, it means one of them could be zero 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85392" y="3336190"/>
            <a:ext cx="1782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latin typeface="Snap ITC" panose="04040A07060A02020202" pitchFamily="82" charset="0"/>
              </a:rPr>
              <a:t>(x – 3) = 0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405986" y="3336190"/>
            <a:ext cx="489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Snap ITC" panose="04040A07060A02020202" pitchFamily="82" charset="0"/>
              </a:rPr>
              <a:t>or</a:t>
            </a:r>
            <a:endParaRPr lang="en-AU" sz="2000" dirty="0">
              <a:latin typeface="Snap ITC" panose="04040A07060A020202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150637" y="3336190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latin typeface="Snap ITC" panose="04040A07060A02020202" pitchFamily="82" charset="0"/>
              </a:rPr>
              <a:t>(x + 1) = 0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863700" y="3892986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latin typeface="Snap ITC" panose="04040A07060A02020202" pitchFamily="82" charset="0"/>
              </a:rPr>
              <a:t>x = 3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427155" y="3892986"/>
            <a:ext cx="1265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latin typeface="Snap ITC" panose="04040A07060A02020202" pitchFamily="82" charset="0"/>
              </a:rPr>
              <a:t>x = – 1 </a:t>
            </a:r>
            <a:endParaRPr lang="es-CO" sz="2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87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7" grpId="0" animBg="1"/>
      <p:bldP spid="19" grpId="0"/>
      <p:bldP spid="20" grpId="0"/>
      <p:bldP spid="21" grpId="0"/>
      <p:bldP spid="23" grpId="0"/>
      <p:bldP spid="25" grpId="0"/>
      <p:bldP spid="26" grpId="0"/>
      <p:bldP spid="28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-387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glow rad="635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 solve some exercises…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glow rad="63500">
                  <a:srgbClr val="FFFF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15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12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EXERCISES</a:t>
            </a:r>
            <a:endParaRPr lang="es-CO" sz="44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-18193" y="107703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Solve the following quadratic equations using completing the square method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183567" y="5733256"/>
            <a:ext cx="4776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Showcard Gothic" panose="04020904020102020604" pitchFamily="82" charset="0"/>
              </a:rPr>
              <a:t>Send us your results and we return back your feedback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16 Rectángulo"/>
              <p:cNvSpPr/>
              <p:nvPr/>
            </p:nvSpPr>
            <p:spPr>
              <a:xfrm>
                <a:off x="3528413" y="1944372"/>
                <a:ext cx="2087174" cy="471026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CO" sz="200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</m:e>
                      </m:rad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5</m:t>
                      </m:r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413" y="1944372"/>
                <a:ext cx="2087174" cy="4710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17 Rectángulo"/>
              <p:cNvSpPr/>
              <p:nvPr/>
            </p:nvSpPr>
            <p:spPr>
              <a:xfrm>
                <a:off x="3093326" y="2736460"/>
                <a:ext cx="2957348" cy="471732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CO" sz="200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8</m:t>
                          </m:r>
                        </m:e>
                      </m:rad>
                      <m:r>
                        <a:rPr lang="es-CO" sz="2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smtClean="0">
                          <a:latin typeface="Snap ITC" panose="04040A07060A020202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00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8" name="1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326" y="2736460"/>
                <a:ext cx="2957348" cy="471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18 Rectángulo"/>
              <p:cNvSpPr/>
              <p:nvPr/>
            </p:nvSpPr>
            <p:spPr>
              <a:xfrm>
                <a:off x="2852936" y="3461517"/>
                <a:ext cx="3438128" cy="471539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 smtClean="0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 sz="2000" b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000" b="0" smtClean="0">
                          <a:latin typeface="Snap ITC" panose="04040A07060A020202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000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</m:e>
                      </m:rad>
                      <m:r>
                        <m:rPr>
                          <m:nor/>
                        </m:rPr>
                        <a:rPr lang="es-CO" sz="20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smtClean="0">
                          <a:latin typeface="Snap ITC" panose="04040A07060A020202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000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000" b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latin typeface="Snap ITC" panose="04040A07060A02020202" pitchFamily="82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s-CO" sz="20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936" y="3461517"/>
                <a:ext cx="3438128" cy="4715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04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9692" y="2723436"/>
            <a:ext cx="5544616" cy="1569660"/>
          </a:xfrm>
          <a:prstGeom prst="rect">
            <a:avLst/>
          </a:prstGeom>
          <a:solidFill>
            <a:srgbClr val="FF00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CO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END</a:t>
            </a:r>
          </a:p>
        </p:txBody>
      </p:sp>
      <p:pic>
        <p:nvPicPr>
          <p:cNvPr id="7172" name="Picture 4" descr="Gifs Animados Imagenes Animad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968" y="1537811"/>
            <a:ext cx="1842063" cy="103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64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0" y="982469"/>
            <a:ext cx="7951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The quadratic equations have two solutions and those are called “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cs typeface="Arial" pitchFamily="34" charset="0"/>
              </a:rPr>
              <a:t>ROOTS</a:t>
            </a:r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”. </a:t>
            </a:r>
          </a:p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Any quadratic equation has two roots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0" y="1628800"/>
            <a:ext cx="596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There are two methods to solve quadratic equations: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305158" y="1988840"/>
            <a:ext cx="253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Completing the square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491881" y="2348880"/>
            <a:ext cx="2160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Quadratic formula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557808" y="2924944"/>
            <a:ext cx="8028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Snap ITC" panose="04040A07060A02020202" pitchFamily="82" charset="0"/>
                <a:cs typeface="Arial" pitchFamily="34" charset="0"/>
              </a:rPr>
              <a:t>ax² + bx + c = 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735266" y="4581128"/>
            <a:ext cx="24953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Ink Draft" panose="03080402000500000000" pitchFamily="66" charset="0"/>
              </a:rPr>
              <a:t>It is necessary that the second literal must be the square root of the square literal</a:t>
            </a:r>
          </a:p>
        </p:txBody>
      </p:sp>
      <p:sp>
        <p:nvSpPr>
          <p:cNvPr id="20" name="19 Forma libre"/>
          <p:cNvSpPr/>
          <p:nvPr/>
        </p:nvSpPr>
        <p:spPr>
          <a:xfrm>
            <a:off x="1521727" y="3717032"/>
            <a:ext cx="2762241" cy="926432"/>
          </a:xfrm>
          <a:custGeom>
            <a:avLst/>
            <a:gdLst>
              <a:gd name="connsiteX0" fmla="*/ 24064 w 2081519"/>
              <a:gd name="connsiteY0" fmla="*/ 12032 h 926432"/>
              <a:gd name="connsiteX1" fmla="*/ 0 w 2081519"/>
              <a:gd name="connsiteY1" fmla="*/ 168442 h 926432"/>
              <a:gd name="connsiteX2" fmla="*/ 12032 w 2081519"/>
              <a:gd name="connsiteY2" fmla="*/ 264695 h 926432"/>
              <a:gd name="connsiteX3" fmla="*/ 48127 w 2081519"/>
              <a:gd name="connsiteY3" fmla="*/ 397042 h 926432"/>
              <a:gd name="connsiteX4" fmla="*/ 72190 w 2081519"/>
              <a:gd name="connsiteY4" fmla="*/ 433137 h 926432"/>
              <a:gd name="connsiteX5" fmla="*/ 108285 w 2081519"/>
              <a:gd name="connsiteY5" fmla="*/ 493295 h 926432"/>
              <a:gd name="connsiteX6" fmla="*/ 180474 w 2081519"/>
              <a:gd name="connsiteY6" fmla="*/ 589548 h 926432"/>
              <a:gd name="connsiteX7" fmla="*/ 216569 w 2081519"/>
              <a:gd name="connsiteY7" fmla="*/ 637674 h 926432"/>
              <a:gd name="connsiteX8" fmla="*/ 312821 w 2081519"/>
              <a:gd name="connsiteY8" fmla="*/ 709864 h 926432"/>
              <a:gd name="connsiteX9" fmla="*/ 397043 w 2081519"/>
              <a:gd name="connsiteY9" fmla="*/ 782053 h 926432"/>
              <a:gd name="connsiteX10" fmla="*/ 517358 w 2081519"/>
              <a:gd name="connsiteY10" fmla="*/ 854242 h 926432"/>
              <a:gd name="connsiteX11" fmla="*/ 625643 w 2081519"/>
              <a:gd name="connsiteY11" fmla="*/ 890337 h 926432"/>
              <a:gd name="connsiteX12" fmla="*/ 757990 w 2081519"/>
              <a:gd name="connsiteY12" fmla="*/ 926432 h 926432"/>
              <a:gd name="connsiteX13" fmla="*/ 1239253 w 2081519"/>
              <a:gd name="connsiteY13" fmla="*/ 914400 h 926432"/>
              <a:gd name="connsiteX14" fmla="*/ 1335506 w 2081519"/>
              <a:gd name="connsiteY14" fmla="*/ 890337 h 926432"/>
              <a:gd name="connsiteX15" fmla="*/ 1371600 w 2081519"/>
              <a:gd name="connsiteY15" fmla="*/ 866274 h 926432"/>
              <a:gd name="connsiteX16" fmla="*/ 1407695 w 2081519"/>
              <a:gd name="connsiteY16" fmla="*/ 854242 h 926432"/>
              <a:gd name="connsiteX17" fmla="*/ 1443790 w 2081519"/>
              <a:gd name="connsiteY17" fmla="*/ 830179 h 926432"/>
              <a:gd name="connsiteX18" fmla="*/ 1491916 w 2081519"/>
              <a:gd name="connsiteY18" fmla="*/ 806116 h 926432"/>
              <a:gd name="connsiteX19" fmla="*/ 1552074 w 2081519"/>
              <a:gd name="connsiteY19" fmla="*/ 757990 h 926432"/>
              <a:gd name="connsiteX20" fmla="*/ 1588169 w 2081519"/>
              <a:gd name="connsiteY20" fmla="*/ 733927 h 926432"/>
              <a:gd name="connsiteX21" fmla="*/ 1624264 w 2081519"/>
              <a:gd name="connsiteY21" fmla="*/ 697832 h 926432"/>
              <a:gd name="connsiteX22" fmla="*/ 1708485 w 2081519"/>
              <a:gd name="connsiteY22" fmla="*/ 637674 h 926432"/>
              <a:gd name="connsiteX23" fmla="*/ 1768643 w 2081519"/>
              <a:gd name="connsiteY23" fmla="*/ 577516 h 926432"/>
              <a:gd name="connsiteX24" fmla="*/ 1816769 w 2081519"/>
              <a:gd name="connsiteY24" fmla="*/ 529390 h 926432"/>
              <a:gd name="connsiteX25" fmla="*/ 1852864 w 2081519"/>
              <a:gd name="connsiteY25" fmla="*/ 505327 h 926432"/>
              <a:gd name="connsiteX26" fmla="*/ 1888958 w 2081519"/>
              <a:gd name="connsiteY26" fmla="*/ 457200 h 926432"/>
              <a:gd name="connsiteX27" fmla="*/ 1949116 w 2081519"/>
              <a:gd name="connsiteY27" fmla="*/ 397042 h 926432"/>
              <a:gd name="connsiteX28" fmla="*/ 1973179 w 2081519"/>
              <a:gd name="connsiteY28" fmla="*/ 348916 h 926432"/>
              <a:gd name="connsiteX29" fmla="*/ 2009274 w 2081519"/>
              <a:gd name="connsiteY29" fmla="*/ 288758 h 926432"/>
              <a:gd name="connsiteX30" fmla="*/ 2021306 w 2081519"/>
              <a:gd name="connsiteY30" fmla="*/ 240632 h 926432"/>
              <a:gd name="connsiteX31" fmla="*/ 2045369 w 2081519"/>
              <a:gd name="connsiteY31" fmla="*/ 168442 h 926432"/>
              <a:gd name="connsiteX32" fmla="*/ 2057400 w 2081519"/>
              <a:gd name="connsiteY32" fmla="*/ 132348 h 926432"/>
              <a:gd name="connsiteX33" fmla="*/ 2069432 w 2081519"/>
              <a:gd name="connsiteY33" fmla="*/ 84221 h 926432"/>
              <a:gd name="connsiteX34" fmla="*/ 2081464 w 2081519"/>
              <a:gd name="connsiteY34" fmla="*/ 0 h 92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081519" h="926432">
                <a:moveTo>
                  <a:pt x="24064" y="12032"/>
                </a:moveTo>
                <a:cubicBezTo>
                  <a:pt x="14905" y="57827"/>
                  <a:pt x="0" y="124739"/>
                  <a:pt x="0" y="168442"/>
                </a:cubicBezTo>
                <a:cubicBezTo>
                  <a:pt x="0" y="200776"/>
                  <a:pt x="7115" y="232737"/>
                  <a:pt x="12032" y="264695"/>
                </a:cubicBezTo>
                <a:cubicBezTo>
                  <a:pt x="18692" y="307985"/>
                  <a:pt x="30430" y="357224"/>
                  <a:pt x="48127" y="397042"/>
                </a:cubicBezTo>
                <a:cubicBezTo>
                  <a:pt x="54000" y="410256"/>
                  <a:pt x="64169" y="421105"/>
                  <a:pt x="72190" y="433137"/>
                </a:cubicBezTo>
                <a:cubicBezTo>
                  <a:pt x="100117" y="516922"/>
                  <a:pt x="64244" y="427234"/>
                  <a:pt x="108285" y="493295"/>
                </a:cubicBezTo>
                <a:cubicBezTo>
                  <a:pt x="209623" y="645299"/>
                  <a:pt x="34752" y="423008"/>
                  <a:pt x="180474" y="589548"/>
                </a:cubicBezTo>
                <a:cubicBezTo>
                  <a:pt x="193679" y="604639"/>
                  <a:pt x="201731" y="624185"/>
                  <a:pt x="216569" y="637674"/>
                </a:cubicBezTo>
                <a:cubicBezTo>
                  <a:pt x="246244" y="664652"/>
                  <a:pt x="284462" y="681506"/>
                  <a:pt x="312821" y="709864"/>
                </a:cubicBezTo>
                <a:cubicBezTo>
                  <a:pt x="342848" y="739890"/>
                  <a:pt x="355636" y="754448"/>
                  <a:pt x="397043" y="782053"/>
                </a:cubicBezTo>
                <a:cubicBezTo>
                  <a:pt x="435958" y="807996"/>
                  <a:pt x="472988" y="839452"/>
                  <a:pt x="517358" y="854242"/>
                </a:cubicBezTo>
                <a:cubicBezTo>
                  <a:pt x="553453" y="866274"/>
                  <a:pt x="588732" y="881109"/>
                  <a:pt x="625643" y="890337"/>
                </a:cubicBezTo>
                <a:cubicBezTo>
                  <a:pt x="734199" y="917476"/>
                  <a:pt x="690521" y="903942"/>
                  <a:pt x="757990" y="926432"/>
                </a:cubicBezTo>
                <a:lnTo>
                  <a:pt x="1239253" y="914400"/>
                </a:lnTo>
                <a:cubicBezTo>
                  <a:pt x="1254324" y="913730"/>
                  <a:pt x="1315685" y="900248"/>
                  <a:pt x="1335506" y="890337"/>
                </a:cubicBezTo>
                <a:cubicBezTo>
                  <a:pt x="1348439" y="883870"/>
                  <a:pt x="1358667" y="872741"/>
                  <a:pt x="1371600" y="866274"/>
                </a:cubicBezTo>
                <a:cubicBezTo>
                  <a:pt x="1382944" y="860602"/>
                  <a:pt x="1396351" y="859914"/>
                  <a:pt x="1407695" y="854242"/>
                </a:cubicBezTo>
                <a:cubicBezTo>
                  <a:pt x="1420629" y="847775"/>
                  <a:pt x="1431235" y="837353"/>
                  <a:pt x="1443790" y="830179"/>
                </a:cubicBezTo>
                <a:cubicBezTo>
                  <a:pt x="1459362" y="821281"/>
                  <a:pt x="1476993" y="816065"/>
                  <a:pt x="1491916" y="806116"/>
                </a:cubicBezTo>
                <a:cubicBezTo>
                  <a:pt x="1513283" y="791871"/>
                  <a:pt x="1531530" y="773398"/>
                  <a:pt x="1552074" y="757990"/>
                </a:cubicBezTo>
                <a:cubicBezTo>
                  <a:pt x="1563642" y="749314"/>
                  <a:pt x="1577060" y="743184"/>
                  <a:pt x="1588169" y="733927"/>
                </a:cubicBezTo>
                <a:cubicBezTo>
                  <a:pt x="1601241" y="723034"/>
                  <a:pt x="1611192" y="708725"/>
                  <a:pt x="1624264" y="697832"/>
                </a:cubicBezTo>
                <a:cubicBezTo>
                  <a:pt x="1727771" y="611575"/>
                  <a:pt x="1578440" y="753269"/>
                  <a:pt x="1708485" y="637674"/>
                </a:cubicBezTo>
                <a:cubicBezTo>
                  <a:pt x="1729681" y="618834"/>
                  <a:pt x="1748590" y="597569"/>
                  <a:pt x="1768643" y="577516"/>
                </a:cubicBezTo>
                <a:cubicBezTo>
                  <a:pt x="1784685" y="561474"/>
                  <a:pt x="1797892" y="541974"/>
                  <a:pt x="1816769" y="529390"/>
                </a:cubicBezTo>
                <a:lnTo>
                  <a:pt x="1852864" y="505327"/>
                </a:lnTo>
                <a:cubicBezTo>
                  <a:pt x="1864895" y="489285"/>
                  <a:pt x="1875636" y="472188"/>
                  <a:pt x="1888958" y="457200"/>
                </a:cubicBezTo>
                <a:cubicBezTo>
                  <a:pt x="1907798" y="436004"/>
                  <a:pt x="1931705" y="419427"/>
                  <a:pt x="1949116" y="397042"/>
                </a:cubicBezTo>
                <a:cubicBezTo>
                  <a:pt x="1960127" y="382885"/>
                  <a:pt x="1964469" y="364594"/>
                  <a:pt x="1973179" y="348916"/>
                </a:cubicBezTo>
                <a:cubicBezTo>
                  <a:pt x="1984536" y="328474"/>
                  <a:pt x="1997242" y="308811"/>
                  <a:pt x="2009274" y="288758"/>
                </a:cubicBezTo>
                <a:cubicBezTo>
                  <a:pt x="2013285" y="272716"/>
                  <a:pt x="2016554" y="256470"/>
                  <a:pt x="2021306" y="240632"/>
                </a:cubicBezTo>
                <a:cubicBezTo>
                  <a:pt x="2028595" y="216337"/>
                  <a:pt x="2037348" y="192505"/>
                  <a:pt x="2045369" y="168442"/>
                </a:cubicBezTo>
                <a:cubicBezTo>
                  <a:pt x="2049379" y="156411"/>
                  <a:pt x="2054324" y="144651"/>
                  <a:pt x="2057400" y="132348"/>
                </a:cubicBezTo>
                <a:cubicBezTo>
                  <a:pt x="2061411" y="116306"/>
                  <a:pt x="2065845" y="100363"/>
                  <a:pt x="2069432" y="84221"/>
                </a:cubicBezTo>
                <a:cubicBezTo>
                  <a:pt x="2083037" y="23000"/>
                  <a:pt x="2081464" y="41846"/>
                  <a:pt x="2081464" y="0"/>
                </a:cubicBezTo>
              </a:path>
            </a:pathLst>
          </a:custGeom>
          <a:noFill/>
          <a:ln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Rectángulo"/>
          <p:cNvSpPr/>
          <p:nvPr/>
        </p:nvSpPr>
        <p:spPr>
          <a:xfrm>
            <a:off x="0" y="620688"/>
            <a:ext cx="80389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Remember a quadratic equation is any equation of the form ax² + bx + c = 0.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QUADRATIC EQUATION</a:t>
            </a:r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20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85074" y="972854"/>
            <a:ext cx="5567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>
                <a:latin typeface="Snap ITC" panose="04040A07060A02020202" pitchFamily="82" charset="0"/>
              </a:rPr>
              <a:t>QUADRATIC FORMULA: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59532" y="1526852"/>
            <a:ext cx="3996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oper Black" panose="0208090404030B020404" pitchFamily="18" charset="0"/>
                <a:cs typeface="Arial" pitchFamily="34" charset="0"/>
              </a:rPr>
              <a:t>ax² + bx + c = 0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139952" y="1737683"/>
            <a:ext cx="44644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>
                <a:latin typeface="Ink Journal" panose="03080502000500000000" pitchFamily="66" charset="0"/>
                <a:sym typeface="Wingdings" pitchFamily="2" charset="2"/>
              </a:rPr>
              <a:t> Here a, b, and c are number or coefficients, diferrent to zero</a:t>
            </a:r>
            <a:endParaRPr lang="en-US" sz="1500">
              <a:latin typeface="Ink Journal" panose="03080502000500000000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0734" y="3068960"/>
            <a:ext cx="3247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lin Sans FB Demi" panose="020E0802020502020306" pitchFamily="34" charset="0"/>
              </a:rPr>
              <a:t>The quadratic formula says </a:t>
            </a:r>
            <a:r>
              <a:rPr lang="en-US" dirty="0" smtClean="0">
                <a:latin typeface="Berlin Sans FB Demi" panose="020E0802020502020306" pitchFamily="34" charset="0"/>
                <a:sym typeface="Wingdings" pitchFamily="2" charset="2"/>
              </a:rPr>
              <a:t></a:t>
            </a:r>
            <a:r>
              <a:rPr lang="en-US" dirty="0" smtClean="0">
                <a:latin typeface="Berlin Sans FB Demi" panose="020E0802020502020306" pitchFamily="34" charset="0"/>
              </a:rPr>
              <a:t> </a:t>
            </a:r>
            <a:endParaRPr lang="en-US" dirty="0">
              <a:latin typeface="Berlin Sans FB Demi" panose="020E0802020502020306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-4407" y="5445224"/>
            <a:ext cx="91484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Berlin Sans FB Demi" panose="020E0802020502020306" pitchFamily="34" charset="0"/>
              </a:rPr>
              <a:t>If the </a:t>
            </a:r>
            <a:r>
              <a:rPr lang="en-US" sz="2400" b="1" dirty="0" smtClean="0">
                <a:latin typeface="Berlin Sans FB Demi" panose="020E0802020502020306" pitchFamily="34" charset="0"/>
              </a:rPr>
              <a:t>sub-radical </a:t>
            </a:r>
            <a:r>
              <a:rPr lang="en-US" sz="2400" b="1" dirty="0">
                <a:latin typeface="Berlin Sans FB Demi" panose="020E0802020502020306" pitchFamily="34" charset="0"/>
              </a:rPr>
              <a:t>quantity is a negative number, you must write “NON REAL”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QUADRATIC EQUATION</a:t>
            </a:r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3152693" y="2296003"/>
                <a:ext cx="5019707" cy="149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4000" smtClean="0">
                          <a:effectLst/>
                          <a:latin typeface="Cooper Black" panose="0208090404030B0204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4000" b="0" i="0" smtClean="0">
                          <a:effectLst/>
                          <a:latin typeface="Cooper Black" panose="0208090404030B0204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4000" smtClean="0">
                          <a:effectLst/>
                          <a:latin typeface="Cooper Black" panose="0208090404030B0204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4000" b="0" i="0" smtClean="0">
                          <a:effectLst/>
                          <a:latin typeface="Cooper Black" panose="0208090404030B020404" pitchFamily="18" charset="0"/>
                        </a:rPr>
                        <m:t> </m:t>
                      </m:r>
                      <m:f>
                        <m:fPr>
                          <m:ctrlPr>
                            <a:rPr lang="es-CO" sz="4000" i="1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4000" i="1">
                              <a:effectLst/>
                              <a:latin typeface="Cooper Black" panose="0208090404030B0204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4000" b="0" i="1" smtClean="0">
                              <a:effectLst/>
                              <a:latin typeface="Cooper Black" panose="0208090404030B0204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4000">
                              <a:effectLst/>
                              <a:latin typeface="Cooper Black" panose="0208090404030B0204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s-CO" sz="4000" b="0" i="0" smtClean="0">
                              <a:effectLst/>
                              <a:latin typeface="Cooper Black" panose="0208090404030B0204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4000">
                              <a:effectLst/>
                              <a:latin typeface="Cooper Black" panose="0208090404030B020404" pitchFamily="18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sz="4000" b="0" i="0" smtClean="0">
                              <a:effectLst/>
                              <a:latin typeface="Cooper Black" panose="0208090404030B0204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sz="4000" i="1">
                                  <a:effectLst/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O" sz="4000" i="1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sz="4000">
                                      <a:effectLst/>
                                      <a:latin typeface="Cooper Black" panose="0208090404030B020404" pitchFamily="18" charset="0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sz="4000" baseline="10000">
                                      <a:effectLst/>
                                      <a:latin typeface="Cooper Black" panose="0208090404030B0204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sz="4000" b="0" i="1" smtClean="0">
                                  <a:effectLst/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4000" i="1">
                                  <a:effectLst/>
                                  <a:latin typeface="Cooper Black" panose="0208090404030B0204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4000" b="0" i="1" smtClean="0">
                                  <a:effectLst/>
                                  <a:latin typeface="Cooper Black" panose="0208090404030B0204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4000">
                                  <a:effectLst/>
                                  <a:latin typeface="Cooper Black" panose="0208090404030B0204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s-CO" sz="4000">
                                  <a:effectLst/>
                                  <a:latin typeface="Cooper Black" panose="0208090404030B020404" pitchFamily="18" charset="0"/>
                                </a:rPr>
                                <m:t>ac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 sz="4000">
                              <a:effectLst/>
                              <a:latin typeface="Cooper Black" panose="0208090404030B0204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4000">
                              <a:effectLst/>
                              <a:latin typeface="Cooper Black" panose="0208090404030B020404" pitchFamily="18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es-CO" sz="4000" dirty="0">
                  <a:effectLst/>
                  <a:latin typeface="Cooper Black" panose="0208090404030B020404" pitchFamily="18" charset="0"/>
                </a:endParaRPr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693" y="2296003"/>
                <a:ext cx="5019707" cy="14930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703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50848" y="611396"/>
            <a:ext cx="423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</a:rPr>
              <a:t>Example 1: solve the following equation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211960" y="534452"/>
            <a:ext cx="2290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oper Black" panose="0208090404030B020404" pitchFamily="18" charset="0"/>
              </a:rPr>
              <a:t>5x</a:t>
            </a:r>
            <a:r>
              <a:rPr lang="en-US" sz="2800" baseline="30000" dirty="0">
                <a:latin typeface="Cooper Black" panose="0208090404030B020404" pitchFamily="18" charset="0"/>
              </a:rPr>
              <a:t>²</a:t>
            </a:r>
            <a:r>
              <a:rPr lang="en-US" sz="2800" dirty="0">
                <a:latin typeface="Cooper Black" panose="0208090404030B020404" pitchFamily="18" charset="0"/>
              </a:rPr>
              <a:t> = 18 + x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0214" y="184482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2</a:t>
            </a:r>
            <a:r>
              <a:rPr lang="en-US" u="sng" baseline="30000" dirty="0">
                <a:latin typeface="Berlin Sans FB Demi" panose="020E0802020502020306" pitchFamily="34" charset="0"/>
                <a:cs typeface="Arial" pitchFamily="34" charset="0"/>
              </a:rPr>
              <a:t>nd</a:t>
            </a:r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: Identify the values of a, b, and c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5495" y="1259468"/>
            <a:ext cx="5551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lin Sans FB Demi" panose="020E0802020502020306" pitchFamily="34" charset="0"/>
                <a:cs typeface="Arial" pitchFamily="34" charset="0"/>
              </a:rPr>
              <a:t>1</a:t>
            </a:r>
            <a:r>
              <a:rPr lang="en-US" u="sng" baseline="30000" dirty="0" smtClean="0">
                <a:latin typeface="Berlin Sans FB Demi" panose="020E0802020502020306" pitchFamily="34" charset="0"/>
                <a:cs typeface="Arial" pitchFamily="34" charset="0"/>
              </a:rPr>
              <a:t>st</a:t>
            </a:r>
            <a:r>
              <a:rPr lang="en-US" dirty="0" smtClean="0">
                <a:latin typeface="Berlin Sans FB Demi" panose="020E0802020502020306" pitchFamily="34" charset="0"/>
                <a:cs typeface="Arial" pitchFamily="34" charset="0"/>
              </a:rPr>
              <a:t>: Rewrite the equation in </a:t>
            </a:r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the form ax² + bx + c = 0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477326" y="1124744"/>
            <a:ext cx="291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oper Black" panose="0208090404030B020404" pitchFamily="18" charset="0"/>
              </a:rPr>
              <a:t>5x</a:t>
            </a:r>
            <a:r>
              <a:rPr lang="en-US" sz="2800" baseline="30000" dirty="0">
                <a:latin typeface="Cooper Black" panose="0208090404030B020404" pitchFamily="18" charset="0"/>
              </a:rPr>
              <a:t>²</a:t>
            </a:r>
            <a:r>
              <a:rPr lang="en-US" sz="2800" dirty="0">
                <a:latin typeface="Cooper Black" panose="0208090404030B020404" pitchFamily="18" charset="0"/>
              </a:rPr>
              <a:t> – x – 18 = 0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3915958" y="1798657"/>
            <a:ext cx="970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anose="0208090404030B020404" pitchFamily="18" charset="0"/>
                <a:cs typeface="Arial" pitchFamily="34" charset="0"/>
              </a:rPr>
              <a:t>a = 5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886524" y="179865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oper Black" panose="0208090404030B020404" pitchFamily="18" charset="0"/>
                <a:cs typeface="Arial" pitchFamily="34" charset="0"/>
              </a:rPr>
              <a:t>b = –1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038652" y="1798656"/>
            <a:ext cx="1349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oper Black" panose="0208090404030B020404" pitchFamily="18" charset="0"/>
                <a:cs typeface="Arial" pitchFamily="34" charset="0"/>
              </a:rPr>
              <a:t>c = – 18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0213" y="2276872"/>
            <a:ext cx="420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3</a:t>
            </a:r>
            <a:r>
              <a:rPr lang="en-US" u="sng" baseline="30000" dirty="0">
                <a:latin typeface="Berlin Sans FB Demi" panose="020E0802020502020306" pitchFamily="34" charset="0"/>
                <a:cs typeface="Arial" pitchFamily="34" charset="0"/>
              </a:rPr>
              <a:t>rd</a:t>
            </a:r>
            <a:r>
              <a:rPr lang="en-US" dirty="0">
                <a:latin typeface="Berlin Sans FB Demi" panose="020E0802020502020306" pitchFamily="34" charset="0"/>
                <a:cs typeface="Arial" pitchFamily="34" charset="0"/>
              </a:rPr>
              <a:t>: replace the literals into the </a:t>
            </a:r>
            <a:r>
              <a:rPr lang="en-US" dirty="0" smtClean="0">
                <a:latin typeface="Berlin Sans FB Demi" panose="020E0802020502020306" pitchFamily="34" charset="0"/>
                <a:cs typeface="Arial" pitchFamily="34" charset="0"/>
              </a:rPr>
              <a:t>formula</a:t>
            </a:r>
            <a:endParaRPr lang="en-US" dirty="0">
              <a:latin typeface="Berlin Sans FB Demi" panose="020E0802020502020306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QUADRATIC EQUATION</a:t>
            </a:r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489957" y="2852936"/>
                <a:ext cx="3426001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i="1" smtClean="0">
                          <a:solidFill>
                            <a:schemeClr val="accent2"/>
                          </a:solidFill>
                          <a:effectLst/>
                          <a:latin typeface="Showcard Gothic" panose="04020904020102020604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mtClean="0">
                          <a:solidFill>
                            <a:schemeClr val="accent2"/>
                          </a:solidFill>
                          <a:effectLst/>
                          <a:latin typeface="Showcard Gothic" panose="04020904020102020604" pitchFamily="82" charset="0"/>
                        </a:rPr>
                        <m:t> = </m:t>
                      </m:r>
                      <m:f>
                        <m:fPr>
                          <m:ctrlPr>
                            <a:rPr lang="es-CO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mtClean="0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(−1)</m:t>
                          </m:r>
                          <m:r>
                            <m:rPr>
                              <m:nor/>
                            </m:rPr>
                            <a:rPr lang="es-CO" smtClean="0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±</m:t>
                          </m:r>
                          <m:r>
                            <a:rPr lang="es-CO" b="0" i="0" smtClean="0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O" i="1">
                                      <a:solidFill>
                                        <a:schemeClr val="accent2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>
                                      <a:solidFill>
                                        <a:schemeClr val="accent2"/>
                                      </a:solidFill>
                                      <a:effectLst/>
                                      <a:latin typeface="Showcard Gothic" panose="04020904020102020604" pitchFamily="82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aseline="10000">
                                      <a:solidFill>
                                        <a:schemeClr val="accent2"/>
                                      </a:solidFill>
                                      <a:effectLst/>
                                      <a:latin typeface="Showcard Gothic" panose="04020904020102020604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0" smtClean="0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mtClean="0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s-CO" smtClean="0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mtClean="0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5</m:t>
                              </m:r>
                              <m:r>
                                <m:rPr>
                                  <m:nor/>
                                </m:rPr>
                                <a:rPr lang="es-CO" smtClean="0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mtClean="0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chemeClr val="accent2"/>
                                  </a:solidFill>
                                  <a:effectLst/>
                                  <a:latin typeface="Showcard Gothic" panose="04020904020102020604" pitchFamily="82" charset="0"/>
                                </a:rPr>
                                <m:t>(−18)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mtClean="0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mtClean="0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effectLst/>
                              <a:latin typeface="Showcard Gothic" panose="04020904020102020604" pitchFamily="82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CO" dirty="0">
                  <a:solidFill>
                    <a:schemeClr val="accent2"/>
                  </a:solidFill>
                  <a:effectLst/>
                  <a:latin typeface="Showcard Gothic" panose="04020904020102020604" pitchFamily="82" charset="0"/>
                </a:endParaRPr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57" y="2852936"/>
                <a:ext cx="3426001" cy="9161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Flecha derecha"/>
          <p:cNvSpPr/>
          <p:nvPr/>
        </p:nvSpPr>
        <p:spPr>
          <a:xfrm>
            <a:off x="3995936" y="3284816"/>
            <a:ext cx="715362" cy="340448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Rectángulo"/>
              <p:cNvSpPr/>
              <p:nvPr/>
            </p:nvSpPr>
            <p:spPr>
              <a:xfrm>
                <a:off x="4719060" y="3005501"/>
                <a:ext cx="1941172" cy="752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 i="1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0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sz="20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chemeClr val="accent2"/>
                                  </a:solidFill>
                                  <a:latin typeface="Showcard Gothic" panose="04020904020102020604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chemeClr val="accent2"/>
                                  </a:solidFill>
                                  <a:latin typeface="Showcard Gothic" panose="04020904020102020604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chemeClr val="accent2"/>
                                  </a:solidFill>
                                  <a:latin typeface="Showcard Gothic" panose="04020904020102020604" pitchFamily="82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chemeClr val="accent2"/>
                                  </a:solidFill>
                                  <a:latin typeface="Showcard Gothic" panose="04020904020102020604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chemeClr val="accent2"/>
                                  </a:solidFill>
                                  <a:latin typeface="Showcard Gothic" panose="04020904020102020604" pitchFamily="82" charset="0"/>
                                </a:rPr>
                                <m:t>360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s-CO" sz="2000" dirty="0">
                  <a:solidFill>
                    <a:schemeClr val="accent2"/>
                  </a:solidFill>
                  <a:latin typeface="Showcard Gothic" panose="04020904020102020604" pitchFamily="82" charset="0"/>
                </a:endParaRPr>
              </a:p>
            </p:txBody>
          </p:sp>
        </mc:Choice>
        <mc:Fallback xmlns="">
          <p:sp>
            <p:nvSpPr>
              <p:cNvPr id="18" name="1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060" y="3005501"/>
                <a:ext cx="1941172" cy="7528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Flecha derecha"/>
          <p:cNvSpPr/>
          <p:nvPr/>
        </p:nvSpPr>
        <p:spPr>
          <a:xfrm>
            <a:off x="6660232" y="3284816"/>
            <a:ext cx="715362" cy="340448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7308304" y="2996952"/>
                <a:ext cx="1548437" cy="752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 i="1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0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sz="20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 sz="2000" smtClean="0">
                                  <a:solidFill>
                                    <a:schemeClr val="accent2"/>
                                  </a:solidFill>
                                  <a:latin typeface="Showcard Gothic" panose="04020904020102020604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sz="2000" b="0" smtClean="0">
                                  <a:solidFill>
                                    <a:schemeClr val="accent2"/>
                                  </a:solidFill>
                                  <a:latin typeface="Showcard Gothic" panose="04020904020102020604" pitchFamily="82" charset="0"/>
                                </a:rPr>
                                <m:t>61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s-CO" sz="2000" dirty="0">
                  <a:solidFill>
                    <a:schemeClr val="accent2"/>
                  </a:solidFill>
                  <a:latin typeface="Showcard Gothic" panose="04020904020102020604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2996952"/>
                <a:ext cx="1548437" cy="7528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26 CuadroTexto"/>
          <p:cNvSpPr txBox="1"/>
          <p:nvPr/>
        </p:nvSpPr>
        <p:spPr>
          <a:xfrm>
            <a:off x="1922875" y="6165304"/>
            <a:ext cx="5355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Aquí salen las dos soluciones de la ecuación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Rectángulo"/>
              <p:cNvSpPr/>
              <p:nvPr/>
            </p:nvSpPr>
            <p:spPr>
              <a:xfrm>
                <a:off x="4093343" y="3789040"/>
                <a:ext cx="1156086" cy="638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i="1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chemeClr val="accent2"/>
                          </a:solidFill>
                          <a:latin typeface="Showcard Gothic" panose="04020904020102020604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19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solidFill>
                                <a:schemeClr val="accent2"/>
                              </a:solidFill>
                              <a:latin typeface="Showcard Gothic" panose="04020904020102020604" pitchFamily="82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s-CO" dirty="0">
                  <a:solidFill>
                    <a:schemeClr val="accent2"/>
                  </a:solidFill>
                  <a:latin typeface="Showcard Gothic" panose="04020904020102020604" pitchFamily="82" charset="0"/>
                </a:endParaRPr>
              </a:p>
            </p:txBody>
          </p:sp>
        </mc:Choice>
        <mc:Fallback xmlns="">
          <p:sp>
            <p:nvSpPr>
              <p:cNvPr id="30" name="2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343" y="3789040"/>
                <a:ext cx="1156086" cy="6381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31 Rectángulo"/>
              <p:cNvSpPr/>
              <p:nvPr/>
            </p:nvSpPr>
            <p:spPr>
              <a:xfrm>
                <a:off x="1770610" y="4915601"/>
                <a:ext cx="2081019" cy="638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i="1" smtClean="0">
                          <a:latin typeface="Showcard Gothic" panose="04020904020102020604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aseline="-25000" smtClean="0">
                          <a:latin typeface="Showcard Gothic" panose="04020904020102020604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Showcard Gothic" panose="04020904020102020604" pitchFamily="82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10</m:t>
                          </m:r>
                        </m:den>
                      </m:f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howcard Gothic" panose="04020904020102020604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howcard Gothic" panose="04020904020102020604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10</m:t>
                          </m:r>
                        </m:den>
                      </m:f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howcard Gothic" panose="04020904020102020604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howcard Gothic" panose="04020904020102020604" pitchFamily="82" charset="0"/>
                        </a:rPr>
                        <m:t>2</m:t>
                      </m:r>
                    </m:oMath>
                  </m:oMathPara>
                </a14:m>
                <a:endParaRPr lang="es-CO" dirty="0">
                  <a:latin typeface="Showcard Gothic" panose="04020904020102020604" pitchFamily="82" charset="0"/>
                </a:endParaRPr>
              </a:p>
            </p:txBody>
          </p:sp>
        </mc:Choice>
        <mc:Fallback xmlns="">
          <p:sp>
            <p:nvSpPr>
              <p:cNvPr id="32" name="3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610" y="4915601"/>
                <a:ext cx="2081019" cy="6381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33 Rectángulo"/>
              <p:cNvSpPr/>
              <p:nvPr/>
            </p:nvSpPr>
            <p:spPr>
              <a:xfrm>
                <a:off x="5717533" y="4915600"/>
                <a:ext cx="2440092" cy="638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Showcard Gothic" panose="04020904020102020604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Showcard Gothic" panose="04020904020102020604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Showcard Gothic" panose="04020904020102020604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howcard Gothic" panose="04020904020102020604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="0" i="1" smtClean="0"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i="1">
                              <a:latin typeface="Showcard Gothic" panose="04020904020102020604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1" smtClean="0">
                              <a:latin typeface="Showcard Gothic" panose="04020904020102020604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howcard Gothic" panose="04020904020102020604" pitchFamily="82" charset="0"/>
                        </a:rPr>
                        <m:t>=</m:t>
                      </m:r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i="1">
                              <a:latin typeface="Showcard Gothic" panose="04020904020102020604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10</m:t>
                          </m:r>
                        </m:den>
                      </m:f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howcard Gothic" panose="04020904020102020604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howcard Gothic" panose="04020904020102020604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i="1">
                          <a:latin typeface="Showcard Gothic" panose="04020904020102020604" pitchFamily="82" charset="0"/>
                        </a:rPr>
                        <m:t>−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Showcard Gothic" panose="04020904020102020604" pitchFamily="82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Showcard Gothic" panose="04020904020102020604" pitchFamily="82" charset="0"/>
                </a:endParaRPr>
              </a:p>
            </p:txBody>
          </p:sp>
        </mc:Choice>
        <mc:Fallback xmlns="">
          <p:sp>
            <p:nvSpPr>
              <p:cNvPr id="34" name="3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533" y="4915600"/>
                <a:ext cx="2440092" cy="6381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35 Conector recto de flecha"/>
          <p:cNvCxnSpPr>
            <a:stCxn id="30" idx="2"/>
            <a:endCxn id="32" idx="0"/>
          </p:cNvCxnSpPr>
          <p:nvPr/>
        </p:nvCxnSpPr>
        <p:spPr>
          <a:xfrm flipH="1">
            <a:off x="2811120" y="4427163"/>
            <a:ext cx="1860266" cy="48843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30" idx="2"/>
            <a:endCxn id="34" idx="0"/>
          </p:cNvCxnSpPr>
          <p:nvPr/>
        </p:nvCxnSpPr>
        <p:spPr>
          <a:xfrm>
            <a:off x="4671386" y="4427163"/>
            <a:ext cx="2266193" cy="48843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38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2" grpId="0"/>
      <p:bldP spid="7" grpId="0"/>
      <p:bldP spid="10" grpId="0" animBg="1"/>
      <p:bldP spid="18" grpId="0"/>
      <p:bldP spid="25" grpId="0" animBg="1"/>
      <p:bldP spid="26" grpId="0"/>
      <p:bldP spid="27" grpId="0"/>
      <p:bldP spid="27" grpId="1"/>
      <p:bldP spid="30" grpId="0"/>
      <p:bldP spid="32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 practice some exercises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3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810413" y="1340768"/>
            <a:ext cx="3523174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nap ITC" panose="04040A07060A02020202" pitchFamily="82" charset="0"/>
                <a:cs typeface="Arial" pitchFamily="34" charset="0"/>
              </a:rPr>
              <a:t>a. 3x² </a:t>
            </a:r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– 4x = 6</a:t>
            </a:r>
            <a:endParaRPr lang="en-US" sz="28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623" y="2008004"/>
            <a:ext cx="3312368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nap ITC" panose="04040A07060A02020202" pitchFamily="82" charset="0"/>
                <a:cs typeface="Arial" pitchFamily="34" charset="0"/>
              </a:rPr>
              <a:t>b. w² </a:t>
            </a:r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– 3w = 0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191508" y="2675240"/>
            <a:ext cx="4760985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nap ITC" panose="04040A07060A02020202" pitchFamily="82" charset="0"/>
                <a:cs typeface="Arial" pitchFamily="34" charset="0"/>
              </a:rPr>
              <a:t>c. 3h² </a:t>
            </a:r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– 24h + 48 = 0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219626" y="4306717"/>
            <a:ext cx="4704749" cy="523220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Snap ITC" panose="04040A07060A02020202" pitchFamily="82" charset="0"/>
                <a:cs typeface="Arial" pitchFamily="34" charset="0"/>
              </a:rPr>
              <a:t>e. (y-2</a:t>
            </a:r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)(y-3) = 9y + 6</a:t>
            </a: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11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EXERCISES</a:t>
            </a:r>
            <a:endParaRPr lang="es-CO" sz="44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-18193" y="54543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Solve the following quadratic equations using the quadratic formula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098167" y="3342476"/>
                <a:ext cx="2947666" cy="820225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>
                <a:spAutoFit/>
              </a:bodyPr>
              <a:lstStyle/>
              <a:p>
                <a:r>
                  <a:rPr lang="es-CO" sz="2800" dirty="0" smtClean="0">
                    <a:latin typeface="Snap ITC" panose="04040A07060A02020202" pitchFamily="82" charset="0"/>
                  </a:rPr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2800" i="1" smtClean="0"/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800">
                            <a:latin typeface="Snap ITC" panose="04040A07060A02020202" pitchFamily="82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s-CO" sz="280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8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800">
                            <a:latin typeface="Snap ITC" panose="04040A07060A02020202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sz="28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800">
                            <a:latin typeface="Snap ITC" panose="04040A07060A02020202" pitchFamily="82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sz="2800">
                            <a:latin typeface="Snap ITC" panose="04040A07060A02020202" pitchFamily="82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s-CO" sz="2800">
                        <a:latin typeface="Snap ITC" panose="04040A07060A02020202" pitchFamily="82" charset="0"/>
                      </a:rPr>
                      <m:t>=</m:t>
                    </m:r>
                    <m:f>
                      <m:fPr>
                        <m:ctrlPr>
                          <a:rPr lang="es-CO" sz="2800" i="1"/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800">
                            <a:latin typeface="Snap ITC" panose="04040A07060A02020202" pitchFamily="82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sz="2800">
                            <a:latin typeface="Snap ITC" panose="04040A07060A02020202" pitchFamily="82" charset="0"/>
                          </a:rPr>
                          <m:t>x</m:t>
                        </m:r>
                      </m:den>
                    </m:f>
                  </m:oMath>
                </a14:m>
                <a:endParaRPr lang="es-CO" sz="28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167" y="3342476"/>
                <a:ext cx="2947666" cy="820225"/>
              </a:xfrm>
              <a:prstGeom prst="rect">
                <a:avLst/>
              </a:prstGeom>
              <a:blipFill rotWithShape="1">
                <a:blip r:embed="rId2"/>
                <a:stretch>
                  <a:fillRect l="-4132" b="-666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Rectángulo"/>
              <p:cNvSpPr/>
              <p:nvPr/>
            </p:nvSpPr>
            <p:spPr>
              <a:xfrm>
                <a:off x="118633" y="4973953"/>
                <a:ext cx="8906734" cy="436273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>
                <a:spAutoFit/>
              </a:bodyPr>
              <a:lstStyle/>
              <a:p>
                <a:r>
                  <a:rPr lang="es-CO" sz="2200" dirty="0" smtClean="0">
                    <a:latin typeface="Snap ITC" panose="04040A07060A02020202" pitchFamily="82" charset="0"/>
                  </a:rPr>
                  <a:t>f.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CO" sz="2200" i="1"/>
                        </m:ctrlPr>
                      </m:dPr>
                      <m:e>
                        <m:sSup>
                          <m:sSupPr>
                            <m:ctrlPr>
                              <a:rPr lang="es-CO" sz="22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es-CO" sz="2200" i="1"/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s-CO" sz="2200">
                                    <a:latin typeface="Snap ITC" panose="04040A07060A02020202" pitchFamily="82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s-CO" sz="2200" b="0" i="1" smtClean="0">
                                    <a:latin typeface="Snap ITC" panose="04040A07060A02020202" pitchFamily="82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CO" sz="2200" i="1">
                                    <a:latin typeface="Snap ITC" panose="04040A07060A02020202" pitchFamily="82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s-CO" sz="2200" b="0" i="1" smtClean="0">
                                    <a:latin typeface="Snap ITC" panose="04040A07060A02020202" pitchFamily="82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CO" sz="2200">
                                    <a:latin typeface="Snap ITC" panose="04040A07060A02020202" pitchFamily="82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m:rPr>
                                <m:nor/>
                              </m:rPr>
                              <a:rPr lang="es-CO" sz="2200" baseline="3000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  <m:r>
                          <a:rPr lang="es-CO" sz="22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200">
                            <a:latin typeface="Snap ITC" panose="04040A07060A02020202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sz="22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sSup>
                          <m:sSupPr>
                            <m:ctrlPr>
                              <a:rPr lang="es-CO" sz="22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es-CO" sz="2200" i="1"/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s-CO" sz="2200">
                                    <a:latin typeface="Snap ITC" panose="04040A07060A02020202" pitchFamily="82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s-CO" sz="2200" b="0" i="0" smtClean="0">
                                    <a:latin typeface="Snap ITC" panose="04040A07060A02020202" pitchFamily="82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CO" sz="2200">
                                    <a:latin typeface="Snap ITC" panose="04040A07060A02020202" pitchFamily="82" charset="0"/>
                                  </a:rPr>
                                  <m:t>+</m:t>
                                </m:r>
                                <m:r>
                                  <m:rPr>
                                    <m:nor/>
                                  </m:rPr>
                                  <a:rPr lang="es-CO" sz="2200" b="0" i="0" smtClean="0">
                                    <a:latin typeface="Snap ITC" panose="04040A07060A02020202" pitchFamily="82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CO" sz="2200">
                                    <a:latin typeface="Snap ITC" panose="04040A07060A02020202" pitchFamily="82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m:rPr>
                                <m:nor/>
                              </m:rPr>
                              <a:rPr lang="es-CO" sz="2200" baseline="30000">
                                <a:latin typeface="Snap ITC" panose="04040A07060A02020202" pitchFamily="82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s-CO" sz="2200" b="0" i="1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∙</m:t>
                    </m:r>
                    <m:r>
                      <m:rPr>
                        <m:nor/>
                      </m:rPr>
                      <a:rPr lang="es-CO" sz="2200" b="0" i="0" smtClean="0">
                        <a:latin typeface="Snap ITC" panose="04040A07060A02020202" pitchFamily="82" charset="0"/>
                      </a:rPr>
                      <m:t> 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m:rPr>
                            <m:nor/>
                          </m:rPr>
                          <a:rPr lang="es-CO" sz="2200">
                            <a:latin typeface="Snap ITC" panose="04040A07060A02020202" pitchFamily="82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s-CO" sz="22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200">
                            <a:latin typeface="Snap ITC" panose="04040A07060A02020202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sz="2200" b="0" i="0" smtClean="0">
                            <a:latin typeface="Snap ITC" panose="04040A07060A02020202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sz="2200">
                            <a:latin typeface="Snap ITC" panose="04040A07060A02020202" pitchFamily="82" charset="0"/>
                          </a:rPr>
                          <m:t>3</m:t>
                        </m:r>
                      </m:e>
                    </m:d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=(2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x</m:t>
                    </m:r>
                    <m:r>
                      <m:rPr>
                        <m:nor/>
                      </m:rPr>
                      <a:rPr lang="es-CO" sz="2200" b="0" i="0" smtClean="0">
                        <a:latin typeface="Snap ITC" panose="04040A07060A02020202" pitchFamily="82" charset="0"/>
                      </a:rPr>
                      <m:t> 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+</m:t>
                    </m:r>
                    <m:r>
                      <m:rPr>
                        <m:nor/>
                      </m:rPr>
                      <a:rPr lang="es-CO" sz="2200" b="0" i="0" smtClean="0">
                        <a:latin typeface="Snap ITC" panose="04040A07060A02020202" pitchFamily="82" charset="0"/>
                      </a:rPr>
                      <m:t> 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9</m:t>
                    </m:r>
                    <m:r>
                      <m:rPr>
                        <m:nor/>
                      </m:rPr>
                      <a:rPr lang="es-CO" sz="2200" b="0" i="0" smtClean="0">
                        <a:latin typeface="Snap ITC" panose="04040A07060A02020202" pitchFamily="82" charset="0"/>
                      </a:rPr>
                      <m:t>)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(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x</m:t>
                    </m:r>
                    <m:r>
                      <m:rPr>
                        <m:nor/>
                      </m:rPr>
                      <a:rPr lang="es-CO" sz="2200" b="0" i="0" smtClean="0">
                        <a:latin typeface="Snap ITC" panose="04040A07060A02020202" pitchFamily="82" charset="0"/>
                      </a:rPr>
                      <m:t> 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+</m:t>
                    </m:r>
                    <m:r>
                      <m:rPr>
                        <m:nor/>
                      </m:rPr>
                      <a:rPr lang="es-CO" sz="2200" b="0" i="0" smtClean="0">
                        <a:latin typeface="Snap ITC" panose="04040A07060A02020202" pitchFamily="82" charset="0"/>
                      </a:rPr>
                      <m:t> 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1)(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x</m:t>
                    </m:r>
                    <m:r>
                      <m:rPr>
                        <m:nor/>
                      </m:rPr>
                      <a:rPr lang="es-CO" sz="2200" b="0" i="0" smtClean="0">
                        <a:latin typeface="Snap ITC" panose="04040A07060A02020202" pitchFamily="82" charset="0"/>
                      </a:rPr>
                      <m:t> </m:t>
                    </m:r>
                    <m:r>
                      <m:rPr>
                        <m:nor/>
                      </m:rPr>
                      <a:rPr lang="es-CO" sz="2200" i="1">
                        <a:latin typeface="Snap ITC" panose="04040A07060A02020202" pitchFamily="82" charset="0"/>
                      </a:rPr>
                      <m:t>−</m:t>
                    </m:r>
                    <m:r>
                      <m:rPr>
                        <m:nor/>
                      </m:rPr>
                      <a:rPr lang="es-CO" sz="2200" b="0" i="1" smtClean="0">
                        <a:latin typeface="Snap ITC" panose="04040A07060A02020202" pitchFamily="82" charset="0"/>
                      </a:rPr>
                      <m:t> </m:t>
                    </m:r>
                    <m:r>
                      <m:rPr>
                        <m:nor/>
                      </m:rPr>
                      <a:rPr lang="es-CO" sz="2200">
                        <a:latin typeface="Snap ITC" panose="04040A07060A02020202" pitchFamily="82" charset="0"/>
                      </a:rPr>
                      <m:t>1)</m:t>
                    </m:r>
                  </m:oMath>
                </a14:m>
                <a:endParaRPr lang="es-CO" sz="22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33" y="4973953"/>
                <a:ext cx="8906734" cy="436273"/>
              </a:xfrm>
              <a:prstGeom prst="rect">
                <a:avLst/>
              </a:prstGeom>
              <a:blipFill rotWithShape="1">
                <a:blip r:embed="rId3"/>
                <a:stretch>
                  <a:fillRect l="-821" t="-11111" b="-2777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CuadroTexto"/>
          <p:cNvSpPr txBox="1"/>
          <p:nvPr/>
        </p:nvSpPr>
        <p:spPr>
          <a:xfrm>
            <a:off x="2183567" y="5733256"/>
            <a:ext cx="4776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atin typeface="Showcard Gothic" panose="04020904020102020604" pitchFamily="82" charset="0"/>
              </a:rPr>
              <a:t>Send us your results and we return back your feedback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64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2" grpId="0" animBg="1"/>
      <p:bldP spid="15" grpId="0"/>
      <p:bldP spid="4" grpId="0" animBg="1"/>
      <p:bldP spid="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FF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 see another method…</a:t>
            </a:r>
            <a:endParaRPr lang="en-AU" sz="5400" cap="none" spc="0" dirty="0">
              <a:ln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1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COMPLETING THE SQUARE</a:t>
            </a:r>
            <a:endParaRPr lang="es-CO" sz="40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97629" y="980728"/>
            <a:ext cx="7148743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AU" dirty="0" smtClean="0">
                <a:latin typeface="Snap ITC" panose="04040A07060A02020202" pitchFamily="82" charset="0"/>
                <a:cs typeface="Arial" pitchFamily="34" charset="0"/>
              </a:rPr>
              <a:t>The rule is simple: “divide by two and then squared”</a:t>
            </a:r>
            <a:endParaRPr lang="en-AU" dirty="0">
              <a:latin typeface="Snap ITC" panose="04040A07060A02020202" pitchFamily="82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28268" y="1558881"/>
            <a:ext cx="112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1</a:t>
            </a:r>
            <a:r>
              <a:rPr lang="en-US" sz="2400" u="sng" baseline="30000" dirty="0">
                <a:latin typeface="Berlin Sans FB" panose="020E0602020502020306" pitchFamily="34" charset="0"/>
                <a:cs typeface="Arial" pitchFamily="34" charset="0"/>
              </a:rPr>
              <a:t>st</a:t>
            </a:r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 step: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571970" y="1558880"/>
            <a:ext cx="5708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erlin Sans FB" panose="020E0602020502020306" pitchFamily="34" charset="0"/>
              </a:rPr>
              <a:t>Leave the variables </a:t>
            </a:r>
            <a:r>
              <a:rPr lang="en-US" sz="2400" dirty="0" smtClean="0">
                <a:latin typeface="Berlin Sans FB" panose="020E0602020502020306" pitchFamily="34" charset="0"/>
              </a:rPr>
              <a:t>to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>
                <a:latin typeface="Berlin Sans FB" panose="020E0602020502020306" pitchFamily="34" charset="0"/>
              </a:rPr>
              <a:t>one side of </a:t>
            </a:r>
            <a:r>
              <a:rPr lang="en-US" sz="2400" dirty="0" smtClean="0">
                <a:latin typeface="Berlin Sans FB" panose="020E0602020502020306" pitchFamily="34" charset="0"/>
              </a:rPr>
              <a:t>equation.</a:t>
            </a:r>
            <a:endParaRPr lang="en-US" sz="2400" dirty="0">
              <a:latin typeface="Berlin Sans FB" panose="020E0602020502020306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11689" y="2525994"/>
            <a:ext cx="1260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erlin Sans FB" panose="020E0602020502020306" pitchFamily="34" charset="0"/>
              </a:rPr>
              <a:t>2</a:t>
            </a:r>
            <a:r>
              <a:rPr lang="en-US" sz="2400" u="sng" baseline="30000" dirty="0">
                <a:latin typeface="Berlin Sans FB" panose="020E0602020502020306" pitchFamily="34" charset="0"/>
              </a:rPr>
              <a:t>nd</a:t>
            </a:r>
            <a:r>
              <a:rPr lang="en-US" sz="2400" dirty="0">
                <a:latin typeface="Berlin Sans FB" panose="020E0602020502020306" pitchFamily="34" charset="0"/>
              </a:rPr>
              <a:t> step: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71970" y="2156663"/>
            <a:ext cx="6576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erlin Sans FB" panose="020E0602020502020306" pitchFamily="34" charset="0"/>
              </a:rPr>
              <a:t>Take the second </a:t>
            </a:r>
            <a:r>
              <a:rPr lang="en-US" sz="2400" dirty="0" smtClean="0">
                <a:latin typeface="Berlin Sans FB" panose="020E0602020502020306" pitchFamily="34" charset="0"/>
              </a:rPr>
              <a:t>coefficient, </a:t>
            </a:r>
            <a:r>
              <a:rPr lang="en-US" sz="2400" dirty="0">
                <a:latin typeface="Berlin Sans FB" panose="020E0602020502020306" pitchFamily="34" charset="0"/>
              </a:rPr>
              <a:t>divide it by 2 </a:t>
            </a:r>
            <a:r>
              <a:rPr lang="en-US" sz="2400" dirty="0" smtClean="0">
                <a:latin typeface="Berlin Sans FB" panose="020E0602020502020306" pitchFamily="34" charset="0"/>
              </a:rPr>
              <a:t>then </a:t>
            </a:r>
            <a:r>
              <a:rPr lang="en-US" sz="2400" dirty="0">
                <a:latin typeface="Berlin Sans FB" panose="020E0602020502020306" pitchFamily="34" charset="0"/>
              </a:rPr>
              <a:t>the result </a:t>
            </a:r>
            <a:r>
              <a:rPr lang="en-US" sz="2400" dirty="0" smtClean="0">
                <a:latin typeface="Berlin Sans FB" panose="020E0602020502020306" pitchFamily="34" charset="0"/>
              </a:rPr>
              <a:t>is squared </a:t>
            </a:r>
            <a:r>
              <a:rPr lang="en-US" sz="2400" dirty="0">
                <a:latin typeface="Berlin Sans FB" panose="020E0602020502020306" pitchFamily="34" charset="0"/>
              </a:rPr>
              <a:t>and add </a:t>
            </a:r>
            <a:r>
              <a:rPr lang="en-US" sz="2400" dirty="0" smtClean="0">
                <a:latin typeface="Berlin Sans FB" panose="020E0602020502020306" pitchFamily="34" charset="0"/>
              </a:rPr>
              <a:t>it </a:t>
            </a:r>
            <a:r>
              <a:rPr lang="en-US" sz="2400" dirty="0">
                <a:latin typeface="Berlin Sans FB" panose="020E0602020502020306" pitchFamily="34" charset="0"/>
              </a:rPr>
              <a:t>in both sides of the equation.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73573" y="3501008"/>
            <a:ext cx="588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" panose="020E0602020502020306" pitchFamily="34" charset="0"/>
                <a:cs typeface="Arial" pitchFamily="34" charset="0"/>
              </a:rPr>
              <a:t>factor </a:t>
            </a:r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the trinomial and solve the </a:t>
            </a:r>
            <a:r>
              <a:rPr lang="en-US" sz="2400" dirty="0" smtClean="0">
                <a:latin typeface="Berlin Sans FB" panose="020E0602020502020306" pitchFamily="34" charset="0"/>
                <a:cs typeface="Arial" pitchFamily="34" charset="0"/>
              </a:rPr>
              <a:t>operations. </a:t>
            </a:r>
            <a:endParaRPr lang="en-US" sz="2400" dirty="0">
              <a:latin typeface="Berlin Sans FB" panose="020E0602020502020306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73573" y="4182179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" panose="020E0602020502020306" pitchFamily="34" charset="0"/>
                <a:cs typeface="Arial" pitchFamily="34" charset="0"/>
              </a:rPr>
              <a:t>Pass </a:t>
            </a:r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the square to the other member of the </a:t>
            </a:r>
            <a:r>
              <a:rPr lang="en-US" sz="2400" dirty="0" smtClean="0">
                <a:latin typeface="Berlin Sans FB" panose="020E0602020502020306" pitchFamily="34" charset="0"/>
                <a:cs typeface="Arial" pitchFamily="34" charset="0"/>
              </a:rPr>
              <a:t>equation and solve the equation.</a:t>
            </a:r>
            <a:endParaRPr lang="en-US" sz="2400" dirty="0">
              <a:latin typeface="Berlin Sans FB" panose="020E0602020502020306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311688" y="350100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3</a:t>
            </a:r>
            <a:r>
              <a:rPr lang="en-US" sz="2400" u="sng" baseline="30000" dirty="0">
                <a:latin typeface="Berlin Sans FB" panose="020E0602020502020306" pitchFamily="34" charset="0"/>
                <a:cs typeface="Arial" pitchFamily="34" charset="0"/>
              </a:rPr>
              <a:t>rd</a:t>
            </a:r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 step:</a:t>
            </a:r>
            <a:endParaRPr lang="es-CO" sz="2400" dirty="0"/>
          </a:p>
        </p:txBody>
      </p:sp>
      <p:sp>
        <p:nvSpPr>
          <p:cNvPr id="13" name="12 Rectángulo"/>
          <p:cNvSpPr/>
          <p:nvPr/>
        </p:nvSpPr>
        <p:spPr>
          <a:xfrm>
            <a:off x="1306879" y="4366844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4</a:t>
            </a:r>
            <a:r>
              <a:rPr lang="en-US" sz="2400" u="sng" baseline="30000" dirty="0">
                <a:latin typeface="Berlin Sans FB" panose="020E0602020502020306" pitchFamily="34" charset="0"/>
                <a:cs typeface="Arial" pitchFamily="34" charset="0"/>
              </a:rPr>
              <a:t>th</a:t>
            </a:r>
            <a:r>
              <a:rPr lang="en-US" sz="2400" dirty="0">
                <a:latin typeface="Berlin Sans FB" panose="020E0602020502020306" pitchFamily="34" charset="0"/>
                <a:cs typeface="Arial" pitchFamily="34" charset="0"/>
              </a:rPr>
              <a:t> step: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44747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-1" y="5400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Snap ITC" panose="04040A07060A02020202" pitchFamily="82" charset="0"/>
                <a:cs typeface="Arial" pitchFamily="34" charset="0"/>
              </a:rPr>
              <a:t>Solve the following equation using </a:t>
            </a:r>
            <a:r>
              <a:rPr lang="en-US" dirty="0" smtClean="0">
                <a:latin typeface="Snap ITC" panose="04040A07060A02020202" pitchFamily="82" charset="0"/>
                <a:cs typeface="Arial" pitchFamily="34" charset="0"/>
              </a:rPr>
              <a:t>completing </a:t>
            </a:r>
            <a:r>
              <a:rPr lang="en-US" dirty="0">
                <a:latin typeface="Snap ITC" panose="04040A07060A02020202" pitchFamily="82" charset="0"/>
                <a:cs typeface="Arial" pitchFamily="34" charset="0"/>
              </a:rPr>
              <a:t>the square method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734693" y="924721"/>
            <a:ext cx="3674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Snap ITC" panose="04040A07060A02020202" pitchFamily="82" charset="0"/>
                <a:cs typeface="Arial" pitchFamily="34" charset="0"/>
              </a:rPr>
              <a:t>x² + 3x + 7 = 0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3214" y="1447941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x² + 3x = –7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10271" y="2094271"/>
            <a:ext cx="1897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x² + </a:t>
            </a:r>
            <a:r>
              <a:rPr lang="en-US" sz="2800" dirty="0" smtClean="0">
                <a:latin typeface="Snap ITC" panose="04040A07060A02020202" pitchFamily="82" charset="0"/>
                <a:cs typeface="Arial" pitchFamily="34" charset="0"/>
              </a:rPr>
              <a:t>3x</a:t>
            </a:r>
            <a:endParaRPr lang="en-US" sz="2800" dirty="0">
              <a:latin typeface="Snap ITC" panose="04040A07060A02020202" pitchFamily="82" charset="0"/>
              <a:cs typeface="Arial" pitchFamily="34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-4406" y="0"/>
            <a:ext cx="9148405" cy="5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COMPLETING THE SQUARE</a:t>
            </a:r>
            <a:endParaRPr lang="es-CO" sz="40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0" y="6498000"/>
            <a:ext cx="9148405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340747" y="2094271"/>
            <a:ext cx="1055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= –7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691257" y="2094271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+ (3/2)</a:t>
            </a:r>
            <a:r>
              <a:rPr lang="en-US" sz="2800" baseline="30000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²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4192298" y="2094271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+ (3/2)</a:t>
            </a:r>
            <a:r>
              <a:rPr lang="en-US" sz="2800" baseline="30000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²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6428154" y="2186604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Ink Free" panose="03080402000500000000" pitchFamily="66" charset="0"/>
              </a:rPr>
              <a:t>3 ÷ 2 = 3/2 </a:t>
            </a:r>
            <a:r>
              <a:rPr lang="en-US" sz="1600" b="1" dirty="0">
                <a:solidFill>
                  <a:srgbClr val="00B050"/>
                </a:solidFill>
                <a:latin typeface="Ink Free" panose="03080402000500000000" pitchFamily="66" charset="0"/>
                <a:sym typeface="Wingdings" pitchFamily="2" charset="2"/>
              </a:rPr>
              <a:t> (3/2)</a:t>
            </a:r>
            <a:r>
              <a:rPr lang="en-US" sz="1600" b="1" baseline="30000" dirty="0">
                <a:solidFill>
                  <a:srgbClr val="00B050"/>
                </a:solidFill>
                <a:latin typeface="Ink Free" panose="03080402000500000000" pitchFamily="66" charset="0"/>
                <a:sym typeface="Wingdings" pitchFamily="2" charset="2"/>
              </a:rPr>
              <a:t>²</a:t>
            </a:r>
            <a:endParaRPr lang="en-US" sz="1600" b="1" baseline="30000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843808" y="1540274"/>
            <a:ext cx="4316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Keep the variables on one side of the equation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5868144" y="1817272"/>
            <a:ext cx="32802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Apply the rule: take the second coefficient divide it by 2 then square it. Add this result to both sides of the equation,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5863739" y="2863712"/>
            <a:ext cx="3280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Factor the resulting trinomial using Perfect Square Trinomial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0" y="289449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(x + 3/2)</a:t>
            </a:r>
            <a:r>
              <a:rPr lang="en-US" sz="2800" baseline="30000" dirty="0">
                <a:latin typeface="Snap ITC" panose="04040A07060A02020202" pitchFamily="82" charset="0"/>
                <a:cs typeface="Arial" pitchFamily="34" charset="0"/>
              </a:rPr>
              <a:t>²</a:t>
            </a:r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 = –19/4  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5868144" y="3961897"/>
            <a:ext cx="328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1600" b="1" dirty="0" smtClean="0">
                <a:solidFill>
                  <a:srgbClr val="00B050"/>
                </a:solidFill>
                <a:latin typeface="Ink Free" panose="03080402000500000000" pitchFamily="66" charset="0"/>
              </a:rPr>
              <a:t>Solve the resulting equation</a:t>
            </a:r>
            <a:endParaRPr lang="en-AU" sz="16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41 Rectángulo"/>
              <p:cNvSpPr/>
              <p:nvPr/>
            </p:nvSpPr>
            <p:spPr>
              <a:xfrm>
                <a:off x="0" y="3448487"/>
                <a:ext cx="3853299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80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>
                          <a:latin typeface="Snap ITC" panose="04040A07060A020202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>
                          <a:latin typeface="Snap ITC" panose="04040A07060A020202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>
                          <a:latin typeface="Snap ITC" panose="04040A07060A02020202" pitchFamily="82" charset="0"/>
                        </a:rPr>
                        <m:t>±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800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800" i="1">
                              <a:latin typeface="Snap ITC" panose="04040A07060A020202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800" b="0" i="1" smtClean="0">
                              <a:latin typeface="Snap ITC" panose="04040A07060A02020202" pitchFamily="82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s-CO" sz="2800" i="1"/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800">
                                  <a:latin typeface="Snap ITC" panose="04040A07060A02020202" pitchFamily="82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800"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CO" sz="28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42" name="4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48487"/>
                <a:ext cx="3853299" cy="13653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42 Rectángulo"/>
              <p:cNvSpPr/>
              <p:nvPr/>
            </p:nvSpPr>
            <p:spPr>
              <a:xfrm>
                <a:off x="0" y="4813861"/>
                <a:ext cx="3759234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800" smtClean="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 smtClean="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 smtClean="0">
                          <a:latin typeface="Snap ITC" panose="04040A07060A02020202" pitchFamily="82" charset="0"/>
                        </a:rPr>
                        <m:t>±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800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800" i="1">
                              <a:latin typeface="Snap ITC" panose="04040A07060A02020202" pitchFamily="82" charset="0"/>
                            </a:rPr>
                            <m:t>−</m:t>
                          </m:r>
                          <m:r>
                            <a:rPr lang="es-CO" sz="28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s-CO" sz="2800" i="1"/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800">
                                  <a:latin typeface="Snap ITC" panose="04040A07060A02020202" pitchFamily="82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800"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  <m:r>
                        <a:rPr lang="es-CO" sz="28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 i="1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800" b="0" i="1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>
                          <a:latin typeface="Snap ITC" panose="04040A07060A02020202" pitchFamily="82" charset="0"/>
                        </a:rPr>
                        <m:t>3</m:t>
                      </m:r>
                    </m:oMath>
                  </m:oMathPara>
                </a14:m>
                <a:endParaRPr lang="es-CO" sz="2800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43" name="4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13861"/>
                <a:ext cx="3759234" cy="13653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43 Rectángulo"/>
              <p:cNvSpPr/>
              <p:nvPr/>
            </p:nvSpPr>
            <p:spPr>
              <a:xfrm>
                <a:off x="4760622" y="4300451"/>
                <a:ext cx="2297617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O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i="1">
                              <a:latin typeface="Snap ITC" panose="04040A07060A020202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1" smtClean="0">
                              <a:latin typeface="Snap ITC" panose="04040A07060A02020202" pitchFamily="82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s-CO" i="1"/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  <m:r>
                        <m:rPr>
                          <m:nor/>
                        </m:rPr>
                        <a:rPr lang="es-CO" b="0" i="1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i="1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b="0" i="1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3</m:t>
                      </m:r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44" name="4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622" y="4300451"/>
                <a:ext cx="2297617" cy="9106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44 Rectángulo"/>
              <p:cNvSpPr/>
              <p:nvPr/>
            </p:nvSpPr>
            <p:spPr>
              <a:xfrm>
                <a:off x="4760621" y="5496547"/>
                <a:ext cx="2574936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Snap ITC" panose="04040A07060A020202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Snap ITC" panose="04040A07060A020202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Snap ITC" panose="04040A07060A02020202" pitchFamily="82" charset="0"/>
                        </a:rPr>
                        <m:t>=</m:t>
                      </m:r>
                      <m:r>
                        <a:rPr lang="es-CO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CO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i="1">
                              <a:latin typeface="Snap ITC" panose="04040A07060A020202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1" smtClean="0">
                              <a:latin typeface="Snap ITC" panose="04040A07060A02020202" pitchFamily="82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s-CO" i="1"/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  <m:r>
                        <m:rPr>
                          <m:nor/>
                        </m:rPr>
                        <a:rPr lang="es-CO" b="0" i="1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i="1">
                          <a:latin typeface="Snap ITC" panose="04040A07060A020202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b="0" i="1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3</m:t>
                      </m:r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45" name="4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621" y="5496547"/>
                <a:ext cx="2574936" cy="9106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46 Conector angular"/>
          <p:cNvCxnSpPr>
            <a:stCxn id="43" idx="3"/>
            <a:endCxn id="44" idx="1"/>
          </p:cNvCxnSpPr>
          <p:nvPr/>
        </p:nvCxnSpPr>
        <p:spPr>
          <a:xfrm flipV="1">
            <a:off x="3759234" y="4755801"/>
            <a:ext cx="1001388" cy="740747"/>
          </a:xfrm>
          <a:prstGeom prst="bentConnector3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43" idx="3"/>
            <a:endCxn id="45" idx="1"/>
          </p:cNvCxnSpPr>
          <p:nvPr/>
        </p:nvCxnSpPr>
        <p:spPr>
          <a:xfrm>
            <a:off x="3759234" y="5496548"/>
            <a:ext cx="1001387" cy="455349"/>
          </a:xfrm>
          <a:prstGeom prst="bentConnector3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4716016" y="5130960"/>
            <a:ext cx="2444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No real solutions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55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5" grpId="0"/>
      <p:bldP spid="15" grpId="1"/>
      <p:bldP spid="10" grpId="0"/>
      <p:bldP spid="33" grpId="0"/>
      <p:bldP spid="33" grpId="1"/>
      <p:bldP spid="34" grpId="0"/>
      <p:bldP spid="35" grpId="0"/>
      <p:bldP spid="37" grpId="0"/>
      <p:bldP spid="37" grpId="1"/>
      <p:bldP spid="38" grpId="0"/>
      <p:bldP spid="38" grpId="1"/>
      <p:bldP spid="39" grpId="0" build="allAtOnce"/>
      <p:bldP spid="40" grpId="0"/>
      <p:bldP spid="41" grpId="0" build="allAtOnce"/>
      <p:bldP spid="42" grpId="0"/>
      <p:bldP spid="43" grpId="0"/>
      <p:bldP spid="44" grpId="0"/>
      <p:bldP spid="45" grpId="0"/>
      <p:bldP spid="50" grpId="0"/>
      <p:bldP spid="50" grpId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1051</Words>
  <Application>Microsoft Office PowerPoint</Application>
  <PresentationFormat>Presentación en pantalla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</dc:creator>
  <cp:lastModifiedBy>Erick Duque Barragán</cp:lastModifiedBy>
  <cp:revision>68</cp:revision>
  <dcterms:created xsi:type="dcterms:W3CDTF">2012-01-24T14:32:05Z</dcterms:created>
  <dcterms:modified xsi:type="dcterms:W3CDTF">2021-05-11T02:13:03Z</dcterms:modified>
</cp:coreProperties>
</file>