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730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575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1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875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082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85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286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32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642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206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531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A984-0404-45CD-BC3C-EDEE02D74BD7}" type="datetimeFigureOut">
              <a:rPr lang="es-CO" smtClean="0"/>
              <a:t>10/05/2021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0CBBE-ECB4-43E5-B775-8ADC58508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853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19697" y="625911"/>
            <a:ext cx="55585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chemeClr val="accent6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ECUACIONES CUADRÁTICAS</a:t>
            </a:r>
            <a:endParaRPr lang="es-CO" sz="4000" dirty="0">
              <a:ln>
                <a:solidFill>
                  <a:schemeClr val="accent6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4864"/>
            <a:ext cx="1440160" cy="1440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42762" y="3502749"/>
            <a:ext cx="5222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Por: Mr. Erick Duque </a:t>
            </a:r>
            <a:endParaRPr lang="es-C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8" name="7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2" descr="http://imagenes.infojardin.com/subidos/images/klz1207773396v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91683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División"/>
          <p:cNvSpPr/>
          <p:nvPr/>
        </p:nvSpPr>
        <p:spPr>
          <a:xfrm rot="19959174">
            <a:off x="7971292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23" name="22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06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8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8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2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29" tmFilter="0, 0; 0.125,0.2665; 0.25,0.4; 0.375,0.465; 0.5,0.5;  0.625,0.535; 0.75,0.6; 0.875,0.7335; 1,1">
                                          <p:stCondLst>
                                            <p:cond delay="102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15" tmFilter="0, 0; 0.125,0.2665; 0.25,0.4; 0.375,0.465; 0.5,0.5;  0.625,0.535; 0.75,0.6; 0.875,0.7335; 1,1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4" tmFilter="0, 0; 0.125,0.2665; 0.25,0.4; 0.375,0.465; 0.5,0.5;  0.625,0.535; 0.75,0.6; 0.875,0.7335; 1,1">
                                          <p:stCondLst>
                                            <p:cond delay="256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40">
                                          <p:stCondLst>
                                            <p:cond delay="10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257" decel="50000">
                                          <p:stCondLst>
                                            <p:cond delay="104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40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257" decel="50000">
                                          <p:stCondLst>
                                            <p:cond delay="20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40">
                                          <p:stCondLst>
                                            <p:cond delay="25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257" decel="50000">
                                          <p:stCondLst>
                                            <p:cond delay="25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40">
                                          <p:stCondLst>
                                            <p:cond delay="28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257" decel="50000">
                                          <p:stCondLst>
                                            <p:cond delay="284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6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5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2967335"/>
            <a:ext cx="91447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a practicar</a:t>
            </a:r>
            <a:endParaRPr lang="es-ES" sz="5400" cap="none" spc="0" dirty="0"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56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EJERCICIOS</a:t>
            </a:r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División"/>
          <p:cNvSpPr/>
          <p:nvPr/>
        </p:nvSpPr>
        <p:spPr>
          <a:xfrm rot="19959174">
            <a:off x="7971292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12" name="11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CuadroTexto"/>
          <p:cNvSpPr txBox="1"/>
          <p:nvPr/>
        </p:nvSpPr>
        <p:spPr>
          <a:xfrm>
            <a:off x="-18193" y="54543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Resolver la siguiente ecuación usando el método de completar el cuadrado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80294" y="1302439"/>
            <a:ext cx="3915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x² – 10x + 19 = 0 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5004048" y="1302439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t² + 12t + 42 = 0 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2974028" y="1825659"/>
            <a:ext cx="3159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nap ITC" panose="04040A07060A02020202" pitchFamily="82" charset="0"/>
                <a:cs typeface="Arial" pitchFamily="34" charset="0"/>
              </a:rPr>
              <a:t>5h² = –3h + 7 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-1" y="2348879"/>
            <a:ext cx="9125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Resolver la siguiente ecuación usando la fórmula cuadrática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23528" y="342900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nap ITC" panose="04040A07060A02020202" pitchFamily="82" charset="0"/>
                <a:cs typeface="Arial" pitchFamily="34" charset="0"/>
              </a:rPr>
              <a:t>3x² – 4x = 6</a:t>
            </a:r>
            <a:endParaRPr lang="en-US" sz="2800" dirty="0">
              <a:latin typeface="Snap ITC" panose="04040A07060A02020202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4785523" y="3429000"/>
            <a:ext cx="4178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Snap ITC" panose="04040A07060A02020202" pitchFamily="82" charset="0"/>
                <a:cs typeface="Arial" pitchFamily="34" charset="0"/>
              </a:rPr>
              <a:t>(y-2)(y-3) = 9y + 6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Rectángulo"/>
              <p:cNvSpPr/>
              <p:nvPr/>
            </p:nvSpPr>
            <p:spPr>
              <a:xfrm>
                <a:off x="3166295" y="4151139"/>
                <a:ext cx="2811411" cy="9272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800">
                              <a:latin typeface="Snap ITC" panose="04040A07060A02020202" pitchFamily="82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s-CO" sz="2800">
                              <a:latin typeface="Snap ITC" panose="04040A07060A02020202" pitchFamily="82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CO" sz="28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800">
                              <a:latin typeface="Snap ITC" panose="04040A07060A02020202" pitchFamily="82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s-CO" sz="28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800">
                              <a:latin typeface="Snap ITC" panose="04040A07060A02020202" pitchFamily="82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800">
                              <a:latin typeface="Snap ITC" panose="04040A07060A02020202" pitchFamily="82" charset="0"/>
                            </a:rPr>
                            <m:t>3</m:t>
                          </m:r>
                        </m:den>
                      </m:f>
                      <m:r>
                        <a:rPr lang="es-CO" sz="28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800">
                          <a:latin typeface="Snap ITC" panose="04040A07060A020202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800" b="0" i="0" smtClean="0">
                          <a:latin typeface="Snap ITC" panose="04040A07060A020202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800">
                              <a:latin typeface="Snap ITC" panose="04040A07060A02020202" pitchFamily="82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800">
                              <a:latin typeface="Snap ITC" panose="04040A07060A02020202" pitchFamily="82" charset="0"/>
                            </a:rPr>
                            <m:t>x</m:t>
                          </m:r>
                        </m:den>
                      </m:f>
                    </m:oMath>
                  </m:oMathPara>
                </a14:m>
                <a:endParaRPr lang="es-CO" sz="28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5" name="2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295" y="4151139"/>
                <a:ext cx="2811411" cy="9272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25 CuadroTexto"/>
          <p:cNvSpPr txBox="1"/>
          <p:nvPr/>
        </p:nvSpPr>
        <p:spPr>
          <a:xfrm>
            <a:off x="2199132" y="5657092"/>
            <a:ext cx="5109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Showcard Gothic" panose="04020904020102020604" pitchFamily="82" charset="0"/>
              </a:rPr>
              <a:t>Envíenos sus respuestas a nuestro correo y a vuelta le enviaremos su retroalimentación</a:t>
            </a:r>
            <a:endParaRPr lang="es-CO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54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ECUACIONES CUADRÁTICAS</a:t>
            </a:r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-1" y="2398274"/>
            <a:ext cx="841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Recordemos la definición de una ecuación cuadrática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26544" y="2852936"/>
            <a:ext cx="3090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ax</a:t>
            </a:r>
            <a:r>
              <a:rPr lang="es-CO" sz="2400" baseline="30000" dirty="0" smtClean="0">
                <a:solidFill>
                  <a:srgbClr val="0000FF"/>
                </a:solidFill>
                <a:latin typeface="Ravie" panose="04040805050809020602" pitchFamily="82" charset="0"/>
              </a:rPr>
              <a:t>2</a:t>
            </a:r>
            <a:r>
              <a:rPr lang="es-CO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 + bx + c = 0</a:t>
            </a:r>
            <a:endParaRPr lang="es-CO" sz="2400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7455" y="2852936"/>
            <a:ext cx="1189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</a:rPr>
              <a:t>a, b, c </a:t>
            </a:r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  <a:sym typeface="Symbol"/>
              </a:rPr>
              <a:t> R</a:t>
            </a:r>
          </a:p>
          <a:p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</a:rPr>
              <a:t>a </a:t>
            </a:r>
            <a:r>
              <a:rPr lang="es-CO" sz="1200" dirty="0" smtClean="0">
                <a:solidFill>
                  <a:srgbClr val="00B050"/>
                </a:solidFill>
                <a:latin typeface="Ravie"/>
              </a:rPr>
              <a:t>≠ 0</a:t>
            </a:r>
            <a:endParaRPr lang="es-CO" sz="12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10561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Las ecuaciones cuadráticas también son conocidas como ecuaciones de segundo grado.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-1" y="175194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Estudiaremos las ecuaciones cuadráticas de una sola incógnita.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3419708"/>
            <a:ext cx="7444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Toda ecuación cuadrática tiene dos soluciones.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3923764"/>
            <a:ext cx="886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Hay dos métodos para resolver ecuaciones cuadráticas: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759371" y="4449886"/>
            <a:ext cx="5625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Completando el cuadrado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233860" y="4911551"/>
            <a:ext cx="46762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Fórmula cuadrática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Más"/>
          <p:cNvSpPr/>
          <p:nvPr/>
        </p:nvSpPr>
        <p:spPr>
          <a:xfrm>
            <a:off x="8412879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Multiplicar"/>
          <p:cNvSpPr/>
          <p:nvPr/>
        </p:nvSpPr>
        <p:spPr>
          <a:xfrm>
            <a:off x="7444667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División"/>
          <p:cNvSpPr/>
          <p:nvPr/>
        </p:nvSpPr>
        <p:spPr>
          <a:xfrm rot="19959174">
            <a:off x="8179188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Distinto de"/>
          <p:cNvSpPr/>
          <p:nvPr/>
        </p:nvSpPr>
        <p:spPr>
          <a:xfrm rot="19220892">
            <a:off x="7595305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20" name="19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259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el primer método</a:t>
            </a:r>
            <a:endParaRPr lang="es-ES" sz="5400" cap="none" spc="0" dirty="0"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62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COMPLETAR EL CUADRADO</a:t>
            </a:r>
            <a:endParaRPr lang="es-CO" sz="40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División"/>
          <p:cNvSpPr/>
          <p:nvPr/>
        </p:nvSpPr>
        <p:spPr>
          <a:xfrm rot="19959174">
            <a:off x="7971292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10" name="9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CuadroTexto"/>
          <p:cNvSpPr txBox="1"/>
          <p:nvPr/>
        </p:nvSpPr>
        <p:spPr>
          <a:xfrm>
            <a:off x="0" y="105273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Este método consiste en completar una parte de un trinomio para obtener un T. C. P. (Trinomio Cuadrado Perfecto) y así poderlo factorizar fácilmente.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" y="19888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Solo debes aprenderte los siguientes pasos: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03469" y="2852936"/>
            <a:ext cx="8937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1. Dejar variables a un lado de la ecuación.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02429" y="3369689"/>
            <a:ext cx="833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2. Dividir por dos y elevar al cuadrado.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2067949" y="3846872"/>
            <a:ext cx="5008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3. Factorizar el T. C. P.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030279" y="4365104"/>
            <a:ext cx="5083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4. Resolver la ecuación.</a:t>
            </a:r>
          </a:p>
        </p:txBody>
      </p:sp>
    </p:spTree>
    <p:extLst>
      <p:ext uri="{BB962C8B-B14F-4D97-AF65-F5344CB8AC3E}">
        <p14:creationId xmlns:p14="http://schemas.microsoft.com/office/powerpoint/2010/main" val="381313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COMPLETAR EL CUADRADO</a:t>
            </a:r>
            <a:endParaRPr lang="es-CO" sz="40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División"/>
          <p:cNvSpPr/>
          <p:nvPr/>
        </p:nvSpPr>
        <p:spPr>
          <a:xfrm rot="19959174">
            <a:off x="7971292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11" name="10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CuadroTexto"/>
          <p:cNvSpPr txBox="1"/>
          <p:nvPr/>
        </p:nvSpPr>
        <p:spPr>
          <a:xfrm>
            <a:off x="-19692" y="54543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un ejemplo: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-18193" y="54543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Resolver la siguiente ecuación usando el método de completar el cuadrado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366120" y="1115452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x</a:t>
            </a:r>
            <a:r>
              <a:rPr lang="es-CO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 + 8x + 14 = 0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958943" y="6185628"/>
            <a:ext cx="52838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1. Dejar variables a un lado de la ecuación.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771800" y="1988840"/>
            <a:ext cx="120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x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+ 8x 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4612876" y="198884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= -14</a:t>
            </a:r>
            <a:endParaRPr lang="es-CO" dirty="0"/>
          </a:p>
        </p:txBody>
      </p:sp>
      <p:sp>
        <p:nvSpPr>
          <p:cNvPr id="20" name="19 CuadroTexto"/>
          <p:cNvSpPr txBox="1"/>
          <p:nvPr/>
        </p:nvSpPr>
        <p:spPr>
          <a:xfrm>
            <a:off x="6848189" y="1161618"/>
            <a:ext cx="2196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</a:rPr>
              <a:t>Dejamos un espacio</a:t>
            </a:r>
            <a:endParaRPr lang="es-CO" sz="12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229924" y="6195499"/>
            <a:ext cx="4934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2. Dividir por dos y elevar al cuadrado. 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3419872" y="3645024"/>
            <a:ext cx="557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solidFill>
                  <a:srgbClr val="0000FF"/>
                </a:solidFill>
                <a:latin typeface="Ravie" panose="04040805050809020602" pitchFamily="82" charset="0"/>
              </a:rPr>
              <a:t>8</a:t>
            </a:r>
            <a:endParaRPr lang="es-CO" sz="4000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cxnSp>
        <p:nvCxnSpPr>
          <p:cNvPr id="24" name="23 Conector recto de flecha"/>
          <p:cNvCxnSpPr>
            <a:endCxn id="22" idx="0"/>
          </p:cNvCxnSpPr>
          <p:nvPr/>
        </p:nvCxnSpPr>
        <p:spPr>
          <a:xfrm>
            <a:off x="3599892" y="2358172"/>
            <a:ext cx="98884" cy="128685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3881328" y="3645024"/>
            <a:ext cx="2562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solidFill>
                  <a:srgbClr val="0000FF"/>
                </a:solidFill>
                <a:latin typeface="Ravie" panose="04040805050809020602" pitchFamily="82" charset="0"/>
              </a:rPr>
              <a:t>÷ 2 = 4</a:t>
            </a:r>
            <a:endParaRPr lang="es-CO" sz="4000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796136" y="3645024"/>
            <a:ext cx="407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Ravie" panose="04040805050809020602" pitchFamily="82" charset="0"/>
              </a:rPr>
              <a:t>2</a:t>
            </a:r>
            <a:endParaRPr lang="es-CO" sz="1400" dirty="0">
              <a:latin typeface="Ravie" panose="040408050508090206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6096373" y="3645024"/>
            <a:ext cx="1319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solidFill>
                  <a:srgbClr val="0000FF"/>
                </a:solidFill>
                <a:latin typeface="Ravie" panose="04040805050809020602" pitchFamily="82" charset="0"/>
              </a:rPr>
              <a:t>= 16</a:t>
            </a:r>
            <a:endParaRPr lang="es-CO" sz="4000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3881328" y="1988840"/>
            <a:ext cx="726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+ 16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5364088" y="1988840"/>
            <a:ext cx="726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+ 16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6677786" y="1115452"/>
            <a:ext cx="2448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</a:rPr>
              <a:t>Sumamos este valor en ambos lados</a:t>
            </a:r>
            <a:endParaRPr lang="es-CO" sz="12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746401" y="6155649"/>
            <a:ext cx="29963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3. Factorizar el T. C. P.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3108710" y="2492896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(x + 4)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4211960" y="2492896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= 2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177298" y="6155648"/>
            <a:ext cx="3039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4. Resolver la ecuación.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4797832" y="2446729"/>
            <a:ext cx="2448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</a:rPr>
              <a:t>Trasponemos la potencia en raíz</a:t>
            </a:r>
            <a:endParaRPr lang="es-CO" sz="12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Rectángulo"/>
              <p:cNvSpPr/>
              <p:nvPr/>
            </p:nvSpPr>
            <p:spPr>
              <a:xfrm>
                <a:off x="3108710" y="3001598"/>
                <a:ext cx="1672189" cy="432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1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i="1">
                          <a:latin typeface="Ravie" panose="040408050508090206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b="0" i="1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4 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6" name="1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710" y="3001598"/>
                <a:ext cx="1672189" cy="432747"/>
              </a:xfrm>
              <a:prstGeom prst="rect">
                <a:avLst/>
              </a:prstGeom>
              <a:blipFill rotWithShape="1">
                <a:blip r:embed="rId2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39 CuadroTexto"/>
          <p:cNvSpPr txBox="1"/>
          <p:nvPr/>
        </p:nvSpPr>
        <p:spPr>
          <a:xfrm>
            <a:off x="4797832" y="2893934"/>
            <a:ext cx="244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</a:rPr>
              <a:t>Trasponemos el término independiente</a:t>
            </a:r>
            <a:endParaRPr lang="es-CO" sz="12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Rectángulo"/>
              <p:cNvSpPr/>
              <p:nvPr/>
            </p:nvSpPr>
            <p:spPr>
              <a:xfrm>
                <a:off x="3170072" y="3572317"/>
                <a:ext cx="1672189" cy="432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</m:e>
                      </m:rad>
                      <m:r>
                        <m:rPr>
                          <m:nor/>
                        </m:rPr>
                        <a:rPr lang="es-CO" i="1">
                          <a:latin typeface="Ravie" panose="040408050508090206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b="0" i="1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4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3" name="2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072" y="3572317"/>
                <a:ext cx="1672189" cy="432747"/>
              </a:xfrm>
              <a:prstGeom prst="rect">
                <a:avLst/>
              </a:prstGeom>
              <a:blipFill rotWithShape="1">
                <a:blip r:embed="rId3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40 CuadroTexto"/>
          <p:cNvSpPr txBox="1"/>
          <p:nvPr/>
        </p:nvSpPr>
        <p:spPr>
          <a:xfrm>
            <a:off x="1922875" y="6155647"/>
            <a:ext cx="5355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Aquí salen las dos soluciones de la ecuación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41 Rectángulo"/>
              <p:cNvSpPr/>
              <p:nvPr/>
            </p:nvSpPr>
            <p:spPr>
              <a:xfrm>
                <a:off x="1691680" y="4557585"/>
                <a:ext cx="1787605" cy="432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</m:e>
                      </m:rad>
                      <m:r>
                        <m:rPr>
                          <m:nor/>
                        </m:rPr>
                        <a:rPr lang="es-CO" i="1">
                          <a:latin typeface="Ravie" panose="040408050508090206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b="0" i="1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4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2" name="4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557585"/>
                <a:ext cx="1787605" cy="432747"/>
              </a:xfrm>
              <a:prstGeom prst="rect">
                <a:avLst/>
              </a:prstGeom>
              <a:blipFill rotWithShape="1">
                <a:blip r:embed="rId4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Rectángulo"/>
              <p:cNvSpPr/>
              <p:nvPr/>
            </p:nvSpPr>
            <p:spPr>
              <a:xfrm>
                <a:off x="4489479" y="4557584"/>
                <a:ext cx="2130648" cy="432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a:rPr lang="es-CO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</m:e>
                      </m:rad>
                      <m:r>
                        <m:rPr>
                          <m:nor/>
                        </m:rPr>
                        <a:rPr lang="es-CO" i="1">
                          <a:latin typeface="Ravie" panose="04040805050809020602" pitchFamily="82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s-CO" b="0" i="1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4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3" name="4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479" y="4557584"/>
                <a:ext cx="2130648" cy="432747"/>
              </a:xfrm>
              <a:prstGeom prst="rect">
                <a:avLst/>
              </a:prstGeom>
              <a:blipFill rotWithShape="1">
                <a:blip r:embed="rId5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43 CuadroTexto"/>
          <p:cNvSpPr txBox="1"/>
          <p:nvPr/>
        </p:nvSpPr>
        <p:spPr>
          <a:xfrm>
            <a:off x="6583565" y="4535512"/>
            <a:ext cx="2448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rgbClr val="00B050"/>
                </a:solidFill>
                <a:latin typeface="Ravie" panose="04040805050809020602" pitchFamily="82" charset="0"/>
              </a:rPr>
              <a:t>La raíz cuadrada es positiva y negativa.</a:t>
            </a:r>
            <a:endParaRPr lang="es-CO" sz="12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cxnSp>
        <p:nvCxnSpPr>
          <p:cNvPr id="26" name="25 Conector recto de flecha"/>
          <p:cNvCxnSpPr>
            <a:stCxn id="28" idx="1"/>
            <a:endCxn id="42" idx="0"/>
          </p:cNvCxnSpPr>
          <p:nvPr/>
        </p:nvCxnSpPr>
        <p:spPr>
          <a:xfrm flipH="1">
            <a:off x="2585483" y="3998967"/>
            <a:ext cx="1295845" cy="55861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>
            <a:stCxn id="28" idx="1"/>
            <a:endCxn id="43" idx="0"/>
          </p:cNvCxnSpPr>
          <p:nvPr/>
        </p:nvCxnSpPr>
        <p:spPr>
          <a:xfrm>
            <a:off x="3881328" y="3998967"/>
            <a:ext cx="1673475" cy="55861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15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1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1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1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0972 1.85185E-6 L 0.00972 -0.07222 " pathEditMode="relative" rAng="0" ptsTypes="AA">
                                      <p:cBhvr>
                                        <p:cTn id="1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0972 3.33333E-6 L 0.00972 -0.07223 " pathEditMode="relative" rAng="0" ptsTypes="AA">
                                      <p:cBhvr>
                                        <p:cTn id="1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1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272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5" grpId="0"/>
      <p:bldP spid="17" grpId="0"/>
      <p:bldP spid="17" grpId="1"/>
      <p:bldP spid="18" grpId="0"/>
      <p:bldP spid="18" grpId="2"/>
      <p:bldP spid="19" grpId="0" build="p"/>
      <p:bldP spid="20" grpId="0"/>
      <p:bldP spid="20" grpId="1"/>
      <p:bldP spid="21" grpId="0"/>
      <p:bldP spid="21" grpId="1"/>
      <p:bldP spid="22" grpId="0"/>
      <p:bldP spid="22" grpId="1"/>
      <p:bldP spid="28" grpId="0"/>
      <p:bldP spid="28" grpId="1"/>
      <p:bldP spid="30" grpId="0"/>
      <p:bldP spid="30" grpId="1"/>
      <p:bldP spid="31" grpId="0"/>
      <p:bldP spid="31" grpId="1"/>
      <p:bldP spid="32" grpId="0" build="p"/>
      <p:bldP spid="32" grpId="2" build="allAtOnce"/>
      <p:bldP spid="33" grpId="0" build="p"/>
      <p:bldP spid="34" grpId="0"/>
      <p:bldP spid="34" grpId="1"/>
      <p:bldP spid="35" grpId="0"/>
      <p:bldP spid="35" grpId="1"/>
      <p:bldP spid="36" grpId="0"/>
      <p:bldP spid="37" grpId="0"/>
      <p:bldP spid="38" grpId="0"/>
      <p:bldP spid="38" grpId="1"/>
      <p:bldP spid="39" grpId="0"/>
      <p:bldP spid="39" grpId="1"/>
      <p:bldP spid="16" grpId="0"/>
      <p:bldP spid="40" grpId="0"/>
      <p:bldP spid="40" grpId="1"/>
      <p:bldP spid="23" grpId="0"/>
      <p:bldP spid="41" grpId="0"/>
      <p:bldP spid="41" grpId="1"/>
      <p:bldP spid="42" grpId="0"/>
      <p:bldP spid="43" grpId="0"/>
      <p:bldP spid="44" grpId="0"/>
      <p:bldP spid="4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dirty="0" smtClean="0">
                <a:ln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el segundo método</a:t>
            </a:r>
            <a:endParaRPr lang="es-ES" sz="5400" cap="none" spc="0" dirty="0"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7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FÓRMULA CUADRÁTICA</a:t>
            </a:r>
            <a:endParaRPr lang="es-CO" sz="44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División"/>
          <p:cNvSpPr/>
          <p:nvPr/>
        </p:nvSpPr>
        <p:spPr>
          <a:xfrm rot="19959174">
            <a:off x="7971292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15" name="14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6" name="45 CuadroTexto"/>
          <p:cNvSpPr txBox="1"/>
          <p:nvPr/>
        </p:nvSpPr>
        <p:spPr>
          <a:xfrm>
            <a:off x="0" y="105273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Este método consiste en usar los coeficientes de la variable para reemplazarlos en una fórmula que resuelve la ecuación.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-1" y="19888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Solo debes aprenderte los siguientes pasos: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335376" y="2852936"/>
            <a:ext cx="6473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1. Identificar los coeficientes.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1462815" y="3314601"/>
            <a:ext cx="6218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2. Reemplazar en la fórmula.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2434235" y="3776266"/>
            <a:ext cx="4275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3. Resolver cálculos</a:t>
            </a:r>
          </a:p>
        </p:txBody>
      </p:sp>
    </p:spTree>
    <p:extLst>
      <p:ext uri="{BB962C8B-B14F-4D97-AF65-F5344CB8AC3E}">
        <p14:creationId xmlns:p14="http://schemas.microsoft.com/office/powerpoint/2010/main" val="83905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FÓRMULA CUADRÁTICA</a:t>
            </a:r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División"/>
          <p:cNvSpPr/>
          <p:nvPr/>
        </p:nvSpPr>
        <p:spPr>
          <a:xfrm rot="19959174">
            <a:off x="7971292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12" name="11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CuadroTexto"/>
          <p:cNvSpPr txBox="1"/>
          <p:nvPr/>
        </p:nvSpPr>
        <p:spPr>
          <a:xfrm>
            <a:off x="2430016" y="692696"/>
            <a:ext cx="4283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La fórmula cuadrática es: 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Rectángulo"/>
              <p:cNvSpPr/>
              <p:nvPr/>
            </p:nvSpPr>
            <p:spPr>
              <a:xfrm>
                <a:off x="0" y="2553407"/>
                <a:ext cx="9144000" cy="1751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480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4800" b="0" i="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480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4800" b="0" i="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48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4800" i="1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48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48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s-CO" sz="48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48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sz="48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sz="48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O" sz="48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CO" sz="4800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s-CO" sz="4800">
                                          <a:solidFill>
                                            <a:srgbClr val="0000FF"/>
                                          </a:solidFill>
                                          <a:latin typeface="Ravie" panose="04040805050809020602" pitchFamily="82" charset="0"/>
                                        </a:rPr>
                                        <m:t>b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sz="4800" baseline="100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sz="4800" i="1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4800" b="0" i="1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48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s-CO" sz="48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48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z="48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48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s-CO" sz="48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48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z="48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48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c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 sz="48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48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48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48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48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es-CO" sz="48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53407"/>
                <a:ext cx="9144000" cy="17511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19 CuadroTexto"/>
          <p:cNvSpPr txBox="1"/>
          <p:nvPr/>
        </p:nvSpPr>
        <p:spPr>
          <a:xfrm>
            <a:off x="2240868" y="4798893"/>
            <a:ext cx="4662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a</a:t>
            </a:r>
            <a:r>
              <a:rPr lang="es-CO" dirty="0" smtClean="0">
                <a:latin typeface="Ravie" panose="04040805050809020602" pitchFamily="82" charset="0"/>
              </a:rPr>
              <a:t>,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b</a:t>
            </a:r>
            <a:r>
              <a:rPr lang="es-CO" dirty="0" smtClean="0">
                <a:latin typeface="Ravie" panose="04040805050809020602" pitchFamily="82" charset="0"/>
              </a:rPr>
              <a:t> y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c</a:t>
            </a:r>
            <a:r>
              <a:rPr lang="es-CO" dirty="0" smtClean="0">
                <a:latin typeface="Ravie" panose="04040805050809020602" pitchFamily="82" charset="0"/>
              </a:rPr>
              <a:t> son los coeficientes de la variable en la ecuación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43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439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dirty="0" smtClean="0"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  <a:solidFill>
                  <a:schemeClr val="tx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FÓRMULA CUADRÁTICA</a:t>
            </a:r>
            <a:endParaRPr lang="es-CO" sz="3600" dirty="0"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  <a:solidFill>
                <a:schemeClr val="tx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División"/>
          <p:cNvSpPr/>
          <p:nvPr/>
        </p:nvSpPr>
        <p:spPr>
          <a:xfrm rot="19959174">
            <a:off x="7971292" y="5892188"/>
            <a:ext cx="914400" cy="914400"/>
          </a:xfrm>
          <a:prstGeom prst="mathDivide">
            <a:avLst>
              <a:gd name="adj1" fmla="val 14429"/>
              <a:gd name="adj2" fmla="val 13536"/>
              <a:gd name="adj3" fmla="val 873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Decágono"/>
          <p:cNvSpPr/>
          <p:nvPr/>
        </p:nvSpPr>
        <p:spPr>
          <a:xfrm rot="1686204">
            <a:off x="3804" y="5763600"/>
            <a:ext cx="914400" cy="914400"/>
          </a:xfrm>
          <a:prstGeom prst="dec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</a:rPr>
              <a:t>sin </a:t>
            </a:r>
            <a:r>
              <a:rPr lang="es-CO" dirty="0" smtClean="0">
                <a:solidFill>
                  <a:schemeClr val="bg1">
                    <a:lumMod val="50000"/>
                  </a:schemeClr>
                </a:solidFill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solidFill>
                <a:schemeClr val="bg1">
                  <a:lumMod val="50000"/>
                </a:schemeClr>
              </a:solidFill>
              <a:latin typeface="Ink Free" panose="03080402000500000000" pitchFamily="66" charset="0"/>
            </a:endParaRPr>
          </a:p>
        </p:txBody>
      </p:sp>
      <p:sp>
        <p:nvSpPr>
          <p:cNvPr id="12" name="11 Corchetes"/>
          <p:cNvSpPr/>
          <p:nvPr/>
        </p:nvSpPr>
        <p:spPr>
          <a:xfrm rot="2300738">
            <a:off x="1099709" y="5661557"/>
            <a:ext cx="914400" cy="914400"/>
          </a:xfrm>
          <a:prstGeom prst="bracketPair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uadroTexto"/>
          <p:cNvSpPr txBox="1"/>
          <p:nvPr/>
        </p:nvSpPr>
        <p:spPr>
          <a:xfrm>
            <a:off x="-19692" y="545439"/>
            <a:ext cx="3223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Veamos un ejemplo: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-18193" y="54543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Resolver la siguiente ecuación usando la fórmula cuadrática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366120" y="1115452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x</a:t>
            </a:r>
            <a:r>
              <a:rPr lang="es-CO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 + 8x + 14 = 0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383740" y="6051523"/>
            <a:ext cx="4376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 smtClean="0">
                <a:solidFill>
                  <a:srgbClr val="FF0000"/>
                </a:solidFill>
                <a:latin typeface="Ravie" panose="04040805050809020602" pitchFamily="82" charset="0"/>
              </a:rPr>
              <a:t>1. Identificar los coeficientes.</a:t>
            </a:r>
          </a:p>
        </p:txBody>
      </p:sp>
      <p:cxnSp>
        <p:nvCxnSpPr>
          <p:cNvPr id="21" name="20 Conector recto de flecha"/>
          <p:cNvCxnSpPr>
            <a:stCxn id="18" idx="1"/>
            <a:endCxn id="22" idx="0"/>
          </p:cNvCxnSpPr>
          <p:nvPr/>
        </p:nvCxnSpPr>
        <p:spPr>
          <a:xfrm flipH="1">
            <a:off x="683568" y="1300118"/>
            <a:ext cx="2682552" cy="97675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88267" y="227687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Ravie" panose="04040805050809020602" pitchFamily="82" charset="0"/>
              </a:rPr>
              <a:t>a = 1</a:t>
            </a:r>
            <a:endParaRPr lang="es-CO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88267" y="2665874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b = 8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09719" y="2984543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C000"/>
                </a:solidFill>
                <a:latin typeface="Ravie" panose="04040805050809020602" pitchFamily="82" charset="0"/>
              </a:rPr>
              <a:t>c = 14</a:t>
            </a:r>
            <a:endParaRPr lang="es-CO" dirty="0">
              <a:solidFill>
                <a:srgbClr val="FFC000"/>
              </a:solidFill>
              <a:latin typeface="Ravie" panose="040408050508090206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470303" y="6109846"/>
            <a:ext cx="4203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 smtClean="0">
                <a:solidFill>
                  <a:srgbClr val="FF0000"/>
                </a:solidFill>
                <a:latin typeface="Ravie" panose="04040805050809020602" pitchFamily="82" charset="0"/>
              </a:rPr>
              <a:t>2. Reemplazar en la fórmula.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Rectángulo"/>
              <p:cNvSpPr/>
              <p:nvPr/>
            </p:nvSpPr>
            <p:spPr>
              <a:xfrm>
                <a:off x="2900302" y="1484784"/>
                <a:ext cx="3946850" cy="783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rgbClr val="0000FF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0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 i="1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sz="20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O" sz="20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CO" sz="2000" i="1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s-CO" sz="2000">
                                          <a:solidFill>
                                            <a:srgbClr val="0000FF"/>
                                          </a:solidFill>
                                          <a:latin typeface="Ravie" panose="04040805050809020602" pitchFamily="82" charset="0"/>
                                        </a:rPr>
                                        <m:t>b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sz="2000" baseline="10000">
                                      <a:solidFill>
                                        <a:srgbClr val="0000FF"/>
                                      </a:solidFill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sz="2000" i="1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000" b="0" i="1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rgbClr val="0000FF"/>
                                  </a:solidFill>
                                  <a:latin typeface="Ravie" panose="04040805050809020602" pitchFamily="82" charset="0"/>
                                </a:rPr>
                                <m:t>c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rgbClr val="0000FF"/>
                              </a:solidFill>
                              <a:latin typeface="Ravie" panose="04040805050809020602" pitchFamily="82" charset="0"/>
                            </a:rPr>
                            <m:t>a</m:t>
                          </m:r>
                        </m:den>
                      </m:f>
                    </m:oMath>
                  </m:oMathPara>
                </a14:m>
                <a:endParaRPr lang="es-CO" sz="2000" dirty="0">
                  <a:solidFill>
                    <a:srgbClr val="0000FF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7" name="2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302" y="1484784"/>
                <a:ext cx="3946850" cy="7835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Rectángulo"/>
              <p:cNvSpPr/>
              <p:nvPr/>
            </p:nvSpPr>
            <p:spPr>
              <a:xfrm>
                <a:off x="1365444" y="2461538"/>
                <a:ext cx="4001352" cy="783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000" smtClean="0">
                          <a:solidFill>
                            <a:schemeClr val="tx1"/>
                          </a:solidFill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chemeClr val="tx1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000" smtClean="0">
                          <a:solidFill>
                            <a:schemeClr val="tx1"/>
                          </a:solidFill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000" b="0" i="0" smtClean="0">
                          <a:solidFill>
                            <a:schemeClr val="tx1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000" i="1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000" b="0" i="1" smtClean="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8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CO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CO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s-CO" sz="2000" b="0" i="0" smtClean="0">
                                          <a:solidFill>
                                            <a:srgbClr val="FF0000"/>
                                          </a:solidFill>
                                          <a:latin typeface="Ravie" panose="04040805050809020602" pitchFamily="82" charset="0"/>
                                        </a:rPr>
                                        <m:t>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sz="2000" baseline="10000">
                                      <a:solidFill>
                                        <a:schemeClr val="tx1"/>
                                      </a:solidFill>
                                      <a:latin typeface="Ravie" panose="04040805050809020602" pitchFamily="8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sz="2000" i="1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sz="2000" b="0" i="1" smtClean="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rgbClr val="00B050"/>
                                  </a:solidFill>
                                  <a:latin typeface="Ravie" panose="04040805050809020602" pitchFamily="82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chemeClr val="tx1"/>
                                  </a:solidFill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000" b="0" i="0" smtClean="0">
                                  <a:solidFill>
                                    <a:srgbClr val="FFC000"/>
                                  </a:solidFill>
                                  <a:latin typeface="Ravie" panose="04040805050809020602" pitchFamily="82" charset="0"/>
                                </a:rPr>
                                <m:t>14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chemeClr val="tx1"/>
                              </a:solidFill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000" b="0" i="0" smtClean="0">
                              <a:solidFill>
                                <a:srgbClr val="00B050"/>
                              </a:solidFill>
                              <a:latin typeface="Ravie" panose="04040805050809020602" pitchFamily="82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s-CO" sz="2000" dirty="0">
                  <a:solidFill>
                    <a:schemeClr val="tx1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8" name="2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444" y="2461538"/>
                <a:ext cx="4001352" cy="7835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28 Flecha derecha"/>
          <p:cNvSpPr/>
          <p:nvPr/>
        </p:nvSpPr>
        <p:spPr>
          <a:xfrm>
            <a:off x="5292080" y="2608224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30 CuadroTexto"/>
          <p:cNvSpPr txBox="1"/>
          <p:nvPr/>
        </p:nvSpPr>
        <p:spPr>
          <a:xfrm>
            <a:off x="3115511" y="6051523"/>
            <a:ext cx="2912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 smtClean="0">
                <a:solidFill>
                  <a:srgbClr val="FF0000"/>
                </a:solidFill>
                <a:latin typeface="Ravie" panose="04040805050809020602" pitchFamily="82" charset="0"/>
              </a:rPr>
              <a:t>3. Resolver cálculos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31 Rectángulo"/>
              <p:cNvSpPr/>
              <p:nvPr/>
            </p:nvSpPr>
            <p:spPr>
              <a:xfrm>
                <a:off x="6301904" y="2488148"/>
                <a:ext cx="2770246" cy="7303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1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8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64</m:t>
                              </m:r>
                              <m:r>
                                <m:rPr>
                                  <m:nor/>
                                </m:rPr>
                                <a:rPr lang="es-CO" b="0" i="1" smtClean="0"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i="1">
                                  <a:latin typeface="Ravie" panose="04040805050809020602" pitchFamily="82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s-CO" b="0" i="1" smtClean="0">
                                  <a:latin typeface="Ravie" panose="04040805050809020602" pitchFamily="8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>
                                  <a:latin typeface="Ravie" panose="04040805050809020602" pitchFamily="82" charset="0"/>
                                </a:rPr>
                                <m:t>56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2" name="3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904" y="2488148"/>
                <a:ext cx="2770246" cy="7303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Rectángulo"/>
              <p:cNvSpPr/>
              <p:nvPr/>
            </p:nvSpPr>
            <p:spPr>
              <a:xfrm>
                <a:off x="1475656" y="3385151"/>
                <a:ext cx="1799787" cy="6919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1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8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 i="1" smtClean="0">
                                  <a:latin typeface="Ravie" panose="04040805050809020602" pitchFamily="82" charset="0"/>
                                </a:rPr>
                                <m:t>8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3" name="3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385151"/>
                <a:ext cx="1799787" cy="69192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33 Flecha derecha"/>
          <p:cNvSpPr/>
          <p:nvPr/>
        </p:nvSpPr>
        <p:spPr>
          <a:xfrm>
            <a:off x="611560" y="3488795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Rectángulo"/>
              <p:cNvSpPr/>
              <p:nvPr/>
            </p:nvSpPr>
            <p:spPr>
              <a:xfrm>
                <a:off x="4211960" y="3401078"/>
                <a:ext cx="2023246" cy="723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i="1">
                              <a:latin typeface="Ravie" panose="04040805050809020602" pitchFamily="82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b="0" i="1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8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2</m:t>
                          </m:r>
                          <m:rad>
                            <m:radPr>
                              <m:degHide m:val="on"/>
                              <m:ctrlPr>
                                <a:rPr lang="es-CO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m:rPr>
                                  <m:nor/>
                                </m:rPr>
                                <a:rPr lang="es-CO" b="0" i="1" smtClean="0">
                                  <a:latin typeface="Ravie" panose="04040805050809020602" pitchFamily="82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m:rPr>
                              <m:nor/>
                            </m:rPr>
                            <a:rPr lang="es-CO"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5" name="3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401078"/>
                <a:ext cx="2023246" cy="72334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35 Flecha derecha"/>
          <p:cNvSpPr/>
          <p:nvPr/>
        </p:nvSpPr>
        <p:spPr>
          <a:xfrm>
            <a:off x="3305560" y="3520432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36 Flecha derecha"/>
          <p:cNvSpPr/>
          <p:nvPr/>
        </p:nvSpPr>
        <p:spPr>
          <a:xfrm>
            <a:off x="6262639" y="3520432"/>
            <a:ext cx="978408" cy="484632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Rectángulo"/>
              <p:cNvSpPr/>
              <p:nvPr/>
            </p:nvSpPr>
            <p:spPr>
              <a:xfrm>
                <a:off x="7164288" y="3546374"/>
                <a:ext cx="1766766" cy="432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i="1">
                          <a:latin typeface="Ravie" panose="04040805050809020602" pitchFamily="82" charset="0"/>
                        </a:rPr>
                        <m:t>−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4 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±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i="1">
                              <a:latin typeface="Ravie" panose="04040805050809020602" pitchFamily="82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8" name="3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546374"/>
                <a:ext cx="1766766" cy="432747"/>
              </a:xfrm>
              <a:prstGeom prst="rect">
                <a:avLst/>
              </a:prstGeom>
              <a:blipFill rotWithShape="1">
                <a:blip r:embed="rId7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38 CuadroTexto"/>
          <p:cNvSpPr txBox="1"/>
          <p:nvPr/>
        </p:nvSpPr>
        <p:spPr>
          <a:xfrm>
            <a:off x="1922875" y="6165304"/>
            <a:ext cx="5355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avie" panose="04040805050809020602" pitchFamily="82" charset="0"/>
              </a:rPr>
              <a:t>Aquí salen las dos soluciones de la ecuación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40 Rectángulo"/>
              <p:cNvSpPr/>
              <p:nvPr/>
            </p:nvSpPr>
            <p:spPr>
              <a:xfrm>
                <a:off x="2232128" y="4570339"/>
                <a:ext cx="1936684" cy="432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i="1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− </m:t>
                      </m:r>
                      <m:r>
                        <m:rPr>
                          <m:nor/>
                        </m:rPr>
                        <a:rPr lang="es-CO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4 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i="1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1" name="4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128" y="4570339"/>
                <a:ext cx="1936684" cy="432747"/>
              </a:xfrm>
              <a:prstGeom prst="rect">
                <a:avLst/>
              </a:prstGeom>
              <a:blipFill rotWithShape="1">
                <a:blip r:embed="rId8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41 Rectángulo"/>
              <p:cNvSpPr/>
              <p:nvPr/>
            </p:nvSpPr>
            <p:spPr>
              <a:xfrm>
                <a:off x="4642834" y="4570339"/>
                <a:ext cx="1962332" cy="4327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CO" b="0" i="0" baseline="-25000" smtClean="0">
                          <a:latin typeface="Ravie" panose="04040805050809020602" pitchFamily="82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mtClean="0"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i="1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− </m:t>
                      </m:r>
                      <m:r>
                        <m:rPr>
                          <m:nor/>
                        </m:rPr>
                        <a:rPr lang="es-CO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s-CO" b="0" i="1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i="1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−</m:t>
                      </m:r>
                      <m:r>
                        <a:rPr lang="es-CO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s-CO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s-CO" i="1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2" name="4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834" y="4570339"/>
                <a:ext cx="1962332" cy="432747"/>
              </a:xfrm>
              <a:prstGeom prst="rect">
                <a:avLst/>
              </a:prstGeom>
              <a:blipFill rotWithShape="1">
                <a:blip r:embed="rId9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73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8" grpId="0"/>
      <p:bldP spid="19" grpId="0"/>
      <p:bldP spid="19" grpId="1"/>
      <p:bldP spid="22" grpId="0"/>
      <p:bldP spid="24" grpId="0"/>
      <p:bldP spid="25" grpId="0"/>
      <p:bldP spid="26" grpId="0"/>
      <p:bldP spid="26" grpId="1"/>
      <p:bldP spid="27" grpId="0"/>
      <p:bldP spid="28" grpId="0"/>
      <p:bldP spid="29" grpId="0" animBg="1"/>
      <p:bldP spid="31" grpId="0"/>
      <p:bldP spid="31" grpId="1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/>
      <p:bldP spid="39" grpId="0"/>
      <p:bldP spid="39" grpId="1"/>
      <p:bldP spid="41" grpId="0"/>
      <p:bldP spid="4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724</Words>
  <Application>Microsoft Office PowerPoint</Application>
  <PresentationFormat>Presentación en pantalla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24</cp:revision>
  <dcterms:created xsi:type="dcterms:W3CDTF">2021-05-09T00:48:49Z</dcterms:created>
  <dcterms:modified xsi:type="dcterms:W3CDTF">2021-05-11T03:13:12Z</dcterms:modified>
</cp:coreProperties>
</file>