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  <p:sldId id="256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51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09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043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5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05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947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20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399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10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510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7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FFFFCC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0F8F-8CA3-4017-90DD-E8BAE8AE0DB2}" type="datetimeFigureOut">
              <a:rPr lang="es-CO" smtClean="0"/>
              <a:t>25/06/2021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CE2AB-DC76-4DA5-81A3-42148561828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875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2775" y="149731"/>
            <a:ext cx="8858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n>
                  <a:solidFill>
                    <a:schemeClr val="tx1"/>
                  </a:solidFill>
                </a:ln>
                <a:solidFill>
                  <a:schemeClr val="accent6"/>
                </a:solidFill>
                <a:effectLst>
                  <a:glow rad="101600">
                    <a:srgbClr val="FF99CC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DIVISIÓN ALGEBRAICA</a:t>
            </a:r>
            <a:endParaRPr lang="es-CO" sz="4800" dirty="0">
              <a:ln>
                <a:solidFill>
                  <a:schemeClr val="tx1"/>
                </a:solidFill>
              </a:ln>
              <a:solidFill>
                <a:schemeClr val="accent6"/>
              </a:solidFill>
              <a:effectLst>
                <a:glow rad="101600">
                  <a:srgbClr val="FF99CC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611" y="981008"/>
            <a:ext cx="2492778" cy="2520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976290" y="3573016"/>
            <a:ext cx="5191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Por: Mr. Erick Duque</a:t>
            </a:r>
            <a:endParaRPr lang="es-CO" sz="3200" dirty="0">
              <a:latin typeface="Snap ITC" panose="04040A07060A02020202" pitchFamily="82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6" name="5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8" name="7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</a:t>
                </a:r>
                <a:r>
                  <a:rPr lang="es-CO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a.m.e._asesorias_matematicas</a:t>
                </a:r>
                <a:endPara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  <a:endPara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  <p:pic>
            <p:nvPicPr>
              <p:cNvPr id="9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98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División en álgebra</a:t>
            </a:r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0831" y="1052736"/>
            <a:ext cx="6202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Hay que tener algunas consideraciones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33536" y="1422068"/>
            <a:ext cx="7539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latin typeface="Ravie" panose="04040805050809020602" pitchFamily="82" charset="0"/>
              </a:rPr>
              <a:t>Los exponentes de las letras se deben restar.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91680" y="1791400"/>
            <a:ext cx="2571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m</a:t>
            </a:r>
            <a:r>
              <a:rPr lang="es-CO" sz="3200" baseline="30000" dirty="0" smtClean="0">
                <a:latin typeface="Snap ITC" panose="04040A07060A02020202" pitchFamily="82" charset="0"/>
              </a:rPr>
              <a:t>5</a:t>
            </a:r>
            <a:r>
              <a:rPr lang="es-CO" sz="3200" dirty="0" smtClean="0">
                <a:latin typeface="Snap ITC" panose="04040A07060A02020202" pitchFamily="82" charset="0"/>
              </a:rPr>
              <a:t>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m</a:t>
            </a:r>
            <a:r>
              <a:rPr lang="es-CO" sz="3200" baseline="30000" dirty="0" smtClean="0">
                <a:latin typeface="Snap ITC" panose="04040A07060A02020202" pitchFamily="82" charset="0"/>
                <a:sym typeface="Symbol"/>
              </a:rPr>
              <a:t>2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 = 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67944" y="1791400"/>
            <a:ext cx="2492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m</a:t>
            </a:r>
            <a:r>
              <a:rPr lang="es-CO" sz="3200" baseline="30000" dirty="0" smtClean="0">
                <a:latin typeface="Snap ITC" panose="04040A07060A02020202" pitchFamily="82" charset="0"/>
              </a:rPr>
              <a:t>5-2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 = m</a:t>
            </a:r>
            <a:r>
              <a:rPr lang="es-CO" sz="3200" baseline="30000" dirty="0" smtClean="0">
                <a:latin typeface="Snap ITC" panose="04040A07060A02020202" pitchFamily="82" charset="0"/>
                <a:sym typeface="Symbol"/>
              </a:rPr>
              <a:t>3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 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8550" y="2376175"/>
            <a:ext cx="5660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latin typeface="Ravie" panose="04040805050809020602" pitchFamily="82" charset="0"/>
              </a:rPr>
              <a:t>Se aplica la división de los signos: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99592" y="2745507"/>
            <a:ext cx="14494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-</a:t>
            </a:r>
          </a:p>
          <a:p>
            <a:pPr algn="ctr"/>
            <a:r>
              <a:rPr lang="es-CO" sz="3200" dirty="0" smtClean="0">
                <a:latin typeface="Snap ITC" panose="04040A07060A02020202" pitchFamily="82" charset="0"/>
                <a:sym typeface="Symbol"/>
              </a:rPr>
              <a:t>+  +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235669" y="2991728"/>
            <a:ext cx="10454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nap ITC" panose="04040A07060A02020202" pitchFamily="82" charset="0"/>
              </a:rPr>
              <a:t>= +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395142" y="2755071"/>
            <a:ext cx="12650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nap ITC" panose="04040A07060A02020202" pitchFamily="82" charset="0"/>
                <a:sym typeface="Symbol"/>
              </a:rPr>
              <a:t>-  +</a:t>
            </a:r>
          </a:p>
          <a:p>
            <a:pPr algn="ctr"/>
            <a:r>
              <a:rPr lang="es-CO" sz="3200" dirty="0" smtClean="0">
                <a:latin typeface="Snap ITC" panose="04040A07060A02020202" pitchFamily="82" charset="0"/>
                <a:sym typeface="Symbol"/>
              </a:rPr>
              <a:t>+  -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752405" y="2991727"/>
            <a:ext cx="861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nap ITC" panose="04040A07060A02020202" pitchFamily="82" charset="0"/>
              </a:rPr>
              <a:t>= -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38641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latin typeface="Ravie" panose="04040805050809020602" pitchFamily="82" charset="0"/>
              </a:rPr>
              <a:t>Los coeficientes se dividen, en el caso en que se puedan dividir, de lo contrario se dejan expresados como fracción irreductible.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7544" y="5177232"/>
            <a:ext cx="2677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15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3 = 5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721673" y="5177231"/>
            <a:ext cx="3026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5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3 = 5/3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890951" y="5177230"/>
            <a:ext cx="3103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3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 15 = 1/5</a:t>
            </a:r>
            <a:endParaRPr lang="es-CO" sz="32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4" grpId="1"/>
      <p:bldP spid="15" grpId="0"/>
      <p:bldP spid="15" grpId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División en álgebra</a:t>
            </a:r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6474" y="1052736"/>
            <a:ext cx="829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Cuando se va dividir polinomios la regla a aplicar 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168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Snap ITC" panose="04040A07060A02020202" pitchFamily="82" charset="0"/>
              </a:rPr>
              <a:t>1.</a:t>
            </a:r>
            <a:r>
              <a:rPr lang="es-CO" dirty="0" smtClean="0">
                <a:latin typeface="Ravie" panose="04040805050809020602" pitchFamily="82" charset="0"/>
              </a:rPr>
              <a:t> Dividir primer término del dividendo con el primer término del divisor.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946" y="2718549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2. Multiplicar ese resultado por cada uno de los términos del divisor y escribir los resultados debajo de cada uno de los términos del dividendo.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9427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3. Comenzar a restar los resultados (por eso se escriben con el signo contrario)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4401" y="45811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4. Bajar los términos restantes y volver a hacer lo que se hizo en el paso </a:t>
            </a:r>
            <a:r>
              <a:rPr lang="es-CO" dirty="0" smtClean="0">
                <a:latin typeface="Snap ITC" panose="04040A07060A02020202" pitchFamily="82" charset="0"/>
              </a:rPr>
              <a:t>1.</a:t>
            </a:r>
            <a:endParaRPr lang="es-CO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34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División en álgebra</a:t>
            </a:r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6474" y="1052736"/>
            <a:ext cx="5210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En otras palabras, el método 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19168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1.</a:t>
            </a:r>
            <a:r>
              <a:rPr lang="es-CO" sz="2800" dirty="0" smtClean="0">
                <a:latin typeface="Ravie" panose="04040805050809020602" pitchFamily="82" charset="0"/>
              </a:rPr>
              <a:t> Dividir primero con el primero.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951820" y="259245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2. Multiplicar.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06062" y="3429000"/>
            <a:ext cx="23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3. Restar.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32076" y="4345940"/>
            <a:ext cx="2079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4. Bajar.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75756" y="5085184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5. Volver a empezar.</a:t>
            </a:r>
            <a:endParaRPr lang="es-CO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91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CuadroTexto"/>
          <p:cNvSpPr txBox="1"/>
          <p:nvPr/>
        </p:nvSpPr>
        <p:spPr>
          <a:xfrm>
            <a:off x="1814918" y="1412776"/>
            <a:ext cx="5514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(a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r>
              <a:rPr lang="es-CO" sz="3200" dirty="0" smtClean="0">
                <a:latin typeface="Snap ITC" panose="04040A07060A02020202" pitchFamily="82" charset="0"/>
              </a:rPr>
              <a:t> + 2a – 3) ÷ (a + 3)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097018" y="2483603"/>
            <a:ext cx="2785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+ 2a –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3275856" y="2431349"/>
            <a:ext cx="1368152" cy="496580"/>
            <a:chOff x="5652120" y="2581672"/>
            <a:chExt cx="1368152" cy="496580"/>
          </a:xfrm>
        </p:grpSpPr>
        <p:cxnSp>
          <p:nvCxnSpPr>
            <p:cNvPr id="24" name="23 Conector recto"/>
            <p:cNvCxnSpPr/>
            <p:nvPr/>
          </p:nvCxnSpPr>
          <p:spPr>
            <a:xfrm>
              <a:off x="5652120" y="2581672"/>
              <a:ext cx="0" cy="49658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5652120" y="3078252"/>
              <a:ext cx="13681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CuadroTexto"/>
          <p:cNvSpPr txBox="1"/>
          <p:nvPr/>
        </p:nvSpPr>
        <p:spPr>
          <a:xfrm>
            <a:off x="3563888" y="2412177"/>
            <a:ext cx="1206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85578" y="2483604"/>
            <a:ext cx="697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a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275856" y="2420888"/>
            <a:ext cx="423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División en álgebra</a:t>
            </a:r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0" y="971436"/>
            <a:ext cx="6713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Por ejemplo, resolver la siguiente división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" name="1 Nube"/>
          <p:cNvSpPr/>
          <p:nvPr/>
        </p:nvSpPr>
        <p:spPr>
          <a:xfrm>
            <a:off x="5868144" y="2290418"/>
            <a:ext cx="3096344" cy="127502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Dividir primero con primero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15816" y="5589240"/>
            <a:ext cx="3571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a</a:t>
            </a:r>
            <a:r>
              <a:rPr lang="es-CO" sz="4800" baseline="30000" dirty="0" smtClean="0">
                <a:latin typeface="Snap ITC" panose="04040A07060A02020202" pitchFamily="82" charset="0"/>
              </a:rPr>
              <a:t>2</a:t>
            </a:r>
            <a:r>
              <a:rPr lang="es-CO" sz="4800" dirty="0" smtClean="0">
                <a:latin typeface="Snap ITC" panose="04040A07060A02020202" pitchFamily="82" charset="0"/>
              </a:rPr>
              <a:t>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 a = a</a:t>
            </a:r>
            <a:endParaRPr lang="es-CO" sz="4800" dirty="0">
              <a:latin typeface="Snap ITC" panose="04040A07060A020202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3275856" y="2844225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  <a:sym typeface="Symbol"/>
              </a:rPr>
              <a:t>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51" name="50 Nube"/>
          <p:cNvSpPr/>
          <p:nvPr/>
        </p:nvSpPr>
        <p:spPr>
          <a:xfrm>
            <a:off x="5868144" y="2556596"/>
            <a:ext cx="3039561" cy="575257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Multiplicar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915816" y="5589240"/>
            <a:ext cx="3571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a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a = a</a:t>
            </a:r>
            <a:r>
              <a:rPr lang="es-CO" sz="4800" baseline="30000" dirty="0" smtClean="0">
                <a:latin typeface="Snap ITC" panose="04040A07060A02020202" pitchFamily="82" charset="0"/>
                <a:sym typeface="Symbol"/>
              </a:rPr>
              <a:t>2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2999" y="2916233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-a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endParaRPr lang="es-CO" sz="3200" baseline="30000" dirty="0">
              <a:latin typeface="Snap ITC" panose="04040A07060A020202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2915816" y="5589240"/>
            <a:ext cx="3869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a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3 = 3a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283172" y="2916232"/>
            <a:ext cx="1109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- 3a</a:t>
            </a:r>
            <a:endParaRPr lang="es-CO" sz="3200" baseline="30000" dirty="0">
              <a:latin typeface="Snap ITC" panose="04040A07060A02020202" pitchFamily="82" charset="0"/>
            </a:endParaRPr>
          </a:p>
        </p:txBody>
      </p:sp>
      <p:sp>
        <p:nvSpPr>
          <p:cNvPr id="55" name="54 Nube"/>
          <p:cNvSpPr/>
          <p:nvPr/>
        </p:nvSpPr>
        <p:spPr>
          <a:xfrm>
            <a:off x="6436595" y="2609173"/>
            <a:ext cx="1959441" cy="63751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restar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536474" y="3429000"/>
            <a:ext cx="195324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H="1">
            <a:off x="769114" y="2483603"/>
            <a:ext cx="327904" cy="9453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2451774" y="5586973"/>
            <a:ext cx="4352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2a – 3a = -a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88363" y="3356992"/>
            <a:ext cx="779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73" name="72 Nube"/>
          <p:cNvSpPr/>
          <p:nvPr/>
        </p:nvSpPr>
        <p:spPr>
          <a:xfrm>
            <a:off x="6478187" y="2647473"/>
            <a:ext cx="1719809" cy="63751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Bajar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2936032" y="2963161"/>
            <a:ext cx="0" cy="53784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2339752" y="337191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0" name="79 Nube"/>
          <p:cNvSpPr/>
          <p:nvPr/>
        </p:nvSpPr>
        <p:spPr>
          <a:xfrm>
            <a:off x="5857473" y="2290417"/>
            <a:ext cx="3096344" cy="1275021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Dividir primero con primero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79" name="78 Nube"/>
          <p:cNvSpPr/>
          <p:nvPr/>
        </p:nvSpPr>
        <p:spPr>
          <a:xfrm>
            <a:off x="6200178" y="2442207"/>
            <a:ext cx="2375492" cy="936104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Volver a empezar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2699792" y="5589240"/>
            <a:ext cx="3648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-a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 a = -1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3707904" y="2844225"/>
            <a:ext cx="723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- 1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3" name="82 Nube"/>
          <p:cNvSpPr/>
          <p:nvPr/>
        </p:nvSpPr>
        <p:spPr>
          <a:xfrm>
            <a:off x="5795300" y="2460104"/>
            <a:ext cx="3067566" cy="936104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Multiplicar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2758881" y="5589240"/>
            <a:ext cx="3648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-1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a = -a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811065" y="3708321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a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2793468" y="5589240"/>
            <a:ext cx="3866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atin typeface="Snap ITC" panose="04040A07060A02020202" pitchFamily="82" charset="0"/>
              </a:rPr>
              <a:t>-1 </a:t>
            </a:r>
            <a:r>
              <a:rPr lang="es-CO" sz="4800" dirty="0" smtClean="0">
                <a:latin typeface="Snap ITC" panose="04040A07060A02020202" pitchFamily="82" charset="0"/>
                <a:sym typeface="Symbol"/>
              </a:rPr>
              <a:t> 3 = -3</a:t>
            </a:r>
            <a:endParaRPr lang="es-CO" sz="4800" baseline="30000" dirty="0">
              <a:latin typeface="Snap ITC" panose="04040A07060A020202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195736" y="3708321"/>
            <a:ext cx="1034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+ 3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88" name="87 Nube"/>
          <p:cNvSpPr/>
          <p:nvPr/>
        </p:nvSpPr>
        <p:spPr>
          <a:xfrm>
            <a:off x="6375974" y="2520188"/>
            <a:ext cx="2080684" cy="648072"/>
          </a:xfrm>
          <a:prstGeom prst="clou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FF00"/>
                </a:solidFill>
                <a:latin typeface="Ravie" panose="04040805050809020602" pitchFamily="82" charset="0"/>
              </a:rPr>
              <a:t>Restar</a:t>
            </a:r>
            <a:endParaRPr lang="es-CO" dirty="0">
              <a:solidFill>
                <a:srgbClr val="FFFF00"/>
              </a:solidFill>
              <a:latin typeface="Ravie" panose="04040805050809020602" pitchFamily="82" charset="0"/>
            </a:endParaRPr>
          </a:p>
        </p:txBody>
      </p:sp>
      <p:cxnSp>
        <p:nvCxnSpPr>
          <p:cNvPr id="89" name="88 Conector recto"/>
          <p:cNvCxnSpPr/>
          <p:nvPr/>
        </p:nvCxnSpPr>
        <p:spPr>
          <a:xfrm>
            <a:off x="1416148" y="4221088"/>
            <a:ext cx="195324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flipH="1">
            <a:off x="1878053" y="3430844"/>
            <a:ext cx="287822" cy="7902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 flipH="1">
            <a:off x="2805011" y="3396208"/>
            <a:ext cx="287822" cy="7902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2224261" y="4213775"/>
            <a:ext cx="530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0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4070402" y="4258833"/>
            <a:ext cx="473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Es la respuesta de la división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4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4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9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35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8" grpId="0"/>
      <p:bldP spid="28" grpId="1"/>
      <p:bldP spid="28" grpId="2"/>
      <p:bldP spid="29" grpId="0"/>
      <p:bldP spid="29" grpId="1"/>
      <p:bldP spid="30" grpId="0"/>
      <p:bldP spid="30" grpId="1"/>
      <p:bldP spid="30" grpId="2"/>
      <p:bldP spid="30" grpId="3"/>
      <p:bldP spid="30" grpId="4"/>
      <p:bldP spid="46" grpId="0"/>
      <p:bldP spid="2" grpId="0" animBg="1"/>
      <p:bldP spid="2" grpId="1" animBg="1"/>
      <p:bldP spid="3" grpId="0"/>
      <p:bldP spid="3" grpId="1"/>
      <p:bldP spid="49" grpId="0"/>
      <p:bldP spid="49" grpId="1"/>
      <p:bldP spid="49" grpId="2"/>
      <p:bldP spid="51" grpId="0" animBg="1"/>
      <p:bldP spid="51" grpId="1" animBg="1"/>
      <p:bldP spid="52" grpId="0"/>
      <p:bldP spid="52" grpId="1"/>
      <p:bldP spid="5" grpId="0"/>
      <p:bldP spid="53" grpId="0"/>
      <p:bldP spid="53" grpId="1"/>
      <p:bldP spid="54" grpId="0"/>
      <p:bldP spid="55" grpId="0" animBg="1"/>
      <p:bldP spid="55" grpId="1" animBg="1"/>
      <p:bldP spid="70" grpId="0"/>
      <p:bldP spid="70" grpId="1"/>
      <p:bldP spid="35" grpId="0"/>
      <p:bldP spid="35" grpId="1"/>
      <p:bldP spid="73" grpId="0" animBg="1"/>
      <p:bldP spid="73" grpId="1" animBg="1"/>
      <p:bldP spid="40" grpId="0"/>
      <p:bldP spid="80" grpId="0" animBg="1"/>
      <p:bldP spid="80" grpId="1" animBg="1"/>
      <p:bldP spid="79" grpId="0" animBg="1"/>
      <p:bldP spid="79" grpId="1" animBg="1"/>
      <p:bldP spid="81" grpId="0"/>
      <p:bldP spid="81" grpId="1"/>
      <p:bldP spid="41" grpId="0"/>
      <p:bldP spid="41" grpId="1"/>
      <p:bldP spid="41" grpId="2"/>
      <p:bldP spid="83" grpId="0" animBg="1"/>
      <p:bldP spid="83" grpId="1" animBg="1"/>
      <p:bldP spid="84" grpId="0"/>
      <p:bldP spid="84" grpId="1"/>
      <p:bldP spid="47" grpId="0"/>
      <p:bldP spid="86" grpId="0"/>
      <p:bldP spid="86" grpId="1"/>
      <p:bldP spid="48" grpId="0"/>
      <p:bldP spid="88" grpId="0" animBg="1"/>
      <p:bldP spid="88" grpId="1" animBg="1"/>
      <p:bldP spid="57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6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Snap ITC" panose="04040A07060A02020202" pitchFamily="82" charset="0"/>
              </a:rPr>
              <a:t>División en álgebra</a:t>
            </a:r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4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42676" y="1628800"/>
            <a:ext cx="46586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(2x² + 4x − 2)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3200" dirty="0" smtClean="0">
                <a:latin typeface="Snap ITC" panose="04040A07060A02020202" pitchFamily="82" charset="0"/>
              </a:rPr>
              <a:t> 2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971436"/>
            <a:ext cx="5543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Resolver las siguientes divisiones: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92050" y="2268161"/>
            <a:ext cx="84136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(15x</a:t>
            </a:r>
            <a:r>
              <a:rPr lang="es-CO" sz="3200" baseline="30000" dirty="0" smtClean="0">
                <a:latin typeface="Snap ITC" panose="04040A07060A02020202" pitchFamily="82" charset="0"/>
              </a:rPr>
              <a:t>6</a:t>
            </a:r>
            <a:r>
              <a:rPr lang="es-CO" sz="3200" dirty="0" smtClean="0">
                <a:latin typeface="Snap ITC" panose="04040A07060A02020202" pitchFamily="82" charset="0"/>
              </a:rPr>
              <a:t> − 20x</a:t>
            </a:r>
            <a:r>
              <a:rPr lang="es-CO" sz="3200" baseline="30000" dirty="0" smtClean="0">
                <a:latin typeface="Snap ITC" panose="04040A07060A02020202" pitchFamily="82" charset="0"/>
              </a:rPr>
              <a:t>5</a:t>
            </a:r>
            <a:r>
              <a:rPr lang="es-CO" sz="3200" dirty="0" smtClean="0">
                <a:latin typeface="Snap ITC" panose="04040A07060A02020202" pitchFamily="82" charset="0"/>
              </a:rPr>
              <a:t> + 10x</a:t>
            </a:r>
            <a:r>
              <a:rPr lang="es-CO" sz="3200" baseline="30000" dirty="0" smtClean="0">
                <a:latin typeface="Snap ITC" panose="04040A07060A02020202" pitchFamily="82" charset="0"/>
              </a:rPr>
              <a:t>4</a:t>
            </a:r>
            <a:r>
              <a:rPr lang="es-CO" sz="3200" dirty="0" smtClean="0">
                <a:latin typeface="Snap ITC" panose="04040A07060A02020202" pitchFamily="82" charset="0"/>
              </a:rPr>
              <a:t> − 5x³) </a:t>
            </a:r>
            <a:r>
              <a:rPr lang="es-CO" sz="32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3200" dirty="0" smtClean="0">
                <a:latin typeface="Snap ITC" panose="04040A07060A02020202" pitchFamily="82" charset="0"/>
              </a:rPr>
              <a:t> 5x³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1659" y="3049796"/>
            <a:ext cx="882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(2x³ + 9x² + 16x + 26) </a:t>
            </a:r>
            <a:r>
              <a:rPr lang="es-CO" sz="28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2800" dirty="0" smtClean="0">
                <a:latin typeface="Snap ITC" panose="04040A07060A02020202" pitchFamily="82" charset="0"/>
              </a:rPr>
              <a:t> (2x² + 3x + 7)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96652" y="3820978"/>
            <a:ext cx="8550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>
                <a:latin typeface="Snap ITC" panose="04040A07060A02020202" pitchFamily="82" charset="0"/>
              </a:rPr>
              <a:t>(3x</a:t>
            </a:r>
            <a:r>
              <a:rPr lang="es-CO" sz="2000" baseline="30000" dirty="0" smtClean="0">
                <a:latin typeface="Snap ITC" panose="04040A07060A02020202" pitchFamily="82" charset="0"/>
              </a:rPr>
              <a:t>7</a:t>
            </a:r>
            <a:r>
              <a:rPr lang="es-CO" sz="2000" dirty="0" smtClean="0">
                <a:latin typeface="Snap ITC" panose="04040A07060A02020202" pitchFamily="82" charset="0"/>
              </a:rPr>
              <a:t> − 4x</a:t>
            </a:r>
            <a:r>
              <a:rPr lang="es-CO" sz="2000" baseline="30000" dirty="0" smtClean="0">
                <a:latin typeface="Snap ITC" panose="04040A07060A02020202" pitchFamily="82" charset="0"/>
              </a:rPr>
              <a:t>6</a:t>
            </a:r>
            <a:r>
              <a:rPr lang="es-CO" sz="2000" dirty="0" smtClean="0">
                <a:latin typeface="Snap ITC" panose="04040A07060A02020202" pitchFamily="82" charset="0"/>
              </a:rPr>
              <a:t> + 9x</a:t>
            </a:r>
            <a:r>
              <a:rPr lang="es-CO" sz="2000" baseline="30000" dirty="0" smtClean="0">
                <a:latin typeface="Snap ITC" panose="04040A07060A02020202" pitchFamily="82" charset="0"/>
              </a:rPr>
              <a:t>5</a:t>
            </a:r>
            <a:r>
              <a:rPr lang="es-CO" sz="2000" dirty="0" smtClean="0">
                <a:latin typeface="Snap ITC" panose="04040A07060A02020202" pitchFamily="82" charset="0"/>
              </a:rPr>
              <a:t> + 30x² − 38x + 91) </a:t>
            </a:r>
            <a:r>
              <a:rPr lang="es-CO" sz="2000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sz="2000" dirty="0" smtClean="0">
                <a:latin typeface="Snap ITC" panose="04040A07060A02020202" pitchFamily="82" charset="0"/>
              </a:rPr>
              <a:t> (3x² − 4x + 9)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97768" y="4437112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(3x</a:t>
            </a:r>
            <a:r>
              <a:rPr lang="es-CO" baseline="30000" dirty="0" smtClean="0">
                <a:latin typeface="Snap ITC" panose="04040A07060A02020202" pitchFamily="82" charset="0"/>
              </a:rPr>
              <a:t>5</a:t>
            </a:r>
            <a:r>
              <a:rPr lang="es-CO" dirty="0" smtClean="0">
                <a:latin typeface="Snap ITC" panose="04040A07060A02020202" pitchFamily="82" charset="0"/>
              </a:rPr>
              <a:t> + 7x</a:t>
            </a:r>
            <a:r>
              <a:rPr lang="es-CO" baseline="30000" dirty="0" smtClean="0">
                <a:latin typeface="Snap ITC" panose="04040A07060A02020202" pitchFamily="82" charset="0"/>
              </a:rPr>
              <a:t>4</a:t>
            </a:r>
            <a:r>
              <a:rPr lang="es-CO" dirty="0" smtClean="0">
                <a:latin typeface="Snap ITC" panose="04040A07060A02020202" pitchFamily="82" charset="0"/>
              </a:rPr>
              <a:t> − 12x³ + 40x² + 24x − 32) </a:t>
            </a:r>
            <a:r>
              <a:rPr lang="es-CO" dirty="0" smtClean="0">
                <a:latin typeface="Snap ITC" panose="04040A07060A02020202" pitchFamily="82" charset="0"/>
                <a:sym typeface="Symbol"/>
              </a:rPr>
              <a:t></a:t>
            </a:r>
            <a:r>
              <a:rPr lang="es-CO" dirty="0" smtClean="0">
                <a:latin typeface="Snap ITC" panose="04040A07060A02020202" pitchFamily="82" charset="0"/>
              </a:rPr>
              <a:t> (2x³ − 2x² + 4x + 8)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929263" y="5325015"/>
            <a:ext cx="5285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latin typeface="Showcard Gothic" panose="04020904020102020604" pitchFamily="82" charset="0"/>
              </a:rPr>
              <a:t>Envíenos a nuestro correo sus resultados y a vuelta recibirá su retroalimentación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Bradley Hand IT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317</TotalTime>
  <Words>432</Words>
  <Application>Microsoft Office PowerPoint</Application>
  <PresentationFormat>Presentación en pantalla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35</cp:revision>
  <dcterms:created xsi:type="dcterms:W3CDTF">2010-10-14T23:40:44Z</dcterms:created>
  <dcterms:modified xsi:type="dcterms:W3CDTF">2021-06-25T16:44:11Z</dcterms:modified>
</cp:coreProperties>
</file>