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332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165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786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783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136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686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790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854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036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87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524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bg1"/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9C9D7-2EC6-4F2D-8D2D-E5803BCA1A8D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91EE-3227-44F1-A7A2-F0D57180C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076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75856" y="995244"/>
            <a:ext cx="57973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dirty="0" smtClean="0">
                <a:ln>
                  <a:solidFill>
                    <a:schemeClr val="tx1"/>
                  </a:solidFill>
                </a:ln>
                <a:solidFill>
                  <a:schemeClr val="accent6"/>
                </a:solidFill>
                <a:effectLst>
                  <a:glow rad="101600">
                    <a:srgbClr val="FF99CC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DIVIDING POLYNOMIALS</a:t>
            </a:r>
            <a:endParaRPr lang="en-AU" sz="4800" dirty="0">
              <a:ln>
                <a:solidFill>
                  <a:schemeClr val="tx1"/>
                </a:solidFill>
              </a:ln>
              <a:solidFill>
                <a:schemeClr val="accent6"/>
              </a:solidFill>
              <a:effectLst>
                <a:glow rad="101600">
                  <a:srgbClr val="FF99CC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20074"/>
            <a:ext cx="2520000" cy="2547519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976290" y="3573016"/>
            <a:ext cx="4982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By</a:t>
            </a:r>
            <a:r>
              <a:rPr lang="en-AU" sz="3200" dirty="0" smtClean="0">
                <a:latin typeface="Snap ITC" panose="04040A07060A02020202" pitchFamily="82" charset="0"/>
              </a:rPr>
              <a:t>: Mr. Erick Duque</a:t>
            </a:r>
            <a:endParaRPr lang="en-AU" sz="3200" dirty="0">
              <a:latin typeface="Snap ITC" panose="04040A07060A02020202" pitchFamily="82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8" name="7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</a:t>
                </a:r>
                <a:r>
                  <a:rPr lang="en-AU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a.m.e._asesorias_matematicas</a:t>
                </a:r>
                <a:endPara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  <a:endPara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  <p:pic>
            <p:nvPicPr>
              <p:cNvPr id="11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198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Algebraic division</a:t>
            </a:r>
            <a:endParaRPr lang="en-AU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773" y="971436"/>
            <a:ext cx="9118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solidFill>
                  <a:srgbClr val="0070C0"/>
                </a:solidFill>
                <a:latin typeface="Ravie" panose="04040805050809020602" pitchFamily="82" charset="0"/>
              </a:rPr>
              <a:t>Some considerations must be taken in account</a:t>
            </a:r>
            <a:endParaRPr lang="en-AU" sz="2400" dirty="0">
              <a:solidFill>
                <a:srgbClr val="0070C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33536" y="1772816"/>
            <a:ext cx="5290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latin typeface="Ravie" panose="04040805050809020602" pitchFamily="82" charset="0"/>
              </a:rPr>
              <a:t>Exponents must be subtracted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691680" y="2142148"/>
            <a:ext cx="2571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m</a:t>
            </a:r>
            <a:r>
              <a:rPr lang="es-CO" sz="3200" baseline="30000" dirty="0" smtClean="0">
                <a:latin typeface="Snap ITC" panose="04040A07060A02020202" pitchFamily="82" charset="0"/>
              </a:rPr>
              <a:t>5</a:t>
            </a:r>
            <a:r>
              <a:rPr lang="es-CO" sz="3200" dirty="0" smtClean="0">
                <a:latin typeface="Snap ITC" panose="04040A07060A02020202" pitchFamily="82" charset="0"/>
              </a:rPr>
              <a:t>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m</a:t>
            </a:r>
            <a:r>
              <a:rPr lang="es-CO" sz="3200" baseline="30000" dirty="0" smtClean="0">
                <a:latin typeface="Snap ITC" panose="04040A07060A02020202" pitchFamily="82" charset="0"/>
                <a:sym typeface="Symbol"/>
              </a:rPr>
              <a:t>2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 = 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67944" y="2142148"/>
            <a:ext cx="2492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m</a:t>
            </a:r>
            <a:r>
              <a:rPr lang="es-CO" sz="3200" baseline="30000" dirty="0" smtClean="0">
                <a:latin typeface="Snap ITC" panose="04040A07060A02020202" pitchFamily="82" charset="0"/>
              </a:rPr>
              <a:t>5-2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 = m</a:t>
            </a:r>
            <a:r>
              <a:rPr lang="es-CO" sz="3200" baseline="30000" dirty="0" smtClean="0">
                <a:latin typeface="Snap ITC" panose="04040A07060A02020202" pitchFamily="82" charset="0"/>
                <a:sym typeface="Symbol"/>
              </a:rPr>
              <a:t>3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 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8550" y="2852936"/>
            <a:ext cx="5985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latin typeface="Ravie" panose="04040805050809020602" pitchFamily="82" charset="0"/>
              </a:rPr>
              <a:t>Sign</a:t>
            </a:r>
            <a:r>
              <a:rPr lang="en-AU" dirty="0" smtClean="0">
                <a:latin typeface="Ravie" panose="04040805050809020602" pitchFamily="82" charset="0"/>
              </a:rPr>
              <a:t>s must be divided according to: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99592" y="3222268"/>
            <a:ext cx="14494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-</a:t>
            </a:r>
          </a:p>
          <a:p>
            <a:pPr algn="ctr"/>
            <a:r>
              <a:rPr lang="es-CO" sz="3200" dirty="0" smtClean="0">
                <a:latin typeface="Snap ITC" panose="04040A07060A02020202" pitchFamily="82" charset="0"/>
                <a:sym typeface="Symbol"/>
              </a:rPr>
              <a:t>+  +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235669" y="3468489"/>
            <a:ext cx="10454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nap ITC" panose="04040A07060A02020202" pitchFamily="82" charset="0"/>
              </a:rPr>
              <a:t>= +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395142" y="3231832"/>
            <a:ext cx="12650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nap ITC" panose="04040A07060A02020202" pitchFamily="82" charset="0"/>
                <a:sym typeface="Symbol"/>
              </a:rPr>
              <a:t>-  +</a:t>
            </a:r>
          </a:p>
          <a:p>
            <a:pPr algn="ctr"/>
            <a:r>
              <a:rPr lang="es-CO" sz="3200" dirty="0" smtClean="0">
                <a:latin typeface="Snap ITC" panose="04040A07060A02020202" pitchFamily="82" charset="0"/>
                <a:sym typeface="Symbol"/>
              </a:rPr>
              <a:t>+  -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752405" y="3468488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nap ITC" panose="04040A07060A02020202" pitchFamily="82" charset="0"/>
              </a:rPr>
              <a:t>= -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45811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latin typeface="Ravie" panose="04040805050809020602" pitchFamily="82" charset="0"/>
              </a:rPr>
              <a:t>Coefficients must be divided as well. If the result of the division is not exactly</a:t>
            </a:r>
            <a:r>
              <a:rPr lang="en-AU" dirty="0" smtClean="0">
                <a:latin typeface="Ravie" panose="04040805050809020602" pitchFamily="82" charset="0"/>
              </a:rPr>
              <a:t>, it stays as a fraction.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67544" y="5463523"/>
            <a:ext cx="2677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15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3 = 5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721673" y="5463522"/>
            <a:ext cx="3026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5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3 = 5/3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890951" y="5463521"/>
            <a:ext cx="3103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3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15 = 1/5</a:t>
            </a:r>
            <a:endParaRPr lang="es-CO" sz="32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87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4" grpId="1"/>
      <p:bldP spid="15" grpId="0"/>
      <p:bldP spid="15" grpId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Algebraic division</a:t>
            </a:r>
            <a:endParaRPr lang="en-AU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" y="1085835"/>
            <a:ext cx="916094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Ravie" panose="04040805050809020602" pitchFamily="82" charset="0"/>
              </a:rPr>
              <a:t>To divide polynomials the process is as follow: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213285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Step</a:t>
            </a:r>
            <a:r>
              <a:rPr lang="en-AU" dirty="0" smtClean="0">
                <a:latin typeface="Wide Latin" panose="020A0A07050505020404" pitchFamily="18" charset="0"/>
              </a:rPr>
              <a:t> </a:t>
            </a:r>
            <a:r>
              <a:rPr lang="en-AU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1</a:t>
            </a:r>
            <a:r>
              <a:rPr lang="en-AU" dirty="0" smtClean="0">
                <a:latin typeface="Wide Latin" panose="020A0A07050505020404" pitchFamily="18" charset="0"/>
              </a:rPr>
              <a:t>. Divide the first term of the dividend by the first term of the divisor.</a:t>
            </a:r>
            <a:endParaRPr lang="en-AU" dirty="0">
              <a:latin typeface="Wide Latin" panose="020A0A07050505020404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6946" y="300217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Step 2</a:t>
            </a:r>
            <a:r>
              <a:rPr lang="en-AU" dirty="0" smtClean="0">
                <a:latin typeface="Wide Latin" panose="020A0A07050505020404" pitchFamily="18" charset="0"/>
              </a:rPr>
              <a:t>. Multiply that answer by each term of the divisor and write those below each term of the dividend (write their opposites)</a:t>
            </a:r>
            <a:endParaRPr lang="en-AU" dirty="0">
              <a:latin typeface="Wide Latin" panose="020A0A07050505020404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946" y="414152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Step 3</a:t>
            </a:r>
            <a:r>
              <a:rPr lang="en-AU" dirty="0" smtClean="0">
                <a:latin typeface="Wide Latin" panose="020A0A07050505020404" pitchFamily="18" charset="0"/>
              </a:rPr>
              <a:t>. Subtract those terms. </a:t>
            </a:r>
            <a:endParaRPr lang="en-AU" dirty="0">
              <a:latin typeface="Wide Latin" panose="020A0A07050505020404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4401" y="472688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Step 4</a:t>
            </a:r>
            <a:r>
              <a:rPr lang="en-AU" dirty="0" smtClean="0">
                <a:latin typeface="Wide Latin" panose="020A0A07050505020404" pitchFamily="18" charset="0"/>
              </a:rPr>
              <a:t>. Bring down the left terms and do again as the first step.</a:t>
            </a:r>
            <a:endParaRPr lang="en-AU" dirty="0">
              <a:latin typeface="Wide Latin" panose="020A0A070505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64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Algebraic division</a:t>
            </a:r>
            <a:endParaRPr lang="en-AU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78267" y="1052736"/>
            <a:ext cx="338746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In other words: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19168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Step 1.</a:t>
            </a:r>
            <a:r>
              <a:rPr lang="en-AU" sz="2800" dirty="0" smtClean="0">
                <a:latin typeface="Ravie" panose="04040805050809020602" pitchFamily="82" charset="0"/>
              </a:rPr>
              <a:t> Divide first with first.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95245" y="2616350"/>
            <a:ext cx="3953509" cy="53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Step 2. Multiply.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55530" y="3370942"/>
            <a:ext cx="3848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Step 3. Subtract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46774" y="4110186"/>
            <a:ext cx="426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Step 4. Bring down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11660" y="4849996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Step 5. Do again from step 1</a:t>
            </a:r>
            <a:endParaRPr lang="en-AU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13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14918" y="1412776"/>
            <a:ext cx="5514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(a</a:t>
            </a:r>
            <a:r>
              <a:rPr lang="es-CO" sz="3200" baseline="30000" dirty="0" smtClean="0">
                <a:latin typeface="Snap ITC" panose="04040A07060A02020202" pitchFamily="82" charset="0"/>
              </a:rPr>
              <a:t>2</a:t>
            </a:r>
            <a:r>
              <a:rPr lang="es-CO" sz="3200" dirty="0" smtClean="0">
                <a:latin typeface="Snap ITC" panose="04040A07060A02020202" pitchFamily="82" charset="0"/>
              </a:rPr>
              <a:t> + 2a – 3) ÷ (a + 3)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97018" y="2483603"/>
            <a:ext cx="2785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+ 2a – 3</a:t>
            </a:r>
            <a:endParaRPr lang="es-CO" sz="3200" dirty="0">
              <a:latin typeface="Snap ITC" panose="04040A07060A02020202" pitchFamily="82" charset="0"/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3275856" y="2431349"/>
            <a:ext cx="1368152" cy="496580"/>
            <a:chOff x="5652120" y="2581672"/>
            <a:chExt cx="1368152" cy="496580"/>
          </a:xfrm>
        </p:grpSpPr>
        <p:cxnSp>
          <p:nvCxnSpPr>
            <p:cNvPr id="5" name="4 Conector recto"/>
            <p:cNvCxnSpPr/>
            <p:nvPr/>
          </p:nvCxnSpPr>
          <p:spPr>
            <a:xfrm>
              <a:off x="5652120" y="2581672"/>
              <a:ext cx="0" cy="49658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5 Conector recto"/>
            <p:cNvCxnSpPr/>
            <p:nvPr/>
          </p:nvCxnSpPr>
          <p:spPr>
            <a:xfrm>
              <a:off x="5652120" y="3078252"/>
              <a:ext cx="13681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6 CuadroTexto"/>
          <p:cNvSpPr txBox="1"/>
          <p:nvPr/>
        </p:nvSpPr>
        <p:spPr>
          <a:xfrm>
            <a:off x="3563888" y="2412177"/>
            <a:ext cx="1206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+ 3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85578" y="2483604"/>
            <a:ext cx="697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a</a:t>
            </a:r>
            <a:r>
              <a:rPr lang="es-CO" sz="3200" baseline="30000" dirty="0" smtClean="0">
                <a:latin typeface="Snap ITC" panose="04040A07060A02020202" pitchFamily="82" charset="0"/>
              </a:rPr>
              <a:t>2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75856" y="2420888"/>
            <a:ext cx="423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a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Algebraic division</a:t>
            </a:r>
            <a:endParaRPr lang="en-AU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971436"/>
            <a:ext cx="6535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For example, solve the following division: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3" name="12 Nube"/>
          <p:cNvSpPr/>
          <p:nvPr/>
        </p:nvSpPr>
        <p:spPr>
          <a:xfrm>
            <a:off x="6012160" y="2290418"/>
            <a:ext cx="3096344" cy="1275021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AU" dirty="0" smtClean="0">
                <a:solidFill>
                  <a:srgbClr val="FFFF00"/>
                </a:solidFill>
                <a:latin typeface="Ravie" panose="04040805050809020602" pitchFamily="82" charset="0"/>
              </a:rPr>
              <a:t>Divide first term with first term</a:t>
            </a:r>
            <a:endParaRPr lang="en-AU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915816" y="5589240"/>
            <a:ext cx="3571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a</a:t>
            </a:r>
            <a:r>
              <a:rPr lang="es-CO" sz="4800" baseline="30000" dirty="0" smtClean="0">
                <a:latin typeface="Snap ITC" panose="04040A07060A02020202" pitchFamily="82" charset="0"/>
              </a:rPr>
              <a:t>2</a:t>
            </a:r>
            <a:r>
              <a:rPr lang="es-CO" sz="4800" dirty="0" smtClean="0">
                <a:latin typeface="Snap ITC" panose="04040A07060A02020202" pitchFamily="82" charset="0"/>
              </a:rPr>
              <a:t>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 a = a</a:t>
            </a:r>
            <a:endParaRPr lang="es-CO" sz="4800" dirty="0"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275856" y="2844225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  <a:sym typeface="Symbol"/>
              </a:rPr>
              <a:t>a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6" name="15 Nube"/>
          <p:cNvSpPr/>
          <p:nvPr/>
        </p:nvSpPr>
        <p:spPr>
          <a:xfrm>
            <a:off x="5996935" y="2556596"/>
            <a:ext cx="3039561" cy="575257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FFFF00"/>
                </a:solidFill>
                <a:latin typeface="Ravie" panose="04040805050809020602" pitchFamily="82" charset="0"/>
              </a:rPr>
              <a:t>Multiply</a:t>
            </a:r>
            <a:endParaRPr lang="en-AU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915816" y="5589240"/>
            <a:ext cx="3571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a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 a = a</a:t>
            </a:r>
            <a:r>
              <a:rPr lang="es-CO" sz="4800" baseline="30000" dirty="0" smtClean="0">
                <a:latin typeface="Snap ITC" panose="04040A07060A02020202" pitchFamily="82" charset="0"/>
                <a:sym typeface="Symbol"/>
              </a:rPr>
              <a:t>2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52999" y="2916233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-a</a:t>
            </a:r>
            <a:r>
              <a:rPr lang="es-CO" sz="3200" baseline="30000" dirty="0" smtClean="0">
                <a:latin typeface="Snap ITC" panose="04040A07060A02020202" pitchFamily="82" charset="0"/>
              </a:rPr>
              <a:t>2</a:t>
            </a:r>
            <a:endParaRPr lang="es-CO" sz="3200" baseline="30000" dirty="0"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915816" y="5589240"/>
            <a:ext cx="3869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a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 3 = 3a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283172" y="2916232"/>
            <a:ext cx="11095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- 3a</a:t>
            </a:r>
            <a:endParaRPr lang="es-CO" sz="3200" baseline="30000" dirty="0">
              <a:latin typeface="Snap ITC" panose="04040A07060A02020202" pitchFamily="82" charset="0"/>
            </a:endParaRPr>
          </a:p>
        </p:txBody>
      </p:sp>
      <p:sp>
        <p:nvSpPr>
          <p:cNvPr id="21" name="20 Nube"/>
          <p:cNvSpPr/>
          <p:nvPr/>
        </p:nvSpPr>
        <p:spPr>
          <a:xfrm>
            <a:off x="6148563" y="2609173"/>
            <a:ext cx="2527893" cy="637511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FFFF00"/>
                </a:solidFill>
                <a:latin typeface="Ravie" panose="04040805050809020602" pitchFamily="82" charset="0"/>
              </a:rPr>
              <a:t>subtract</a:t>
            </a:r>
            <a:endParaRPr lang="en-AU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536474" y="3429000"/>
            <a:ext cx="195324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H="1">
            <a:off x="769114" y="2483603"/>
            <a:ext cx="327904" cy="9453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2451774" y="5586973"/>
            <a:ext cx="43524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2a – 3a = -a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488363" y="3356992"/>
            <a:ext cx="7793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 a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26" name="25 Nube"/>
          <p:cNvSpPr/>
          <p:nvPr/>
        </p:nvSpPr>
        <p:spPr>
          <a:xfrm>
            <a:off x="6740623" y="2647473"/>
            <a:ext cx="1719809" cy="637511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FFFF00"/>
                </a:solidFill>
                <a:latin typeface="Ravie" panose="04040805050809020602" pitchFamily="82" charset="0"/>
              </a:rPr>
              <a:t>Bring down</a:t>
            </a:r>
            <a:endParaRPr lang="en-AU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cxnSp>
        <p:nvCxnSpPr>
          <p:cNvPr id="27" name="26 Conector recto de flecha"/>
          <p:cNvCxnSpPr/>
          <p:nvPr/>
        </p:nvCxnSpPr>
        <p:spPr>
          <a:xfrm>
            <a:off x="2936032" y="2963161"/>
            <a:ext cx="0" cy="53784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339752" y="3371918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- 3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29" name="28 Nube"/>
          <p:cNvSpPr/>
          <p:nvPr/>
        </p:nvSpPr>
        <p:spPr>
          <a:xfrm>
            <a:off x="5940152" y="2290417"/>
            <a:ext cx="3096344" cy="1275021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AU" dirty="0" smtClean="0">
                <a:solidFill>
                  <a:srgbClr val="FFFF00"/>
                </a:solidFill>
                <a:latin typeface="Ravie" panose="04040805050809020602" pitchFamily="82" charset="0"/>
              </a:rPr>
              <a:t>Divide first with first term</a:t>
            </a:r>
            <a:endParaRPr lang="en-AU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30" name="29 Nube"/>
          <p:cNvSpPr/>
          <p:nvPr/>
        </p:nvSpPr>
        <p:spPr>
          <a:xfrm>
            <a:off x="6372972" y="2442207"/>
            <a:ext cx="2375492" cy="936104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FFFF00"/>
                </a:solidFill>
                <a:latin typeface="Ravie" panose="04040805050809020602" pitchFamily="82" charset="0"/>
              </a:rPr>
              <a:t>Do again</a:t>
            </a:r>
            <a:endParaRPr lang="en-AU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2699792" y="5589240"/>
            <a:ext cx="3648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-a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 a = -1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707904" y="2844225"/>
            <a:ext cx="723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- 1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33" name="32 Nube"/>
          <p:cNvSpPr/>
          <p:nvPr/>
        </p:nvSpPr>
        <p:spPr>
          <a:xfrm>
            <a:off x="5968930" y="2460104"/>
            <a:ext cx="3067566" cy="936104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FFFF00"/>
                </a:solidFill>
                <a:latin typeface="Ravie" panose="04040805050809020602" pitchFamily="82" charset="0"/>
              </a:rPr>
              <a:t>Multiply</a:t>
            </a:r>
            <a:endParaRPr lang="en-AU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758881" y="5589240"/>
            <a:ext cx="3648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-1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 a = -a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811065" y="3708321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a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793468" y="5589240"/>
            <a:ext cx="3866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-1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 3 = -3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2195736" y="3708321"/>
            <a:ext cx="1034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+ 3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38" name="37 Nube"/>
          <p:cNvSpPr/>
          <p:nvPr/>
        </p:nvSpPr>
        <p:spPr>
          <a:xfrm>
            <a:off x="6231958" y="2564904"/>
            <a:ext cx="2588514" cy="648072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FFFF00"/>
                </a:solidFill>
                <a:latin typeface="Ravie" panose="04040805050809020602" pitchFamily="82" charset="0"/>
              </a:rPr>
              <a:t>Subtract</a:t>
            </a:r>
            <a:endParaRPr lang="en-AU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1416148" y="4221088"/>
            <a:ext cx="195324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flipH="1">
            <a:off x="1878053" y="3430844"/>
            <a:ext cx="287822" cy="7902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flipH="1">
            <a:off x="2805011" y="3396208"/>
            <a:ext cx="287822" cy="7902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2224261" y="4213775"/>
            <a:ext cx="530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0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4070402" y="4258833"/>
            <a:ext cx="431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The answer of the division</a:t>
            </a:r>
            <a:endParaRPr lang="en-AU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2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4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4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9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5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35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7" grpId="1"/>
      <p:bldP spid="7" grpId="2"/>
      <p:bldP spid="8" grpId="0"/>
      <p:bldP spid="8" grpId="1"/>
      <p:bldP spid="9" grpId="0"/>
      <p:bldP spid="9" grpId="1"/>
      <p:bldP spid="9" grpId="2"/>
      <p:bldP spid="9" grpId="3"/>
      <p:bldP spid="9" grpId="4"/>
      <p:bldP spid="12" grpId="0"/>
      <p:bldP spid="13" grpId="0" animBg="1"/>
      <p:bldP spid="13" grpId="1" animBg="1"/>
      <p:bldP spid="14" grpId="0"/>
      <p:bldP spid="14" grpId="1"/>
      <p:bldP spid="15" grpId="0"/>
      <p:bldP spid="15" grpId="1"/>
      <p:bldP spid="15" grpId="2"/>
      <p:bldP spid="16" grpId="0" animBg="1"/>
      <p:bldP spid="16" grpId="1" animBg="1"/>
      <p:bldP spid="17" grpId="0"/>
      <p:bldP spid="17" grpId="1"/>
      <p:bldP spid="18" grpId="0"/>
      <p:bldP spid="19" grpId="0"/>
      <p:bldP spid="19" grpId="1"/>
      <p:bldP spid="20" grpId="0"/>
      <p:bldP spid="21" grpId="0" animBg="1"/>
      <p:bldP spid="21" grpId="1" animBg="1"/>
      <p:bldP spid="24" grpId="0"/>
      <p:bldP spid="24" grpId="1"/>
      <p:bldP spid="25" grpId="0"/>
      <p:bldP spid="25" grpId="1"/>
      <p:bldP spid="26" grpId="0" animBg="1"/>
      <p:bldP spid="26" grpId="1" animBg="1"/>
      <p:bldP spid="28" grpId="0"/>
      <p:bldP spid="29" grpId="0" animBg="1"/>
      <p:bldP spid="29" grpId="1" animBg="1"/>
      <p:bldP spid="30" grpId="0" animBg="1"/>
      <p:bldP spid="30" grpId="1" animBg="1"/>
      <p:bldP spid="31" grpId="0"/>
      <p:bldP spid="31" grpId="1"/>
      <p:bldP spid="32" grpId="0"/>
      <p:bldP spid="32" grpId="1"/>
      <p:bldP spid="32" grpId="2"/>
      <p:bldP spid="33" grpId="0" animBg="1"/>
      <p:bldP spid="33" grpId="1" animBg="1"/>
      <p:bldP spid="34" grpId="0"/>
      <p:bldP spid="34" grpId="1"/>
      <p:bldP spid="35" grpId="0"/>
      <p:bldP spid="36" grpId="0"/>
      <p:bldP spid="36" grpId="1"/>
      <p:bldP spid="37" grpId="0"/>
      <p:bldP spid="38" grpId="0" animBg="1"/>
      <p:bldP spid="38" grpId="1" animBg="1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Algebraic division</a:t>
            </a:r>
            <a:endParaRPr lang="en-AU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42676" y="1628800"/>
            <a:ext cx="46586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(2x² + 4x − 2)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sz="3200" dirty="0" smtClean="0">
                <a:latin typeface="Snap ITC" panose="04040A07060A02020202" pitchFamily="82" charset="0"/>
              </a:rPr>
              <a:t> 2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971436"/>
            <a:ext cx="466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Solve the following divisions: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92050" y="2268161"/>
            <a:ext cx="84136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(15x</a:t>
            </a:r>
            <a:r>
              <a:rPr lang="es-CO" sz="3200" baseline="30000" dirty="0" smtClean="0">
                <a:latin typeface="Snap ITC" panose="04040A07060A02020202" pitchFamily="82" charset="0"/>
              </a:rPr>
              <a:t>6</a:t>
            </a:r>
            <a:r>
              <a:rPr lang="es-CO" sz="3200" dirty="0" smtClean="0">
                <a:latin typeface="Snap ITC" panose="04040A07060A02020202" pitchFamily="82" charset="0"/>
              </a:rPr>
              <a:t> − 20x</a:t>
            </a:r>
            <a:r>
              <a:rPr lang="es-CO" sz="3200" baseline="30000" dirty="0" smtClean="0">
                <a:latin typeface="Snap ITC" panose="04040A07060A02020202" pitchFamily="82" charset="0"/>
              </a:rPr>
              <a:t>5</a:t>
            </a:r>
            <a:r>
              <a:rPr lang="es-CO" sz="3200" dirty="0" smtClean="0">
                <a:latin typeface="Snap ITC" panose="04040A07060A02020202" pitchFamily="82" charset="0"/>
              </a:rPr>
              <a:t> + 10x</a:t>
            </a:r>
            <a:r>
              <a:rPr lang="es-CO" sz="3200" baseline="30000" dirty="0" smtClean="0">
                <a:latin typeface="Snap ITC" panose="04040A07060A02020202" pitchFamily="82" charset="0"/>
              </a:rPr>
              <a:t>4</a:t>
            </a:r>
            <a:r>
              <a:rPr lang="es-CO" sz="3200" dirty="0" smtClean="0">
                <a:latin typeface="Snap ITC" panose="04040A07060A02020202" pitchFamily="82" charset="0"/>
              </a:rPr>
              <a:t> − 5x³)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sz="3200" dirty="0" smtClean="0">
                <a:latin typeface="Snap ITC" panose="04040A07060A02020202" pitchFamily="82" charset="0"/>
              </a:rPr>
              <a:t> 5x³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31659" y="3049796"/>
            <a:ext cx="8825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(2x³ + 9x² + 16x + 26) </a:t>
            </a:r>
            <a:r>
              <a:rPr lang="es-CO" sz="2800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sz="2800" dirty="0" smtClean="0">
                <a:latin typeface="Snap ITC" panose="04040A07060A02020202" pitchFamily="82" charset="0"/>
              </a:rPr>
              <a:t> (2x² + 3x + 7)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96652" y="3820978"/>
            <a:ext cx="8550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 smtClean="0">
                <a:latin typeface="Snap ITC" panose="04040A07060A02020202" pitchFamily="82" charset="0"/>
              </a:rPr>
              <a:t>(3x</a:t>
            </a:r>
            <a:r>
              <a:rPr lang="es-CO" sz="2000" baseline="30000" dirty="0" smtClean="0">
                <a:latin typeface="Snap ITC" panose="04040A07060A02020202" pitchFamily="82" charset="0"/>
              </a:rPr>
              <a:t>7</a:t>
            </a:r>
            <a:r>
              <a:rPr lang="es-CO" sz="2000" dirty="0" smtClean="0">
                <a:latin typeface="Snap ITC" panose="04040A07060A02020202" pitchFamily="82" charset="0"/>
              </a:rPr>
              <a:t> − 4x</a:t>
            </a:r>
            <a:r>
              <a:rPr lang="es-CO" sz="2000" baseline="30000" dirty="0" smtClean="0">
                <a:latin typeface="Snap ITC" panose="04040A07060A02020202" pitchFamily="82" charset="0"/>
              </a:rPr>
              <a:t>6</a:t>
            </a:r>
            <a:r>
              <a:rPr lang="es-CO" sz="2000" dirty="0" smtClean="0">
                <a:latin typeface="Snap ITC" panose="04040A07060A02020202" pitchFamily="82" charset="0"/>
              </a:rPr>
              <a:t> + 9x</a:t>
            </a:r>
            <a:r>
              <a:rPr lang="es-CO" sz="2000" baseline="30000" dirty="0" smtClean="0">
                <a:latin typeface="Snap ITC" panose="04040A07060A02020202" pitchFamily="82" charset="0"/>
              </a:rPr>
              <a:t>5</a:t>
            </a:r>
            <a:r>
              <a:rPr lang="es-CO" sz="2000" dirty="0" smtClean="0">
                <a:latin typeface="Snap ITC" panose="04040A07060A02020202" pitchFamily="82" charset="0"/>
              </a:rPr>
              <a:t> + 30x² − 38x + 91) </a:t>
            </a:r>
            <a:r>
              <a:rPr lang="es-CO" sz="2000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sz="2000" dirty="0" smtClean="0">
                <a:latin typeface="Snap ITC" panose="04040A07060A02020202" pitchFamily="82" charset="0"/>
              </a:rPr>
              <a:t> (3x² − 4x + 9)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97768" y="4437112"/>
            <a:ext cx="8748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(3x</a:t>
            </a:r>
            <a:r>
              <a:rPr lang="es-CO" baseline="30000" dirty="0" smtClean="0">
                <a:latin typeface="Snap ITC" panose="04040A07060A02020202" pitchFamily="82" charset="0"/>
              </a:rPr>
              <a:t>5</a:t>
            </a:r>
            <a:r>
              <a:rPr lang="es-CO" dirty="0" smtClean="0">
                <a:latin typeface="Snap ITC" panose="04040A07060A02020202" pitchFamily="82" charset="0"/>
              </a:rPr>
              <a:t> + 7x</a:t>
            </a:r>
            <a:r>
              <a:rPr lang="es-CO" baseline="30000" dirty="0" smtClean="0">
                <a:latin typeface="Snap ITC" panose="04040A07060A02020202" pitchFamily="82" charset="0"/>
              </a:rPr>
              <a:t>4</a:t>
            </a:r>
            <a:r>
              <a:rPr lang="es-CO" dirty="0" smtClean="0">
                <a:latin typeface="Snap ITC" panose="04040A07060A02020202" pitchFamily="82" charset="0"/>
              </a:rPr>
              <a:t> − 12x³ + 40x² + 24x − 32) 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dirty="0" smtClean="0">
                <a:latin typeface="Snap ITC" panose="04040A07060A02020202" pitchFamily="82" charset="0"/>
              </a:rPr>
              <a:t> (2x³ − 2x² + 4x + 8)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929263" y="5085184"/>
            <a:ext cx="528547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ln>
                  <a:solidFill>
                    <a:srgbClr val="FFFF00"/>
                  </a:solidFill>
                </a:ln>
                <a:latin typeface="Showcard Gothic" panose="04020904020102020604" pitchFamily="82" charset="0"/>
              </a:rPr>
              <a:t>Email us with your answers and you will receive your feedback.</a:t>
            </a:r>
            <a:endParaRPr lang="en-AU" sz="2400" dirty="0">
              <a:ln>
                <a:solidFill>
                  <a:srgbClr val="FFFF00"/>
                </a:solidFill>
              </a:ln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69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414</Words>
  <Application>Microsoft Office PowerPoint</Application>
  <PresentationFormat>Presentación en pantalla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12</cp:revision>
  <dcterms:created xsi:type="dcterms:W3CDTF">2021-07-13T21:49:53Z</dcterms:created>
  <dcterms:modified xsi:type="dcterms:W3CDTF">2021-07-13T22:59:45Z</dcterms:modified>
</cp:coreProperties>
</file>