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F6DB-8424-4FB6-BC31-22D64B5A0E0D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FC7B-5A8E-4564-9E38-149C8C60F3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7079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F6DB-8424-4FB6-BC31-22D64B5A0E0D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FC7B-5A8E-4564-9E38-149C8C60F3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141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F6DB-8424-4FB6-BC31-22D64B5A0E0D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FC7B-5A8E-4564-9E38-149C8C60F3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908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F6DB-8424-4FB6-BC31-22D64B5A0E0D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FC7B-5A8E-4564-9E38-149C8C60F3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075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F6DB-8424-4FB6-BC31-22D64B5A0E0D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FC7B-5A8E-4564-9E38-149C8C60F3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4622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F6DB-8424-4FB6-BC31-22D64B5A0E0D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FC7B-5A8E-4564-9E38-149C8C60F3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8827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F6DB-8424-4FB6-BC31-22D64B5A0E0D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FC7B-5A8E-4564-9E38-149C8C60F3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3434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F6DB-8424-4FB6-BC31-22D64B5A0E0D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FC7B-5A8E-4564-9E38-149C8C60F3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7164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F6DB-8424-4FB6-BC31-22D64B5A0E0D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FC7B-5A8E-4564-9E38-149C8C60F3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3878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F6DB-8424-4FB6-BC31-22D64B5A0E0D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FC7B-5A8E-4564-9E38-149C8C60F3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1472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8F6DB-8424-4FB6-BC31-22D64B5A0E0D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4EFC7B-5A8E-4564-9E38-149C8C60F3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96124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bg1"/>
          </a:fgClr>
          <a:bgClr>
            <a:srgbClr val="FFFF99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8F6DB-8424-4FB6-BC31-22D64B5A0E0D}" type="datetimeFigureOut">
              <a:rPr lang="es-CO" smtClean="0"/>
              <a:t>19/05/2021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4EFC7B-5A8E-4564-9E38-149C8C60F33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6779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139952" y="836712"/>
            <a:ext cx="46354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8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75000"/>
                  </a:schemeClr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NÚMEROS DECIMALES</a:t>
            </a:r>
            <a:endParaRPr lang="es-CO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75000"/>
                </a:schemeClr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86" y="529748"/>
            <a:ext cx="2880086" cy="2880000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610168" y="3212976"/>
            <a:ext cx="4971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By: Mr. Erick Duque</a:t>
            </a:r>
            <a:endParaRPr lang="es-CO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1926884" y="4422040"/>
            <a:ext cx="5290231" cy="1754326"/>
            <a:chOff x="1926885" y="4149080"/>
            <a:chExt cx="5290231" cy="1754326"/>
          </a:xfrm>
        </p:grpSpPr>
        <p:grpSp>
          <p:nvGrpSpPr>
            <p:cNvPr id="8" name="7 Grupo"/>
            <p:cNvGrpSpPr/>
            <p:nvPr/>
          </p:nvGrpSpPr>
          <p:grpSpPr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10" name="9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Contact us:</a:t>
                </a:r>
              </a:p>
              <a:p>
                <a:pPr marL="285750" indent="-285750">
                  <a:buFont typeface="Wingdings"/>
                  <a:buChar char="*"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r>
                  <a:rPr lang="en-AU" b="1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</a:t>
                </a: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 @asesoriasmatematicas0</a:t>
                </a:r>
              </a:p>
              <a:p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@a.m.e._asesorias_matematicas</a:t>
                </a:r>
              </a:p>
              <a:p>
                <a:r>
                  <a:rPr lang="en-AU" b="1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</a:t>
                </a: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 Erick Duque</a:t>
                </a:r>
              </a:p>
            </p:txBody>
          </p:sp>
          <p:pic>
            <p:nvPicPr>
              <p:cNvPr id="11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0000" b="90000" l="10000" r="90000">
                            <a14:foregroundMark x1="43958" y1="37500" x2="43958" y2="37500"/>
                            <a14:foregroundMark x1="66146" y1="33854" x2="66146" y2="3385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6" r="19018" b="18552"/>
              <a:stretch/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9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556" b="95972" l="10000" r="90000">
                          <a14:foregroundMark x1="45234" y1="38889" x2="51094" y2="49722"/>
                          <a14:foregroundMark x1="41406" y1="49306" x2="63594" y2="49306"/>
                          <a14:foregroundMark x1="57344" y1="47083" x2="35547" y2="7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3"/>
            <a:stretch/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8470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8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Resta de decimales</a:t>
            </a:r>
            <a:endParaRPr lang="es-CO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0" y="729591"/>
            <a:ext cx="27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Por ejemplo: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1223287"/>
            <a:ext cx="5365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Restar los siguientes decimales: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589134" y="1628800"/>
            <a:ext cx="26965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32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14,069 – 234,5</a:t>
            </a:r>
            <a:endParaRPr lang="es-CO" sz="3200" dirty="0"/>
          </a:p>
        </p:txBody>
      </p:sp>
      <p:sp>
        <p:nvSpPr>
          <p:cNvPr id="7" name="6 Rectángulo"/>
          <p:cNvSpPr/>
          <p:nvPr/>
        </p:nvSpPr>
        <p:spPr>
          <a:xfrm>
            <a:off x="3130891" y="332092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1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670891" y="332092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4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205955" y="332092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,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4752985" y="332092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0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292985" y="332092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6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5832200" y="332092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9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2590891" y="278092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2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3130891" y="278092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3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3670891" y="278092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4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210891" y="278092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,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4752985" y="278092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5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cxnSp>
        <p:nvCxnSpPr>
          <p:cNvPr id="19" name="18 Conector recto"/>
          <p:cNvCxnSpPr/>
          <p:nvPr/>
        </p:nvCxnSpPr>
        <p:spPr>
          <a:xfrm>
            <a:off x="2483768" y="4005064"/>
            <a:ext cx="3888432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Menos"/>
          <p:cNvSpPr/>
          <p:nvPr/>
        </p:nvSpPr>
        <p:spPr>
          <a:xfrm>
            <a:off x="2087412" y="3133728"/>
            <a:ext cx="593812" cy="457200"/>
          </a:xfrm>
          <a:prstGeom prst="mathMinus">
            <a:avLst>
              <a:gd name="adj1" fmla="val 11399"/>
            </a:avLst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20 Rectángulo"/>
          <p:cNvSpPr/>
          <p:nvPr/>
        </p:nvSpPr>
        <p:spPr>
          <a:xfrm>
            <a:off x="5832985" y="4002924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1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5292985" y="4005064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3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4752155" y="4002924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4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205955" y="4005064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,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3670891" y="4005064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0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3130891" y="4005064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2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2590891" y="4005064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2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8" name="27 Igual que"/>
          <p:cNvSpPr/>
          <p:nvPr/>
        </p:nvSpPr>
        <p:spPr>
          <a:xfrm>
            <a:off x="4210891" y="1628800"/>
            <a:ext cx="461771" cy="584775"/>
          </a:xfrm>
          <a:prstGeom prst="mathEqual">
            <a:avLst>
              <a:gd name="adj1" fmla="val 11399"/>
              <a:gd name="adj2" fmla="val 1176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4749225" y="1628800"/>
            <a:ext cx="18069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32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– 220,431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143935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build="p"/>
      <p:bldP spid="8" grpId="0" build="p"/>
      <p:bldP spid="9" grpId="0" build="p"/>
      <p:bldP spid="10" grpId="0" build="p"/>
      <p:bldP spid="11" grpId="0" build="p"/>
      <p:bldP spid="12" grpId="0" build="p"/>
      <p:bldP spid="13" grpId="0" build="p"/>
      <p:bldP spid="14" grpId="0" build="p"/>
      <p:bldP spid="15" grpId="0" build="p"/>
      <p:bldP spid="16" grpId="0" build="p"/>
      <p:bldP spid="17" grpId="0" build="p"/>
      <p:bldP spid="20" grpId="0" animBg="1"/>
      <p:bldP spid="21" grpId="0" build="p"/>
      <p:bldP spid="22" grpId="0" build="p"/>
      <p:bldP spid="23" grpId="0" build="p"/>
      <p:bldP spid="24" grpId="0" build="p"/>
      <p:bldP spid="25" grpId="0" build="p"/>
      <p:bldP spid="26" grpId="0" build="p"/>
      <p:bldP spid="27" grpId="0" build="p"/>
      <p:bldP spid="28" grpId="0" animBg="1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cap="none" spc="0" dirty="0" smtClean="0">
                <a:ln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Ahora la multiplicación…</a:t>
            </a:r>
            <a:endParaRPr lang="es-ES" sz="5400" cap="none" spc="0" dirty="0">
              <a:ln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471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4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Multiplicación de decimales</a:t>
            </a:r>
            <a:endParaRPr lang="es-CO" sz="44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911383" y="1196752"/>
            <a:ext cx="733302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latin typeface="Ravie" panose="04040805050809020602" pitchFamily="82" charset="0"/>
              </a:rPr>
              <a:t>Para multiplicar números decimales entre si, o decimales y enteros, se debe multiplicar común y corriente y contar de derecha a izquierda tantas cifras decimales como hayan en los números dados</a:t>
            </a:r>
            <a:endParaRPr lang="es-CO" sz="2400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703470" y="4077072"/>
            <a:ext cx="57488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latin typeface="Ravie" panose="04040805050809020602" pitchFamily="82" charset="0"/>
              </a:rPr>
              <a:t>Las reglas de los números enteros también se aplican acá </a:t>
            </a:r>
            <a:endParaRPr lang="es-CO" sz="24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64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620688"/>
            <a:ext cx="27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Por ejemplo: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0" y="980728"/>
            <a:ext cx="5933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Multiplicar los siguientes decimales: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4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Multiplicación de decimales</a:t>
            </a:r>
            <a:endParaRPr lang="es-CO" sz="44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CuadroTexto"/>
          <p:cNvSpPr txBox="1"/>
          <p:nvPr/>
        </p:nvSpPr>
        <p:spPr>
          <a:xfrm>
            <a:off x="5822713" y="903784"/>
            <a:ext cx="1989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latin typeface="Showcard Gothic" panose="04020904020102020604" pitchFamily="82" charset="0"/>
              </a:rPr>
              <a:t>14,25 </a:t>
            </a:r>
            <a:r>
              <a:rPr lang="es-CO" sz="2800" dirty="0" smtClean="0">
                <a:latin typeface="Showcard Gothic" panose="04020904020102020604" pitchFamily="82" charset="0"/>
                <a:sym typeface="Symbol"/>
              </a:rPr>
              <a:t> 3,05</a:t>
            </a:r>
            <a:endParaRPr lang="es-CO" sz="2800" dirty="0">
              <a:latin typeface="Showcard Gothic" panose="04020904020102020604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221880" y="1988840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1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27971" y="1988840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4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267971" y="1988840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,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4807971" y="1988840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2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347971" y="1988840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5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761880" y="2528840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3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301880" y="2528840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,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4807971" y="2528840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0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5347971" y="2528840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5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3110044" y="234888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sym typeface="Symbol"/>
              </a:rPr>
              <a:t></a:t>
            </a:r>
            <a:endParaRPr lang="es-CO" sz="2800" dirty="0"/>
          </a:p>
        </p:txBody>
      </p:sp>
      <p:cxnSp>
        <p:nvCxnSpPr>
          <p:cNvPr id="18" name="17 Conector recto"/>
          <p:cNvCxnSpPr/>
          <p:nvPr/>
        </p:nvCxnSpPr>
        <p:spPr>
          <a:xfrm>
            <a:off x="3110044" y="3140968"/>
            <a:ext cx="2974124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"/>
          <p:cNvSpPr/>
          <p:nvPr/>
        </p:nvSpPr>
        <p:spPr>
          <a:xfrm>
            <a:off x="5347971" y="314096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5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4807971" y="1628800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2</a:t>
            </a:r>
            <a:endParaRPr lang="es-CO" sz="16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4807971" y="314096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2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3761880" y="1628800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1</a:t>
            </a:r>
            <a:endParaRPr lang="es-CO" sz="16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267971" y="314096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1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3221685" y="1637449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2</a:t>
            </a:r>
            <a:endParaRPr lang="es-CO" sz="16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3761685" y="314096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7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4807971" y="368096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0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4302000" y="368096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0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3727971" y="368096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0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3221880" y="368096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0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4268087" y="422096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5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4788024" y="1628800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1</a:t>
            </a:r>
            <a:endParaRPr lang="es-CO" sz="16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3762000" y="422096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7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3222000" y="422096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2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35" name="34 Rectángulo"/>
          <p:cNvSpPr/>
          <p:nvPr/>
        </p:nvSpPr>
        <p:spPr>
          <a:xfrm>
            <a:off x="3221685" y="1637449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1</a:t>
            </a:r>
            <a:endParaRPr lang="es-CO" sz="16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36" name="35 Rectángulo"/>
          <p:cNvSpPr/>
          <p:nvPr/>
        </p:nvSpPr>
        <p:spPr>
          <a:xfrm>
            <a:off x="2681685" y="422096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4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2459771" y="342774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sym typeface="Symbol"/>
              </a:rPr>
              <a:t>+</a:t>
            </a:r>
            <a:endParaRPr lang="es-CO" sz="2800" dirty="0"/>
          </a:p>
        </p:txBody>
      </p:sp>
      <p:cxnSp>
        <p:nvCxnSpPr>
          <p:cNvPr id="39" name="38 Conector recto"/>
          <p:cNvCxnSpPr/>
          <p:nvPr/>
        </p:nvCxnSpPr>
        <p:spPr>
          <a:xfrm>
            <a:off x="2544938" y="4797152"/>
            <a:ext cx="3683246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Rectángulo"/>
          <p:cNvSpPr/>
          <p:nvPr/>
        </p:nvSpPr>
        <p:spPr>
          <a:xfrm>
            <a:off x="5347971" y="4767895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5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44" name="43 Rectángulo"/>
          <p:cNvSpPr/>
          <p:nvPr/>
        </p:nvSpPr>
        <p:spPr>
          <a:xfrm>
            <a:off x="4807971" y="4767895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2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45" name="44 Rectángulo"/>
          <p:cNvSpPr/>
          <p:nvPr/>
        </p:nvSpPr>
        <p:spPr>
          <a:xfrm>
            <a:off x="4301685" y="476096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6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46" name="45 Rectángulo"/>
          <p:cNvSpPr/>
          <p:nvPr/>
        </p:nvSpPr>
        <p:spPr>
          <a:xfrm>
            <a:off x="3761685" y="476096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4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3221685" y="335699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1</a:t>
            </a:r>
            <a:endParaRPr lang="es-CO" sz="16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48" name="47 Rectángulo"/>
          <p:cNvSpPr/>
          <p:nvPr/>
        </p:nvSpPr>
        <p:spPr>
          <a:xfrm>
            <a:off x="3221685" y="4767895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3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2682000" y="4767895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4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0" y="6124654"/>
            <a:ext cx="6176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Contamos las cifras decimales totales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1" name="50 Flecha abajo"/>
          <p:cNvSpPr/>
          <p:nvPr/>
        </p:nvSpPr>
        <p:spPr>
          <a:xfrm>
            <a:off x="4956813" y="1637449"/>
            <a:ext cx="242316" cy="351391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2" name="51 Flecha abajo"/>
          <p:cNvSpPr/>
          <p:nvPr/>
        </p:nvSpPr>
        <p:spPr>
          <a:xfrm>
            <a:off x="5496813" y="1637449"/>
            <a:ext cx="242316" cy="351391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3" name="52 Flecha abajo"/>
          <p:cNvSpPr/>
          <p:nvPr/>
        </p:nvSpPr>
        <p:spPr>
          <a:xfrm flipV="1">
            <a:off x="4964020" y="3005601"/>
            <a:ext cx="242316" cy="351391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4" name="53 Flecha abajo"/>
          <p:cNvSpPr/>
          <p:nvPr/>
        </p:nvSpPr>
        <p:spPr>
          <a:xfrm flipV="1">
            <a:off x="5496813" y="3006880"/>
            <a:ext cx="242316" cy="351391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5" name="54 CuadroTexto"/>
          <p:cNvSpPr txBox="1"/>
          <p:nvPr/>
        </p:nvSpPr>
        <p:spPr>
          <a:xfrm>
            <a:off x="0" y="6124654"/>
            <a:ext cx="3802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Hay 4 cifras decimales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7" name="56 CuadroTexto"/>
          <p:cNvSpPr txBox="1"/>
          <p:nvPr/>
        </p:nvSpPr>
        <p:spPr>
          <a:xfrm>
            <a:off x="0" y="6118666"/>
            <a:ext cx="8821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Corremos de derecha a izquierda este número de cifras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8" name="57 Flecha abajo"/>
          <p:cNvSpPr/>
          <p:nvPr/>
        </p:nvSpPr>
        <p:spPr>
          <a:xfrm flipV="1">
            <a:off x="5496813" y="5229200"/>
            <a:ext cx="242316" cy="351391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9" name="58 Flecha abajo"/>
          <p:cNvSpPr/>
          <p:nvPr/>
        </p:nvSpPr>
        <p:spPr>
          <a:xfrm flipV="1">
            <a:off x="4964020" y="5224700"/>
            <a:ext cx="242316" cy="351391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0" name="59 Flecha abajo"/>
          <p:cNvSpPr/>
          <p:nvPr/>
        </p:nvSpPr>
        <p:spPr>
          <a:xfrm flipV="1">
            <a:off x="4450527" y="5241763"/>
            <a:ext cx="242316" cy="351391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1" name="60 Flecha abajo"/>
          <p:cNvSpPr/>
          <p:nvPr/>
        </p:nvSpPr>
        <p:spPr>
          <a:xfrm flipV="1">
            <a:off x="3910842" y="5245413"/>
            <a:ext cx="242316" cy="351391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2" name="61 Rectángulo"/>
          <p:cNvSpPr/>
          <p:nvPr/>
        </p:nvSpPr>
        <p:spPr>
          <a:xfrm>
            <a:off x="3419872" y="476120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,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74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7" grpId="0" build="p"/>
      <p:bldP spid="8" grpId="0" build="p"/>
      <p:bldP spid="9" grpId="0" build="p"/>
      <p:bldP spid="10" grpId="0" build="p"/>
      <p:bldP spid="11" grpId="0" build="p"/>
      <p:bldP spid="12" grpId="0" build="p"/>
      <p:bldP spid="13" grpId="0" build="p"/>
      <p:bldP spid="14" grpId="0" build="p"/>
      <p:bldP spid="15" grpId="0" build="p"/>
      <p:bldP spid="16" grpId="0"/>
      <p:bldP spid="19" grpId="0" build="p"/>
      <p:bldP spid="20" grpId="0" build="p"/>
      <p:bldP spid="20" grpId="1" build="allAtOnce"/>
      <p:bldP spid="21" grpId="0" build="p"/>
      <p:bldP spid="22" grpId="0" build="p"/>
      <p:bldP spid="22" grpId="1" build="allAtOnce"/>
      <p:bldP spid="24" grpId="0" build="p"/>
      <p:bldP spid="25" grpId="0" build="p"/>
      <p:bldP spid="25" grpId="1" build="allAtOnce"/>
      <p:bldP spid="26" grpId="0" build="p"/>
      <p:bldP spid="27" grpId="0" build="p"/>
      <p:bldP spid="28" grpId="0" build="p"/>
      <p:bldP spid="29" grpId="0" build="p"/>
      <p:bldP spid="30" grpId="0" build="p"/>
      <p:bldP spid="31" grpId="0" build="p"/>
      <p:bldP spid="32" grpId="0" build="p"/>
      <p:bldP spid="33" grpId="0" build="p"/>
      <p:bldP spid="34" grpId="0" build="p"/>
      <p:bldP spid="35" grpId="0" build="p"/>
      <p:bldP spid="36" grpId="0" build="p"/>
      <p:bldP spid="38" grpId="0"/>
      <p:bldP spid="43" grpId="0" build="p"/>
      <p:bldP spid="44" grpId="0" build="p"/>
      <p:bldP spid="45" grpId="0" build="p"/>
      <p:bldP spid="46" grpId="0" build="p"/>
      <p:bldP spid="47" grpId="0" build="p"/>
      <p:bldP spid="48" grpId="0" build="p"/>
      <p:bldP spid="49" grpId="0" build="p"/>
      <p:bldP spid="50" grpId="0"/>
      <p:bldP spid="50" grpId="1"/>
      <p:bldP spid="51" grpId="0" animBg="1"/>
      <p:bldP spid="52" grpId="0" animBg="1"/>
      <p:bldP spid="53" grpId="0" animBg="1"/>
      <p:bldP spid="54" grpId="0" animBg="1"/>
      <p:bldP spid="55" grpId="0"/>
      <p:bldP spid="55" grpId="1"/>
      <p:bldP spid="57" grpId="0"/>
      <p:bldP spid="57" grpId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cap="none" spc="0" dirty="0" smtClean="0">
                <a:ln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Y por último la división…</a:t>
            </a:r>
            <a:endParaRPr lang="es-ES" sz="5400" cap="none" spc="0" dirty="0">
              <a:ln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16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4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División de decimales</a:t>
            </a:r>
            <a:endParaRPr lang="es-CO" sz="44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911383" y="1196752"/>
            <a:ext cx="73330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latin typeface="Ravie" panose="04040805050809020602" pitchFamily="82" charset="0"/>
              </a:rPr>
              <a:t>Para dividir números decimales entre si, o decimales y enteros, se deben igualar las cifras decimales de los dos números, y se divide luego común y corriente.</a:t>
            </a:r>
            <a:endParaRPr lang="es-CO" sz="2400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05487" y="3524815"/>
            <a:ext cx="7333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latin typeface="Ravie" panose="04040805050809020602" pitchFamily="82" charset="0"/>
              </a:rPr>
              <a:t>Al igual que los números enteros, sus reglas se aplican para este tipo de ejercicios.</a:t>
            </a:r>
            <a:endParaRPr lang="es-CO" sz="24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89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4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División de decimales</a:t>
            </a:r>
            <a:endParaRPr lang="es-CO" sz="44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0" y="620688"/>
            <a:ext cx="27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Por ejemplo: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980728"/>
            <a:ext cx="5208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Dividir los siguientes decimales: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156626" y="903784"/>
            <a:ext cx="22236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latin typeface="Showcard Gothic" panose="04020904020102020604" pitchFamily="82" charset="0"/>
              </a:rPr>
              <a:t>5,678 </a:t>
            </a:r>
            <a:r>
              <a:rPr lang="es-CO" sz="2800" dirty="0" smtClean="0">
                <a:latin typeface="Ravie"/>
                <a:sym typeface="Symbol"/>
              </a:rPr>
              <a:t>÷</a:t>
            </a:r>
            <a:r>
              <a:rPr lang="es-CO" sz="2800" dirty="0" smtClean="0">
                <a:latin typeface="Showcard Gothic" panose="04020904020102020604" pitchFamily="82" charset="0"/>
                <a:sym typeface="Symbol"/>
              </a:rPr>
              <a:t> 0,546</a:t>
            </a:r>
            <a:endParaRPr lang="es-CO" sz="2800" dirty="0">
              <a:latin typeface="Showcard Gothic" panose="04020904020102020604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141277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En este ejercicio las cifras decimales están igualadas, eso quiere decir que tomamos lo números sin sus comas decimales y hacer la división común y corriente.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619672" y="256386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5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835696" y="256386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,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087784" y="256386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6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411760" y="256386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7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2735856" y="256386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8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cxnSp>
        <p:nvCxnSpPr>
          <p:cNvPr id="14" name="13 Conector recto"/>
          <p:cNvCxnSpPr/>
          <p:nvPr/>
        </p:nvCxnSpPr>
        <p:spPr>
          <a:xfrm>
            <a:off x="3275856" y="2492896"/>
            <a:ext cx="0" cy="610966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3275856" y="3103862"/>
            <a:ext cx="2088232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Rectángulo"/>
          <p:cNvSpPr/>
          <p:nvPr/>
        </p:nvSpPr>
        <p:spPr>
          <a:xfrm>
            <a:off x="3295716" y="256386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0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3635896" y="2600968"/>
            <a:ext cx="27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,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3779912" y="256386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5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4067944" y="256386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4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4392040" y="256386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6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2555776" y="2528379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‘</a:t>
            </a:r>
            <a:endParaRPr lang="es-CO" sz="4000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3295716" y="314096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1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1583728" y="3033016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5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2051840" y="3033016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4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2375816" y="3033016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6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cxnSp>
        <p:nvCxnSpPr>
          <p:cNvPr id="28" name="27 Conector recto"/>
          <p:cNvCxnSpPr/>
          <p:nvPr/>
        </p:nvCxnSpPr>
        <p:spPr>
          <a:xfrm>
            <a:off x="1583728" y="3573016"/>
            <a:ext cx="1332088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Rectángulo"/>
          <p:cNvSpPr/>
          <p:nvPr/>
        </p:nvSpPr>
        <p:spPr>
          <a:xfrm>
            <a:off x="2375816" y="3573016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1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2051720" y="3573016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2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cxnSp>
        <p:nvCxnSpPr>
          <p:cNvPr id="35" name="34 Conector recto de flecha"/>
          <p:cNvCxnSpPr>
            <a:stCxn id="12" idx="2"/>
            <a:endCxn id="36" idx="0"/>
          </p:cNvCxnSpPr>
          <p:nvPr/>
        </p:nvCxnSpPr>
        <p:spPr>
          <a:xfrm>
            <a:off x="3005856" y="3103862"/>
            <a:ext cx="0" cy="469154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Rectángulo"/>
          <p:cNvSpPr/>
          <p:nvPr/>
        </p:nvSpPr>
        <p:spPr>
          <a:xfrm>
            <a:off x="2735856" y="3573016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8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3563888" y="314096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0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39" name="38 Rectángulo"/>
          <p:cNvSpPr/>
          <p:nvPr/>
        </p:nvSpPr>
        <p:spPr>
          <a:xfrm>
            <a:off x="3851920" y="3140968"/>
            <a:ext cx="27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,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40" name="39 Rectángulo"/>
          <p:cNvSpPr/>
          <p:nvPr/>
        </p:nvSpPr>
        <p:spPr>
          <a:xfrm>
            <a:off x="3059832" y="356336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0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3923928" y="314096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3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2018236" y="404112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1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2375696" y="404112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6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44" name="43 Rectángulo"/>
          <p:cNvSpPr/>
          <p:nvPr/>
        </p:nvSpPr>
        <p:spPr>
          <a:xfrm>
            <a:off x="2735856" y="404112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3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45" name="44 Rectángulo"/>
          <p:cNvSpPr/>
          <p:nvPr/>
        </p:nvSpPr>
        <p:spPr>
          <a:xfrm>
            <a:off x="3059832" y="404112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8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cxnSp>
        <p:nvCxnSpPr>
          <p:cNvPr id="46" name="45 Conector recto"/>
          <p:cNvCxnSpPr/>
          <p:nvPr/>
        </p:nvCxnSpPr>
        <p:spPr>
          <a:xfrm>
            <a:off x="2087784" y="4593526"/>
            <a:ext cx="1512048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Rectángulo"/>
          <p:cNvSpPr/>
          <p:nvPr/>
        </p:nvSpPr>
        <p:spPr>
          <a:xfrm>
            <a:off x="3059832" y="4593526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2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2699792" y="4593526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4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2375696" y="4593526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5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51" name="50 Rectángulo"/>
          <p:cNvSpPr/>
          <p:nvPr/>
        </p:nvSpPr>
        <p:spPr>
          <a:xfrm>
            <a:off x="3347864" y="4593526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0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52" name="51 Rectángulo"/>
          <p:cNvSpPr/>
          <p:nvPr/>
        </p:nvSpPr>
        <p:spPr>
          <a:xfrm>
            <a:off x="4211960" y="314096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9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53" name="52 Rectángulo"/>
          <p:cNvSpPr/>
          <p:nvPr/>
        </p:nvSpPr>
        <p:spPr>
          <a:xfrm>
            <a:off x="3023888" y="5085184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1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54" name="53 Rectángulo"/>
          <p:cNvSpPr/>
          <p:nvPr/>
        </p:nvSpPr>
        <p:spPr>
          <a:xfrm>
            <a:off x="2663848" y="5085184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9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55" name="54 Rectángulo"/>
          <p:cNvSpPr/>
          <p:nvPr/>
        </p:nvSpPr>
        <p:spPr>
          <a:xfrm>
            <a:off x="2339752" y="5085184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4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56" name="55 Rectángulo"/>
          <p:cNvSpPr/>
          <p:nvPr/>
        </p:nvSpPr>
        <p:spPr>
          <a:xfrm>
            <a:off x="3311920" y="5085184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4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cxnSp>
        <p:nvCxnSpPr>
          <p:cNvPr id="57" name="56 Conector recto"/>
          <p:cNvCxnSpPr/>
          <p:nvPr/>
        </p:nvCxnSpPr>
        <p:spPr>
          <a:xfrm>
            <a:off x="2357784" y="5625184"/>
            <a:ext cx="1512048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Rectángulo"/>
          <p:cNvSpPr/>
          <p:nvPr/>
        </p:nvSpPr>
        <p:spPr>
          <a:xfrm>
            <a:off x="3383928" y="5617039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6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59" name="58 Rectángulo"/>
          <p:cNvSpPr/>
          <p:nvPr/>
        </p:nvSpPr>
        <p:spPr>
          <a:xfrm>
            <a:off x="3023888" y="5625184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0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60" name="59 Rectángulo"/>
          <p:cNvSpPr/>
          <p:nvPr/>
        </p:nvSpPr>
        <p:spPr>
          <a:xfrm>
            <a:off x="2663848" y="5625304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5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61" name="60 Rectángulo"/>
          <p:cNvSpPr/>
          <p:nvPr/>
        </p:nvSpPr>
        <p:spPr>
          <a:xfrm>
            <a:off x="3412708" y="3140968"/>
            <a:ext cx="1249331" cy="540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79997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build="p"/>
      <p:bldP spid="9" grpId="0" build="p"/>
      <p:bldP spid="9" grpId="1" build="allAtOnce"/>
      <p:bldP spid="10" grpId="0" build="p"/>
      <p:bldP spid="11" grpId="0" build="p"/>
      <p:bldP spid="12" grpId="0" build="p"/>
      <p:bldP spid="17" grpId="0" build="p"/>
      <p:bldP spid="17" grpId="1" build="allAtOnce"/>
      <p:bldP spid="18" grpId="0" build="p"/>
      <p:bldP spid="18" grpId="1" build="allAtOnce"/>
      <p:bldP spid="19" grpId="0" build="p"/>
      <p:bldP spid="20" grpId="0" build="p"/>
      <p:bldP spid="21" grpId="0" build="p"/>
      <p:bldP spid="22" grpId="0" build="p"/>
      <p:bldP spid="23" grpId="0" build="p"/>
      <p:bldP spid="24" grpId="0" build="p"/>
      <p:bldP spid="25" grpId="0" build="p"/>
      <p:bldP spid="26" grpId="0" build="p"/>
      <p:bldP spid="32" grpId="0" build="p"/>
      <p:bldP spid="33" grpId="0" build="p"/>
      <p:bldP spid="36" grpId="0" build="p"/>
      <p:bldP spid="38" grpId="0" build="p"/>
      <p:bldP spid="39" grpId="0" build="p"/>
      <p:bldP spid="40" grpId="0" build="p"/>
      <p:bldP spid="41" grpId="0" build="p"/>
      <p:bldP spid="42" grpId="0" build="p"/>
      <p:bldP spid="43" grpId="0" build="p"/>
      <p:bldP spid="44" grpId="0" build="p"/>
      <p:bldP spid="45" grpId="0" build="p"/>
      <p:bldP spid="48" grpId="0" build="p"/>
      <p:bldP spid="49" grpId="0" build="p"/>
      <p:bldP spid="50" grpId="0" build="p"/>
      <p:bldP spid="51" grpId="0" build="p"/>
      <p:bldP spid="52" grpId="0" build="p"/>
      <p:bldP spid="53" grpId="0" build="p"/>
      <p:bldP spid="54" grpId="0" build="p"/>
      <p:bldP spid="55" grpId="0" build="p"/>
      <p:bldP spid="56" grpId="0" build="p"/>
      <p:bldP spid="58" grpId="0" build="p"/>
      <p:bldP spid="59" grpId="0" build="p"/>
      <p:bldP spid="60" grpId="0" build="p"/>
      <p:bldP spid="6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136338"/>
            <a:ext cx="91447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Veamos algo de problemas de aplicación…</a:t>
            </a:r>
            <a:endParaRPr lang="es-ES" sz="5400" cap="none" spc="0" dirty="0">
              <a:ln w="28575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95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4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Problemas de aplicación</a:t>
            </a:r>
            <a:endParaRPr lang="es-CO" sz="44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0" y="729304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Ravie" panose="04040805050809020602" pitchFamily="82" charset="0"/>
              </a:rPr>
              <a:t>Pedro tiene €5,64, Juan tiene €2,37 más que Pedro y Enrique €1,15 más que Juan. ¿Cuánto tienen entre los tres juntos?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9406" y="2021966"/>
            <a:ext cx="1744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howcard Gothic" panose="04020904020102020604" pitchFamily="82" charset="0"/>
              </a:rPr>
              <a:t>Pedro = €5,64</a:t>
            </a:r>
            <a:endParaRPr lang="es-CO" dirty="0">
              <a:latin typeface="Showcard Gothic" panose="04020904020102020604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2377" y="1652634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Showcard Gothic" panose="04020904020102020604" pitchFamily="82" charset="0"/>
              </a:rPr>
              <a:t>Datos</a:t>
            </a:r>
            <a:endParaRPr lang="es-CO" dirty="0">
              <a:solidFill>
                <a:srgbClr val="FF0000"/>
              </a:solidFill>
              <a:latin typeface="Showcard Gothic" panose="04020904020102020604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99406" y="2420888"/>
            <a:ext cx="4839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howcard Gothic" panose="04020904020102020604" pitchFamily="82" charset="0"/>
              </a:rPr>
              <a:t>Juan = Pedro + €2,37 = </a:t>
            </a:r>
            <a:r>
              <a:rPr lang="es-CO" dirty="0" smtClean="0">
                <a:latin typeface="Showcard Gothic" panose="04020904020102020604" pitchFamily="82" charset="0"/>
              </a:rPr>
              <a:t>€5,64 + €2,37 = €8,01</a:t>
            </a:r>
            <a:endParaRPr lang="es-CO" dirty="0">
              <a:latin typeface="Showcard Gothic" panose="04020904020102020604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11238" y="2846183"/>
            <a:ext cx="4972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howcard Gothic" panose="04020904020102020604" pitchFamily="82" charset="0"/>
              </a:rPr>
              <a:t>Enrique = Juan + €1,15 = </a:t>
            </a:r>
            <a:r>
              <a:rPr lang="es-CO" dirty="0" smtClean="0">
                <a:latin typeface="Showcard Gothic" panose="04020904020102020604" pitchFamily="82" charset="0"/>
              </a:rPr>
              <a:t>€8,01 + €1,15 = €9,16</a:t>
            </a:r>
            <a:endParaRPr lang="es-CO" dirty="0">
              <a:latin typeface="Showcard Gothic" panose="04020904020102020604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99406" y="3347700"/>
            <a:ext cx="4153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Showcard Gothic" panose="04020904020102020604" pitchFamily="82" charset="0"/>
              </a:rPr>
              <a:t>Ahora sumamos los tres valores</a:t>
            </a:r>
            <a:endParaRPr lang="es-CO" dirty="0">
              <a:latin typeface="Showcard Gothic" panose="04020904020102020604" pitchFamily="8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6012160" y="2150888"/>
            <a:ext cx="1224136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5,64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6012160" y="2690888"/>
            <a:ext cx="1224136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8,01</a:t>
            </a:r>
          </a:p>
        </p:txBody>
      </p:sp>
      <p:sp>
        <p:nvSpPr>
          <p:cNvPr id="13" name="12 Rectángulo"/>
          <p:cNvSpPr/>
          <p:nvPr/>
        </p:nvSpPr>
        <p:spPr>
          <a:xfrm>
            <a:off x="6012160" y="3262366"/>
            <a:ext cx="1224136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9,16</a:t>
            </a:r>
          </a:p>
        </p:txBody>
      </p:sp>
      <p:sp>
        <p:nvSpPr>
          <p:cNvPr id="14" name="13 CuadroTexto"/>
          <p:cNvSpPr txBox="1"/>
          <p:nvPr/>
        </p:nvSpPr>
        <p:spPr>
          <a:xfrm>
            <a:off x="5647958" y="2769239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sym typeface="Symbol"/>
              </a:rPr>
              <a:t>+</a:t>
            </a:r>
            <a:endParaRPr lang="es-CO" sz="2800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5868144" y="3861048"/>
            <a:ext cx="1512048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6696296" y="386104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1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6372200" y="1772816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1</a:t>
            </a:r>
            <a:endParaRPr lang="es-CO" sz="16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6426296" y="386104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8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6228184" y="3861048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,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5868144" y="3847225"/>
            <a:ext cx="684016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22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556792" y="4909810"/>
            <a:ext cx="6030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Entre los tres tienen €22,81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6100185" y="6128668"/>
            <a:ext cx="3043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Adobe Naskh Medium" pitchFamily="50" charset="-78"/>
                <a:cs typeface="Adobe Naskh Medium" pitchFamily="50" charset="-78"/>
              </a:rPr>
              <a:t>Ejercicio tomado de aritmética de Baldor</a:t>
            </a:r>
            <a:endParaRPr lang="es-CO" dirty="0">
              <a:latin typeface="Adobe Naskh Medium" pitchFamily="50" charset="-78"/>
              <a:cs typeface="Adobe Naskh Medium" pitchFamily="50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3194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1" grpId="0" build="p"/>
      <p:bldP spid="12" grpId="0" build="p"/>
      <p:bldP spid="13" grpId="0" build="p"/>
      <p:bldP spid="14" grpId="0"/>
      <p:bldP spid="16" grpId="0" build="p"/>
      <p:bldP spid="17" grpId="0" build="p"/>
      <p:bldP spid="18" grpId="0" build="p"/>
      <p:bldP spid="19" grpId="0" build="p"/>
      <p:bldP spid="20" grpId="0" build="p"/>
      <p:bldP spid="21" grpId="0"/>
      <p:bldP spid="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136338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cap="none" spc="0" dirty="0" smtClean="0">
                <a:ln w="28575"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Ahora a practicar…</a:t>
            </a:r>
            <a:endParaRPr lang="es-ES" sz="5400" cap="none" spc="0" dirty="0">
              <a:ln w="28575"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4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8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Números decimales</a:t>
            </a:r>
            <a:endParaRPr lang="es-CO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CuadroTexto"/>
          <p:cNvSpPr txBox="1"/>
          <p:nvPr/>
        </p:nvSpPr>
        <p:spPr>
          <a:xfrm>
            <a:off x="8740" y="692696"/>
            <a:ext cx="91352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Ravie" panose="04040805050809020602" pitchFamily="82" charset="0"/>
              </a:rPr>
              <a:t>Un número decimal es un número que tiene una parte entera y una parte decimal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578138" y="2814027"/>
            <a:ext cx="19877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800" dirty="0" smtClean="0">
                <a:ln>
                  <a:solidFill>
                    <a:srgbClr val="FF0000"/>
                  </a:solidFill>
                </a:ln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34,5</a:t>
            </a:r>
            <a:endParaRPr lang="es-CO" sz="4800" dirty="0">
              <a:ln>
                <a:solidFill>
                  <a:srgbClr val="FF0000"/>
                </a:solidFill>
              </a:ln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935704" y="1962030"/>
            <a:ext cx="12725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Cooper Black" panose="0208090404030B020404" pitchFamily="18" charset="0"/>
              </a:rPr>
              <a:t>Unidades</a:t>
            </a:r>
            <a:endParaRPr lang="es-CO" dirty="0">
              <a:latin typeface="Cooper Black" panose="0208090404030B020404" pitchFamily="18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9985" y="4249363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Cooper Black" panose="0208090404030B020404" pitchFamily="18" charset="0"/>
              </a:rPr>
              <a:t>Decenas</a:t>
            </a:r>
            <a:endParaRPr lang="es-CO" dirty="0">
              <a:latin typeface="Cooper Black" panose="0208090404030B020404" pitchFamily="18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93191" y="4149080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Cooper Black" panose="0208090404030B020404" pitchFamily="18" charset="0"/>
              </a:rPr>
              <a:t>Décimas</a:t>
            </a:r>
            <a:endParaRPr lang="es-CO" dirty="0">
              <a:latin typeface="Cooper Black" panose="0208090404030B020404" pitchFamily="18" charset="0"/>
            </a:endParaRPr>
          </a:p>
        </p:txBody>
      </p:sp>
      <p:cxnSp>
        <p:nvCxnSpPr>
          <p:cNvPr id="12" name="11 Conector recto de flecha"/>
          <p:cNvCxnSpPr>
            <a:endCxn id="8" idx="2"/>
          </p:cNvCxnSpPr>
          <p:nvPr/>
        </p:nvCxnSpPr>
        <p:spPr>
          <a:xfrm flipV="1">
            <a:off x="4499992" y="2331362"/>
            <a:ext cx="72008" cy="66559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>
            <a:endCxn id="9" idx="0"/>
          </p:cNvCxnSpPr>
          <p:nvPr/>
        </p:nvCxnSpPr>
        <p:spPr>
          <a:xfrm flipH="1">
            <a:off x="3166807" y="3501008"/>
            <a:ext cx="768897" cy="74835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>
            <a:endCxn id="10" idx="0"/>
          </p:cNvCxnSpPr>
          <p:nvPr/>
        </p:nvCxnSpPr>
        <p:spPr>
          <a:xfrm>
            <a:off x="5208296" y="3501008"/>
            <a:ext cx="765343" cy="648072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1226067" y="5188932"/>
            <a:ext cx="66918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Ravie" panose="04040805050809020602" pitchFamily="82" charset="0"/>
              </a:rPr>
              <a:t>Y se lee: treinta y cuatro y cinco décimas</a:t>
            </a:r>
            <a:endParaRPr lang="es-CO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12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4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Ejercicios de práctica</a:t>
            </a:r>
            <a:endParaRPr lang="es-CO" sz="44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-1" y="620688"/>
            <a:ext cx="5434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Resolver los siguientes ejercicios</a:t>
            </a:r>
            <a:endParaRPr lang="es-CO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4 Rectángulo"/>
              <p:cNvSpPr/>
              <p:nvPr/>
            </p:nvSpPr>
            <p:spPr>
              <a:xfrm>
                <a:off x="1331640" y="1196752"/>
                <a:ext cx="2645276" cy="6319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CO" dirty="0" smtClean="0">
                    <a:latin typeface="Showcard Gothic" panose="04020904020102020604" pitchFamily="82" charset="0"/>
                  </a:rPr>
                  <a:t>1.)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O" i="1"/>
                        </m:ctrlPr>
                      </m:fPr>
                      <m:num>
                        <m:r>
                          <m:rPr>
                            <m:nor/>
                          </m:rPr>
                          <a:rPr lang="es-CO">
                            <a:latin typeface="Showcard Gothic" panose="04020904020102020604" pitchFamily="82" charset="0"/>
                          </a:rPr>
                          <m:t>(0,03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howcard Gothic" panose="04020904020102020604" pitchFamily="82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>
                            <a:latin typeface="Showcard Gothic" panose="04020904020102020604" pitchFamily="82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howcard Gothic" panose="04020904020102020604" pitchFamily="82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>
                            <a:latin typeface="Showcard Gothic" panose="04020904020102020604" pitchFamily="82" charset="0"/>
                          </a:rPr>
                          <m:t>0,456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howcard Gothic" panose="04020904020102020604" pitchFamily="82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>
                            <a:latin typeface="Showcard Gothic" panose="04020904020102020604" pitchFamily="82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howcard Gothic" panose="04020904020102020604" pitchFamily="82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>
                            <a:latin typeface="Showcard Gothic" panose="04020904020102020604" pitchFamily="82" charset="0"/>
                          </a:rPr>
                          <m:t>8)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howcard Gothic" panose="04020904020102020604" pitchFamily="82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>
                            <a:latin typeface="Showcard Gothic" panose="04020904020102020604" pitchFamily="82" charset="0"/>
                          </a:rPr>
                          <m:t>×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howcard Gothic" panose="04020904020102020604" pitchFamily="82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>
                            <a:latin typeface="Showcard Gothic" panose="04020904020102020604" pitchFamily="82" charset="0"/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s-CO">
                            <a:latin typeface="Showcard Gothic" panose="04020904020102020604" pitchFamily="82" charset="0"/>
                          </a:rPr>
                          <m:t>25,458</m:t>
                        </m:r>
                      </m:den>
                    </m:f>
                  </m:oMath>
                </a14:m>
                <a:endParaRPr lang="es-CO" dirty="0">
                  <a:latin typeface="Showcard Gothic" panose="04020904020102020604" pitchFamily="82" charset="0"/>
                </a:endParaRPr>
              </a:p>
            </p:txBody>
          </p:sp>
        </mc:Choice>
        <mc:Fallback>
          <p:sp>
            <p:nvSpPr>
              <p:cNvPr id="5" name="4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1196752"/>
                <a:ext cx="2645276" cy="631904"/>
              </a:xfrm>
              <a:prstGeom prst="rect">
                <a:avLst/>
              </a:prstGeom>
              <a:blipFill rotWithShape="1">
                <a:blip r:embed="rId2"/>
                <a:stretch>
                  <a:fillRect l="-1843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5 Rectángulo"/>
              <p:cNvSpPr/>
              <p:nvPr/>
            </p:nvSpPr>
            <p:spPr>
              <a:xfrm>
                <a:off x="4644008" y="1196752"/>
                <a:ext cx="3233578" cy="6558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CO" dirty="0" smtClean="0">
                    <a:latin typeface="Showcard Gothic" panose="04020904020102020604" pitchFamily="82" charset="0"/>
                  </a:rPr>
                  <a:t>2.)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O" i="1"/>
                        </m:ctrlPr>
                      </m:fPr>
                      <m:num>
                        <m:r>
                          <m:rPr>
                            <m:nor/>
                          </m:rPr>
                          <a:rPr lang="es-CO">
                            <a:latin typeface="Showcard Gothic" panose="04020904020102020604" pitchFamily="82" charset="0"/>
                          </a:rPr>
                          <m:t>(8,006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howcard Gothic" panose="04020904020102020604" pitchFamily="82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>
                            <a:latin typeface="Showcard Gothic" panose="04020904020102020604" pitchFamily="82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howcard Gothic" panose="04020904020102020604" pitchFamily="82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>
                            <a:latin typeface="Showcard Gothic" panose="04020904020102020604" pitchFamily="82" charset="0"/>
                          </a:rPr>
                          <m:t>0,452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howcard Gothic" panose="04020904020102020604" pitchFamily="82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>
                            <a:latin typeface="Showcard Gothic" panose="04020904020102020604" pitchFamily="82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howcard Gothic" panose="04020904020102020604" pitchFamily="82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>
                            <a:latin typeface="Showcard Gothic" panose="04020904020102020604" pitchFamily="82" charset="0"/>
                          </a:rPr>
                          <m:t>0,15)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howcard Gothic" panose="04020904020102020604" pitchFamily="82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>
                            <a:latin typeface="Showcard Gothic" panose="04020904020102020604" pitchFamily="82" charset="0"/>
                          </a:rPr>
                          <m:t>÷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howcard Gothic" panose="04020904020102020604" pitchFamily="82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>
                            <a:latin typeface="Showcard Gothic" panose="04020904020102020604" pitchFamily="82" charset="0"/>
                          </a:rPr>
                          <m:t>0,1</m:t>
                        </m:r>
                      </m:num>
                      <m:den>
                        <m:r>
                          <m:rPr>
                            <m:nor/>
                          </m:rPr>
                          <a:rPr lang="es-CO">
                            <a:latin typeface="Showcard Gothic" panose="04020904020102020604" pitchFamily="82" charset="0"/>
                          </a:rPr>
                          <m:t>(8</m:t>
                        </m:r>
                        <m:r>
                          <m:rPr>
                            <m:nor/>
                          </m:rPr>
                          <a:rPr lang="es-CO" b="0" i="1" smtClean="0">
                            <a:latin typeface="Showcard Gothic" panose="04020904020102020604" pitchFamily="82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 i="1">
                            <a:latin typeface="Showcard Gothic" panose="04020904020102020604" pitchFamily="82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s-CO" b="0" i="1" smtClean="0">
                            <a:latin typeface="Showcard Gothic" panose="04020904020102020604" pitchFamily="82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>
                            <a:latin typeface="Showcard Gothic" panose="04020904020102020604" pitchFamily="82" charset="0"/>
                          </a:rPr>
                          <m:t>0,1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howcard Gothic" panose="04020904020102020604" pitchFamily="82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>
                            <a:latin typeface="Showcard Gothic" panose="04020904020102020604" pitchFamily="82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howcard Gothic" panose="04020904020102020604" pitchFamily="82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>
                            <a:latin typeface="Showcard Gothic" panose="04020904020102020604" pitchFamily="82" charset="0"/>
                          </a:rPr>
                          <m:t>0,32)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howcard Gothic" panose="04020904020102020604" pitchFamily="82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>
                            <a:latin typeface="Showcard Gothic" panose="04020904020102020604" pitchFamily="82" charset="0"/>
                          </a:rPr>
                          <m:t>×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howcard Gothic" panose="04020904020102020604" pitchFamily="82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>
                            <a:latin typeface="Showcard Gothic" panose="04020904020102020604" pitchFamily="82" charset="0"/>
                          </a:rPr>
                          <m:t>4</m:t>
                        </m:r>
                      </m:den>
                    </m:f>
                  </m:oMath>
                </a14:m>
                <a:endParaRPr lang="es-CO" dirty="0">
                  <a:latin typeface="Showcard Gothic" panose="04020904020102020604" pitchFamily="82" charset="0"/>
                </a:endParaRPr>
              </a:p>
            </p:txBody>
          </p:sp>
        </mc:Choice>
        <mc:Fallback>
          <p:sp>
            <p:nvSpPr>
              <p:cNvPr id="6" name="5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196752"/>
                <a:ext cx="3233578" cy="655885"/>
              </a:xfrm>
              <a:prstGeom prst="rect">
                <a:avLst/>
              </a:prstGeom>
              <a:blipFill rotWithShape="1">
                <a:blip r:embed="rId3"/>
                <a:stretch>
                  <a:fillRect l="-1698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6 Rectángulo"/>
              <p:cNvSpPr/>
              <p:nvPr/>
            </p:nvSpPr>
            <p:spPr>
              <a:xfrm>
                <a:off x="1331640" y="2194527"/>
                <a:ext cx="2851614" cy="8238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CO" dirty="0" smtClean="0">
                    <a:latin typeface="Showcard Gothic" panose="04020904020102020604" pitchFamily="82" charset="0"/>
                  </a:rPr>
                  <a:t>3.)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CO" i="1"/>
                        </m:ctrlPr>
                      </m:dPr>
                      <m:e>
                        <m:f>
                          <m:fPr>
                            <m:ctrlPr>
                              <a:rPr lang="es-CO" i="1"/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s-CO">
                                <a:latin typeface="Showcard Gothic" panose="04020904020102020604" pitchFamily="82" charset="0"/>
                              </a:rPr>
                              <m:t>0,06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s-CO">
                                <a:latin typeface="Showcard Gothic" panose="04020904020102020604" pitchFamily="82" charset="0"/>
                              </a:rPr>
                              <m:t>0,3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s-CO" b="0" i="0" smtClean="0">
                            <a:latin typeface="Showcard Gothic" panose="04020904020102020604" pitchFamily="82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s-CO">
                            <a:latin typeface="Showcard Gothic" panose="04020904020102020604" pitchFamily="82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s-CO" b="0" i="0" smtClean="0">
                            <a:latin typeface="Showcard Gothic" panose="04020904020102020604" pitchFamily="82" charset="0"/>
                          </a:rPr>
                          <m:t> </m:t>
                        </m:r>
                        <m:f>
                          <m:fPr>
                            <m:ctrlPr>
                              <a:rPr lang="es-CO" i="1"/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s-CO">
                                <a:latin typeface="Showcard Gothic" panose="04020904020102020604" pitchFamily="82" charset="0"/>
                              </a:rPr>
                              <m:t>0,052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s-CO">
                                <a:latin typeface="Showcard Gothic" panose="04020904020102020604" pitchFamily="82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m:rPr>
                        <m:nor/>
                      </m:rPr>
                      <a:rPr lang="es-CO" b="0" i="0" smtClean="0">
                        <a:latin typeface="Showcard Gothic" panose="04020904020102020604" pitchFamily="82" charset="0"/>
                      </a:rPr>
                      <m:t> </m:t>
                    </m:r>
                    <m:r>
                      <m:rPr>
                        <m:nor/>
                      </m:rPr>
                      <a:rPr lang="es-CO">
                        <a:latin typeface="Showcard Gothic" panose="04020904020102020604" pitchFamily="82" charset="0"/>
                      </a:rPr>
                      <m:t>÷</m:t>
                    </m:r>
                    <m:r>
                      <m:rPr>
                        <m:nor/>
                      </m:rPr>
                      <a:rPr lang="es-CO" b="0" i="0" smtClean="0">
                        <a:latin typeface="Showcard Gothic" panose="04020904020102020604" pitchFamily="82" charset="0"/>
                      </a:rPr>
                      <m:t> </m:t>
                    </m:r>
                    <m:f>
                      <m:fPr>
                        <m:ctrlPr>
                          <a:rPr lang="es-CO" i="1"/>
                        </m:ctrlPr>
                      </m:fPr>
                      <m:num>
                        <m:r>
                          <m:rPr>
                            <m:nor/>
                          </m:rPr>
                          <a:rPr lang="es-CO">
                            <a:latin typeface="Showcard Gothic" panose="04020904020102020604" pitchFamily="82" charset="0"/>
                          </a:rPr>
                          <m:t>6</m:t>
                        </m:r>
                      </m:num>
                      <m:den>
                        <m:f>
                          <m:fPr>
                            <m:ctrlPr>
                              <a:rPr lang="es-CO" i="1"/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s-CO">
                                <a:latin typeface="Showcard Gothic" panose="04020904020102020604" pitchFamily="82" charset="0"/>
                              </a:rPr>
                              <m:t>0,36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s-CO">
                                <a:latin typeface="Showcard Gothic" panose="04020904020102020604" pitchFamily="82" charset="0"/>
                              </a:rPr>
                              <m:t>3</m:t>
                            </m:r>
                          </m:den>
                        </m:f>
                      </m:den>
                    </m:f>
                  </m:oMath>
                </a14:m>
                <a:endParaRPr lang="es-CO" dirty="0">
                  <a:latin typeface="Showcard Gothic" panose="04020904020102020604" pitchFamily="82" charset="0"/>
                </a:endParaRPr>
              </a:p>
            </p:txBody>
          </p:sp>
        </mc:Choice>
        <mc:Fallback>
          <p:sp>
            <p:nvSpPr>
              <p:cNvPr id="7" name="6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194527"/>
                <a:ext cx="2851614" cy="823880"/>
              </a:xfrm>
              <a:prstGeom prst="rect">
                <a:avLst/>
              </a:prstGeom>
              <a:blipFill rotWithShape="1">
                <a:blip r:embed="rId4"/>
                <a:stretch>
                  <a:fillRect l="-1709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7 Rectángulo"/>
              <p:cNvSpPr/>
              <p:nvPr/>
            </p:nvSpPr>
            <p:spPr>
              <a:xfrm>
                <a:off x="4919564" y="2054232"/>
                <a:ext cx="2682466" cy="11044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CO" dirty="0" smtClean="0">
                    <a:latin typeface="Showcard Gothic" panose="04020904020102020604" pitchFamily="82" charset="0"/>
                  </a:rPr>
                  <a:t>4.)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O" i="1"/>
                        </m:ctrlPr>
                      </m:fPr>
                      <m:num>
                        <m:f>
                          <m:fPr>
                            <m:ctrlPr>
                              <a:rPr lang="es-CO" i="1"/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s-CO">
                                <a:latin typeface="Showcard Gothic" panose="04020904020102020604" pitchFamily="82" charset="0"/>
                              </a:rPr>
                              <m:t>16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s-CO">
                                <a:latin typeface="Showcard Gothic" panose="04020904020102020604" pitchFamily="82" charset="0"/>
                              </a:rPr>
                              <m:t>0,01</m:t>
                            </m:r>
                          </m:den>
                        </m:f>
                      </m:num>
                      <m:den>
                        <m:r>
                          <m:rPr>
                            <m:nor/>
                          </m:rPr>
                          <a:rPr lang="es-CO">
                            <a:latin typeface="Showcard Gothic" panose="04020904020102020604" pitchFamily="82" charset="0"/>
                          </a:rPr>
                          <m:t>0,1</m:t>
                        </m:r>
                      </m:den>
                    </m:f>
                    <m:r>
                      <a:rPr lang="es-CO" b="0" i="1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s-CO">
                        <a:latin typeface="Showcard Gothic" panose="04020904020102020604" pitchFamily="82" charset="0"/>
                      </a:rPr>
                      <m:t>+</m:t>
                    </m:r>
                    <m:r>
                      <m:rPr>
                        <m:nor/>
                      </m:rPr>
                      <a:rPr lang="es-CO" b="0" i="0" smtClean="0">
                        <a:latin typeface="Showcard Gothic" panose="04020904020102020604" pitchFamily="82" charset="0"/>
                      </a:rPr>
                      <m:t> </m:t>
                    </m:r>
                    <m:f>
                      <m:fPr>
                        <m:ctrlPr>
                          <a:rPr lang="es-CO" i="1"/>
                        </m:ctrlPr>
                      </m:fPr>
                      <m:num>
                        <m:r>
                          <m:rPr>
                            <m:nor/>
                          </m:rPr>
                          <a:rPr lang="es-CO">
                            <a:latin typeface="Showcard Gothic" panose="04020904020102020604" pitchFamily="82" charset="0"/>
                          </a:rPr>
                          <m:t>0,1</m:t>
                        </m:r>
                      </m:num>
                      <m:den>
                        <m:f>
                          <m:fPr>
                            <m:ctrlPr>
                              <a:rPr lang="es-CO" i="1"/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s-CO">
                                <a:latin typeface="Showcard Gothic" panose="04020904020102020604" pitchFamily="82" charset="0"/>
                              </a:rPr>
                              <m:t>0,02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s-CO">
                                <a:latin typeface="Showcard Gothic" panose="04020904020102020604" pitchFamily="82" charset="0"/>
                              </a:rPr>
                              <m:t>16</m:t>
                            </m:r>
                          </m:den>
                        </m:f>
                      </m:den>
                    </m:f>
                    <m:r>
                      <a:rPr lang="es-CO" b="0" i="1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s-CO" i="1">
                        <a:latin typeface="Showcard Gothic" panose="04020904020102020604" pitchFamily="82" charset="0"/>
                      </a:rPr>
                      <m:t>−</m:t>
                    </m:r>
                    <m:r>
                      <m:rPr>
                        <m:nor/>
                      </m:rPr>
                      <a:rPr lang="es-CO" b="0" i="1" smtClean="0">
                        <a:latin typeface="Showcard Gothic" panose="04020904020102020604" pitchFamily="82" charset="0"/>
                      </a:rPr>
                      <m:t> </m:t>
                    </m:r>
                    <m:f>
                      <m:fPr>
                        <m:ctrlPr>
                          <a:rPr lang="es-CO" i="1"/>
                        </m:ctrlPr>
                      </m:fPr>
                      <m:num>
                        <m:f>
                          <m:fPr>
                            <m:ctrlPr>
                              <a:rPr lang="es-CO" i="1"/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s-CO">
                                <a:latin typeface="Showcard Gothic" panose="04020904020102020604" pitchFamily="82" charset="0"/>
                              </a:rPr>
                              <m:t>0,001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s-CO">
                                <a:latin typeface="Showcard Gothic" panose="04020904020102020604" pitchFamily="82" charset="0"/>
                              </a:rPr>
                              <m:t>0,1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s-CO" i="1"/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s-CO">
                                <a:latin typeface="Showcard Gothic" panose="04020904020102020604" pitchFamily="82" charset="0"/>
                              </a:rPr>
                              <m:t>0,1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s-CO">
                                <a:latin typeface="Showcard Gothic" panose="04020904020102020604" pitchFamily="82" charset="0"/>
                              </a:rPr>
                              <m:t>0,001</m:t>
                            </m:r>
                          </m:den>
                        </m:f>
                      </m:den>
                    </m:f>
                  </m:oMath>
                </a14:m>
                <a:endParaRPr lang="es-CO" dirty="0">
                  <a:latin typeface="Showcard Gothic" panose="04020904020102020604" pitchFamily="82" charset="0"/>
                </a:endParaRPr>
              </a:p>
            </p:txBody>
          </p:sp>
        </mc:Choice>
        <mc:Fallback>
          <p:sp>
            <p:nvSpPr>
              <p:cNvPr id="8" name="7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9564" y="2054232"/>
                <a:ext cx="2682466" cy="1104470"/>
              </a:xfrm>
              <a:prstGeom prst="rect">
                <a:avLst/>
              </a:prstGeom>
              <a:blipFill rotWithShape="1">
                <a:blip r:embed="rId5"/>
                <a:stretch>
                  <a:fillRect l="-1818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8 CuadroTexto"/>
          <p:cNvSpPr txBox="1"/>
          <p:nvPr/>
        </p:nvSpPr>
        <p:spPr>
          <a:xfrm>
            <a:off x="503548" y="3284984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dirty="0" smtClean="0">
                <a:latin typeface="Cooper Black" panose="0208090404030B020404" pitchFamily="18" charset="0"/>
              </a:rPr>
              <a:t>5.) Tenía $14,25 el lunes; el martes cobré $16,89; el miércoles cobré $97 y el jueves pagué $56,o7. ¿Cuánto dinero me queda</a:t>
            </a:r>
            <a:endParaRPr lang="es-CO" dirty="0">
              <a:latin typeface="Cooper Black" panose="0208090404030B020404" pitchFamily="18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392740" y="4883676"/>
            <a:ext cx="41954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latin typeface="Showcard Gothic" panose="04020904020102020604" pitchFamily="82" charset="0"/>
              </a:rPr>
              <a:t>Envíenos sus resultados a nuestro correo y reciba a vuelta sus resultados</a:t>
            </a:r>
            <a:endParaRPr lang="es-CO" sz="2400" dirty="0"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23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8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Números decimales</a:t>
            </a:r>
            <a:endParaRPr lang="es-CO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0" y="68340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En la siguiente tabla se puede observar el valor posicional de cada lugar: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959665" y="1559996"/>
            <a:ext cx="914400" cy="914400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Unidades</a:t>
            </a:r>
            <a:endParaRPr lang="es-CO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045265" y="1561841"/>
            <a:ext cx="914400" cy="914400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Decenas</a:t>
            </a:r>
            <a:endParaRPr lang="es-CO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130865" y="1561841"/>
            <a:ext cx="914400" cy="914400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Centenas</a:t>
            </a:r>
            <a:endParaRPr lang="es-CO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216465" y="1561841"/>
            <a:ext cx="914400" cy="914400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Unidades de mil</a:t>
            </a:r>
            <a:endParaRPr lang="es-CO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02065" y="1561841"/>
            <a:ext cx="914400" cy="914400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Decenas de mil</a:t>
            </a:r>
            <a:endParaRPr lang="es-CO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4874065" y="1565531"/>
            <a:ext cx="295525" cy="914400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s-CO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169590" y="1561874"/>
            <a:ext cx="914400" cy="914400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Décimas</a:t>
            </a:r>
            <a:endParaRPr lang="es-CO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6083990" y="1561874"/>
            <a:ext cx="914400" cy="914400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Centésimas</a:t>
            </a:r>
            <a:endParaRPr lang="es-CO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6998390" y="1561874"/>
            <a:ext cx="914400" cy="914400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Milésimas</a:t>
            </a:r>
            <a:endParaRPr lang="es-CO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7912790" y="1563719"/>
            <a:ext cx="914400" cy="914400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Diez milésimas</a:t>
            </a:r>
            <a:endParaRPr lang="es-CO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8800636" y="183253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…</a:t>
            </a:r>
            <a:endParaRPr lang="es-CO" dirty="0"/>
          </a:p>
        </p:txBody>
      </p:sp>
      <p:sp>
        <p:nvSpPr>
          <p:cNvPr id="16" name="15 CuadroTexto"/>
          <p:cNvSpPr txBox="1"/>
          <p:nvPr/>
        </p:nvSpPr>
        <p:spPr>
          <a:xfrm>
            <a:off x="-55418" y="1832530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…</a:t>
            </a:r>
            <a:endParaRPr lang="es-CO" dirty="0"/>
          </a:p>
        </p:txBody>
      </p:sp>
      <p:sp>
        <p:nvSpPr>
          <p:cNvPr id="17" name="16 Rectángulo"/>
          <p:cNvSpPr/>
          <p:nvPr/>
        </p:nvSpPr>
        <p:spPr>
          <a:xfrm>
            <a:off x="3959665" y="2474396"/>
            <a:ext cx="914400" cy="914400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3045265" y="2476241"/>
            <a:ext cx="914400" cy="914400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2130865" y="2476241"/>
            <a:ext cx="914400" cy="914400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1216465" y="2476241"/>
            <a:ext cx="914400" cy="914400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302065" y="2476241"/>
            <a:ext cx="914400" cy="914400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4874065" y="2479931"/>
            <a:ext cx="295525" cy="914400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s-CO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5169590" y="2476274"/>
            <a:ext cx="914400" cy="914400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6083990" y="2476274"/>
            <a:ext cx="914400" cy="914400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0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6998390" y="2476274"/>
            <a:ext cx="914400" cy="914400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7912790" y="2478119"/>
            <a:ext cx="914400" cy="914400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0" y="3763339"/>
            <a:ext cx="5460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Ubiquemos los siguientes números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1951512" y="4345940"/>
            <a:ext cx="12731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latin typeface="Showcard Gothic" panose="04020904020102020604" pitchFamily="82" charset="0"/>
              </a:rPr>
              <a:t>23, 456</a:t>
            </a:r>
            <a:endParaRPr lang="es-CO" sz="2800" dirty="0">
              <a:latin typeface="Showcard Gothic" panose="04020904020102020604" pitchFamily="82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3304334" y="2613965"/>
            <a:ext cx="3962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dirty="0" smtClean="0">
                <a:latin typeface="Showcard Gothic" panose="04020904020102020604" pitchFamily="82" charset="0"/>
              </a:rPr>
              <a:t>2</a:t>
            </a:r>
            <a:endParaRPr lang="es-CO" sz="3600" dirty="0">
              <a:latin typeface="Showcard Gothic" panose="04020904020102020604" pitchFamily="82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4211520" y="2613965"/>
            <a:ext cx="410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dirty="0" smtClean="0">
                <a:latin typeface="Showcard Gothic" panose="04020904020102020604" pitchFamily="82" charset="0"/>
              </a:rPr>
              <a:t>3</a:t>
            </a:r>
            <a:endParaRPr lang="es-CO" sz="3600" dirty="0">
              <a:latin typeface="Showcard Gothic" panose="04020904020102020604" pitchFamily="82" charset="0"/>
            </a:endParaRPr>
          </a:p>
        </p:txBody>
      </p:sp>
      <p:sp>
        <p:nvSpPr>
          <p:cNvPr id="32" name="31 CuadroTexto"/>
          <p:cNvSpPr txBox="1"/>
          <p:nvPr/>
        </p:nvSpPr>
        <p:spPr>
          <a:xfrm>
            <a:off x="5403812" y="2613965"/>
            <a:ext cx="4459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dirty="0" smtClean="0">
                <a:latin typeface="Showcard Gothic" panose="04020904020102020604" pitchFamily="82" charset="0"/>
              </a:rPr>
              <a:t>4</a:t>
            </a:r>
            <a:endParaRPr lang="es-CO" sz="3600" dirty="0">
              <a:latin typeface="Showcard Gothic" panose="04020904020102020604" pitchFamily="82" charset="0"/>
            </a:endParaRPr>
          </a:p>
        </p:txBody>
      </p:sp>
      <p:sp>
        <p:nvSpPr>
          <p:cNvPr id="33" name="32 CuadroTexto"/>
          <p:cNvSpPr txBox="1"/>
          <p:nvPr/>
        </p:nvSpPr>
        <p:spPr>
          <a:xfrm>
            <a:off x="6333441" y="2608430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dirty="0" smtClean="0">
                <a:latin typeface="Showcard Gothic" panose="04020904020102020604" pitchFamily="82" charset="0"/>
              </a:rPr>
              <a:t>5</a:t>
            </a:r>
            <a:endParaRPr lang="es-CO" sz="3600" dirty="0">
              <a:latin typeface="Showcard Gothic" panose="04020904020102020604" pitchFamily="82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7239826" y="2608429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dirty="0" smtClean="0">
                <a:latin typeface="Showcard Gothic" panose="04020904020102020604" pitchFamily="82" charset="0"/>
              </a:rPr>
              <a:t>6</a:t>
            </a:r>
            <a:endParaRPr lang="es-CO" sz="3600" dirty="0">
              <a:latin typeface="Showcard Gothic" panose="04020904020102020604" pitchFamily="82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4564057" y="4345940"/>
            <a:ext cx="12153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latin typeface="Showcard Gothic" panose="04020904020102020604" pitchFamily="82" charset="0"/>
              </a:rPr>
              <a:t>435,65</a:t>
            </a:r>
            <a:endParaRPr lang="es-CO" sz="2800" dirty="0">
              <a:latin typeface="Showcard Gothic" panose="04020904020102020604" pitchFamily="82" charset="0"/>
            </a:endParaRPr>
          </a:p>
        </p:txBody>
      </p:sp>
      <p:sp>
        <p:nvSpPr>
          <p:cNvPr id="36" name="35 CuadroTexto"/>
          <p:cNvSpPr txBox="1"/>
          <p:nvPr/>
        </p:nvSpPr>
        <p:spPr>
          <a:xfrm>
            <a:off x="2365086" y="2613965"/>
            <a:ext cx="4459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dirty="0" smtClean="0">
                <a:latin typeface="Showcard Gothic" panose="04020904020102020604" pitchFamily="82" charset="0"/>
              </a:rPr>
              <a:t>4</a:t>
            </a:r>
            <a:endParaRPr lang="es-CO" sz="3600" dirty="0">
              <a:latin typeface="Showcard Gothic" panose="04020904020102020604" pitchFamily="82" charset="0"/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3297120" y="2608428"/>
            <a:ext cx="410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dirty="0" smtClean="0">
                <a:latin typeface="Showcard Gothic" panose="04020904020102020604" pitchFamily="82" charset="0"/>
              </a:rPr>
              <a:t>3</a:t>
            </a:r>
            <a:endParaRPr lang="es-CO" sz="3600" dirty="0">
              <a:latin typeface="Showcard Gothic" panose="04020904020102020604" pitchFamily="82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4211520" y="2613965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dirty="0" smtClean="0">
                <a:latin typeface="Showcard Gothic" panose="04020904020102020604" pitchFamily="82" charset="0"/>
              </a:rPr>
              <a:t>5</a:t>
            </a:r>
            <a:endParaRPr lang="es-CO" sz="3600" dirty="0">
              <a:latin typeface="Showcard Gothic" panose="04020904020102020604" pitchFamily="82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5403812" y="2608427"/>
            <a:ext cx="4459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dirty="0" smtClean="0">
                <a:latin typeface="Showcard Gothic" panose="04020904020102020604" pitchFamily="82" charset="0"/>
              </a:rPr>
              <a:t>6</a:t>
            </a:r>
            <a:endParaRPr lang="es-CO" sz="3600" dirty="0">
              <a:latin typeface="Showcard Gothic" panose="04020904020102020604" pitchFamily="82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6333441" y="2613965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dirty="0" smtClean="0">
                <a:latin typeface="Showcard Gothic" panose="04020904020102020604" pitchFamily="82" charset="0"/>
              </a:rPr>
              <a:t>5</a:t>
            </a:r>
            <a:endParaRPr lang="es-CO" sz="3600" dirty="0"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99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1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9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7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5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3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1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9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7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5"/>
                                    </p:cond>
                                  </p:end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uiExpand="1" build="p" animBg="1"/>
      <p:bldP spid="6" grpId="0" uiExpand="1" build="p" animBg="1"/>
      <p:bldP spid="7" grpId="0" uiExpand="1" build="p" animBg="1"/>
      <p:bldP spid="8" grpId="0" uiExpand="1" build="p" animBg="1"/>
      <p:bldP spid="9" grpId="0" uiExpand="1" build="p" animBg="1"/>
      <p:bldP spid="10" grpId="0" animBg="1"/>
      <p:bldP spid="11" grpId="0" uiExpand="1" build="p" animBg="1"/>
      <p:bldP spid="12" grpId="0" uiExpand="1" build="p" animBg="1"/>
      <p:bldP spid="13" grpId="0" uiExpand="1" build="p" animBg="1"/>
      <p:bldP spid="14" grpId="0" uiExpand="1" build="p" animBg="1"/>
      <p:bldP spid="15" grpId="0"/>
      <p:bldP spid="16" grpId="0"/>
      <p:bldP spid="17" grpId="0" build="p" animBg="1"/>
      <p:bldP spid="18" grpId="0" build="p" animBg="1"/>
      <p:bldP spid="19" grpId="0" build="p" animBg="1"/>
      <p:bldP spid="20" grpId="0" build="p" animBg="1"/>
      <p:bldP spid="21" grpId="0" build="p" animBg="1"/>
      <p:bldP spid="22" grpId="0" animBg="1"/>
      <p:bldP spid="23" grpId="0" build="p" animBg="1"/>
      <p:bldP spid="24" grpId="0" build="p" animBg="1"/>
      <p:bldP spid="25" grpId="0" uiExpand="1" build="p" animBg="1"/>
      <p:bldP spid="26" grpId="0" build="p" animBg="1"/>
      <p:bldP spid="27" grpId="0"/>
      <p:bldP spid="28" grpId="0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8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Números decimales</a:t>
            </a:r>
            <a:endParaRPr lang="es-CO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-21348" y="683404"/>
            <a:ext cx="77267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Ahora nombra los siguientes números decimales: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45314" y="1340768"/>
            <a:ext cx="16107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s-ES" altLang="es-CO" sz="3600" dirty="0" smtClean="0">
                <a:latin typeface="Showcard Gothic" panose="04020904020102020604" pitchFamily="82" charset="0"/>
              </a:rPr>
              <a:t>315,215</a:t>
            </a:r>
            <a:endParaRPr lang="es-ES" altLang="es-CO" sz="3600" dirty="0">
              <a:latin typeface="Showcard Gothic" panose="04020904020102020604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483768" y="1340767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Trescientos quince y doscientas quince milésimas</a:t>
            </a:r>
            <a:endParaRPr lang="es-CO" dirty="0">
              <a:latin typeface="Ravie" panose="04040805050809020602" pitchFamily="82" charset="0"/>
            </a:endParaRPr>
          </a:p>
        </p:txBody>
      </p:sp>
      <p:cxnSp>
        <p:nvCxnSpPr>
          <p:cNvPr id="8" name="7 Conector recto de flecha"/>
          <p:cNvCxnSpPr>
            <a:stCxn id="5" idx="3"/>
            <a:endCxn id="6" idx="1"/>
          </p:cNvCxnSpPr>
          <p:nvPr/>
        </p:nvCxnSpPr>
        <p:spPr>
          <a:xfrm flipV="1">
            <a:off x="1856095" y="1663933"/>
            <a:ext cx="627673" cy="1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45314" y="2509798"/>
            <a:ext cx="32113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s-ES" altLang="es-CO" sz="3600" dirty="0" smtClean="0">
                <a:latin typeface="Showcard Gothic" panose="04020904020102020604" pitchFamily="82" charset="0"/>
              </a:rPr>
              <a:t>123.245,124578</a:t>
            </a:r>
            <a:endParaRPr lang="es-ES" altLang="es-CO" sz="3600" dirty="0">
              <a:latin typeface="Showcard Gothic" panose="04020904020102020604" pitchFamily="82" charset="0"/>
            </a:endParaRPr>
          </a:p>
        </p:txBody>
      </p:sp>
      <p:cxnSp>
        <p:nvCxnSpPr>
          <p:cNvPr id="10" name="9 Conector recto de flecha"/>
          <p:cNvCxnSpPr>
            <a:stCxn id="9" idx="3"/>
            <a:endCxn id="12" idx="1"/>
          </p:cNvCxnSpPr>
          <p:nvPr/>
        </p:nvCxnSpPr>
        <p:spPr>
          <a:xfrm>
            <a:off x="3456712" y="2832964"/>
            <a:ext cx="638496" cy="1388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4095208" y="2095688"/>
            <a:ext cx="50487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Ciento veintitrés mil doscientos cuarenta y cinco y ciento veinticuatro mil quinientos setenta y ocho millonésimas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45314" y="4021690"/>
            <a:ext cx="198158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es-ES" altLang="es-CO" sz="3600" dirty="0" smtClean="0">
                <a:latin typeface="Showcard Gothic" panose="04020904020102020604" pitchFamily="82" charset="0"/>
              </a:rPr>
              <a:t>0.54879</a:t>
            </a:r>
            <a:endParaRPr lang="es-ES" altLang="es-CO" sz="3600" dirty="0">
              <a:latin typeface="Showcard Gothic" panose="04020904020102020604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865391" y="3884578"/>
            <a:ext cx="504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Cincuenta y cuatro mil ochocientos setenta y nueve cien milésimas</a:t>
            </a:r>
            <a:endParaRPr lang="es-CO" dirty="0">
              <a:latin typeface="Ravie" panose="04040805050809020602" pitchFamily="82" charset="0"/>
            </a:endParaRPr>
          </a:p>
        </p:txBody>
      </p:sp>
      <p:cxnSp>
        <p:nvCxnSpPr>
          <p:cNvPr id="16" name="15 Conector recto de flecha"/>
          <p:cNvCxnSpPr>
            <a:stCxn id="14" idx="3"/>
            <a:endCxn id="15" idx="1"/>
          </p:cNvCxnSpPr>
          <p:nvPr/>
        </p:nvCxnSpPr>
        <p:spPr>
          <a:xfrm>
            <a:off x="2226895" y="4344856"/>
            <a:ext cx="638496" cy="1387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7133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2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cap="none" spc="0" dirty="0" smtClean="0">
                <a:ln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Ahora hablemos de </a:t>
            </a:r>
            <a:r>
              <a:rPr lang="es-ES" sz="5400" cap="none" spc="0" dirty="0" smtClean="0">
                <a:ln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la suma…</a:t>
            </a:r>
            <a:endParaRPr lang="es-ES" sz="5400" cap="none" spc="0" dirty="0">
              <a:ln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818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8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Suma de decimales</a:t>
            </a:r>
            <a:endParaRPr lang="es-CO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3727" y="6498000"/>
            <a:ext cx="9144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911382" y="1340768"/>
            <a:ext cx="7321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La suma de número decimales es muy sencilla.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97575" y="2132856"/>
            <a:ext cx="57488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latin typeface="Ravie" panose="04040805050809020602" pitchFamily="82" charset="0"/>
              </a:rPr>
              <a:t>Se debe alinear las comas decimales de los números y ya está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697574" y="3140968"/>
            <a:ext cx="574885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latin typeface="Ravie" panose="04040805050809020602" pitchFamily="82" charset="0"/>
              </a:rPr>
              <a:t>Como en los números enteros, también encontramos números positivos y negativos.</a:t>
            </a:r>
          </a:p>
          <a:p>
            <a:pPr algn="ctr"/>
            <a:r>
              <a:rPr lang="es-CO" dirty="0" smtClean="0">
                <a:latin typeface="Ravie" panose="04040805050809020602" pitchFamily="82" charset="0"/>
              </a:rPr>
              <a:t>Se deben trabajar igual que los números enteros con sus reglas.</a:t>
            </a:r>
            <a:endParaRPr lang="es-CO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42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0" y="729591"/>
            <a:ext cx="27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400" dirty="0" smtClean="0">
                <a:solidFill>
                  <a:srgbClr val="FF0000"/>
                </a:solidFill>
                <a:latin typeface="Ravie" panose="04040805050809020602" pitchFamily="82" charset="0"/>
              </a:rPr>
              <a:t>Por ejemplo:</a:t>
            </a:r>
            <a:endParaRPr lang="es-CO" sz="24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8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Suma de decimales</a:t>
            </a:r>
            <a:endParaRPr lang="es-CO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CuadroTexto"/>
          <p:cNvSpPr txBox="1"/>
          <p:nvPr/>
        </p:nvSpPr>
        <p:spPr>
          <a:xfrm>
            <a:off x="0" y="1223287"/>
            <a:ext cx="5155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Sumar los siguientes decimales: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589134" y="1628800"/>
            <a:ext cx="60131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3200" dirty="0" smtClean="0">
                <a:latin typeface="Showcard Gothic" panose="04020904020102020604" pitchFamily="82" charset="0"/>
                <a:cs typeface="Arial" panose="020B0604020202020204" pitchFamily="34" charset="0"/>
              </a:rPr>
              <a:t>0,03 + 14,005 + 0,56432 + 8,0345</a:t>
            </a:r>
            <a:endParaRPr lang="es-CO" sz="3200" dirty="0"/>
          </a:p>
        </p:txBody>
      </p:sp>
      <p:sp>
        <p:nvSpPr>
          <p:cNvPr id="9" name="8 Rectángulo"/>
          <p:cNvSpPr/>
          <p:nvPr/>
        </p:nvSpPr>
        <p:spPr>
          <a:xfrm>
            <a:off x="2483768" y="263703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0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023888" y="263703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,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563888" y="2627577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0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103888" y="263703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3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2483768" y="3167577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4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1942280" y="317715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1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3023888" y="317715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,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3563888" y="317715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0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4103888" y="3167369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0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4643888" y="317715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5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19" name="18 Rectángulo"/>
          <p:cNvSpPr/>
          <p:nvPr/>
        </p:nvSpPr>
        <p:spPr>
          <a:xfrm>
            <a:off x="3023888" y="371715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,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3023888" y="425715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,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2482280" y="371715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0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2" name="21 Rectángulo"/>
          <p:cNvSpPr/>
          <p:nvPr/>
        </p:nvSpPr>
        <p:spPr>
          <a:xfrm>
            <a:off x="3563888" y="371715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5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4103888" y="371715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6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643888" y="371715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4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5183888" y="371715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3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5723888" y="371715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2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2482280" y="425715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8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3563888" y="425715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0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4103888" y="425715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3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4643888" y="425715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4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5188289" y="425715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5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cxnSp>
        <p:nvCxnSpPr>
          <p:cNvPr id="33" name="32 Conector recto"/>
          <p:cNvCxnSpPr/>
          <p:nvPr/>
        </p:nvCxnSpPr>
        <p:spPr>
          <a:xfrm>
            <a:off x="1888928" y="4869160"/>
            <a:ext cx="442992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Rectángulo"/>
          <p:cNvSpPr/>
          <p:nvPr/>
        </p:nvSpPr>
        <p:spPr>
          <a:xfrm>
            <a:off x="5723888" y="4869160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2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35" name="34 Rectángulo"/>
          <p:cNvSpPr/>
          <p:nvPr/>
        </p:nvSpPr>
        <p:spPr>
          <a:xfrm>
            <a:off x="5183888" y="4869160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8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36" name="35 Rectángulo"/>
          <p:cNvSpPr/>
          <p:nvPr/>
        </p:nvSpPr>
        <p:spPr>
          <a:xfrm>
            <a:off x="4643888" y="4869160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3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37" name="36 Rectángulo"/>
          <p:cNvSpPr/>
          <p:nvPr/>
        </p:nvSpPr>
        <p:spPr>
          <a:xfrm>
            <a:off x="4103888" y="2213575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1</a:t>
            </a:r>
            <a:endParaRPr lang="es-CO" sz="16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4103888" y="4869160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3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39" name="38 Rectángulo"/>
          <p:cNvSpPr/>
          <p:nvPr/>
        </p:nvSpPr>
        <p:spPr>
          <a:xfrm>
            <a:off x="3563888" y="2213575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1</a:t>
            </a:r>
            <a:endParaRPr lang="es-CO" sz="16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3563888" y="4869160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6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3023888" y="4869160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,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2482280" y="4869160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2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44" name="43 Rectángulo"/>
          <p:cNvSpPr/>
          <p:nvPr/>
        </p:nvSpPr>
        <p:spPr>
          <a:xfrm>
            <a:off x="1943768" y="2816992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1</a:t>
            </a:r>
            <a:endParaRPr lang="es-CO" sz="16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  <p:sp>
        <p:nvSpPr>
          <p:cNvPr id="45" name="44 Rectángulo"/>
          <p:cNvSpPr/>
          <p:nvPr/>
        </p:nvSpPr>
        <p:spPr>
          <a:xfrm>
            <a:off x="1943768" y="4869160"/>
            <a:ext cx="540000" cy="54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solidFill>
                  <a:schemeClr val="tx1"/>
                </a:solidFill>
                <a:latin typeface="Showcard Gothic" panose="04020904020102020604" pitchFamily="82" charset="0"/>
              </a:rPr>
              <a:t>2</a:t>
            </a:r>
            <a:endParaRPr lang="es-CO" sz="4000" dirty="0">
              <a:solidFill>
                <a:schemeClr val="tx1"/>
              </a:solidFill>
              <a:latin typeface="Showcard Gothic" panose="04020904020102020604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70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9" grpId="0"/>
      <p:bldP spid="10" grpId="0"/>
      <p:bldP spid="11" grpId="0" build="p"/>
      <p:bldP spid="12" grpId="0" build="p"/>
      <p:bldP spid="13" grpId="0" build="p"/>
      <p:bldP spid="14" grpId="0" build="p"/>
      <p:bldP spid="15" grpId="0"/>
      <p:bldP spid="16" grpId="0" build="p"/>
      <p:bldP spid="17" grpId="0" build="p"/>
      <p:bldP spid="18" grpId="0" build="p"/>
      <p:bldP spid="19" grpId="0"/>
      <p:bldP spid="20" grpId="0"/>
      <p:bldP spid="21" grpId="0"/>
      <p:bldP spid="22" grpId="0" build="p"/>
      <p:bldP spid="23" grpId="0" build="p"/>
      <p:bldP spid="24" grpId="0" build="p"/>
      <p:bldP spid="25" grpId="0" build="p"/>
      <p:bldP spid="26" grpId="0" build="p"/>
      <p:bldP spid="27" grpId="0"/>
      <p:bldP spid="28" grpId="0" build="p"/>
      <p:bldP spid="29" grpId="0" build="p"/>
      <p:bldP spid="30" grpId="0" build="p"/>
      <p:bldP spid="31" grpId="0" build="p"/>
      <p:bldP spid="34" grpId="0" build="p"/>
      <p:bldP spid="35" grpId="0" build="p"/>
      <p:bldP spid="36" grpId="0" build="p"/>
      <p:bldP spid="37" grpId="0" build="p"/>
      <p:bldP spid="38" grpId="0" build="p"/>
      <p:bldP spid="39" grpId="0" build="p"/>
      <p:bldP spid="41" grpId="0" build="p"/>
      <p:bldP spid="42" grpId="0"/>
      <p:bldP spid="43" grpId="0" build="p"/>
      <p:bldP spid="44" grpId="0" build="p"/>
      <p:bldP spid="4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967335"/>
            <a:ext cx="914477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cap="none" spc="0" dirty="0" smtClean="0">
                <a:ln>
                  <a:solidFill>
                    <a:schemeClr val="tx1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Y la resta…</a:t>
            </a:r>
            <a:endParaRPr lang="es-ES" sz="5400" cap="none" spc="0" dirty="0">
              <a:ln>
                <a:solidFill>
                  <a:schemeClr val="tx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839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800" dirty="0" smtClean="0">
                <a:ln>
                  <a:solidFill>
                    <a:sysClr val="windowText" lastClr="000000"/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Resta de decimales</a:t>
            </a:r>
            <a:endParaRPr lang="es-CO" sz="4800" dirty="0">
              <a:ln>
                <a:solidFill>
                  <a:sysClr val="windowText" lastClr="000000"/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911383" y="1196752"/>
            <a:ext cx="73330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latin typeface="Ravie" panose="04040805050809020602" pitchFamily="82" charset="0"/>
              </a:rPr>
              <a:t>Al igual que la suma, en la resta también se alinean las comas decimales y se realiza la resta común y corriente</a:t>
            </a:r>
            <a:endParaRPr lang="es-CO" sz="2400" dirty="0">
              <a:latin typeface="Ravie" panose="04040805050809020602" pitchFamily="82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697574" y="3068960"/>
            <a:ext cx="574885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400" dirty="0" smtClean="0">
                <a:latin typeface="Ravie" panose="04040805050809020602" pitchFamily="82" charset="0"/>
              </a:rPr>
              <a:t>Como en los números enteros, también encontramos números positivos y negativos.</a:t>
            </a:r>
          </a:p>
          <a:p>
            <a:pPr algn="ctr"/>
            <a:r>
              <a:rPr lang="es-CO" sz="2400" dirty="0" smtClean="0">
                <a:latin typeface="Ravie" panose="04040805050809020602" pitchFamily="82" charset="0"/>
              </a:rPr>
              <a:t>Se deben trabajar igual que los números enteros con sus reglas.</a:t>
            </a:r>
            <a:endParaRPr lang="es-CO" sz="24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981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</TotalTime>
  <Words>843</Words>
  <Application>Microsoft Office PowerPoint</Application>
  <PresentationFormat>Presentación en pantalla (4:3)</PresentationFormat>
  <Paragraphs>245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Duque Barragán</dc:creator>
  <cp:lastModifiedBy>Erick Duque Barragán</cp:lastModifiedBy>
  <cp:revision>27</cp:revision>
  <dcterms:created xsi:type="dcterms:W3CDTF">2021-05-19T19:09:58Z</dcterms:created>
  <dcterms:modified xsi:type="dcterms:W3CDTF">2021-05-20T01:14:25Z</dcterms:modified>
</cp:coreProperties>
</file>