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7" r:id="rId6"/>
    <p:sldId id="261" r:id="rId7"/>
    <p:sldId id="262" r:id="rId8"/>
    <p:sldId id="264" r:id="rId9"/>
    <p:sldId id="263" r:id="rId10"/>
    <p:sldId id="266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70" d="100"/>
          <a:sy n="70" d="100"/>
        </p:scale>
        <p:origin x="-58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755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145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753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470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979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344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348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8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339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205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141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FFFFCC"/>
          </a:fgClr>
          <a:bgClr>
            <a:schemeClr val="accent4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52292-C4AF-47C1-A72D-541A348188E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418FA-07EE-4DCE-A61A-EBBD322F7C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407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FFCC"/>
          </a:fgClr>
          <a:bgClr>
            <a:schemeClr val="accent4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85164" y="87030"/>
            <a:ext cx="9621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nap ITC" panose="04040A07060A02020202" pitchFamily="82" charset="0"/>
              </a:rPr>
              <a:t>DECIMAL NUMBERS</a:t>
            </a:r>
            <a:endParaRPr lang="es-CO" sz="6000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610168" y="3442370"/>
            <a:ext cx="4971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By: Mr. Erick Duque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667" y="1122468"/>
            <a:ext cx="2136667" cy="2160000"/>
          </a:xfrm>
          <a:prstGeom prst="rect">
            <a:avLst/>
          </a:prstGeom>
        </p:spPr>
      </p:pic>
      <p:grpSp>
        <p:nvGrpSpPr>
          <p:cNvPr id="8" name="7 Grupo"/>
          <p:cNvGrpSpPr/>
          <p:nvPr/>
        </p:nvGrpSpPr>
        <p:grpSpPr>
          <a:xfrm>
            <a:off x="3450885" y="4422040"/>
            <a:ext cx="5290231" cy="1754326"/>
            <a:chOff x="1926885" y="4149080"/>
            <a:chExt cx="5290231" cy="1754326"/>
          </a:xfrm>
        </p:grpSpPr>
        <p:grpSp>
          <p:nvGrpSpPr>
            <p:cNvPr id="9" name="8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Erick Duque</a:t>
                </a:r>
              </a:p>
            </p:txBody>
          </p:sp>
          <p:pic>
            <p:nvPicPr>
              <p:cNvPr id="12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5251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30933" y="1063294"/>
            <a:ext cx="3530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Now practice!</a:t>
            </a:r>
            <a:endParaRPr lang="en-AU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184710" y="2196798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5.4 + (−9.7)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194870" y="2755598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(−0.5) + 0.3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174550" y="3365198"/>
            <a:ext cx="2759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10.8 </a:t>
            </a:r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+ (</a:t>
            </a:r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−4.73)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157718" y="3954478"/>
            <a:ext cx="3078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(</a:t>
            </a:r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−4.79) + </a:t>
            </a:r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(</a:t>
            </a:r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−0.4)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555872" y="2196798"/>
            <a:ext cx="131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= </a:t>
            </a:r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– </a:t>
            </a:r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4.3</a:t>
            </a:r>
            <a:endParaRPr lang="en-AU" sz="44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62556" y="2736319"/>
            <a:ext cx="1311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= </a:t>
            </a:r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– </a:t>
            </a:r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0.2</a:t>
            </a:r>
            <a:endParaRPr lang="en-AU" sz="44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840983" y="3390023"/>
            <a:ext cx="12795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= 6.07</a:t>
            </a:r>
            <a:endParaRPr lang="en-AU" sz="44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197234" y="3998473"/>
            <a:ext cx="1481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= </a:t>
            </a:r>
            <a:r>
              <a:rPr lang="es-CO" sz="3200" dirty="0">
                <a:latin typeface="Showcard Gothic" panose="04020904020102020604" pitchFamily="82" charset="0"/>
                <a:cs typeface="Arial" panose="020B0604020202020204" pitchFamily="34" charset="0"/>
              </a:rPr>
              <a:t>– </a:t>
            </a:r>
            <a:r>
              <a:rPr lang="es-CO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5.19</a:t>
            </a:r>
            <a:endParaRPr lang="en-AU" sz="44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2" grpId="2" build="allAtOnce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014571" y="2807602"/>
            <a:ext cx="1422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34.5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523593" y="4016682"/>
            <a:ext cx="900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Cooper Black" panose="0208090404030B020404" pitchFamily="18" charset="0"/>
                <a:cs typeface="Arial" panose="020B0604020202020204" pitchFamily="34" charset="0"/>
              </a:rPr>
              <a:t>Tens</a:t>
            </a:r>
            <a:endParaRPr lang="en-AU" sz="2400" dirty="0">
              <a:latin typeface="Cooper Black" panose="0208090404030B020404" pitchFamily="18" charset="0"/>
              <a:cs typeface="Arial" panose="020B0604020202020204" pitchFamily="34" charset="0"/>
            </a:endParaRPr>
          </a:p>
        </p:txBody>
      </p:sp>
      <p:sp>
        <p:nvSpPr>
          <p:cNvPr id="11" name="Forma libre 10"/>
          <p:cNvSpPr/>
          <p:nvPr/>
        </p:nvSpPr>
        <p:spPr>
          <a:xfrm>
            <a:off x="4972050" y="3548146"/>
            <a:ext cx="268092" cy="457200"/>
          </a:xfrm>
          <a:custGeom>
            <a:avLst/>
            <a:gdLst>
              <a:gd name="connsiteX0" fmla="*/ 0 w 268092"/>
              <a:gd name="connsiteY0" fmla="*/ 457200 h 457200"/>
              <a:gd name="connsiteX1" fmla="*/ 19050 w 268092"/>
              <a:gd name="connsiteY1" fmla="*/ 342900 h 457200"/>
              <a:gd name="connsiteX2" fmla="*/ 209550 w 268092"/>
              <a:gd name="connsiteY2" fmla="*/ 171450 h 457200"/>
              <a:gd name="connsiteX3" fmla="*/ 266700 w 268092"/>
              <a:gd name="connsiteY3" fmla="*/ 57150 h 457200"/>
              <a:gd name="connsiteX4" fmla="*/ 266700 w 268092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092" h="457200">
                <a:moveTo>
                  <a:pt x="0" y="457200"/>
                </a:moveTo>
                <a:cubicBezTo>
                  <a:pt x="6350" y="419100"/>
                  <a:pt x="-1194" y="375796"/>
                  <a:pt x="19050" y="342900"/>
                </a:cubicBezTo>
                <a:cubicBezTo>
                  <a:pt x="71064" y="258378"/>
                  <a:pt x="135616" y="220739"/>
                  <a:pt x="209550" y="171450"/>
                </a:cubicBezTo>
                <a:cubicBezTo>
                  <a:pt x="238805" y="127567"/>
                  <a:pt x="257937" y="109730"/>
                  <a:pt x="266700" y="57150"/>
                </a:cubicBezTo>
                <a:cubicBezTo>
                  <a:pt x="269832" y="38359"/>
                  <a:pt x="266700" y="19050"/>
                  <a:pt x="266700" y="0"/>
                </a:cubicBezTo>
              </a:path>
            </a:pathLst>
          </a:custGeom>
          <a:ln w="2857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orma libre 11"/>
          <p:cNvSpPr/>
          <p:nvPr/>
        </p:nvSpPr>
        <p:spPr>
          <a:xfrm>
            <a:off x="5676900" y="2309896"/>
            <a:ext cx="685800" cy="628650"/>
          </a:xfrm>
          <a:custGeom>
            <a:avLst/>
            <a:gdLst>
              <a:gd name="connsiteX0" fmla="*/ 0 w 685800"/>
              <a:gd name="connsiteY0" fmla="*/ 628650 h 628650"/>
              <a:gd name="connsiteX1" fmla="*/ 19050 w 685800"/>
              <a:gd name="connsiteY1" fmla="*/ 419100 h 628650"/>
              <a:gd name="connsiteX2" fmla="*/ 209550 w 685800"/>
              <a:gd name="connsiteY2" fmla="*/ 228600 h 628650"/>
              <a:gd name="connsiteX3" fmla="*/ 285750 w 685800"/>
              <a:gd name="connsiteY3" fmla="*/ 209550 h 628650"/>
              <a:gd name="connsiteX4" fmla="*/ 438150 w 685800"/>
              <a:gd name="connsiteY4" fmla="*/ 95250 h 628650"/>
              <a:gd name="connsiteX5" fmla="*/ 552450 w 685800"/>
              <a:gd name="connsiteY5" fmla="*/ 57150 h 628650"/>
              <a:gd name="connsiteX6" fmla="*/ 685800 w 685800"/>
              <a:gd name="connsiteY6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" h="628650">
                <a:moveTo>
                  <a:pt x="0" y="628650"/>
                </a:moveTo>
                <a:cubicBezTo>
                  <a:pt x="6350" y="558800"/>
                  <a:pt x="-6371" y="484469"/>
                  <a:pt x="19050" y="419100"/>
                </a:cubicBezTo>
                <a:cubicBezTo>
                  <a:pt x="35106" y="377813"/>
                  <a:pt x="151001" y="257875"/>
                  <a:pt x="209550" y="228600"/>
                </a:cubicBezTo>
                <a:cubicBezTo>
                  <a:pt x="232968" y="216891"/>
                  <a:pt x="260350" y="215900"/>
                  <a:pt x="285750" y="209550"/>
                </a:cubicBezTo>
                <a:cubicBezTo>
                  <a:pt x="346118" y="149182"/>
                  <a:pt x="351359" y="134701"/>
                  <a:pt x="438150" y="95250"/>
                </a:cubicBezTo>
                <a:cubicBezTo>
                  <a:pt x="474711" y="78631"/>
                  <a:pt x="514707" y="70875"/>
                  <a:pt x="552450" y="57150"/>
                </a:cubicBezTo>
                <a:cubicBezTo>
                  <a:pt x="631968" y="28234"/>
                  <a:pt x="629121" y="28340"/>
                  <a:pt x="685800" y="0"/>
                </a:cubicBezTo>
              </a:path>
            </a:pathLst>
          </a:cu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CuadroTexto 13"/>
          <p:cNvSpPr txBox="1"/>
          <p:nvPr/>
        </p:nvSpPr>
        <p:spPr>
          <a:xfrm>
            <a:off x="5966113" y="1931192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Cooper Black" panose="0208090404030B020404" pitchFamily="18" charset="0"/>
                <a:cs typeface="Arial" panose="020B0604020202020204" pitchFamily="34" charset="0"/>
              </a:rPr>
              <a:t>Ones</a:t>
            </a:r>
            <a:endParaRPr lang="en-AU" sz="2400" dirty="0">
              <a:latin typeface="Cooper Black" panose="0208090404030B020404" pitchFamily="18" charset="0"/>
              <a:cs typeface="Arial" panose="020B0604020202020204" pitchFamily="34" charset="0"/>
            </a:endParaRPr>
          </a:p>
        </p:txBody>
      </p:sp>
      <p:sp>
        <p:nvSpPr>
          <p:cNvPr id="13" name="Forma libre 12"/>
          <p:cNvSpPr/>
          <p:nvPr/>
        </p:nvSpPr>
        <p:spPr>
          <a:xfrm>
            <a:off x="6381750" y="3205230"/>
            <a:ext cx="1085850" cy="133366"/>
          </a:xfrm>
          <a:custGeom>
            <a:avLst/>
            <a:gdLst>
              <a:gd name="connsiteX0" fmla="*/ 0 w 1085850"/>
              <a:gd name="connsiteY0" fmla="*/ 133366 h 133366"/>
              <a:gd name="connsiteX1" fmla="*/ 381000 w 1085850"/>
              <a:gd name="connsiteY1" fmla="*/ 114316 h 133366"/>
              <a:gd name="connsiteX2" fmla="*/ 457200 w 1085850"/>
              <a:gd name="connsiteY2" fmla="*/ 95266 h 133366"/>
              <a:gd name="connsiteX3" fmla="*/ 952500 w 1085850"/>
              <a:gd name="connsiteY3" fmla="*/ 38116 h 133366"/>
              <a:gd name="connsiteX4" fmla="*/ 1085850 w 1085850"/>
              <a:gd name="connsiteY4" fmla="*/ 16 h 133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5850" h="133366">
                <a:moveTo>
                  <a:pt x="0" y="133366"/>
                </a:moveTo>
                <a:cubicBezTo>
                  <a:pt x="127000" y="127016"/>
                  <a:pt x="254281" y="124876"/>
                  <a:pt x="381000" y="114316"/>
                </a:cubicBezTo>
                <a:cubicBezTo>
                  <a:pt x="407091" y="112142"/>
                  <a:pt x="431198" y="98325"/>
                  <a:pt x="457200" y="95266"/>
                </a:cubicBezTo>
                <a:cubicBezTo>
                  <a:pt x="1160416" y="12535"/>
                  <a:pt x="247457" y="146584"/>
                  <a:pt x="952500" y="38116"/>
                </a:cubicBezTo>
                <a:cubicBezTo>
                  <a:pt x="1072824" y="-1992"/>
                  <a:pt x="1026639" y="16"/>
                  <a:pt x="1085850" y="16"/>
                </a:cubicBezTo>
              </a:path>
            </a:pathLst>
          </a:cu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CuadroTexto 15"/>
          <p:cNvSpPr txBox="1"/>
          <p:nvPr/>
        </p:nvSpPr>
        <p:spPr>
          <a:xfrm>
            <a:off x="7467600" y="3038434"/>
            <a:ext cx="125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Cooper Black" panose="0208090404030B020404" pitchFamily="18" charset="0"/>
                <a:cs typeface="Arial" panose="020B0604020202020204" pitchFamily="34" charset="0"/>
              </a:rPr>
              <a:t>Tenths</a:t>
            </a:r>
            <a:endParaRPr lang="en-AU" sz="2400" dirty="0">
              <a:latin typeface="Cooper Black" panose="0208090404030B020404" pitchFamily="18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1296142"/>
            <a:ext cx="958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A decimal number is a number that contains a decimal point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977999" y="5191024"/>
            <a:ext cx="6236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It is read: Thirty-four and five tenths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96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 animBg="1"/>
      <p:bldP spid="12" grpId="0" animBg="1"/>
      <p:bldP spid="14" grpId="0"/>
      <p:bldP spid="13" grpId="0" animBg="1"/>
      <p:bldP spid="16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262004"/>
            <a:ext cx="6357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Every number is placed in a place value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589867" y="2074454"/>
            <a:ext cx="11012268" cy="1828800"/>
            <a:chOff x="589867" y="1978918"/>
            <a:chExt cx="11012268" cy="1828800"/>
          </a:xfrm>
        </p:grpSpPr>
        <p:sp>
          <p:nvSpPr>
            <p:cNvPr id="4" name="3 Rectángulo"/>
            <p:cNvSpPr/>
            <p:nvPr/>
          </p:nvSpPr>
          <p:spPr>
            <a:xfrm>
              <a:off x="589867" y="19789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Thousands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2104768" y="19789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Hundreds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3619669" y="19789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Tens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134570" y="1978918"/>
              <a:ext cx="1537156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Ones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6671726" y="1978918"/>
              <a:ext cx="341194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.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7012920" y="1978918"/>
              <a:ext cx="1537156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Tenths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8550076" y="1978918"/>
              <a:ext cx="1537156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Hundredths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10087233" y="19789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Thousandths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589867" y="28933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2104768" y="28933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3619668" y="2893318"/>
              <a:ext cx="1514901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5134569" y="2893318"/>
              <a:ext cx="1537157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6671726" y="2893318"/>
              <a:ext cx="341194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tx1"/>
                  </a:solidFill>
                  <a:latin typeface="Hobo Std" pitchFamily="34" charset="0"/>
                </a:rPr>
                <a:t>.</a:t>
              </a:r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7012920" y="2893318"/>
              <a:ext cx="1537157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8550077" y="2893318"/>
              <a:ext cx="1537157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10087235" y="2893318"/>
              <a:ext cx="1514900" cy="9144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  <a:latin typeface="Hobo Std" pitchFamily="34" charset="0"/>
              </a:endParaRPr>
            </a:p>
          </p:txBody>
        </p:sp>
      </p:grpSp>
      <p:sp>
        <p:nvSpPr>
          <p:cNvPr id="29" name="CuadroTexto 2"/>
          <p:cNvSpPr txBox="1"/>
          <p:nvPr/>
        </p:nvSpPr>
        <p:spPr>
          <a:xfrm>
            <a:off x="1" y="4250102"/>
            <a:ext cx="7260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cs typeface="Arial" panose="020B0604020202020204" pitchFamily="34" charset="0"/>
              </a:rPr>
              <a:t>Place the following number in the table above</a:t>
            </a:r>
            <a:endParaRPr lang="en-AU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0" name="CuadroTexto 3"/>
          <p:cNvSpPr txBox="1"/>
          <p:nvPr/>
        </p:nvSpPr>
        <p:spPr>
          <a:xfrm>
            <a:off x="2226306" y="4891544"/>
            <a:ext cx="1358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23.745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4190209" y="3153666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2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709826" y="3153666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3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7578558" y="3153666"/>
            <a:ext cx="4058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7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9110103" y="3153666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4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0649758" y="315366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5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37" name="CuadroTexto 4"/>
          <p:cNvSpPr txBox="1"/>
          <p:nvPr/>
        </p:nvSpPr>
        <p:spPr>
          <a:xfrm>
            <a:off x="5216901" y="4891543"/>
            <a:ext cx="1372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435.65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653667" y="3153666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4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183796" y="3153666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3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5689091" y="315366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5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567336" y="3153666"/>
            <a:ext cx="417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6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9123729" y="315366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</a:rPr>
              <a:t>5</a:t>
            </a:r>
            <a:endParaRPr lang="en-AU" sz="32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3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7" grpId="0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" y="1125707"/>
            <a:ext cx="7042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Name the following decimals</a:t>
            </a:r>
            <a:endParaRPr lang="en-AU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45314" y="1775390"/>
            <a:ext cx="1610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 smtClean="0">
                <a:latin typeface="Showcard Gothic" panose="04020904020102020604" pitchFamily="82" charset="0"/>
              </a:rPr>
              <a:t>315.215</a:t>
            </a:r>
            <a:endParaRPr lang="es-ES" altLang="es-CO" sz="3600" dirty="0">
              <a:latin typeface="Showcard Gothic" panose="04020904020102020604" pitchFamily="82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45314" y="4021690"/>
            <a:ext cx="19815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 smtClean="0">
                <a:latin typeface="Showcard Gothic" panose="04020904020102020604" pitchFamily="82" charset="0"/>
              </a:rPr>
              <a:t>0.54879</a:t>
            </a:r>
            <a:endParaRPr lang="es-ES" altLang="es-CO" sz="3600" dirty="0">
              <a:latin typeface="Showcard Gothic" panose="04020904020102020604" pitchFamily="82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45314" y="2638324"/>
            <a:ext cx="32113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 smtClean="0">
                <a:latin typeface="Showcard Gothic" panose="04020904020102020604" pitchFamily="82" charset="0"/>
              </a:rPr>
              <a:t>123,245.124578</a:t>
            </a:r>
            <a:endParaRPr lang="es-ES" altLang="es-CO" sz="3600" dirty="0">
              <a:latin typeface="Showcard Gothic" panose="04020904020102020604" pitchFamily="82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45313" y="5202972"/>
            <a:ext cx="27981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>
                <a:latin typeface="Showcard Gothic" panose="04020904020102020604" pitchFamily="82" charset="0"/>
              </a:rPr>
              <a:t>10.23549877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42733" y="1913889"/>
            <a:ext cx="959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Three hundred fifteen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and</a:t>
            </a:r>
            <a:r>
              <a:rPr lang="en-AU" dirty="0" smtClean="0">
                <a:latin typeface="Ravie" panose="04040805050809020602" pitchFamily="82" charset="0"/>
              </a:rPr>
              <a:t> two hundred fifteen thousandths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706616" y="2361324"/>
            <a:ext cx="7642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Hundred twenty-three thousands two hundred forty-five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and</a:t>
            </a:r>
            <a:r>
              <a:rPr lang="en-AU" dirty="0" smtClean="0">
                <a:latin typeface="Ravie" panose="04040805050809020602" pitchFamily="82" charset="0"/>
              </a:rPr>
              <a:t> one hundred twenty-four thousands five hundred seventy-eight millionths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497174" y="4021689"/>
            <a:ext cx="7861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Fifty-four thousands eight hundred seventy-nine hundred-thousandths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131994" y="5064472"/>
            <a:ext cx="6967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Ten 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</a:rPr>
              <a:t>and</a:t>
            </a:r>
            <a:r>
              <a:rPr lang="en-AU" dirty="0" smtClean="0">
                <a:latin typeface="Ravie" panose="04040805050809020602" pitchFamily="82" charset="0"/>
              </a:rPr>
              <a:t> twenty-three millions five hundred forty-nine thousands eight hundred seventy-seven hundred-millionths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048000" y="17013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Like integer numbers, decimals have positive and negative numbers.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443786" y="2704581"/>
            <a:ext cx="5304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Now the questions is: How </a:t>
            </a:r>
            <a:r>
              <a:rPr lang="en-AU" dirty="0" smtClean="0">
                <a:latin typeface="Ravie" panose="04040805050809020602" pitchFamily="82" charset="0"/>
                <a:cs typeface="Arial" panose="020B0604020202020204" pitchFamily="34" charset="0"/>
              </a:rPr>
              <a:t>to </a:t>
            </a:r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add decimal </a:t>
            </a:r>
            <a:r>
              <a:rPr lang="en-AU" dirty="0" smtClean="0">
                <a:latin typeface="Ravie" panose="04040805050809020602" pitchFamily="82" charset="0"/>
                <a:cs typeface="Arial" panose="020B0604020202020204" pitchFamily="34" charset="0"/>
              </a:rPr>
              <a:t>numbers?</a:t>
            </a:r>
            <a:endParaRPr lang="en-AU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7363" y="3828349"/>
            <a:ext cx="57172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It´s simple, you have to line up the decimal point of </a:t>
            </a:r>
            <a:r>
              <a:rPr lang="en-AU" dirty="0" smtClean="0">
                <a:latin typeface="Ravie" panose="04040805050809020602" pitchFamily="82" charset="0"/>
                <a:cs typeface="Arial" panose="020B0604020202020204" pitchFamily="34" charset="0"/>
              </a:rPr>
              <a:t>the </a:t>
            </a:r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given numbers and add </a:t>
            </a:r>
            <a:r>
              <a:rPr lang="en-AU" dirty="0" smtClean="0">
                <a:latin typeface="Ravie" panose="04040805050809020602" pitchFamily="82" charset="0"/>
                <a:cs typeface="Arial" panose="020B0604020202020204" pitchFamily="34" charset="0"/>
              </a:rPr>
              <a:t>those commonly</a:t>
            </a:r>
            <a:endParaRPr lang="en-AU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9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34118" y="1207068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Add the following decimals: </a:t>
            </a:r>
            <a:r>
              <a:rPr lang="en-AU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0.03 + 14.005 + 0.56432 + 8.0345</a:t>
            </a:r>
            <a:endParaRPr lang="en-AU" sz="28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306968" y="2582755"/>
            <a:ext cx="1196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0.03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108473" y="3056822"/>
            <a:ext cx="1754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latin typeface="Showcard Gothic" panose="04020904020102020604" pitchFamily="82" charset="0"/>
                <a:cs typeface="Arial" panose="020B0604020202020204" pitchFamily="34" charset="0"/>
              </a:rPr>
              <a:t>14.005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286344" y="3523865"/>
            <a:ext cx="19495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>
                <a:latin typeface="Showcard Gothic" panose="04020904020102020604" pitchFamily="82" charset="0"/>
                <a:cs typeface="Arial" panose="020B0604020202020204" pitchFamily="34" charset="0"/>
              </a:rPr>
              <a:t>0.56432</a:t>
            </a:r>
            <a:endParaRPr lang="en-AU" sz="4000" dirty="0">
              <a:latin typeface="Showcard Gothic" panose="04020904020102020604" pitchFamily="8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06968" y="4060430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>
                <a:latin typeface="Showcard Gothic" panose="04020904020102020604" pitchFamily="82" charset="0"/>
                <a:cs typeface="Arial" panose="020B0604020202020204" pitchFamily="34" charset="0"/>
              </a:rPr>
              <a:t>8.0345</a:t>
            </a:r>
            <a:endParaRPr lang="en-AU" sz="4000" dirty="0">
              <a:latin typeface="Showcard Gothic" panose="04020904020102020604" pitchFamily="82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4530766" y="4825684"/>
            <a:ext cx="3362240" cy="30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6896629" y="4825684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2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601989" y="481552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latin typeface="Showcard Gothic" panose="04020904020102020604" pitchFamily="82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317509" y="4815524"/>
            <a:ext cx="436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3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055433" y="2332744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</a:t>
            </a:r>
            <a:endParaRPr lang="en-AU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033029" y="4815524"/>
            <a:ext cx="436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3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797334" y="2332744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</a:t>
            </a:r>
            <a:endParaRPr lang="en-AU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748549" y="481552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6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585989" y="4795204"/>
            <a:ext cx="338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.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321829" y="4795204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2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5017029" y="4795204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2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5095576" y="28721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</a:t>
            </a:r>
            <a:endParaRPr lang="en-AU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76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766" y="1002654"/>
            <a:ext cx="367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Now, practice!</a:t>
            </a:r>
            <a:endParaRPr lang="en-AU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0640" y="1524320"/>
            <a:ext cx="11097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Add the following decimals: </a:t>
            </a:r>
            <a:r>
              <a:rPr lang="en-AU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0.19 + 3.81 + 0.723 + 0.1314</a:t>
            </a:r>
            <a:endParaRPr lang="en-AU" sz="28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026454" y="2822431"/>
            <a:ext cx="1136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0.19</a:t>
            </a:r>
            <a:endParaRPr lang="en-AU" sz="4000" dirty="0">
              <a:latin typeface="Showcard Gothic" panose="04020904020102020604" pitchFamily="8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069647" y="3309810"/>
            <a:ext cx="10855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3.81</a:t>
            </a:r>
            <a:endParaRPr lang="en-AU" sz="4000" dirty="0">
              <a:latin typeface="Showcard Gothic" panose="04020904020102020604" pitchFamily="8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028703" y="3777170"/>
            <a:ext cx="14045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0.723</a:t>
            </a:r>
            <a:endParaRPr lang="en-AU" sz="4000" dirty="0">
              <a:latin typeface="Showcard Gothic" panose="04020904020102020604" pitchFamily="8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028703" y="4244530"/>
            <a:ext cx="16097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0.1314</a:t>
            </a:r>
            <a:endParaRPr lang="en-AU" sz="4000" dirty="0">
              <a:latin typeface="Showcard Gothic" panose="04020904020102020604" pitchFamily="8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4224586" y="4988848"/>
            <a:ext cx="3362240" cy="178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6248812" y="4958984"/>
            <a:ext cx="4748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4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937036" y="4958984"/>
            <a:ext cx="4748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4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691368" y="4985962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5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508967" y="2601333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</a:t>
            </a:r>
            <a:endParaRPr lang="en-AU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418094" y="498070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8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111258" y="2595597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</a:t>
            </a:r>
            <a:endParaRPr lang="en-AU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286716" y="4959680"/>
            <a:ext cx="3385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.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019063" y="4973440"/>
            <a:ext cx="4748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4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50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087805" y="2220338"/>
            <a:ext cx="5607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0.005 + 0.1326 + 8.5432 + 14.00001</a:t>
            </a:r>
            <a:endParaRPr lang="en-AU" sz="28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187992" y="2910546"/>
            <a:ext cx="5535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0.99 + 95.999 + 18.9999 + 0.99999</a:t>
            </a:r>
            <a:endParaRPr lang="en-AU" sz="28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88504" y="3620305"/>
            <a:ext cx="4063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350 + 9.36 + 0.00015 + 32</a:t>
            </a:r>
            <a:endParaRPr lang="en-AU" sz="28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" y="0"/>
            <a:ext cx="1219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" y="1238114"/>
            <a:ext cx="6638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>
                <a:latin typeface="Ravie" panose="04040805050809020602" pitchFamily="82" charset="0"/>
                <a:cs typeface="Arial" panose="020B0604020202020204" pitchFamily="34" charset="0"/>
              </a:rPr>
              <a:t>Add the following decimals</a:t>
            </a:r>
            <a:endParaRPr lang="en-AU" sz="2800" dirty="0"/>
          </a:p>
        </p:txBody>
      </p:sp>
      <p:sp>
        <p:nvSpPr>
          <p:cNvPr id="10" name="9 Rectángulo"/>
          <p:cNvSpPr/>
          <p:nvPr/>
        </p:nvSpPr>
        <p:spPr>
          <a:xfrm>
            <a:off x="3507465" y="5100260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400" dirty="0">
                <a:latin typeface="Ravie" panose="04040805050809020602" pitchFamily="82" charset="0"/>
              </a:rPr>
              <a:t>Send us your answer and we will send you back your feedback</a:t>
            </a:r>
          </a:p>
        </p:txBody>
      </p:sp>
    </p:spTree>
    <p:extLst>
      <p:ext uri="{BB962C8B-B14F-4D97-AF65-F5344CB8AC3E}">
        <p14:creationId xmlns:p14="http://schemas.microsoft.com/office/powerpoint/2010/main" val="58078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0640" y="1593083"/>
            <a:ext cx="2105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1.5 + ( – 2.7 )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692348" y="2743338"/>
            <a:ext cx="718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2.7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661868" y="3139578"/>
            <a:ext cx="683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1.5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2379840" y="3720396"/>
            <a:ext cx="13614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2395639" y="2959658"/>
            <a:ext cx="360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–</a:t>
            </a:r>
            <a:endParaRPr lang="en-AU" sz="2800" dirty="0">
              <a:latin typeface="Showcard Gothic" panose="04020904020102020604" pitchFamily="82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023378" y="375071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2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891995" y="3776990"/>
            <a:ext cx="308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.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687040" y="3761226"/>
            <a:ext cx="354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</a:t>
            </a:r>
            <a:endParaRPr lang="en-AU" sz="32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144498" y="1592705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= </a:t>
            </a:r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– </a:t>
            </a:r>
            <a:r>
              <a:rPr lang="es-CO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1.2</a:t>
            </a:r>
            <a:endParaRPr lang="en-AU" sz="40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34118" y="0"/>
            <a:ext cx="122261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8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nap ITC" panose="04040A07060A02020202" pitchFamily="82" charset="0"/>
              </a:rPr>
              <a:t>Decimal numbers</a:t>
            </a:r>
            <a:endParaRPr lang="en-AU" sz="8800" dirty="0">
              <a:ln>
                <a:solidFill>
                  <a:schemeClr val="tx1"/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-34118" y="6550925"/>
            <a:ext cx="12226118" cy="307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88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" y="983156"/>
            <a:ext cx="1406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Solve</a:t>
            </a:r>
            <a:endParaRPr lang="en-AU" sz="2800" dirty="0"/>
          </a:p>
        </p:txBody>
      </p:sp>
      <p:sp>
        <p:nvSpPr>
          <p:cNvPr id="12" name="11 Rectángulo"/>
          <p:cNvSpPr/>
          <p:nvPr/>
        </p:nvSpPr>
        <p:spPr>
          <a:xfrm>
            <a:off x="6536974" y="2377550"/>
            <a:ext cx="50581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When you have different signs, you subtract, and take the sign of the greater number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905172" y="3449967"/>
            <a:ext cx="43217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latin typeface="Ravie" panose="04040805050809020602" pitchFamily="82" charset="0"/>
                <a:cs typeface="Arial" panose="020B0604020202020204" pitchFamily="34" charset="0"/>
              </a:rPr>
              <a:t>When you have equal signs, you add, and leave the common sign</a:t>
            </a:r>
          </a:p>
        </p:txBody>
      </p:sp>
    </p:spTree>
    <p:extLst>
      <p:ext uri="{BB962C8B-B14F-4D97-AF65-F5344CB8AC3E}">
        <p14:creationId xmlns:p14="http://schemas.microsoft.com/office/powerpoint/2010/main" val="32397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0" grpId="1"/>
      <p:bldP spid="10" grpId="2"/>
      <p:bldP spid="11" grpId="0"/>
      <p:bldP spid="11" grpId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21" grpId="0"/>
      <p:bldP spid="24" grpId="0"/>
      <p:bldP spid="12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Decimal Numbers</Template>
  <TotalTime>442</TotalTime>
  <Words>377</Words>
  <Application>Microsoft Office PowerPoint</Application>
  <PresentationFormat>Personalizado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Erick Duque Barragán</cp:lastModifiedBy>
  <cp:revision>13</cp:revision>
  <dcterms:created xsi:type="dcterms:W3CDTF">2017-07-07T00:51:11Z</dcterms:created>
  <dcterms:modified xsi:type="dcterms:W3CDTF">2021-05-20T01:14:30Z</dcterms:modified>
</cp:coreProperties>
</file>