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8" r:id="rId21"/>
    <p:sldId id="289" r:id="rId22"/>
    <p:sldId id="292" r:id="rId23"/>
    <p:sldId id="293" r:id="rId24"/>
    <p:sldId id="290" r:id="rId25"/>
    <p:sldId id="291" r:id="rId26"/>
    <p:sldId id="294" r:id="rId27"/>
    <p:sldId id="295" r:id="rId28"/>
    <p:sldId id="296"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Hoja1!$B$1</c:f>
              <c:strCache>
                <c:ptCount val="1"/>
                <c:pt idx="0">
                  <c:v>22</c:v>
                </c:pt>
              </c:strCache>
            </c:strRef>
          </c:tx>
          <c:invertIfNegative val="0"/>
          <c:cat>
            <c:numRef>
              <c:f>Hoja1!$A$2</c:f>
              <c:numCache>
                <c:formatCode>General</c:formatCode>
                <c:ptCount val="1"/>
                <c:pt idx="0">
                  <c:v>22</c:v>
                </c:pt>
              </c:numCache>
            </c:numRef>
          </c:cat>
          <c:val>
            <c:numRef>
              <c:f>Hoja1!$B$2</c:f>
              <c:numCache>
                <c:formatCode>General</c:formatCode>
                <c:ptCount val="1"/>
                <c:pt idx="0">
                  <c:v>2</c:v>
                </c:pt>
              </c:numCache>
            </c:numRef>
          </c:val>
        </c:ser>
        <c:ser>
          <c:idx val="1"/>
          <c:order val="1"/>
          <c:tx>
            <c:strRef>
              <c:f>Hoja1!$C$1</c:f>
              <c:strCache>
                <c:ptCount val="1"/>
                <c:pt idx="0">
                  <c:v>31</c:v>
                </c:pt>
              </c:strCache>
            </c:strRef>
          </c:tx>
          <c:invertIfNegative val="0"/>
          <c:cat>
            <c:numRef>
              <c:f>Hoja1!$A$2</c:f>
              <c:numCache>
                <c:formatCode>General</c:formatCode>
                <c:ptCount val="1"/>
                <c:pt idx="0">
                  <c:v>22</c:v>
                </c:pt>
              </c:numCache>
            </c:numRef>
          </c:cat>
          <c:val>
            <c:numRef>
              <c:f>Hoja1!$C$2</c:f>
              <c:numCache>
                <c:formatCode>General</c:formatCode>
                <c:ptCount val="1"/>
                <c:pt idx="0">
                  <c:v>5</c:v>
                </c:pt>
              </c:numCache>
            </c:numRef>
          </c:val>
        </c:ser>
        <c:ser>
          <c:idx val="2"/>
          <c:order val="2"/>
          <c:tx>
            <c:strRef>
              <c:f>Hoja1!$D$1</c:f>
              <c:strCache>
                <c:ptCount val="1"/>
                <c:pt idx="0">
                  <c:v>40</c:v>
                </c:pt>
              </c:strCache>
            </c:strRef>
          </c:tx>
          <c:invertIfNegative val="0"/>
          <c:cat>
            <c:numRef>
              <c:f>Hoja1!$A$2</c:f>
              <c:numCache>
                <c:formatCode>General</c:formatCode>
                <c:ptCount val="1"/>
                <c:pt idx="0">
                  <c:v>22</c:v>
                </c:pt>
              </c:numCache>
            </c:numRef>
          </c:cat>
          <c:val>
            <c:numRef>
              <c:f>Hoja1!$D$2</c:f>
              <c:numCache>
                <c:formatCode>General</c:formatCode>
                <c:ptCount val="1"/>
                <c:pt idx="0">
                  <c:v>9</c:v>
                </c:pt>
              </c:numCache>
            </c:numRef>
          </c:val>
        </c:ser>
        <c:ser>
          <c:idx val="3"/>
          <c:order val="3"/>
          <c:tx>
            <c:strRef>
              <c:f>Hoja1!$E$1</c:f>
              <c:strCache>
                <c:ptCount val="1"/>
                <c:pt idx="0">
                  <c:v>49</c:v>
                </c:pt>
              </c:strCache>
            </c:strRef>
          </c:tx>
          <c:invertIfNegative val="0"/>
          <c:cat>
            <c:numRef>
              <c:f>Hoja1!$A$2</c:f>
              <c:numCache>
                <c:formatCode>General</c:formatCode>
                <c:ptCount val="1"/>
                <c:pt idx="0">
                  <c:v>22</c:v>
                </c:pt>
              </c:numCache>
            </c:numRef>
          </c:cat>
          <c:val>
            <c:numRef>
              <c:f>Hoja1!$E$2</c:f>
              <c:numCache>
                <c:formatCode>General</c:formatCode>
                <c:ptCount val="1"/>
                <c:pt idx="0">
                  <c:v>12</c:v>
                </c:pt>
              </c:numCache>
            </c:numRef>
          </c:val>
        </c:ser>
        <c:ser>
          <c:idx val="4"/>
          <c:order val="4"/>
          <c:tx>
            <c:strRef>
              <c:f>Hoja1!$F$1</c:f>
              <c:strCache>
                <c:ptCount val="1"/>
                <c:pt idx="0">
                  <c:v>58</c:v>
                </c:pt>
              </c:strCache>
            </c:strRef>
          </c:tx>
          <c:invertIfNegative val="0"/>
          <c:cat>
            <c:numRef>
              <c:f>Hoja1!$A$2</c:f>
              <c:numCache>
                <c:formatCode>General</c:formatCode>
                <c:ptCount val="1"/>
                <c:pt idx="0">
                  <c:v>22</c:v>
                </c:pt>
              </c:numCache>
            </c:numRef>
          </c:cat>
          <c:val>
            <c:numRef>
              <c:f>Hoja1!$F$2</c:f>
              <c:numCache>
                <c:formatCode>General</c:formatCode>
                <c:ptCount val="1"/>
                <c:pt idx="0">
                  <c:v>5</c:v>
                </c:pt>
              </c:numCache>
            </c:numRef>
          </c:val>
        </c:ser>
        <c:ser>
          <c:idx val="5"/>
          <c:order val="5"/>
          <c:tx>
            <c:strRef>
              <c:f>Hoja1!$G$1</c:f>
              <c:strCache>
                <c:ptCount val="1"/>
                <c:pt idx="0">
                  <c:v>67</c:v>
                </c:pt>
              </c:strCache>
            </c:strRef>
          </c:tx>
          <c:invertIfNegative val="0"/>
          <c:cat>
            <c:numRef>
              <c:f>Hoja1!$A$2</c:f>
              <c:numCache>
                <c:formatCode>General</c:formatCode>
                <c:ptCount val="1"/>
                <c:pt idx="0">
                  <c:v>22</c:v>
                </c:pt>
              </c:numCache>
            </c:numRef>
          </c:cat>
          <c:val>
            <c:numRef>
              <c:f>Hoja1!$G$2</c:f>
              <c:numCache>
                <c:formatCode>General</c:formatCode>
                <c:ptCount val="1"/>
                <c:pt idx="0">
                  <c:v>4</c:v>
                </c:pt>
              </c:numCache>
            </c:numRef>
          </c:val>
        </c:ser>
        <c:ser>
          <c:idx val="6"/>
          <c:order val="6"/>
          <c:tx>
            <c:strRef>
              <c:f>Hoja1!$H$1</c:f>
              <c:strCache>
                <c:ptCount val="1"/>
                <c:pt idx="0">
                  <c:v>76</c:v>
                </c:pt>
              </c:strCache>
            </c:strRef>
          </c:tx>
          <c:invertIfNegative val="0"/>
          <c:cat>
            <c:numRef>
              <c:f>Hoja1!$A$2</c:f>
              <c:numCache>
                <c:formatCode>General</c:formatCode>
                <c:ptCount val="1"/>
                <c:pt idx="0">
                  <c:v>22</c:v>
                </c:pt>
              </c:numCache>
            </c:numRef>
          </c:cat>
          <c:val>
            <c:numRef>
              <c:f>Hoja1!$H$2</c:f>
              <c:numCache>
                <c:formatCode>General</c:formatCode>
                <c:ptCount val="1"/>
                <c:pt idx="0">
                  <c:v>2</c:v>
                </c:pt>
              </c:numCache>
            </c:numRef>
          </c:val>
        </c:ser>
        <c:dLbls>
          <c:showLegendKey val="0"/>
          <c:showVal val="0"/>
          <c:showCatName val="0"/>
          <c:showSerName val="0"/>
          <c:showPercent val="0"/>
          <c:showBubbleSize val="0"/>
        </c:dLbls>
        <c:gapWidth val="150"/>
        <c:axId val="139787264"/>
        <c:axId val="139793152"/>
      </c:barChart>
      <c:catAx>
        <c:axId val="139787264"/>
        <c:scaling>
          <c:orientation val="minMax"/>
        </c:scaling>
        <c:delete val="1"/>
        <c:axPos val="b"/>
        <c:numFmt formatCode="General" sourceLinked="1"/>
        <c:majorTickMark val="cross"/>
        <c:minorTickMark val="none"/>
        <c:tickLblPos val="nextTo"/>
        <c:crossAx val="139793152"/>
        <c:crosses val="autoZero"/>
        <c:auto val="1"/>
        <c:lblAlgn val="ctr"/>
        <c:lblOffset val="100"/>
        <c:noMultiLvlLbl val="0"/>
      </c:catAx>
      <c:valAx>
        <c:axId val="139793152"/>
        <c:scaling>
          <c:orientation val="minMax"/>
        </c:scaling>
        <c:delete val="0"/>
        <c:axPos val="l"/>
        <c:majorGridlines>
          <c:spPr>
            <a:ln>
              <a:solidFill>
                <a:schemeClr val="bg1">
                  <a:lumMod val="75000"/>
                </a:schemeClr>
              </a:solidFill>
            </a:ln>
          </c:spPr>
        </c:majorGridlines>
        <c:numFmt formatCode="General" sourceLinked="1"/>
        <c:majorTickMark val="in"/>
        <c:minorTickMark val="none"/>
        <c:tickLblPos val="nextTo"/>
        <c:spPr>
          <a:ln w="28575">
            <a:solidFill>
              <a:schemeClr val="tx1"/>
            </a:solidFill>
            <a:headEnd type="none" w="med" len="med"/>
            <a:tailEnd type="arrow" w="med" len="med"/>
          </a:ln>
        </c:spPr>
        <c:txPr>
          <a:bodyPr/>
          <a:lstStyle/>
          <a:p>
            <a:pPr>
              <a:defRPr sz="1400">
                <a:latin typeface="Adobe Arabic" pitchFamily="18" charset="-78"/>
                <a:cs typeface="Adobe Arabic" pitchFamily="18" charset="-78"/>
              </a:defRPr>
            </a:pPr>
            <a:endParaRPr lang="es-CO"/>
          </a:p>
        </c:txPr>
        <c:crossAx val="139787264"/>
        <c:crosses val="autoZero"/>
        <c:crossBetween val="between"/>
      </c:valAx>
    </c:plotArea>
    <c:plotVisOnly val="1"/>
    <c:dispBlanksAs val="gap"/>
    <c:showDLblsOverMax val="0"/>
  </c:chart>
  <c:spPr>
    <a:ln>
      <a:solidFill>
        <a:schemeClr val="tx1"/>
      </a:solidFill>
    </a:ln>
    <a:effectLst>
      <a:glow rad="101600">
        <a:srgbClr val="FFFF00">
          <a:alpha val="60000"/>
        </a:srgbClr>
      </a:glow>
    </a:effectLst>
  </c:spPr>
  <c:txPr>
    <a:bodyPr/>
    <a:lstStyle/>
    <a:p>
      <a:pPr>
        <a:defRPr sz="1800"/>
      </a:pPr>
      <a:endParaRPr lang="es-C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Hoja1!$B$1</c:f>
              <c:strCache>
                <c:ptCount val="1"/>
                <c:pt idx="0">
                  <c:v>Serie 1</c:v>
                </c:pt>
              </c:strCache>
            </c:strRef>
          </c:tx>
          <c:spPr>
            <a:ln>
              <a:solidFill>
                <a:srgbClr val="C00000"/>
              </a:solidFill>
            </a:ln>
          </c:spPr>
          <c:marker>
            <c:symbol val="none"/>
          </c:marker>
          <c:cat>
            <c:numRef>
              <c:f>Hoja1!$A$2:$A$8</c:f>
              <c:numCache>
                <c:formatCode>General</c:formatCode>
                <c:ptCount val="7"/>
                <c:pt idx="0">
                  <c:v>28</c:v>
                </c:pt>
                <c:pt idx="1">
                  <c:v>30</c:v>
                </c:pt>
                <c:pt idx="2">
                  <c:v>32</c:v>
                </c:pt>
                <c:pt idx="3">
                  <c:v>34</c:v>
                </c:pt>
                <c:pt idx="4">
                  <c:v>36</c:v>
                </c:pt>
                <c:pt idx="5">
                  <c:v>38</c:v>
                </c:pt>
                <c:pt idx="6">
                  <c:v>40</c:v>
                </c:pt>
              </c:numCache>
            </c:numRef>
          </c:cat>
          <c:val>
            <c:numRef>
              <c:f>Hoja1!$B$2:$B$8</c:f>
              <c:numCache>
                <c:formatCode>General</c:formatCode>
                <c:ptCount val="7"/>
                <c:pt idx="0">
                  <c:v>6</c:v>
                </c:pt>
                <c:pt idx="1">
                  <c:v>10</c:v>
                </c:pt>
                <c:pt idx="2">
                  <c:v>8</c:v>
                </c:pt>
                <c:pt idx="3">
                  <c:v>12</c:v>
                </c:pt>
                <c:pt idx="4">
                  <c:v>4</c:v>
                </c:pt>
                <c:pt idx="5">
                  <c:v>2</c:v>
                </c:pt>
                <c:pt idx="6">
                  <c:v>0</c:v>
                </c:pt>
              </c:numCache>
            </c:numRef>
          </c:val>
          <c:smooth val="0"/>
        </c:ser>
        <c:dLbls>
          <c:showLegendKey val="0"/>
          <c:showVal val="0"/>
          <c:showCatName val="0"/>
          <c:showSerName val="0"/>
          <c:showPercent val="0"/>
          <c:showBubbleSize val="0"/>
        </c:dLbls>
        <c:dropLines/>
        <c:marker val="1"/>
        <c:smooth val="0"/>
        <c:axId val="139846016"/>
        <c:axId val="139847552"/>
      </c:lineChart>
      <c:catAx>
        <c:axId val="139846016"/>
        <c:scaling>
          <c:orientation val="minMax"/>
        </c:scaling>
        <c:delete val="0"/>
        <c:axPos val="b"/>
        <c:numFmt formatCode="General" sourceLinked="1"/>
        <c:majorTickMark val="none"/>
        <c:minorTickMark val="none"/>
        <c:tickLblPos val="nextTo"/>
        <c:spPr>
          <a:ln w="28575">
            <a:solidFill>
              <a:schemeClr val="tx1"/>
            </a:solidFill>
            <a:headEnd type="none" w="med" len="med"/>
            <a:tailEnd type="arrow" w="med" len="med"/>
          </a:ln>
        </c:spPr>
        <c:txPr>
          <a:bodyPr/>
          <a:lstStyle/>
          <a:p>
            <a:pPr>
              <a:defRPr sz="1400">
                <a:latin typeface="Adobe Arabic" pitchFamily="18" charset="-78"/>
                <a:cs typeface="Adobe Arabic" pitchFamily="18" charset="-78"/>
              </a:defRPr>
            </a:pPr>
            <a:endParaRPr lang="es-CO"/>
          </a:p>
        </c:txPr>
        <c:crossAx val="139847552"/>
        <c:crosses val="autoZero"/>
        <c:auto val="1"/>
        <c:lblAlgn val="ctr"/>
        <c:lblOffset val="100"/>
        <c:noMultiLvlLbl val="0"/>
      </c:catAx>
      <c:valAx>
        <c:axId val="139847552"/>
        <c:scaling>
          <c:orientation val="minMax"/>
        </c:scaling>
        <c:delete val="0"/>
        <c:axPos val="l"/>
        <c:majorGridlines>
          <c:spPr>
            <a:ln>
              <a:solidFill>
                <a:schemeClr val="bg1">
                  <a:lumMod val="75000"/>
                </a:schemeClr>
              </a:solidFill>
            </a:ln>
          </c:spPr>
        </c:majorGridlines>
        <c:numFmt formatCode="General" sourceLinked="1"/>
        <c:majorTickMark val="out"/>
        <c:minorTickMark val="none"/>
        <c:tickLblPos val="nextTo"/>
        <c:spPr>
          <a:ln w="28575">
            <a:solidFill>
              <a:schemeClr val="tx1"/>
            </a:solidFill>
            <a:headEnd type="none" w="med" len="med"/>
            <a:tailEnd type="arrow" w="med" len="med"/>
          </a:ln>
        </c:spPr>
        <c:txPr>
          <a:bodyPr/>
          <a:lstStyle/>
          <a:p>
            <a:pPr>
              <a:defRPr sz="1400">
                <a:latin typeface="Adobe Arabic" pitchFamily="18" charset="-78"/>
                <a:cs typeface="Adobe Arabic" pitchFamily="18" charset="-78"/>
              </a:defRPr>
            </a:pPr>
            <a:endParaRPr lang="es-CO"/>
          </a:p>
        </c:txPr>
        <c:crossAx val="139846016"/>
        <c:crosses val="autoZero"/>
        <c:crossBetween val="between"/>
      </c:valAx>
    </c:plotArea>
    <c:plotVisOnly val="1"/>
    <c:dispBlanksAs val="gap"/>
    <c:showDLblsOverMax val="0"/>
  </c:chart>
  <c:spPr>
    <a:ln>
      <a:solidFill>
        <a:schemeClr val="tx1"/>
      </a:solidFill>
    </a:ln>
    <a:effectLst>
      <a:glow rad="101600">
        <a:srgbClr val="FFFF00">
          <a:alpha val="40000"/>
        </a:srgbClr>
      </a:glow>
    </a:effectLst>
  </c:spPr>
  <c:txPr>
    <a:bodyPr/>
    <a:lstStyle/>
    <a:p>
      <a:pPr>
        <a:defRPr sz="1800"/>
      </a:pPr>
      <a:endParaRPr lang="es-CO"/>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28D7CE-36C0-4F0A-AC6D-FBCC1F23113F}" type="datetimeFigureOut">
              <a:rPr lang="en-AU" smtClean="0"/>
              <a:t>10/05/2023</a:t>
            </a:fld>
            <a:endParaRPr lang="en-AU"/>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25EF5-363F-42BA-9BC9-FFA8385118E6}" type="slidenum">
              <a:rPr lang="en-AU" smtClean="0"/>
              <a:t>‹Nº›</a:t>
            </a:fld>
            <a:endParaRPr lang="en-AU"/>
          </a:p>
        </p:txBody>
      </p:sp>
    </p:spTree>
    <p:extLst>
      <p:ext uri="{BB962C8B-B14F-4D97-AF65-F5344CB8AC3E}">
        <p14:creationId xmlns:p14="http://schemas.microsoft.com/office/powerpoint/2010/main" val="670986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AU" dirty="0"/>
          </a:p>
        </p:txBody>
      </p:sp>
      <p:sp>
        <p:nvSpPr>
          <p:cNvPr id="4" name="3 Marcador de número de diapositiva"/>
          <p:cNvSpPr>
            <a:spLocks noGrp="1"/>
          </p:cNvSpPr>
          <p:nvPr>
            <p:ph type="sldNum" sz="quarter" idx="10"/>
          </p:nvPr>
        </p:nvSpPr>
        <p:spPr/>
        <p:txBody>
          <a:bodyPr/>
          <a:lstStyle/>
          <a:p>
            <a:fld id="{CD225EF5-363F-42BA-9BC9-FFA8385118E6}" type="slidenum">
              <a:rPr lang="en-AU" smtClean="0"/>
              <a:t>11</a:t>
            </a:fld>
            <a:endParaRPr lang="en-AU" dirty="0"/>
          </a:p>
        </p:txBody>
      </p:sp>
    </p:spTree>
    <p:extLst>
      <p:ext uri="{BB962C8B-B14F-4D97-AF65-F5344CB8AC3E}">
        <p14:creationId xmlns:p14="http://schemas.microsoft.com/office/powerpoint/2010/main" val="1995254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AU" dirty="0"/>
          </a:p>
        </p:txBody>
      </p:sp>
      <p:sp>
        <p:nvSpPr>
          <p:cNvPr id="4" name="3 Marcador de número de diapositiva"/>
          <p:cNvSpPr>
            <a:spLocks noGrp="1"/>
          </p:cNvSpPr>
          <p:nvPr>
            <p:ph type="sldNum" sz="quarter" idx="10"/>
          </p:nvPr>
        </p:nvSpPr>
        <p:spPr/>
        <p:txBody>
          <a:bodyPr/>
          <a:lstStyle/>
          <a:p>
            <a:fld id="{CD225EF5-363F-42BA-9BC9-FFA8385118E6}" type="slidenum">
              <a:rPr lang="en-AU" smtClean="0"/>
              <a:t>18</a:t>
            </a:fld>
            <a:endParaRPr lang="en-AU" dirty="0"/>
          </a:p>
        </p:txBody>
      </p:sp>
    </p:spTree>
    <p:extLst>
      <p:ext uri="{BB962C8B-B14F-4D97-AF65-F5344CB8AC3E}">
        <p14:creationId xmlns:p14="http://schemas.microsoft.com/office/powerpoint/2010/main" val="1654650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AU"/>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AU"/>
          </a:p>
        </p:txBody>
      </p:sp>
      <p:sp>
        <p:nvSpPr>
          <p:cNvPr id="4" name="3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5" name="4 Marcador de pie de página"/>
          <p:cNvSpPr>
            <a:spLocks noGrp="1"/>
          </p:cNvSpPr>
          <p:nvPr>
            <p:ph type="ftr" sz="quarter" idx="11"/>
          </p:nvPr>
        </p:nvSpPr>
        <p:spPr/>
        <p:txBody>
          <a:bodyPr/>
          <a:lstStyle/>
          <a:p>
            <a:endParaRPr lang="en-AU" dirty="0"/>
          </a:p>
        </p:txBody>
      </p:sp>
      <p:sp>
        <p:nvSpPr>
          <p:cNvPr id="6" name="5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405049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AU"/>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4" name="3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5" name="4 Marcador de pie de página"/>
          <p:cNvSpPr>
            <a:spLocks noGrp="1"/>
          </p:cNvSpPr>
          <p:nvPr>
            <p:ph type="ftr" sz="quarter" idx="11"/>
          </p:nvPr>
        </p:nvSpPr>
        <p:spPr/>
        <p:txBody>
          <a:bodyPr/>
          <a:lstStyle/>
          <a:p>
            <a:endParaRPr lang="en-AU" dirty="0"/>
          </a:p>
        </p:txBody>
      </p:sp>
      <p:sp>
        <p:nvSpPr>
          <p:cNvPr id="6" name="5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4041468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AU"/>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4" name="3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5" name="4 Marcador de pie de página"/>
          <p:cNvSpPr>
            <a:spLocks noGrp="1"/>
          </p:cNvSpPr>
          <p:nvPr>
            <p:ph type="ftr" sz="quarter" idx="11"/>
          </p:nvPr>
        </p:nvSpPr>
        <p:spPr/>
        <p:txBody>
          <a:bodyPr/>
          <a:lstStyle/>
          <a:p>
            <a:endParaRPr lang="en-AU" dirty="0"/>
          </a:p>
        </p:txBody>
      </p:sp>
      <p:sp>
        <p:nvSpPr>
          <p:cNvPr id="6" name="5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55139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AU"/>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4" name="3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5" name="4 Marcador de pie de página"/>
          <p:cNvSpPr>
            <a:spLocks noGrp="1"/>
          </p:cNvSpPr>
          <p:nvPr>
            <p:ph type="ftr" sz="quarter" idx="11"/>
          </p:nvPr>
        </p:nvSpPr>
        <p:spPr/>
        <p:txBody>
          <a:bodyPr/>
          <a:lstStyle/>
          <a:p>
            <a:endParaRPr lang="en-AU" dirty="0"/>
          </a:p>
        </p:txBody>
      </p:sp>
      <p:sp>
        <p:nvSpPr>
          <p:cNvPr id="6" name="5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395847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AU"/>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5" name="4 Marcador de pie de página"/>
          <p:cNvSpPr>
            <a:spLocks noGrp="1"/>
          </p:cNvSpPr>
          <p:nvPr>
            <p:ph type="ftr" sz="quarter" idx="11"/>
          </p:nvPr>
        </p:nvSpPr>
        <p:spPr/>
        <p:txBody>
          <a:bodyPr/>
          <a:lstStyle/>
          <a:p>
            <a:endParaRPr lang="en-AU" dirty="0"/>
          </a:p>
        </p:txBody>
      </p:sp>
      <p:sp>
        <p:nvSpPr>
          <p:cNvPr id="6" name="5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304052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AU"/>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5" name="4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6" name="5 Marcador de pie de página"/>
          <p:cNvSpPr>
            <a:spLocks noGrp="1"/>
          </p:cNvSpPr>
          <p:nvPr>
            <p:ph type="ftr" sz="quarter" idx="11"/>
          </p:nvPr>
        </p:nvSpPr>
        <p:spPr/>
        <p:txBody>
          <a:bodyPr/>
          <a:lstStyle/>
          <a:p>
            <a:endParaRPr lang="en-AU" dirty="0"/>
          </a:p>
        </p:txBody>
      </p:sp>
      <p:sp>
        <p:nvSpPr>
          <p:cNvPr id="7" name="6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3849544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AU"/>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7" name="6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8" name="7 Marcador de pie de página"/>
          <p:cNvSpPr>
            <a:spLocks noGrp="1"/>
          </p:cNvSpPr>
          <p:nvPr>
            <p:ph type="ftr" sz="quarter" idx="11"/>
          </p:nvPr>
        </p:nvSpPr>
        <p:spPr/>
        <p:txBody>
          <a:bodyPr/>
          <a:lstStyle/>
          <a:p>
            <a:endParaRPr lang="en-AU" dirty="0"/>
          </a:p>
        </p:txBody>
      </p:sp>
      <p:sp>
        <p:nvSpPr>
          <p:cNvPr id="9" name="8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181367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AU"/>
          </a:p>
        </p:txBody>
      </p:sp>
      <p:sp>
        <p:nvSpPr>
          <p:cNvPr id="3" name="2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4" name="3 Marcador de pie de página"/>
          <p:cNvSpPr>
            <a:spLocks noGrp="1"/>
          </p:cNvSpPr>
          <p:nvPr>
            <p:ph type="ftr" sz="quarter" idx="11"/>
          </p:nvPr>
        </p:nvSpPr>
        <p:spPr/>
        <p:txBody>
          <a:bodyPr/>
          <a:lstStyle/>
          <a:p>
            <a:endParaRPr lang="en-AU" dirty="0"/>
          </a:p>
        </p:txBody>
      </p:sp>
      <p:sp>
        <p:nvSpPr>
          <p:cNvPr id="5" name="4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4225445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3" name="2 Marcador de pie de página"/>
          <p:cNvSpPr>
            <a:spLocks noGrp="1"/>
          </p:cNvSpPr>
          <p:nvPr>
            <p:ph type="ftr" sz="quarter" idx="11"/>
          </p:nvPr>
        </p:nvSpPr>
        <p:spPr/>
        <p:txBody>
          <a:bodyPr/>
          <a:lstStyle/>
          <a:p>
            <a:endParaRPr lang="en-AU" dirty="0"/>
          </a:p>
        </p:txBody>
      </p:sp>
      <p:sp>
        <p:nvSpPr>
          <p:cNvPr id="4" name="3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177948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AU"/>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6" name="5 Marcador de pie de página"/>
          <p:cNvSpPr>
            <a:spLocks noGrp="1"/>
          </p:cNvSpPr>
          <p:nvPr>
            <p:ph type="ftr" sz="quarter" idx="11"/>
          </p:nvPr>
        </p:nvSpPr>
        <p:spPr/>
        <p:txBody>
          <a:bodyPr/>
          <a:lstStyle/>
          <a:p>
            <a:endParaRPr lang="en-AU" dirty="0"/>
          </a:p>
        </p:txBody>
      </p:sp>
      <p:sp>
        <p:nvSpPr>
          <p:cNvPr id="7" name="6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2827611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AU"/>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D2E69F-21CA-4854-9401-DCEF24051E63}" type="datetimeFigureOut">
              <a:rPr lang="en-AU" smtClean="0"/>
              <a:t>10/05/2023</a:t>
            </a:fld>
            <a:endParaRPr lang="en-AU" dirty="0"/>
          </a:p>
        </p:txBody>
      </p:sp>
      <p:sp>
        <p:nvSpPr>
          <p:cNvPr id="6" name="5 Marcador de pie de página"/>
          <p:cNvSpPr>
            <a:spLocks noGrp="1"/>
          </p:cNvSpPr>
          <p:nvPr>
            <p:ph type="ftr" sz="quarter" idx="11"/>
          </p:nvPr>
        </p:nvSpPr>
        <p:spPr/>
        <p:txBody>
          <a:bodyPr/>
          <a:lstStyle/>
          <a:p>
            <a:endParaRPr lang="en-AU" dirty="0"/>
          </a:p>
        </p:txBody>
      </p:sp>
      <p:sp>
        <p:nvSpPr>
          <p:cNvPr id="7" name="6 Marcador de número de diapositiva"/>
          <p:cNvSpPr>
            <a:spLocks noGrp="1"/>
          </p:cNvSpPr>
          <p:nvPr>
            <p:ph type="sldNum" sz="quarter" idx="12"/>
          </p:nvPr>
        </p:nvSpPr>
        <p:spPr/>
        <p:txBody>
          <a:bodyPr/>
          <a:lstStyle/>
          <a:p>
            <a:fld id="{CBC29C09-D9F2-488D-85F0-A8ADB4E23C12}" type="slidenum">
              <a:rPr lang="en-AU" smtClean="0"/>
              <a:t>‹Nº›</a:t>
            </a:fld>
            <a:endParaRPr lang="en-AU" dirty="0"/>
          </a:p>
        </p:txBody>
      </p:sp>
    </p:spTree>
    <p:extLst>
      <p:ext uri="{BB962C8B-B14F-4D97-AF65-F5344CB8AC3E}">
        <p14:creationId xmlns:p14="http://schemas.microsoft.com/office/powerpoint/2010/main" val="2121640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Grid">
          <a:fgClr>
            <a:schemeClr val="bg1"/>
          </a:fgClr>
          <a:bgClr>
            <a:schemeClr val="accent6">
              <a:lumMod val="40000"/>
              <a:lumOff val="60000"/>
            </a:schemeClr>
          </a:bgClr>
        </a:patt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AU"/>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AU"/>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2E69F-21CA-4854-9401-DCEF24051E63}" type="datetimeFigureOut">
              <a:rPr lang="en-AU" smtClean="0"/>
              <a:t>10/05/2023</a:t>
            </a:fld>
            <a:endParaRPr lang="en-AU"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29C09-D9F2-488D-85F0-A8ADB4E23C12}" type="slidenum">
              <a:rPr lang="en-AU" smtClean="0"/>
              <a:t>‹Nº›</a:t>
            </a:fld>
            <a:endParaRPr lang="en-AU" dirty="0"/>
          </a:p>
        </p:txBody>
      </p:sp>
    </p:spTree>
    <p:extLst>
      <p:ext uri="{BB962C8B-B14F-4D97-AF65-F5344CB8AC3E}">
        <p14:creationId xmlns:p14="http://schemas.microsoft.com/office/powerpoint/2010/main" val="4148044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5" Type="http://schemas.openxmlformats.org/officeDocument/2006/relationships/image" Target="../media/image25.png"/><Relationship Id="rId4" Type="http://schemas.openxmlformats.org/officeDocument/2006/relationships/image" Target="../media/image24.png"/></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 Id="rId5" Type="http://schemas.openxmlformats.org/officeDocument/2006/relationships/image" Target="../media/image29.png"/><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image" Target="../media/image15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image" Target="../media/image170.png"/><Relationship Id="rId1" Type="http://schemas.openxmlformats.org/officeDocument/2006/relationships/slideLayout" Target="../slideLayouts/slideLayout7.xml"/><Relationship Id="rId6" Type="http://schemas.openxmlformats.org/officeDocument/2006/relationships/image" Target="../media/image210.png"/><Relationship Id="rId5" Type="http://schemas.openxmlformats.org/officeDocument/2006/relationships/image" Target="../media/image200.png"/><Relationship Id="rId4" Type="http://schemas.openxmlformats.org/officeDocument/2006/relationships/image" Target="../media/image19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image" Target="../media/image22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50.png"/><Relationship Id="rId2" Type="http://schemas.openxmlformats.org/officeDocument/2006/relationships/image" Target="../media/image240.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7" Type="http://schemas.microsoft.com/office/2007/relationships/hdphoto" Target="../media/hdphoto4.wdp"/><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image" Target="../media/image14.jpeg"/><Relationship Id="rId5" Type="http://schemas.microsoft.com/office/2007/relationships/hdphoto" Target="../media/hdphoto3.wdp"/><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3 Grupo"/>
          <p:cNvGrpSpPr/>
          <p:nvPr/>
        </p:nvGrpSpPr>
        <p:grpSpPr>
          <a:xfrm>
            <a:off x="1926884" y="4509120"/>
            <a:ext cx="5290231" cy="1754326"/>
            <a:chOff x="1926885" y="4149080"/>
            <a:chExt cx="5290231" cy="1754326"/>
          </a:xfrm>
        </p:grpSpPr>
        <p:grpSp>
          <p:nvGrpSpPr>
            <p:cNvPr id="5" name="4 Grupo"/>
            <p:cNvGrpSpPr/>
            <p:nvPr/>
          </p:nvGrpSpPr>
          <p:grpSpPr>
            <a:xfrm>
              <a:off x="1926885" y="4149080"/>
              <a:ext cx="5290231" cy="1754326"/>
              <a:chOff x="1907704" y="4437112"/>
              <a:chExt cx="5290231" cy="1754326"/>
            </a:xfrm>
          </p:grpSpPr>
          <p:sp>
            <p:nvSpPr>
              <p:cNvPr id="7" name="6 CuadroTexto"/>
              <p:cNvSpPr txBox="1"/>
              <p:nvPr/>
            </p:nvSpPr>
            <p:spPr>
              <a:xfrm>
                <a:off x="1907704" y="4437112"/>
                <a:ext cx="5290231" cy="1754326"/>
              </a:xfrm>
              <a:prstGeom prst="rect">
                <a:avLst/>
              </a:prstGeom>
              <a:noFill/>
            </p:spPr>
            <p:txBody>
              <a:bodyPr wrap="none" rtlCol="0">
                <a:spAutoFit/>
              </a:bodyPr>
              <a:lstStyle/>
              <a:p>
                <a:r>
                  <a:rPr lang="en-AU" b="1" dirty="0" smtClean="0">
                    <a:latin typeface="Arial" panose="020B0604020202020204" pitchFamily="34" charset="0"/>
                    <a:cs typeface="Arial" panose="020B0604020202020204" pitchFamily="34" charset="0"/>
                  </a:rPr>
                  <a:t>Contact us:</a:t>
                </a:r>
              </a:p>
              <a:p>
                <a:pPr marL="285750" indent="-285750">
                  <a:buFont typeface="Wingdings"/>
                  <a:buChar char="*"/>
                </a:pPr>
                <a:r>
                  <a:rPr lang="es-CO" b="1" dirty="0" smtClean="0">
                    <a:latin typeface="Arial" panose="020B0604020202020204" pitchFamily="34" charset="0"/>
                    <a:cs typeface="Arial" panose="020B0604020202020204" pitchFamily="34" charset="0"/>
                    <a:sym typeface="Wingdings" panose="05000000000000000000" pitchFamily="2" charset="2"/>
                  </a:rPr>
                  <a:t> a.m.e.asesoriasmatematicas@gmail.com</a:t>
                </a:r>
              </a:p>
              <a:p>
                <a:pPr marL="285750" indent="-285750">
                  <a:buFont typeface="Wingdings"/>
                  <a:buChar char=":"/>
                </a:pPr>
                <a:r>
                  <a:rPr lang="es-CO" b="1" dirty="0" smtClean="0">
                    <a:latin typeface="Arial" panose="020B0604020202020204" pitchFamily="34" charset="0"/>
                    <a:cs typeface="Arial" panose="020B0604020202020204" pitchFamily="34" charset="0"/>
                    <a:sym typeface="Wingdings" panose="05000000000000000000" pitchFamily="2" charset="2"/>
                  </a:rPr>
                  <a:t> asesoriasmatematicas0.webnode.com.co</a:t>
                </a:r>
              </a:p>
              <a:p>
                <a:r>
                  <a:rPr lang="es-CO" b="1" dirty="0" smtClean="0">
                    <a:latin typeface="Arial" panose="020B0604020202020204" pitchFamily="34" charset="0"/>
                    <a:cs typeface="Arial" panose="020B0604020202020204" pitchFamily="34" charset="0"/>
                    <a:sym typeface="Wingdings" panose="05000000000000000000" pitchFamily="2" charset="2"/>
                  </a:rPr>
                  <a:t>      @asesoriasmatematicas0</a:t>
                </a:r>
              </a:p>
              <a:p>
                <a:r>
                  <a:rPr lang="es-CO" b="1" dirty="0" smtClean="0">
                    <a:latin typeface="Arial" panose="020B0604020202020204" pitchFamily="34" charset="0"/>
                    <a:cs typeface="Arial" panose="020B0604020202020204" pitchFamily="34" charset="0"/>
                    <a:sym typeface="Wingdings" panose="05000000000000000000" pitchFamily="2" charset="2"/>
                  </a:rPr>
                  <a:t>      @a.m.e._asesorias_matematicas</a:t>
                </a:r>
              </a:p>
              <a:p>
                <a:r>
                  <a:rPr lang="es-CO" b="1" dirty="0" smtClean="0">
                    <a:latin typeface="Arial" panose="020B0604020202020204" pitchFamily="34" charset="0"/>
                    <a:cs typeface="Arial" panose="020B0604020202020204" pitchFamily="34" charset="0"/>
                    <a:sym typeface="Wingdings" panose="05000000000000000000" pitchFamily="2" charset="2"/>
                  </a:rPr>
                  <a:t>      Erick Duque</a:t>
                </a:r>
              </a:p>
            </p:txBody>
          </p:sp>
          <p:pic>
            <p:nvPicPr>
              <p:cNvPr id="8" name="Picture 2" descr="Nueva actualización de Instagram: reels en Facebook, dúo de vídeos y má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10000" b="90000" l="10000" r="90000">
                            <a14:foregroundMark x1="43958" y1="37500" x2="43958" y2="37500"/>
                            <a14:foregroundMark x1="66146" y1="33854" x2="66146" y2="33854"/>
                          </a14:backgroundRemoval>
                        </a14:imgEffect>
                      </a14:imgLayer>
                    </a14:imgProps>
                  </a:ext>
                  <a:ext uri="{28A0092B-C50C-407E-A947-70E740481C1C}">
                    <a14:useLocalDpi xmlns:a14="http://schemas.microsoft.com/office/drawing/2010/main" val="0"/>
                  </a:ext>
                </a:extLst>
              </a:blip>
              <a:srcRect l="18541" t="18476" r="19018" b="18552"/>
              <a:stretch/>
            </p:blipFill>
            <p:spPr bwMode="auto">
              <a:xfrm>
                <a:off x="2017248" y="5661248"/>
                <a:ext cx="178488" cy="18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Facebook - Inicia sesión o regístra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17248" y="5373216"/>
                <a:ext cx="180000" cy="180000"/>
              </a:xfrm>
              <a:prstGeom prst="rect">
                <a:avLst/>
              </a:prstGeom>
              <a:noFill/>
              <a:extLst>
                <a:ext uri="{909E8E84-426E-40DD-AFC4-6F175D3DCCD1}">
                  <a14:hiddenFill xmlns:a14="http://schemas.microsoft.com/office/drawing/2010/main">
                    <a:solidFill>
                      <a:srgbClr val="FFFFFF"/>
                    </a:solidFill>
                  </a14:hiddenFill>
                </a:ext>
              </a:extLst>
            </p:spPr>
          </p:pic>
        </p:grpSp>
        <p:pic>
          <p:nvPicPr>
            <p:cNvPr id="6" name="Picture 2" descr="Logo YouTube: la historia y el significado del logotipo, la marca y el  símbolo. | png, vector"/>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5556" b="95972" l="10000" r="90000">
                          <a14:foregroundMark x1="45234" y1="38889" x2="51094" y2="49722"/>
                          <a14:foregroundMark x1="41406" y1="49306" x2="63594" y2="49306"/>
                          <a14:foregroundMark x1="57344" y1="47083" x2="35547" y2="70000"/>
                        </a14:backgroundRemoval>
                      </a14:imgEffect>
                    </a14:imgLayer>
                  </a14:imgProps>
                </a:ext>
                <a:ext uri="{28A0092B-C50C-407E-A947-70E740481C1C}">
                  <a14:useLocalDpi xmlns:a14="http://schemas.microsoft.com/office/drawing/2010/main" val="0"/>
                </a:ext>
              </a:extLst>
            </a:blip>
            <a:srcRect l="15265" t="6360" r="15359" b="7003"/>
            <a:stretch/>
          </p:blipFill>
          <p:spPr bwMode="auto">
            <a:xfrm>
              <a:off x="1985660" y="5625264"/>
              <a:ext cx="281538" cy="180000"/>
            </a:xfrm>
            <a:prstGeom prst="rect">
              <a:avLst/>
            </a:prstGeom>
            <a:noFill/>
            <a:extLst>
              <a:ext uri="{909E8E84-426E-40DD-AFC4-6F175D3DCCD1}">
                <a14:hiddenFill xmlns:a14="http://schemas.microsoft.com/office/drawing/2010/main">
                  <a:solidFill>
                    <a:srgbClr val="FFFFFF"/>
                  </a:solidFill>
                </a14:hiddenFill>
              </a:ext>
            </a:extLst>
          </p:spPr>
        </p:pic>
      </p:grpSp>
      <p:pic>
        <p:nvPicPr>
          <p:cNvPr id="10" name="9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6742" y="476672"/>
            <a:ext cx="3651202" cy="3657298"/>
          </a:xfrm>
          <a:prstGeom prst="rect">
            <a:avLst/>
          </a:prstGeom>
        </p:spPr>
      </p:pic>
      <p:sp>
        <p:nvSpPr>
          <p:cNvPr id="11" name="10 CuadroTexto"/>
          <p:cNvSpPr txBox="1"/>
          <p:nvPr/>
        </p:nvSpPr>
        <p:spPr>
          <a:xfrm>
            <a:off x="4255156" y="1335825"/>
            <a:ext cx="4608512" cy="1938992"/>
          </a:xfrm>
          <a:prstGeom prst="rect">
            <a:avLst/>
          </a:prstGeom>
          <a:solidFill>
            <a:schemeClr val="bg2">
              <a:lumMod val="75000"/>
            </a:schemeClr>
          </a:solidFill>
        </p:spPr>
        <p:txBody>
          <a:bodyPr wrap="square" rtlCol="0">
            <a:spAutoFit/>
          </a:bodyPr>
          <a:lstStyle/>
          <a:p>
            <a:r>
              <a:rPr lang="en-AU" sz="6000" dirty="0" smtClean="0">
                <a:ln>
                  <a:solidFill>
                    <a:srgbClr val="FF0000"/>
                  </a:solidFill>
                </a:ln>
                <a:effectLst>
                  <a:glow rad="139700">
                    <a:schemeClr val="accent6">
                      <a:satMod val="175000"/>
                      <a:alpha val="40000"/>
                    </a:schemeClr>
                  </a:glow>
                  <a:outerShdw blurRad="38100" dist="38100" dir="2700000" algn="tl">
                    <a:srgbClr val="000000">
                      <a:alpha val="43137"/>
                    </a:srgbClr>
                  </a:outerShdw>
                </a:effectLst>
                <a:latin typeface="Snap ITC" panose="04040A07060A02020202" pitchFamily="82" charset="0"/>
              </a:rPr>
              <a:t>GROUPED DATA</a:t>
            </a:r>
            <a:endParaRPr lang="en-AU" sz="6000" dirty="0">
              <a:ln>
                <a:solidFill>
                  <a:srgbClr val="FF0000"/>
                </a:solidFill>
              </a:ln>
              <a:effectLst>
                <a:glow rad="139700">
                  <a:schemeClr val="accent6">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12" name="11 CuadroTexto"/>
          <p:cNvSpPr txBox="1"/>
          <p:nvPr/>
        </p:nvSpPr>
        <p:spPr>
          <a:xfrm>
            <a:off x="4864877" y="3274817"/>
            <a:ext cx="3389069" cy="461665"/>
          </a:xfrm>
          <a:prstGeom prst="rect">
            <a:avLst/>
          </a:prstGeom>
          <a:solidFill>
            <a:schemeClr val="bg2">
              <a:lumMod val="75000"/>
            </a:schemeClr>
          </a:solidFill>
          <a:ln>
            <a:noFill/>
          </a:ln>
        </p:spPr>
        <p:txBody>
          <a:bodyPr wrap="none" rtlCol="0">
            <a:spAutoFit/>
          </a:bodyPr>
          <a:lstStyle/>
          <a:p>
            <a:r>
              <a:rPr lang="en-AU" sz="2400" dirty="0" smtClean="0">
                <a:ln>
                  <a:solidFill>
                    <a:srgbClr val="FF0000"/>
                  </a:solidFill>
                </a:ln>
                <a:effectLst>
                  <a:glow rad="101600">
                    <a:schemeClr val="accent6">
                      <a:satMod val="175000"/>
                      <a:alpha val="40000"/>
                    </a:schemeClr>
                  </a:glow>
                  <a:outerShdw blurRad="38100" dist="38100" dir="2700000" algn="tl">
                    <a:srgbClr val="000000">
                      <a:alpha val="43137"/>
                    </a:srgbClr>
                  </a:outerShdw>
                </a:effectLst>
                <a:latin typeface="Showcard Gothic" panose="04020904020102020604" pitchFamily="82" charset="0"/>
              </a:rPr>
              <a:t>By: Mr. Erick Duque</a:t>
            </a:r>
            <a:endParaRPr lang="en-AU" sz="2400" dirty="0">
              <a:ln>
                <a:solidFill>
                  <a:srgbClr val="FF0000"/>
                </a:solidFill>
              </a:ln>
              <a:effectLst>
                <a:glow rad="101600">
                  <a:schemeClr val="accent6">
                    <a:satMod val="175000"/>
                    <a:alpha val="40000"/>
                  </a:schemeClr>
                </a:glow>
                <a:outerShdw blurRad="38100" dist="38100" dir="2700000" algn="tl">
                  <a:srgbClr val="000000">
                    <a:alpha val="43137"/>
                  </a:srgbClr>
                </a:outerShdw>
              </a:effectLst>
              <a:latin typeface="Showcard Gothic" panose="04020904020102020604" pitchFamily="82" charset="0"/>
            </a:endParaRPr>
          </a:p>
        </p:txBody>
      </p:sp>
      <p:sp>
        <p:nvSpPr>
          <p:cNvPr id="13" name="12 CuadroTexto"/>
          <p:cNvSpPr txBox="1"/>
          <p:nvPr/>
        </p:nvSpPr>
        <p:spPr>
          <a:xfrm>
            <a:off x="4782706" y="332656"/>
            <a:ext cx="3553409" cy="523220"/>
          </a:xfrm>
          <a:prstGeom prst="rect">
            <a:avLst/>
          </a:prstGeom>
          <a:noFill/>
        </p:spPr>
        <p:txBody>
          <a:bodyPr wrap="none" rtlCol="0">
            <a:spAutoFit/>
          </a:bodyPr>
          <a:lstStyle/>
          <a:p>
            <a:r>
              <a:rPr lang="en-AU" sz="2800" dirty="0" smtClean="0">
                <a:solidFill>
                  <a:srgbClr val="0000CC"/>
                </a:solidFill>
                <a:latin typeface="Blackoak Std" pitchFamily="82" charset="0"/>
              </a:rPr>
              <a:t>Present</a:t>
            </a:r>
            <a:endParaRPr lang="en-AU" sz="2800" dirty="0">
              <a:solidFill>
                <a:srgbClr val="0000CC"/>
              </a:solidFill>
              <a:latin typeface="Blackoak Std" pitchFamily="82" charset="0"/>
            </a:endParaRPr>
          </a:p>
        </p:txBody>
      </p:sp>
    </p:spTree>
    <p:extLst>
      <p:ext uri="{BB962C8B-B14F-4D97-AF65-F5344CB8AC3E}">
        <p14:creationId xmlns:p14="http://schemas.microsoft.com/office/powerpoint/2010/main" val="192509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anim calcmode="lin" valueType="num">
                                      <p:cBhvr>
                                        <p:cTn id="10" dur="500" fill="hold"/>
                                        <p:tgtEl>
                                          <p:spTgt spid="10"/>
                                        </p:tgtEl>
                                        <p:attrNameLst>
                                          <p:attrName>ppt_x</p:attrName>
                                        </p:attrNameLst>
                                      </p:cBhvr>
                                      <p:tavLst>
                                        <p:tav tm="0">
                                          <p:val>
                                            <p:fltVal val="0.5"/>
                                          </p:val>
                                        </p:tav>
                                        <p:tav tm="100000">
                                          <p:val>
                                            <p:strVal val="#ppt_x"/>
                                          </p:val>
                                        </p:tav>
                                      </p:tavLst>
                                    </p:anim>
                                    <p:anim calcmode="lin" valueType="num">
                                      <p:cBhvr>
                                        <p:cTn id="11" dur="500" fill="hold"/>
                                        <p:tgtEl>
                                          <p:spTgt spid="10"/>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13"/>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53" presetClass="entr" presetSubtype="528"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anim calcmode="lin" valueType="num">
                                      <p:cBhvr>
                                        <p:cTn id="27" dur="500" fill="hold"/>
                                        <p:tgtEl>
                                          <p:spTgt spid="11"/>
                                        </p:tgtEl>
                                        <p:attrNameLst>
                                          <p:attrName>ppt_x</p:attrName>
                                        </p:attrNameLst>
                                      </p:cBhvr>
                                      <p:tavLst>
                                        <p:tav tm="0">
                                          <p:val>
                                            <p:fltVal val="0.5"/>
                                          </p:val>
                                        </p:tav>
                                        <p:tav tm="100000">
                                          <p:val>
                                            <p:strVal val="#ppt_x"/>
                                          </p:val>
                                        </p:tav>
                                      </p:tavLst>
                                    </p:anim>
                                    <p:anim calcmode="lin" valueType="num">
                                      <p:cBhvr>
                                        <p:cTn id="28" dur="500" fill="hold"/>
                                        <p:tgtEl>
                                          <p:spTgt spid="11"/>
                                        </p:tgtEl>
                                        <p:attrNameLst>
                                          <p:attrName>ppt_y</p:attrName>
                                        </p:attrNameLst>
                                      </p:cBhvr>
                                      <p:tavLst>
                                        <p:tav tm="0">
                                          <p:val>
                                            <p:fltVal val="0.5"/>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p:bldP spid="13"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some examples…</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422771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EXERCISES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 name="4 CuadroTexto"/>
          <p:cNvSpPr txBox="1"/>
          <p:nvPr/>
        </p:nvSpPr>
        <p:spPr>
          <a:xfrm>
            <a:off x="2175596" y="1201108"/>
            <a:ext cx="6968404" cy="1200329"/>
          </a:xfrm>
          <a:prstGeom prst="rect">
            <a:avLst/>
          </a:prstGeom>
          <a:noFill/>
        </p:spPr>
        <p:txBody>
          <a:bodyPr wrap="square" rtlCol="0">
            <a:spAutoFit/>
          </a:bodyPr>
          <a:lstStyle/>
          <a:p>
            <a:pPr algn="just"/>
            <a:r>
              <a:rPr lang="en-AU" sz="2400" dirty="0" smtClean="0">
                <a:solidFill>
                  <a:srgbClr val="0000CC"/>
                </a:solidFill>
                <a:latin typeface="Showcard Gothic" panose="04020904020102020604" pitchFamily="82" charset="0"/>
              </a:rPr>
              <a:t>The scores of 50 students have been collected by their teacher on a math test. The results are shown bellow.</a:t>
            </a:r>
            <a:endParaRPr lang="en-AU" sz="2400" dirty="0">
              <a:solidFill>
                <a:srgbClr val="0000CC"/>
              </a:solidFill>
              <a:latin typeface="Showcard Gothic" panose="04020904020102020604" pitchFamily="82" charset="0"/>
            </a:endParaRPr>
          </a:p>
        </p:txBody>
      </p:sp>
      <p:sp>
        <p:nvSpPr>
          <p:cNvPr id="6" name="5 CuadroTexto"/>
          <p:cNvSpPr txBox="1"/>
          <p:nvPr/>
        </p:nvSpPr>
        <p:spPr>
          <a:xfrm>
            <a:off x="0" y="1278052"/>
            <a:ext cx="2175596"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Exercise 1</a:t>
            </a:r>
            <a:endParaRPr lang="en-AU" sz="3000" u="dbl" dirty="0">
              <a:solidFill>
                <a:srgbClr val="FF0000"/>
              </a:solidFill>
              <a:latin typeface="Showcard Gothic" panose="04020904020102020604" pitchFamily="82" charset="0"/>
            </a:endParaRPr>
          </a:p>
        </p:txBody>
      </p:sp>
      <p:graphicFrame>
        <p:nvGraphicFramePr>
          <p:cNvPr id="7" name="6 Tabla"/>
          <p:cNvGraphicFramePr>
            <a:graphicFrameLocks noGrp="1"/>
          </p:cNvGraphicFramePr>
          <p:nvPr>
            <p:extLst>
              <p:ext uri="{D42A27DB-BD31-4B8C-83A1-F6EECF244321}">
                <p14:modId xmlns:p14="http://schemas.microsoft.com/office/powerpoint/2010/main" val="66405929"/>
              </p:ext>
            </p:extLst>
          </p:nvPr>
        </p:nvGraphicFramePr>
        <p:xfrm>
          <a:off x="1524000" y="2376428"/>
          <a:ext cx="6096000" cy="2286000"/>
        </p:xfrm>
        <a:graphic>
          <a:graphicData uri="http://schemas.openxmlformats.org/drawingml/2006/table">
            <a:tbl>
              <a:tblPr firstRow="1" bandRow="1">
                <a:tableStyleId>{2D5ABB26-0587-4C30-8999-92F81FD0307C}</a:tableStyleId>
              </a:tblPr>
              <a:tblGrid>
                <a:gridCol w="609600"/>
                <a:gridCol w="609600"/>
                <a:gridCol w="609600"/>
                <a:gridCol w="609600"/>
                <a:gridCol w="609600"/>
                <a:gridCol w="609600"/>
                <a:gridCol w="609600"/>
                <a:gridCol w="609600"/>
                <a:gridCol w="609600"/>
                <a:gridCol w="609600"/>
              </a:tblGrid>
              <a:tr h="370840">
                <a:tc>
                  <a:txBody>
                    <a:bodyPr/>
                    <a:lstStyle/>
                    <a:p>
                      <a:pPr algn="ctr"/>
                      <a:r>
                        <a:rPr lang="es-CO" sz="2400" dirty="0" smtClean="0">
                          <a:latin typeface="Showcard Gothic" panose="04020904020102020604" pitchFamily="82" charset="0"/>
                          <a:cs typeface="Arial" pitchFamily="34" charset="0"/>
                        </a:rPr>
                        <a:t>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52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53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10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10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25</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37</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20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12</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23</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27</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16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s-CO" sz="2400" dirty="0" smtClean="0">
                          <a:latin typeface="Showcard Gothic" panose="04020904020102020604" pitchFamily="82" charset="0"/>
                          <a:cs typeface="Arial" pitchFamily="34" charset="0"/>
                        </a:rPr>
                        <a:t>21</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29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30</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47</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34</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39</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46</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2400" dirty="0" smtClean="0">
                          <a:latin typeface="Showcard Gothic" panose="04020904020102020604" pitchFamily="82" charset="0"/>
                          <a:cs typeface="Arial" pitchFamily="34" charset="0"/>
                        </a:rPr>
                        <a:t>48</a:t>
                      </a:r>
                      <a:endParaRPr lang="es-CO" sz="2400" dirty="0">
                        <a:latin typeface="Showcard Gothic" panose="04020904020102020604" pitchFamily="82" charset="0"/>
                        <a:cs typeface="Arial"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7 CuadroTexto"/>
          <p:cNvSpPr txBox="1"/>
          <p:nvPr/>
        </p:nvSpPr>
        <p:spPr>
          <a:xfrm>
            <a:off x="1087798" y="4830251"/>
            <a:ext cx="6968404" cy="830997"/>
          </a:xfrm>
          <a:prstGeom prst="rect">
            <a:avLst/>
          </a:prstGeom>
          <a:noFill/>
        </p:spPr>
        <p:txBody>
          <a:bodyPr wrap="square" rtlCol="0">
            <a:spAutoFit/>
          </a:bodyPr>
          <a:lstStyle/>
          <a:p>
            <a:pPr algn="just"/>
            <a:r>
              <a:rPr lang="en-AU" sz="2400" dirty="0" smtClean="0">
                <a:solidFill>
                  <a:srgbClr val="0000CC"/>
                </a:solidFill>
                <a:latin typeface="Showcard Gothic" panose="04020904020102020604" pitchFamily="82" charset="0"/>
              </a:rPr>
              <a:t>Construct the frequency table with 7 class-intervals.</a:t>
            </a:r>
            <a:endParaRPr lang="en-AU" sz="2400" dirty="0">
              <a:solidFill>
                <a:srgbClr val="0000CC"/>
              </a:solidFill>
              <a:latin typeface="Showcard Gothic" panose="04020904020102020604" pitchFamily="82" charset="0"/>
            </a:endParaRPr>
          </a:p>
        </p:txBody>
      </p:sp>
    </p:spTree>
    <p:extLst>
      <p:ext uri="{BB962C8B-B14F-4D97-AF65-F5344CB8AC3E}">
        <p14:creationId xmlns:p14="http://schemas.microsoft.com/office/powerpoint/2010/main" val="37691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type="lt">
                                    <p:tmAbs val="100"/>
                                  </p:iterate>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EXERCISES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3563550" y="692696"/>
            <a:ext cx="2016899"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solution</a:t>
            </a:r>
            <a:endParaRPr lang="en-AU" sz="3000" u="dbl" dirty="0">
              <a:solidFill>
                <a:srgbClr val="FF0000"/>
              </a:solidFill>
              <a:latin typeface="Showcard Gothic" panose="04020904020102020604" pitchFamily="82" charset="0"/>
            </a:endParaRPr>
          </a:p>
        </p:txBody>
      </p:sp>
      <p:sp>
        <p:nvSpPr>
          <p:cNvPr id="5" name="4 CuadroTexto"/>
          <p:cNvSpPr txBox="1"/>
          <p:nvPr/>
        </p:nvSpPr>
        <p:spPr>
          <a:xfrm>
            <a:off x="1743299" y="1438618"/>
            <a:ext cx="1406154"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Range</a:t>
            </a:r>
            <a:endParaRPr lang="en-AU" sz="3000" dirty="0">
              <a:solidFill>
                <a:srgbClr val="FF0000"/>
              </a:solidFill>
              <a:latin typeface="Showcard Gothic" panose="04020904020102020604" pitchFamily="82" charset="0"/>
            </a:endParaRPr>
          </a:p>
        </p:txBody>
      </p:sp>
      <p:sp>
        <p:nvSpPr>
          <p:cNvPr id="8" name="7 CuadroTexto"/>
          <p:cNvSpPr txBox="1"/>
          <p:nvPr/>
        </p:nvSpPr>
        <p:spPr>
          <a:xfrm>
            <a:off x="4183131" y="1484784"/>
            <a:ext cx="3132589"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R = 53 – 8 = 45 </a:t>
            </a:r>
            <a:endParaRPr lang="es-CO" sz="2400" dirty="0">
              <a:latin typeface="Ravie" panose="04040805050809020602" pitchFamily="82" charset="0"/>
              <a:cs typeface="Arial" pitchFamily="34" charset="0"/>
            </a:endParaRPr>
          </a:p>
        </p:txBody>
      </p:sp>
      <p:sp>
        <p:nvSpPr>
          <p:cNvPr id="9" name="8 Flecha derecha"/>
          <p:cNvSpPr/>
          <p:nvPr/>
        </p:nvSpPr>
        <p:spPr>
          <a:xfrm>
            <a:off x="3177088" y="1624965"/>
            <a:ext cx="978408" cy="180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0" name="9 CuadroTexto"/>
          <p:cNvSpPr txBox="1"/>
          <p:nvPr/>
        </p:nvSpPr>
        <p:spPr>
          <a:xfrm>
            <a:off x="1743299" y="2154922"/>
            <a:ext cx="3204723"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Class-interval</a:t>
            </a:r>
            <a:endParaRPr lang="en-AU" sz="3000" dirty="0">
              <a:solidFill>
                <a:srgbClr val="FF0000"/>
              </a:solidFill>
              <a:latin typeface="Showcard Gothic" panose="04020904020102020604" pitchFamily="82" charset="0"/>
            </a:endParaRPr>
          </a:p>
        </p:txBody>
      </p:sp>
      <p:sp>
        <p:nvSpPr>
          <p:cNvPr id="11" name="10 Flecha derecha"/>
          <p:cNvSpPr/>
          <p:nvPr/>
        </p:nvSpPr>
        <p:spPr>
          <a:xfrm>
            <a:off x="4948022" y="2341921"/>
            <a:ext cx="978408" cy="180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11 CuadroTexto"/>
          <p:cNvSpPr txBox="1"/>
          <p:nvPr/>
        </p:nvSpPr>
        <p:spPr>
          <a:xfrm>
            <a:off x="5926430" y="2201088"/>
            <a:ext cx="399468"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7</a:t>
            </a:r>
            <a:endParaRPr lang="es-CO" sz="2400" dirty="0">
              <a:latin typeface="Ravie" panose="04040805050809020602" pitchFamily="82" charset="0"/>
              <a:cs typeface="Arial" pitchFamily="34" charset="0"/>
            </a:endParaRPr>
          </a:p>
        </p:txBody>
      </p:sp>
      <p:sp>
        <p:nvSpPr>
          <p:cNvPr id="13" name="12 CuadroTexto"/>
          <p:cNvSpPr txBox="1"/>
          <p:nvPr/>
        </p:nvSpPr>
        <p:spPr>
          <a:xfrm>
            <a:off x="0" y="2947010"/>
            <a:ext cx="5299849"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Length of Class-interval</a:t>
            </a:r>
            <a:endParaRPr lang="en-AU" sz="3000" dirty="0">
              <a:solidFill>
                <a:srgbClr val="FF0000"/>
              </a:solidFill>
              <a:latin typeface="Showcard Gothic" panose="04020904020102020604" pitchFamily="82" charset="0"/>
            </a:endParaRPr>
          </a:p>
        </p:txBody>
      </p:sp>
      <p:sp>
        <p:nvSpPr>
          <p:cNvPr id="14" name="13 Flecha derecha"/>
          <p:cNvSpPr/>
          <p:nvPr/>
        </p:nvSpPr>
        <p:spPr>
          <a:xfrm>
            <a:off x="5299849" y="3134009"/>
            <a:ext cx="978408" cy="180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14 CuadroTexto"/>
          <p:cNvSpPr txBox="1"/>
          <p:nvPr/>
        </p:nvSpPr>
        <p:spPr>
          <a:xfrm>
            <a:off x="6278257" y="3010917"/>
            <a:ext cx="2731838" cy="400110"/>
          </a:xfrm>
          <a:prstGeom prst="rect">
            <a:avLst/>
          </a:prstGeom>
          <a:noFill/>
        </p:spPr>
        <p:txBody>
          <a:bodyPr wrap="none" rtlCol="0">
            <a:spAutoFit/>
          </a:bodyPr>
          <a:lstStyle/>
          <a:p>
            <a:r>
              <a:rPr lang="es-CO" sz="2000" dirty="0" smtClean="0">
                <a:latin typeface="Ravie" panose="04040805050809020602" pitchFamily="82" charset="0"/>
                <a:cs typeface="Arial" pitchFamily="34" charset="0"/>
              </a:rPr>
              <a:t>45 ÷ 7 </a:t>
            </a:r>
            <a:r>
              <a:rPr lang="es-CO" sz="2000" dirty="0" smtClean="0">
                <a:latin typeface="Ravie" panose="04040805050809020602" pitchFamily="82" charset="0"/>
                <a:cs typeface="Arial" pitchFamily="34" charset="0"/>
                <a:sym typeface="Symbol"/>
              </a:rPr>
              <a:t> 6.4 </a:t>
            </a:r>
            <a:r>
              <a:rPr lang="es-CO" sz="2000" dirty="0" smtClean="0">
                <a:latin typeface="Ravie" panose="04040805050809020602" pitchFamily="82" charset="0"/>
                <a:cs typeface="Arial" pitchFamily="34" charset="0"/>
                <a:sym typeface="Wingdings" pitchFamily="2" charset="2"/>
              </a:rPr>
              <a:t> 6</a:t>
            </a:r>
            <a:endParaRPr lang="es-CO" sz="2000" dirty="0">
              <a:latin typeface="Ravie" panose="04040805050809020602" pitchFamily="82" charset="0"/>
              <a:cs typeface="Arial" pitchFamily="34" charset="0"/>
            </a:endParaRPr>
          </a:p>
        </p:txBody>
      </p:sp>
      <p:sp>
        <p:nvSpPr>
          <p:cNvPr id="34" name="33 CuadroTexto"/>
          <p:cNvSpPr txBox="1"/>
          <p:nvPr/>
        </p:nvSpPr>
        <p:spPr>
          <a:xfrm>
            <a:off x="1835697" y="4149080"/>
            <a:ext cx="5472607" cy="1938992"/>
          </a:xfrm>
          <a:prstGeom prst="rect">
            <a:avLst/>
          </a:prstGeom>
          <a:noFill/>
        </p:spPr>
        <p:txBody>
          <a:bodyPr wrap="square" rtlCol="0">
            <a:spAutoFit/>
          </a:bodyPr>
          <a:lstStyle/>
          <a:p>
            <a:pPr algn="ctr"/>
            <a:r>
              <a:rPr lang="en-AU" sz="3000" dirty="0" smtClean="0">
                <a:solidFill>
                  <a:srgbClr val="0000CC"/>
                </a:solidFill>
                <a:latin typeface="Showcard Gothic" panose="04020904020102020604" pitchFamily="82" charset="0"/>
              </a:rPr>
              <a:t>Now, it is the time to construct the table, in which data are going to show…</a:t>
            </a:r>
            <a:endParaRPr lang="en-AU" sz="3000" dirty="0">
              <a:solidFill>
                <a:srgbClr val="0000CC"/>
              </a:solidFill>
              <a:latin typeface="Showcard Gothic" panose="04020904020102020604" pitchFamily="82" charset="0"/>
            </a:endParaRPr>
          </a:p>
        </p:txBody>
      </p:sp>
    </p:spTree>
    <p:extLst>
      <p:ext uri="{BB962C8B-B14F-4D97-AF65-F5344CB8AC3E}">
        <p14:creationId xmlns:p14="http://schemas.microsoft.com/office/powerpoint/2010/main" val="2488125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iterate type="lt">
                                    <p:tmAbs val="300"/>
                                  </p:iterate>
                                  <p:childTnLst>
                                    <p:set>
                                      <p:cBhvr>
                                        <p:cTn id="21" dur="1" fill="hold">
                                          <p:stCondLst>
                                            <p:cond delay="0"/>
                                          </p:stCondLst>
                                        </p:cTn>
                                        <p:tgtEl>
                                          <p:spTgt spid="8"/>
                                        </p:tgtEl>
                                        <p:attrNameLst>
                                          <p:attrName>style.visibility</p:attrName>
                                        </p:attrNameLst>
                                      </p:cBhvr>
                                      <p:to>
                                        <p:strVal val="visible"/>
                                      </p:to>
                                    </p:set>
                                  </p:childTnLst>
                                  <p:subTnLst>
                                    <p:audio>
                                      <p:cMediaNode>
                                        <p:cTn display="0" masterRel="sameClick">
                                          <p:stCondLst>
                                            <p:cond evt="begin" delay="0">
                                              <p:tn val="20"/>
                                            </p:cond>
                                          </p:stCondLst>
                                          <p:endCondLst>
                                            <p:cond evt="onStopAudio" delay="0">
                                              <p:tgtEl>
                                                <p:sldTgt/>
                                              </p:tgtEl>
                                            </p:cond>
                                          </p:endCondLst>
                                        </p:cTn>
                                        <p:tgtEl>
                                          <p:sndTgt r:embed="rId2" name="type.wav"/>
                                        </p:tgtEl>
                                      </p:cMediaNode>
                                    </p:audio>
                                  </p:sub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300"/>
                                  </p:iterate>
                                  <p:childTnLst>
                                    <p:set>
                                      <p:cBhvr>
                                        <p:cTn id="34"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type.wav"/>
                                        </p:tgtEl>
                                      </p:cMediaNode>
                                    </p:audio>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iterate type="lt">
                                    <p:tmAbs val="300"/>
                                  </p:iterate>
                                  <p:childTnLst>
                                    <p:set>
                                      <p:cBhvr>
                                        <p:cTn id="47"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46"/>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animBg="1"/>
      <p:bldP spid="10" grpId="0"/>
      <p:bldP spid="11" grpId="0" animBg="1"/>
      <p:bldP spid="12" grpId="0"/>
      <p:bldP spid="13" grpId="0"/>
      <p:bldP spid="14" grpId="0" animBg="1"/>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EXERCISES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3563550" y="692696"/>
            <a:ext cx="2016899"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solution</a:t>
            </a:r>
            <a:endParaRPr lang="en-AU" sz="3000" u="dbl" dirty="0">
              <a:solidFill>
                <a:srgbClr val="FF0000"/>
              </a:solidFill>
              <a:latin typeface="Showcard Gothic" panose="04020904020102020604" pitchFamily="82" charset="0"/>
            </a:endParaRPr>
          </a:p>
        </p:txBody>
      </p:sp>
      <p:sp>
        <p:nvSpPr>
          <p:cNvPr id="8" name="7 CuadroTexto"/>
          <p:cNvSpPr txBox="1"/>
          <p:nvPr/>
        </p:nvSpPr>
        <p:spPr>
          <a:xfrm>
            <a:off x="0" y="1340768"/>
            <a:ext cx="5073825"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Constructing the table</a:t>
            </a:r>
            <a:endParaRPr lang="en-AU" sz="3000" dirty="0">
              <a:solidFill>
                <a:srgbClr val="FF0000"/>
              </a:solidFill>
              <a:latin typeface="Showcard Gothic" panose="04020904020102020604" pitchFamily="82" charset="0"/>
            </a:endParaRPr>
          </a:p>
        </p:txBody>
      </p:sp>
      <p:graphicFrame>
        <p:nvGraphicFramePr>
          <p:cNvPr id="9" name="8 Tabla"/>
          <p:cNvGraphicFramePr>
            <a:graphicFrameLocks noGrp="1"/>
          </p:cNvGraphicFramePr>
          <p:nvPr>
            <p:extLst>
              <p:ext uri="{D42A27DB-BD31-4B8C-83A1-F6EECF244321}">
                <p14:modId xmlns:p14="http://schemas.microsoft.com/office/powerpoint/2010/main" val="3375070040"/>
              </p:ext>
            </p:extLst>
          </p:nvPr>
        </p:nvGraphicFramePr>
        <p:xfrm>
          <a:off x="871092" y="2126456"/>
          <a:ext cx="7401815" cy="3337560"/>
        </p:xfrm>
        <a:graphic>
          <a:graphicData uri="http://schemas.openxmlformats.org/drawingml/2006/table">
            <a:tbl>
              <a:tblPr firstRow="1" bandRow="1">
                <a:tableStyleId>{5940675A-B579-460E-94D1-54222C63F5DA}</a:tableStyleId>
              </a:tblPr>
              <a:tblGrid>
                <a:gridCol w="973455"/>
                <a:gridCol w="1835468"/>
                <a:gridCol w="1352868"/>
                <a:gridCol w="662305"/>
                <a:gridCol w="673418"/>
                <a:gridCol w="956246"/>
                <a:gridCol w="948055"/>
              </a:tblGrid>
              <a:tr h="370840">
                <a:tc>
                  <a:txBody>
                    <a:bodyPr/>
                    <a:lstStyle/>
                    <a:p>
                      <a:pPr algn="ctr"/>
                      <a:r>
                        <a:rPr lang="en-AU" b="1" dirty="0" smtClean="0">
                          <a:effectLst/>
                          <a:latin typeface="Arial Black" panose="020B0A04020102020204" pitchFamily="34" charset="0"/>
                        </a:rPr>
                        <a:t>Class</a:t>
                      </a:r>
                      <a:endParaRPr lang="en-AU" b="1" dirty="0">
                        <a:effectLst/>
                        <a:latin typeface="Arial Black" panose="020B0A04020102020204" pitchFamily="34" charset="0"/>
                      </a:endParaRPr>
                    </a:p>
                  </a:txBody>
                  <a:tcPr anchor="ctr">
                    <a:solidFill>
                      <a:srgbClr val="92D050"/>
                    </a:solidFill>
                  </a:tcPr>
                </a:tc>
                <a:tc>
                  <a:txBody>
                    <a:bodyPr/>
                    <a:lstStyle/>
                    <a:p>
                      <a:pPr algn="ctr"/>
                      <a:r>
                        <a:rPr lang="en-AU" b="1" dirty="0" smtClean="0">
                          <a:effectLst/>
                          <a:latin typeface="Arial Black" panose="020B0A04020102020204" pitchFamily="34" charset="0"/>
                        </a:rPr>
                        <a:t>Class limits</a:t>
                      </a:r>
                      <a:endParaRPr lang="en-AU" b="1" dirty="0">
                        <a:effectLst/>
                        <a:latin typeface="Arial Black" panose="020B0A04020102020204" pitchFamily="34" charset="0"/>
                      </a:endParaRPr>
                    </a:p>
                  </a:txBody>
                  <a:tcPr anchor="ctr">
                    <a:solidFill>
                      <a:srgbClr val="92D050"/>
                    </a:solidFill>
                  </a:tcPr>
                </a:tc>
                <a:tc>
                  <a:txBody>
                    <a:bodyPr/>
                    <a:lstStyle/>
                    <a:p>
                      <a:pPr algn="ctr"/>
                      <a:r>
                        <a:rPr lang="en-AU" b="1" dirty="0" smtClean="0">
                          <a:effectLst/>
                          <a:latin typeface="Arial Black" panose="020B0A04020102020204" pitchFamily="34" charset="0"/>
                        </a:rPr>
                        <a:t>Midpoint</a:t>
                      </a:r>
                      <a:endParaRPr lang="en-AU" b="1" dirty="0">
                        <a:effectLst/>
                        <a:latin typeface="Arial Black" panose="020B0A04020102020204" pitchFamily="34" charset="0"/>
                      </a:endParaRPr>
                    </a:p>
                  </a:txBody>
                  <a:tcPr anchor="ctr">
                    <a:solidFill>
                      <a:srgbClr val="92D050"/>
                    </a:solidFill>
                  </a:tcPr>
                </a:tc>
                <a:tc>
                  <a:txBody>
                    <a:bodyPr/>
                    <a:lstStyle/>
                    <a:p>
                      <a:pPr algn="ctr"/>
                      <a:r>
                        <a:rPr lang="en-AU" b="1" dirty="0" smtClean="0">
                          <a:effectLst/>
                          <a:latin typeface="Arial Black" panose="020B0A04020102020204" pitchFamily="34" charset="0"/>
                        </a:rPr>
                        <a:t>f</a:t>
                      </a:r>
                      <a:endParaRPr lang="en-AU" b="1" dirty="0">
                        <a:effectLst/>
                        <a:latin typeface="Arial Black" panose="020B0A04020102020204" pitchFamily="34" charset="0"/>
                      </a:endParaRPr>
                    </a:p>
                  </a:txBody>
                  <a:tcPr anchor="ctr">
                    <a:solidFill>
                      <a:srgbClr val="92D050"/>
                    </a:solidFill>
                  </a:tcPr>
                </a:tc>
                <a:tc>
                  <a:txBody>
                    <a:bodyPr/>
                    <a:lstStyle/>
                    <a:p>
                      <a:pPr algn="ctr"/>
                      <a:r>
                        <a:rPr lang="en-AU" b="1" dirty="0" smtClean="0">
                          <a:effectLst/>
                          <a:latin typeface="Arial Black" panose="020B0A04020102020204" pitchFamily="34" charset="0"/>
                        </a:rPr>
                        <a:t>fi</a:t>
                      </a:r>
                      <a:endParaRPr lang="en-AU" b="1" dirty="0">
                        <a:effectLst/>
                        <a:latin typeface="Arial Black" panose="020B0A04020102020204" pitchFamily="34" charset="0"/>
                      </a:endParaRPr>
                    </a:p>
                  </a:txBody>
                  <a:tcPr anchor="ctr">
                    <a:solidFill>
                      <a:srgbClr val="92D050"/>
                    </a:solidFill>
                  </a:tcPr>
                </a:tc>
                <a:tc>
                  <a:txBody>
                    <a:bodyPr/>
                    <a:lstStyle/>
                    <a:p>
                      <a:pPr algn="ctr"/>
                      <a:r>
                        <a:rPr lang="en-AU" b="1" dirty="0" smtClean="0">
                          <a:effectLst/>
                          <a:latin typeface="Arial Black" panose="020B0A04020102020204" pitchFamily="34" charset="0"/>
                        </a:rPr>
                        <a:t>F</a:t>
                      </a:r>
                      <a:endParaRPr lang="en-AU" b="1" dirty="0">
                        <a:effectLst/>
                        <a:latin typeface="Arial Black" panose="020B0A04020102020204" pitchFamily="34" charset="0"/>
                      </a:endParaRPr>
                    </a:p>
                  </a:txBody>
                  <a:tcPr anchor="ctr">
                    <a:solidFill>
                      <a:srgbClr val="92D050"/>
                    </a:solidFill>
                  </a:tcPr>
                </a:tc>
                <a:tc>
                  <a:txBody>
                    <a:bodyPr/>
                    <a:lstStyle/>
                    <a:p>
                      <a:pPr algn="ctr"/>
                      <a:r>
                        <a:rPr lang="en-AU" b="1" dirty="0" smtClean="0">
                          <a:effectLst/>
                          <a:latin typeface="Arial Black" panose="020B0A04020102020204" pitchFamily="34" charset="0"/>
                        </a:rPr>
                        <a:t>Fr</a:t>
                      </a:r>
                      <a:endParaRPr lang="en-AU" b="1" dirty="0">
                        <a:effectLst/>
                        <a:latin typeface="Arial Black" panose="020B0A04020102020204" pitchFamily="34" charset="0"/>
                      </a:endParaRPr>
                    </a:p>
                  </a:txBody>
                  <a:tcPr anchor="ctr">
                    <a:solidFill>
                      <a:srgbClr val="92D050"/>
                    </a:solidFill>
                  </a:tcPr>
                </a:tc>
              </a:tr>
              <a:tr h="370840">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 – 14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11</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0.26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0.26</a:t>
                      </a:r>
                      <a:endParaRPr lang="en-AU" b="0" dirty="0">
                        <a:solidFill>
                          <a:schemeClr val="tx1"/>
                        </a:solidFill>
                        <a:latin typeface="Tekton Pro" pitchFamily="34" charset="0"/>
                      </a:endParaRPr>
                    </a:p>
                  </a:txBody>
                  <a:tcPr>
                    <a:solidFill>
                      <a:schemeClr val="bg1"/>
                    </a:solidFill>
                  </a:tcPr>
                </a:tc>
              </a:tr>
              <a:tr h="370840">
                <a:tc>
                  <a:txBody>
                    <a:bodyPr/>
                    <a:lstStyle/>
                    <a:p>
                      <a:pPr algn="ctr"/>
                      <a:r>
                        <a:rPr lang="en-AU" b="0" dirty="0" smtClean="0">
                          <a:latin typeface="Tekton Pro" pitchFamily="34" charset="0"/>
                        </a:rPr>
                        <a:t>15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15 – 21</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0.10</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0.36</a:t>
                      </a:r>
                      <a:endParaRPr lang="en-AU" b="0" dirty="0">
                        <a:solidFill>
                          <a:schemeClr val="tx1"/>
                        </a:solidFill>
                        <a:latin typeface="Tekton Pro" pitchFamily="34" charset="0"/>
                      </a:endParaRPr>
                    </a:p>
                  </a:txBody>
                  <a:tcPr>
                    <a:solidFill>
                      <a:schemeClr val="accent3">
                        <a:lumMod val="40000"/>
                        <a:lumOff val="60000"/>
                      </a:schemeClr>
                    </a:solidFill>
                  </a:tcPr>
                </a:tc>
              </a:tr>
              <a:tr h="370840">
                <a:tc>
                  <a:txBody>
                    <a:bodyPr/>
                    <a:lstStyle/>
                    <a:p>
                      <a:pPr algn="ctr"/>
                      <a:r>
                        <a:rPr lang="en-AU" b="0" dirty="0" smtClean="0">
                          <a:latin typeface="Tekton Pro" pitchFamily="34" charset="0"/>
                        </a:rPr>
                        <a:t>22</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22 – 28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0.52</a:t>
                      </a:r>
                      <a:endParaRPr lang="en-AU" b="0" dirty="0">
                        <a:solidFill>
                          <a:schemeClr val="tx1"/>
                        </a:solidFill>
                        <a:latin typeface="Tekton Pro" pitchFamily="34" charset="0"/>
                      </a:endParaRPr>
                    </a:p>
                  </a:txBody>
                  <a:tcPr>
                    <a:solidFill>
                      <a:schemeClr val="bg1"/>
                    </a:solidFill>
                  </a:tcPr>
                </a:tc>
              </a:tr>
              <a:tr h="370840">
                <a:tc>
                  <a:txBody>
                    <a:bodyPr/>
                    <a:lstStyle/>
                    <a:p>
                      <a:pPr algn="ctr"/>
                      <a:r>
                        <a:rPr lang="en-AU" b="0" dirty="0" smtClean="0">
                          <a:latin typeface="Tekton Pro" pitchFamily="34" charset="0"/>
                        </a:rPr>
                        <a:t>29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29 – 35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32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31</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0.10</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0.62</a:t>
                      </a:r>
                      <a:endParaRPr lang="en-AU" b="0" dirty="0">
                        <a:solidFill>
                          <a:schemeClr val="tx1"/>
                        </a:solidFill>
                        <a:latin typeface="Tekton Pro" pitchFamily="34" charset="0"/>
                      </a:endParaRPr>
                    </a:p>
                  </a:txBody>
                  <a:tcPr>
                    <a:solidFill>
                      <a:schemeClr val="accent3">
                        <a:lumMod val="40000"/>
                        <a:lumOff val="60000"/>
                      </a:schemeClr>
                    </a:solidFill>
                  </a:tcPr>
                </a:tc>
              </a:tr>
              <a:tr h="370840">
                <a:tc>
                  <a:txBody>
                    <a:bodyPr/>
                    <a:lstStyle/>
                    <a:p>
                      <a:pPr algn="ctr"/>
                      <a:r>
                        <a:rPr lang="en-AU" b="0" dirty="0" smtClean="0">
                          <a:latin typeface="Tekton Pro" pitchFamily="34" charset="0"/>
                        </a:rPr>
                        <a:t>36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36 – 42</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39</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39</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0.78</a:t>
                      </a:r>
                      <a:endParaRPr lang="en-AU" b="0" dirty="0">
                        <a:solidFill>
                          <a:schemeClr val="tx1"/>
                        </a:solidFill>
                        <a:latin typeface="Tekton Pro" pitchFamily="34" charset="0"/>
                      </a:endParaRPr>
                    </a:p>
                  </a:txBody>
                  <a:tcPr>
                    <a:solidFill>
                      <a:schemeClr val="bg1"/>
                    </a:solidFill>
                  </a:tcPr>
                </a:tc>
              </a:tr>
              <a:tr h="370840">
                <a:tc>
                  <a:txBody>
                    <a:bodyPr/>
                    <a:lstStyle/>
                    <a:p>
                      <a:pPr algn="ctr"/>
                      <a:r>
                        <a:rPr lang="en-AU" b="0" dirty="0" smtClean="0">
                          <a:latin typeface="Tekton Pro" pitchFamily="34" charset="0"/>
                        </a:rPr>
                        <a:t>43</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43 – 49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0.96</a:t>
                      </a:r>
                      <a:endParaRPr lang="en-AU" b="0" dirty="0">
                        <a:solidFill>
                          <a:schemeClr val="tx1"/>
                        </a:solidFill>
                        <a:latin typeface="Tekton Pro" pitchFamily="34" charset="0"/>
                      </a:endParaRPr>
                    </a:p>
                  </a:txBody>
                  <a:tcPr>
                    <a:solidFill>
                      <a:schemeClr val="accent3">
                        <a:lumMod val="40000"/>
                        <a:lumOff val="60000"/>
                      </a:schemeClr>
                    </a:solidFill>
                  </a:tcPr>
                </a:tc>
              </a:tr>
              <a:tr h="370840">
                <a:tc>
                  <a:txBody>
                    <a:bodyPr/>
                    <a:lstStyle/>
                    <a:p>
                      <a:pPr algn="ctr"/>
                      <a:r>
                        <a:rPr lang="en-AU" b="0" dirty="0" smtClean="0">
                          <a:latin typeface="Tekton Pro" pitchFamily="34" charset="0"/>
                        </a:rPr>
                        <a:t>50</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 – 56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0.04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a:t>
                      </a:r>
                      <a:endParaRPr lang="en-AU" b="0" dirty="0">
                        <a:solidFill>
                          <a:schemeClr val="tx1"/>
                        </a:solidFill>
                        <a:latin typeface="Tekton Pro" pitchFamily="34" charset="0"/>
                      </a:endParaRPr>
                    </a:p>
                  </a:txBody>
                  <a:tcPr>
                    <a:solidFill>
                      <a:schemeClr val="bg1"/>
                    </a:solidFill>
                  </a:tcPr>
                </a:tc>
              </a:tr>
              <a:tr h="370840">
                <a:tc gridSpan="3">
                  <a:txBody>
                    <a:bodyPr/>
                    <a:lstStyle/>
                    <a:p>
                      <a:pPr algn="r"/>
                      <a:r>
                        <a:rPr lang="en-AU" b="1" dirty="0" smtClean="0">
                          <a:latin typeface="Arial Black" panose="020B0A04020102020204" pitchFamily="34" charset="0"/>
                        </a:rPr>
                        <a:t>Totals</a:t>
                      </a:r>
                      <a:endParaRPr lang="en-AU" b="1" dirty="0">
                        <a:solidFill>
                          <a:schemeClr val="tx1"/>
                        </a:solidFill>
                        <a:latin typeface="Arial Black" panose="020B0A04020102020204" pitchFamily="34" charset="0"/>
                      </a:endParaRPr>
                    </a:p>
                  </a:txBody>
                  <a:tcPr>
                    <a:solidFill>
                      <a:srgbClr val="92D050"/>
                    </a:solidFill>
                  </a:tcPr>
                </a:tc>
                <a:tc hMerge="1">
                  <a:txBody>
                    <a:bodyPr/>
                    <a:lstStyle/>
                    <a:p>
                      <a:endParaRPr lang="en-AU" dirty="0"/>
                    </a:p>
                  </a:txBody>
                  <a:tcPr/>
                </a:tc>
                <a:tc hMerge="1">
                  <a:txBody>
                    <a:bodyPr/>
                    <a:lstStyle/>
                    <a:p>
                      <a:endParaRPr lang="en-AU" dirty="0"/>
                    </a:p>
                  </a:txBody>
                  <a:tcPr/>
                </a:tc>
                <a:tc>
                  <a:txBody>
                    <a:bodyPr/>
                    <a:lstStyle/>
                    <a:p>
                      <a:pPr algn="ctr"/>
                      <a:r>
                        <a:rPr lang="en-AU" b="1" dirty="0" smtClean="0">
                          <a:latin typeface="Arial Black" panose="020B0A04020102020204" pitchFamily="34" charset="0"/>
                        </a:rPr>
                        <a:t>50</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c>
                  <a:txBody>
                    <a:bodyPr/>
                    <a:lstStyle/>
                    <a:p>
                      <a:pPr algn="ctr"/>
                      <a:r>
                        <a:rPr lang="en-AU" b="1" dirty="0" smtClean="0">
                          <a:latin typeface="Arial Black" panose="020B0A04020102020204" pitchFamily="34" charset="0"/>
                        </a:rPr>
                        <a:t>1</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r>
            </a:tbl>
          </a:graphicData>
        </a:graphic>
      </p:graphicFrame>
    </p:spTree>
    <p:extLst>
      <p:ext uri="{BB962C8B-B14F-4D97-AF65-F5344CB8AC3E}">
        <p14:creationId xmlns:p14="http://schemas.microsoft.com/office/powerpoint/2010/main" val="135791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EXERCISES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1278052"/>
            <a:ext cx="2175596"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Exercise 2</a:t>
            </a:r>
            <a:endParaRPr lang="en-AU" sz="3000" u="dbl" dirty="0">
              <a:solidFill>
                <a:srgbClr val="FF0000"/>
              </a:solidFill>
              <a:latin typeface="Showcard Gothic" panose="04020904020102020604" pitchFamily="82" charset="0"/>
            </a:endParaRPr>
          </a:p>
        </p:txBody>
      </p:sp>
      <p:sp>
        <p:nvSpPr>
          <p:cNvPr id="5" name="4 CuadroTexto"/>
          <p:cNvSpPr txBox="1"/>
          <p:nvPr/>
        </p:nvSpPr>
        <p:spPr>
          <a:xfrm>
            <a:off x="2175596" y="954886"/>
            <a:ext cx="6968404" cy="1200329"/>
          </a:xfrm>
          <a:prstGeom prst="rect">
            <a:avLst/>
          </a:prstGeom>
          <a:noFill/>
        </p:spPr>
        <p:txBody>
          <a:bodyPr wrap="square" rtlCol="0">
            <a:spAutoFit/>
          </a:bodyPr>
          <a:lstStyle/>
          <a:p>
            <a:pPr algn="just"/>
            <a:r>
              <a:rPr lang="en-AU" sz="2400" dirty="0" smtClean="0">
                <a:solidFill>
                  <a:srgbClr val="0000CC"/>
                </a:solidFill>
                <a:latin typeface="Showcard Gothic" panose="04020904020102020604" pitchFamily="82" charset="0"/>
              </a:rPr>
              <a:t>It is measured 75 students, in centimetres, in a school. The results are shown bellow</a:t>
            </a:r>
            <a:endParaRPr lang="en-AU" sz="2400" dirty="0">
              <a:solidFill>
                <a:srgbClr val="0000CC"/>
              </a:solidFill>
              <a:latin typeface="Showcard Gothic" panose="04020904020102020604" pitchFamily="82" charset="0"/>
            </a:endParaRPr>
          </a:p>
        </p:txBody>
      </p:sp>
      <p:sp>
        <p:nvSpPr>
          <p:cNvPr id="6" name="5 Rectángulo"/>
          <p:cNvSpPr/>
          <p:nvPr/>
        </p:nvSpPr>
        <p:spPr>
          <a:xfrm>
            <a:off x="809582" y="2274838"/>
            <a:ext cx="7524836" cy="2308324"/>
          </a:xfrm>
          <a:prstGeom prst="rect">
            <a:avLst/>
          </a:prstGeom>
        </p:spPr>
        <p:txBody>
          <a:bodyPr wrap="square">
            <a:spAutoFit/>
          </a:bodyPr>
          <a:lstStyle/>
          <a:p>
            <a:r>
              <a:rPr lang="es-ES" sz="2400" dirty="0" smtClean="0">
                <a:latin typeface="Showcard Gothic" panose="04020904020102020604" pitchFamily="82" charset="0"/>
                <a:cs typeface="Arial" pitchFamily="34" charset="0"/>
              </a:rPr>
              <a:t>175  156  172  159  161  185  186  192  179  163  164  170  164 167  168  174  172  168  176  166</a:t>
            </a:r>
            <a:r>
              <a:rPr lang="es-CO" sz="2400" dirty="0">
                <a:latin typeface="Showcard Gothic" panose="04020904020102020604" pitchFamily="82" charset="0"/>
                <a:cs typeface="Arial" pitchFamily="34" charset="0"/>
              </a:rPr>
              <a:t> </a:t>
            </a:r>
            <a:r>
              <a:rPr lang="es-ES" sz="2400" dirty="0" smtClean="0">
                <a:latin typeface="Showcard Gothic" panose="04020904020102020604" pitchFamily="82" charset="0"/>
                <a:cs typeface="Arial" pitchFamily="34" charset="0"/>
              </a:rPr>
              <a:t>167  169  182  170  169  167 170  162  172  171  174  171  155  171  171  170  157  170  173 173 </a:t>
            </a:r>
            <a:r>
              <a:rPr lang="es-CO" sz="2400" dirty="0" smtClean="0">
                <a:latin typeface="Showcard Gothic" panose="04020904020102020604" pitchFamily="82" charset="0"/>
                <a:cs typeface="Arial" pitchFamily="34" charset="0"/>
              </a:rPr>
              <a:t> </a:t>
            </a:r>
            <a:r>
              <a:rPr lang="es-ES" sz="2400" dirty="0" smtClean="0">
                <a:latin typeface="Showcard Gothic" panose="04020904020102020604" pitchFamily="82" charset="0"/>
                <a:cs typeface="Arial" pitchFamily="34" charset="0"/>
              </a:rPr>
              <a:t>174  168  166  172  172  158  159  163  163  168  174  175  150  154  175  160  175  177  178  180 169  165  180  166  184  183  174  173  162  185  189  169  173  171  173</a:t>
            </a:r>
            <a:endParaRPr lang="es-CO" sz="2400" dirty="0" smtClean="0">
              <a:latin typeface="Showcard Gothic" panose="04020904020102020604" pitchFamily="82" charset="0"/>
              <a:cs typeface="Arial" pitchFamily="34" charset="0"/>
            </a:endParaRPr>
          </a:p>
        </p:txBody>
      </p:sp>
      <p:sp>
        <p:nvSpPr>
          <p:cNvPr id="7" name="6 CuadroTexto"/>
          <p:cNvSpPr txBox="1"/>
          <p:nvPr/>
        </p:nvSpPr>
        <p:spPr>
          <a:xfrm>
            <a:off x="1087798" y="4830251"/>
            <a:ext cx="6968404" cy="830997"/>
          </a:xfrm>
          <a:prstGeom prst="rect">
            <a:avLst/>
          </a:prstGeom>
          <a:noFill/>
        </p:spPr>
        <p:txBody>
          <a:bodyPr wrap="square" rtlCol="0">
            <a:spAutoFit/>
          </a:bodyPr>
          <a:lstStyle/>
          <a:p>
            <a:pPr algn="just"/>
            <a:r>
              <a:rPr lang="en-AU" sz="2400" dirty="0" smtClean="0">
                <a:solidFill>
                  <a:srgbClr val="0000CC"/>
                </a:solidFill>
                <a:latin typeface="Showcard Gothic" panose="04020904020102020604" pitchFamily="82" charset="0"/>
              </a:rPr>
              <a:t>Construct the frequency table with 8 class-intervals.</a:t>
            </a:r>
            <a:endParaRPr lang="en-AU" sz="2400" dirty="0">
              <a:solidFill>
                <a:srgbClr val="0000CC"/>
              </a:solidFill>
              <a:latin typeface="Showcard Gothic" panose="04020904020102020604" pitchFamily="82" charset="0"/>
            </a:endParaRPr>
          </a:p>
        </p:txBody>
      </p:sp>
    </p:spTree>
    <p:extLst>
      <p:ext uri="{BB962C8B-B14F-4D97-AF65-F5344CB8AC3E}">
        <p14:creationId xmlns:p14="http://schemas.microsoft.com/office/powerpoint/2010/main" val="789307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wd">
                                    <p:tmPct val="10000"/>
                                  </p:iterate>
                                  <p:childTnLst>
                                    <p:set>
                                      <p:cBhvr>
                                        <p:cTn id="16" dur="1" fill="hold">
                                          <p:stCondLst>
                                            <p:cond delay="0"/>
                                          </p:stCondLst>
                                        </p:cTn>
                                        <p:tgtEl>
                                          <p:spTgt spid="6"/>
                                        </p:tgtEl>
                                        <p:attrNameLst>
                                          <p:attrName>style.visibility</p:attrName>
                                        </p:attrNameLst>
                                      </p:cBhvr>
                                      <p:to>
                                        <p:strVal val="visible"/>
                                      </p:to>
                                    </p:set>
                                    <p:set>
                                      <p:cBhvr>
                                        <p:cTn id="17" dur="455" fill="hold">
                                          <p:stCondLst>
                                            <p:cond delay="0"/>
                                          </p:stCondLst>
                                        </p:cTn>
                                        <p:tgtEl>
                                          <p:spTgt spid="6"/>
                                        </p:tgtEl>
                                        <p:attrNameLst>
                                          <p:attrName>style.rotation</p:attrName>
                                        </p:attrNameLst>
                                      </p:cBhvr>
                                      <p:to>
                                        <p:strVal val="-45.0"/>
                                      </p:to>
                                    </p:set>
                                    <p:anim calcmode="lin" valueType="num">
                                      <p:cBhvr>
                                        <p:cTn id="18"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type="lt">
                                    <p:tmAbs val="100"/>
                                  </p:iterate>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EXERCISES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13" name="1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4" name="13 CuadroTexto"/>
          <p:cNvSpPr txBox="1"/>
          <p:nvPr/>
        </p:nvSpPr>
        <p:spPr>
          <a:xfrm>
            <a:off x="3563550" y="692696"/>
            <a:ext cx="2016899"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solution</a:t>
            </a:r>
            <a:endParaRPr lang="en-AU" sz="3000" u="dbl" dirty="0">
              <a:solidFill>
                <a:srgbClr val="FF0000"/>
              </a:solidFill>
              <a:latin typeface="Showcard Gothic" panose="04020904020102020604" pitchFamily="82" charset="0"/>
            </a:endParaRPr>
          </a:p>
        </p:txBody>
      </p:sp>
      <p:sp>
        <p:nvSpPr>
          <p:cNvPr id="15" name="14 CuadroTexto"/>
          <p:cNvSpPr txBox="1"/>
          <p:nvPr/>
        </p:nvSpPr>
        <p:spPr>
          <a:xfrm>
            <a:off x="1743299" y="1438618"/>
            <a:ext cx="1406154"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Range</a:t>
            </a:r>
            <a:endParaRPr lang="en-AU" sz="3000" dirty="0">
              <a:solidFill>
                <a:srgbClr val="FF0000"/>
              </a:solidFill>
              <a:latin typeface="Showcard Gothic" panose="04020904020102020604" pitchFamily="82" charset="0"/>
            </a:endParaRPr>
          </a:p>
        </p:txBody>
      </p:sp>
      <p:sp>
        <p:nvSpPr>
          <p:cNvPr id="16" name="15 CuadroTexto"/>
          <p:cNvSpPr txBox="1"/>
          <p:nvPr/>
        </p:nvSpPr>
        <p:spPr>
          <a:xfrm>
            <a:off x="4183131" y="1484784"/>
            <a:ext cx="3690434"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R = 192 – 150 = 42 </a:t>
            </a:r>
            <a:endParaRPr lang="es-CO" sz="2400" dirty="0">
              <a:latin typeface="Ravie" panose="04040805050809020602" pitchFamily="82" charset="0"/>
              <a:cs typeface="Arial" pitchFamily="34" charset="0"/>
            </a:endParaRPr>
          </a:p>
        </p:txBody>
      </p:sp>
      <p:sp>
        <p:nvSpPr>
          <p:cNvPr id="17" name="16 Flecha derecha"/>
          <p:cNvSpPr/>
          <p:nvPr/>
        </p:nvSpPr>
        <p:spPr>
          <a:xfrm>
            <a:off x="3177088" y="1624965"/>
            <a:ext cx="978408" cy="180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17 CuadroTexto"/>
          <p:cNvSpPr txBox="1"/>
          <p:nvPr/>
        </p:nvSpPr>
        <p:spPr>
          <a:xfrm>
            <a:off x="1743299" y="2154922"/>
            <a:ext cx="3204723"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Class-interval</a:t>
            </a:r>
            <a:endParaRPr lang="en-AU" sz="3000" dirty="0">
              <a:solidFill>
                <a:srgbClr val="FF0000"/>
              </a:solidFill>
              <a:latin typeface="Showcard Gothic" panose="04020904020102020604" pitchFamily="82" charset="0"/>
            </a:endParaRPr>
          </a:p>
        </p:txBody>
      </p:sp>
      <p:sp>
        <p:nvSpPr>
          <p:cNvPr id="19" name="18 Flecha derecha"/>
          <p:cNvSpPr/>
          <p:nvPr/>
        </p:nvSpPr>
        <p:spPr>
          <a:xfrm>
            <a:off x="4948022" y="2341921"/>
            <a:ext cx="978408" cy="180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19 CuadroTexto"/>
          <p:cNvSpPr txBox="1"/>
          <p:nvPr/>
        </p:nvSpPr>
        <p:spPr>
          <a:xfrm>
            <a:off x="5926430" y="2201088"/>
            <a:ext cx="399468" cy="461665"/>
          </a:xfrm>
          <a:prstGeom prst="rect">
            <a:avLst/>
          </a:prstGeom>
          <a:noFill/>
        </p:spPr>
        <p:txBody>
          <a:bodyPr wrap="none" rtlCol="0">
            <a:spAutoFit/>
          </a:bodyPr>
          <a:lstStyle/>
          <a:p>
            <a:r>
              <a:rPr lang="es-CO" sz="2400" dirty="0" smtClean="0">
                <a:latin typeface="Ravie" panose="04040805050809020602" pitchFamily="82" charset="0"/>
                <a:cs typeface="Arial" pitchFamily="34" charset="0"/>
              </a:rPr>
              <a:t>8</a:t>
            </a:r>
            <a:endParaRPr lang="es-CO" sz="2400" dirty="0">
              <a:latin typeface="Ravie" panose="04040805050809020602" pitchFamily="82" charset="0"/>
              <a:cs typeface="Arial" pitchFamily="34" charset="0"/>
            </a:endParaRPr>
          </a:p>
        </p:txBody>
      </p:sp>
      <p:sp>
        <p:nvSpPr>
          <p:cNvPr id="21" name="20 CuadroTexto"/>
          <p:cNvSpPr txBox="1"/>
          <p:nvPr/>
        </p:nvSpPr>
        <p:spPr>
          <a:xfrm>
            <a:off x="0" y="2947010"/>
            <a:ext cx="5299849"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Length of Class-interval</a:t>
            </a:r>
            <a:endParaRPr lang="en-AU" sz="3000" dirty="0">
              <a:solidFill>
                <a:srgbClr val="FF0000"/>
              </a:solidFill>
              <a:latin typeface="Showcard Gothic" panose="04020904020102020604" pitchFamily="82" charset="0"/>
            </a:endParaRPr>
          </a:p>
        </p:txBody>
      </p:sp>
      <p:sp>
        <p:nvSpPr>
          <p:cNvPr id="22" name="21 Flecha derecha"/>
          <p:cNvSpPr/>
          <p:nvPr/>
        </p:nvSpPr>
        <p:spPr>
          <a:xfrm>
            <a:off x="5299849" y="3134009"/>
            <a:ext cx="889462" cy="1800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22 CuadroTexto"/>
          <p:cNvSpPr txBox="1"/>
          <p:nvPr/>
        </p:nvSpPr>
        <p:spPr>
          <a:xfrm>
            <a:off x="6195130" y="3010917"/>
            <a:ext cx="2948870" cy="400110"/>
          </a:xfrm>
          <a:prstGeom prst="rect">
            <a:avLst/>
          </a:prstGeom>
          <a:noFill/>
        </p:spPr>
        <p:txBody>
          <a:bodyPr wrap="square" rtlCol="0">
            <a:spAutoFit/>
          </a:bodyPr>
          <a:lstStyle/>
          <a:p>
            <a:r>
              <a:rPr lang="es-CO" sz="2000" dirty="0" smtClean="0">
                <a:latin typeface="Ravie" panose="04040805050809020602" pitchFamily="82" charset="0"/>
                <a:cs typeface="Arial" pitchFamily="34" charset="0"/>
              </a:rPr>
              <a:t>42 ÷ 8 = </a:t>
            </a:r>
            <a:r>
              <a:rPr lang="es-CO" sz="2000" dirty="0">
                <a:latin typeface="Ravie" panose="04040805050809020602" pitchFamily="82" charset="0"/>
                <a:cs typeface="Arial" pitchFamily="34" charset="0"/>
                <a:sym typeface="Symbol"/>
              </a:rPr>
              <a:t>5,25 </a:t>
            </a:r>
            <a:r>
              <a:rPr lang="es-CO" sz="2000" dirty="0" smtClean="0">
                <a:latin typeface="Ravie" panose="04040805050809020602" pitchFamily="82" charset="0"/>
                <a:cs typeface="Arial" pitchFamily="34" charset="0"/>
                <a:sym typeface="Wingdings" pitchFamily="2" charset="2"/>
              </a:rPr>
              <a:t> 5</a:t>
            </a:r>
            <a:endParaRPr lang="es-CO" sz="2000" dirty="0">
              <a:latin typeface="Ravie" panose="04040805050809020602" pitchFamily="82" charset="0"/>
              <a:cs typeface="Arial" pitchFamily="34" charset="0"/>
            </a:endParaRPr>
          </a:p>
        </p:txBody>
      </p:sp>
      <p:sp>
        <p:nvSpPr>
          <p:cNvPr id="24" name="23 CuadroTexto"/>
          <p:cNvSpPr txBox="1"/>
          <p:nvPr/>
        </p:nvSpPr>
        <p:spPr>
          <a:xfrm>
            <a:off x="1835697" y="4149080"/>
            <a:ext cx="5472607" cy="1938992"/>
          </a:xfrm>
          <a:prstGeom prst="rect">
            <a:avLst/>
          </a:prstGeom>
          <a:noFill/>
        </p:spPr>
        <p:txBody>
          <a:bodyPr wrap="square" rtlCol="0">
            <a:spAutoFit/>
          </a:bodyPr>
          <a:lstStyle/>
          <a:p>
            <a:pPr algn="ctr"/>
            <a:r>
              <a:rPr lang="en-AU" sz="3000" dirty="0" smtClean="0">
                <a:solidFill>
                  <a:srgbClr val="0000CC"/>
                </a:solidFill>
                <a:latin typeface="Showcard Gothic" panose="04020904020102020604" pitchFamily="82" charset="0"/>
              </a:rPr>
              <a:t>Now, it is the time to construct the table, in which data are going to show…</a:t>
            </a:r>
            <a:endParaRPr lang="en-AU" sz="3000" dirty="0">
              <a:solidFill>
                <a:srgbClr val="0000CC"/>
              </a:solidFill>
              <a:latin typeface="Showcard Gothic" panose="04020904020102020604" pitchFamily="82" charset="0"/>
            </a:endParaRPr>
          </a:p>
        </p:txBody>
      </p:sp>
    </p:spTree>
    <p:extLst>
      <p:ext uri="{BB962C8B-B14F-4D97-AF65-F5344CB8AC3E}">
        <p14:creationId xmlns:p14="http://schemas.microsoft.com/office/powerpoint/2010/main" val="246314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iterate type="lt">
                                    <p:tmAbs val="300"/>
                                  </p:iterate>
                                  <p:childTnLst>
                                    <p:set>
                                      <p:cBhvr>
                                        <p:cTn id="21"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20"/>
                                            </p:cond>
                                          </p:stCondLst>
                                          <p:endCondLst>
                                            <p:cond evt="onStopAudio" delay="0">
                                              <p:tgtEl>
                                                <p:sldTgt/>
                                              </p:tgtEl>
                                            </p:cond>
                                          </p:endCondLst>
                                        </p:cTn>
                                        <p:tgtEl>
                                          <p:sndTgt r:embed="rId2" name="type.wav"/>
                                        </p:tgtEl>
                                      </p:cMediaNode>
                                    </p:audio>
                                  </p:sub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down)">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300"/>
                                  </p:iterate>
                                  <p:childTnLst>
                                    <p:set>
                                      <p:cBhvr>
                                        <p:cTn id="34" dur="1" fill="hold">
                                          <p:stCondLst>
                                            <p:cond delay="0"/>
                                          </p:stCondLst>
                                        </p:cTn>
                                        <p:tgtEl>
                                          <p:spTgt spid="20"/>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type.wav"/>
                                        </p:tgtEl>
                                      </p:cMediaNode>
                                    </p:audio>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iterate type="lt">
                                    <p:tmAbs val="300"/>
                                  </p:iterate>
                                  <p:childTnLst>
                                    <p:set>
                                      <p:cBhvr>
                                        <p:cTn id="47" dur="1" fill="hold">
                                          <p:stCondLst>
                                            <p:cond delay="0"/>
                                          </p:stCondLst>
                                        </p:cTn>
                                        <p:tgtEl>
                                          <p:spTgt spid="23"/>
                                        </p:tgtEl>
                                        <p:attrNameLst>
                                          <p:attrName>style.visibility</p:attrName>
                                        </p:attrNameLst>
                                      </p:cBhvr>
                                      <p:to>
                                        <p:strVal val="visible"/>
                                      </p:to>
                                    </p:set>
                                  </p:childTnLst>
                                  <p:subTnLst>
                                    <p:audio>
                                      <p:cMediaNode>
                                        <p:cTn display="0" masterRel="sameClick">
                                          <p:stCondLst>
                                            <p:cond evt="begin" delay="0">
                                              <p:tn val="46"/>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animBg="1"/>
      <p:bldP spid="18" grpId="0"/>
      <p:bldP spid="19" grpId="0" animBg="1"/>
      <p:bldP spid="20" grpId="0"/>
      <p:bldP spid="21" grpId="0"/>
      <p:bldP spid="22" grpId="0" animBg="1"/>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EXERCISES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3563550" y="692696"/>
            <a:ext cx="2016899"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solution</a:t>
            </a:r>
            <a:endParaRPr lang="en-AU" sz="3000" u="dbl" dirty="0">
              <a:solidFill>
                <a:srgbClr val="FF0000"/>
              </a:solidFill>
              <a:latin typeface="Showcard Gothic" panose="04020904020102020604" pitchFamily="82" charset="0"/>
            </a:endParaRPr>
          </a:p>
        </p:txBody>
      </p:sp>
      <p:sp>
        <p:nvSpPr>
          <p:cNvPr id="5" name="4 CuadroTexto"/>
          <p:cNvSpPr txBox="1"/>
          <p:nvPr/>
        </p:nvSpPr>
        <p:spPr>
          <a:xfrm>
            <a:off x="0" y="1340768"/>
            <a:ext cx="5073825" cy="553998"/>
          </a:xfrm>
          <a:prstGeom prst="rect">
            <a:avLst/>
          </a:prstGeom>
          <a:noFill/>
        </p:spPr>
        <p:txBody>
          <a:bodyPr wrap="none" rtlCol="0">
            <a:spAutoFit/>
          </a:bodyPr>
          <a:lstStyle/>
          <a:p>
            <a:r>
              <a:rPr lang="en-AU" sz="3000" dirty="0" smtClean="0">
                <a:solidFill>
                  <a:srgbClr val="FF0000"/>
                </a:solidFill>
                <a:latin typeface="Showcard Gothic" panose="04020904020102020604" pitchFamily="82" charset="0"/>
              </a:rPr>
              <a:t>Constructing the table</a:t>
            </a:r>
            <a:endParaRPr lang="en-AU" sz="3000" dirty="0">
              <a:solidFill>
                <a:srgbClr val="FF0000"/>
              </a:solidFill>
              <a:latin typeface="Showcard Gothic" panose="04020904020102020604" pitchFamily="82" charset="0"/>
            </a:endParaRPr>
          </a:p>
        </p:txBody>
      </p:sp>
      <p:sp>
        <p:nvSpPr>
          <p:cNvPr id="6" name="5 Rectángulo"/>
          <p:cNvSpPr/>
          <p:nvPr/>
        </p:nvSpPr>
        <p:spPr>
          <a:xfrm>
            <a:off x="539552" y="198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Class</a:t>
            </a:r>
            <a:endParaRPr lang="en-AU" dirty="0">
              <a:solidFill>
                <a:schemeClr val="bg1"/>
              </a:solidFill>
              <a:latin typeface="Arial Black" panose="020B0A04020102020204" pitchFamily="34" charset="0"/>
            </a:endParaRPr>
          </a:p>
        </p:txBody>
      </p:sp>
      <p:sp>
        <p:nvSpPr>
          <p:cNvPr id="7" name="6 Rectángulo"/>
          <p:cNvSpPr/>
          <p:nvPr/>
        </p:nvSpPr>
        <p:spPr>
          <a:xfrm>
            <a:off x="1453952" y="1988840"/>
            <a:ext cx="1619915"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Class limit</a:t>
            </a:r>
            <a:endParaRPr lang="en-AU" dirty="0">
              <a:solidFill>
                <a:schemeClr val="bg1"/>
              </a:solidFill>
              <a:latin typeface="Arial Black" panose="020B0A04020102020204" pitchFamily="34" charset="0"/>
            </a:endParaRPr>
          </a:p>
        </p:txBody>
      </p:sp>
      <p:sp>
        <p:nvSpPr>
          <p:cNvPr id="8" name="7 Rectángulo"/>
          <p:cNvSpPr/>
          <p:nvPr/>
        </p:nvSpPr>
        <p:spPr>
          <a:xfrm>
            <a:off x="3073867" y="1988840"/>
            <a:ext cx="1338773"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Midpoint</a:t>
            </a:r>
            <a:endParaRPr lang="en-AU" dirty="0">
              <a:solidFill>
                <a:schemeClr val="bg1"/>
              </a:solidFill>
              <a:latin typeface="Arial Black" panose="020B0A04020102020204" pitchFamily="34" charset="0"/>
            </a:endParaRPr>
          </a:p>
        </p:txBody>
      </p:sp>
      <p:sp>
        <p:nvSpPr>
          <p:cNvPr id="9" name="8 Rectángulo"/>
          <p:cNvSpPr/>
          <p:nvPr/>
        </p:nvSpPr>
        <p:spPr>
          <a:xfrm>
            <a:off x="4412640" y="198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f</a:t>
            </a:r>
            <a:endParaRPr lang="en-AU" dirty="0">
              <a:solidFill>
                <a:schemeClr val="bg1"/>
              </a:solidFill>
              <a:latin typeface="Arial Black" panose="020B0A04020102020204" pitchFamily="34" charset="0"/>
            </a:endParaRPr>
          </a:p>
        </p:txBody>
      </p:sp>
      <p:sp>
        <p:nvSpPr>
          <p:cNvPr id="10" name="9 Rectángulo"/>
          <p:cNvSpPr/>
          <p:nvPr/>
        </p:nvSpPr>
        <p:spPr>
          <a:xfrm>
            <a:off x="5327040" y="198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fi</a:t>
            </a:r>
            <a:endParaRPr lang="en-AU" dirty="0">
              <a:solidFill>
                <a:schemeClr val="bg1"/>
              </a:solidFill>
              <a:latin typeface="Arial Black" panose="020B0A04020102020204" pitchFamily="34" charset="0"/>
            </a:endParaRPr>
          </a:p>
        </p:txBody>
      </p:sp>
      <p:sp>
        <p:nvSpPr>
          <p:cNvPr id="11" name="10 Rectángulo"/>
          <p:cNvSpPr/>
          <p:nvPr/>
        </p:nvSpPr>
        <p:spPr>
          <a:xfrm>
            <a:off x="6241440" y="198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F</a:t>
            </a:r>
            <a:endParaRPr lang="en-AU" dirty="0">
              <a:solidFill>
                <a:schemeClr val="bg1"/>
              </a:solidFill>
              <a:latin typeface="Arial Black" panose="020B0A04020102020204" pitchFamily="34" charset="0"/>
            </a:endParaRPr>
          </a:p>
        </p:txBody>
      </p:sp>
      <p:sp>
        <p:nvSpPr>
          <p:cNvPr id="12" name="11 Rectángulo"/>
          <p:cNvSpPr/>
          <p:nvPr/>
        </p:nvSpPr>
        <p:spPr>
          <a:xfrm>
            <a:off x="7155840" y="198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Fr</a:t>
            </a:r>
            <a:endParaRPr lang="en-AU" dirty="0">
              <a:solidFill>
                <a:schemeClr val="bg1"/>
              </a:solidFill>
              <a:latin typeface="Arial Black" panose="020B0A04020102020204" pitchFamily="34" charset="0"/>
            </a:endParaRPr>
          </a:p>
        </p:txBody>
      </p:sp>
      <p:sp>
        <p:nvSpPr>
          <p:cNvPr id="14" name="13 Rectángulo"/>
          <p:cNvSpPr/>
          <p:nvPr/>
        </p:nvSpPr>
        <p:spPr>
          <a:xfrm>
            <a:off x="539552" y="234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150 – 155</a:t>
            </a:r>
            <a:endParaRPr lang="en-AU" sz="1100" dirty="0">
              <a:solidFill>
                <a:schemeClr val="tx1"/>
              </a:solidFill>
              <a:latin typeface="Arial Black" panose="020B0A04020102020204" pitchFamily="34" charset="0"/>
            </a:endParaRPr>
          </a:p>
        </p:txBody>
      </p:sp>
      <p:sp>
        <p:nvSpPr>
          <p:cNvPr id="15" name="14 Rectángulo"/>
          <p:cNvSpPr/>
          <p:nvPr/>
        </p:nvSpPr>
        <p:spPr>
          <a:xfrm>
            <a:off x="1453952" y="2348840"/>
            <a:ext cx="1619915"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149.5 – 155.5</a:t>
            </a:r>
            <a:endParaRPr lang="en-AU" sz="1200" dirty="0">
              <a:solidFill>
                <a:schemeClr val="tx1"/>
              </a:solidFill>
              <a:latin typeface="Arial Black" panose="020B0A04020102020204" pitchFamily="34" charset="0"/>
            </a:endParaRPr>
          </a:p>
        </p:txBody>
      </p:sp>
      <p:sp>
        <p:nvSpPr>
          <p:cNvPr id="16" name="15 Rectángulo"/>
          <p:cNvSpPr/>
          <p:nvPr/>
        </p:nvSpPr>
        <p:spPr>
          <a:xfrm>
            <a:off x="3073867" y="2348840"/>
            <a:ext cx="1338773"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152.5</a:t>
            </a:r>
            <a:endParaRPr lang="en-AU" sz="1200" dirty="0">
              <a:solidFill>
                <a:schemeClr val="tx1"/>
              </a:solidFill>
              <a:latin typeface="Arial Black" panose="020B0A04020102020204" pitchFamily="34" charset="0"/>
            </a:endParaRPr>
          </a:p>
        </p:txBody>
      </p:sp>
      <p:sp>
        <p:nvSpPr>
          <p:cNvPr id="17" name="16 Rectángulo"/>
          <p:cNvSpPr/>
          <p:nvPr/>
        </p:nvSpPr>
        <p:spPr>
          <a:xfrm>
            <a:off x="4412640" y="234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3</a:t>
            </a:r>
            <a:endParaRPr lang="en-AU" dirty="0">
              <a:solidFill>
                <a:schemeClr val="tx1"/>
              </a:solidFill>
              <a:latin typeface="Arial Black" panose="020B0A04020102020204" pitchFamily="34" charset="0"/>
            </a:endParaRPr>
          </a:p>
        </p:txBody>
      </p:sp>
      <p:sp>
        <p:nvSpPr>
          <p:cNvPr id="18" name="17 Rectángulo"/>
          <p:cNvSpPr/>
          <p:nvPr/>
        </p:nvSpPr>
        <p:spPr>
          <a:xfrm>
            <a:off x="5327040" y="234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3</a:t>
            </a:r>
            <a:endParaRPr lang="en-AU" dirty="0">
              <a:solidFill>
                <a:schemeClr val="tx1"/>
              </a:solidFill>
              <a:latin typeface="Arial Black" panose="020B0A04020102020204" pitchFamily="34" charset="0"/>
            </a:endParaRPr>
          </a:p>
        </p:txBody>
      </p:sp>
      <p:sp>
        <p:nvSpPr>
          <p:cNvPr id="19" name="18 Rectángulo"/>
          <p:cNvSpPr/>
          <p:nvPr/>
        </p:nvSpPr>
        <p:spPr>
          <a:xfrm>
            <a:off x="6241440" y="234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0.040</a:t>
            </a:r>
            <a:endParaRPr lang="en-AU" dirty="0">
              <a:solidFill>
                <a:schemeClr val="tx1"/>
              </a:solidFill>
              <a:latin typeface="Arial Black" panose="020B0A04020102020204" pitchFamily="34" charset="0"/>
            </a:endParaRPr>
          </a:p>
        </p:txBody>
      </p:sp>
      <p:sp>
        <p:nvSpPr>
          <p:cNvPr id="20" name="19 Rectángulo"/>
          <p:cNvSpPr/>
          <p:nvPr/>
        </p:nvSpPr>
        <p:spPr>
          <a:xfrm>
            <a:off x="7155840" y="234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0.040</a:t>
            </a:r>
            <a:endParaRPr lang="en-AU" dirty="0">
              <a:solidFill>
                <a:schemeClr val="tx1"/>
              </a:solidFill>
              <a:latin typeface="Arial Black" panose="020B0A04020102020204" pitchFamily="34" charset="0"/>
            </a:endParaRPr>
          </a:p>
        </p:txBody>
      </p:sp>
      <p:sp>
        <p:nvSpPr>
          <p:cNvPr id="21" name="20 Rectángulo"/>
          <p:cNvSpPr/>
          <p:nvPr/>
        </p:nvSpPr>
        <p:spPr>
          <a:xfrm>
            <a:off x="539552" y="270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156 – 161</a:t>
            </a:r>
            <a:endParaRPr lang="en-AU" sz="1100" dirty="0">
              <a:solidFill>
                <a:schemeClr val="tx1"/>
              </a:solidFill>
              <a:latin typeface="Arial Black" panose="020B0A04020102020204" pitchFamily="34" charset="0"/>
            </a:endParaRPr>
          </a:p>
        </p:txBody>
      </p:sp>
      <p:sp>
        <p:nvSpPr>
          <p:cNvPr id="22" name="21 Rectángulo"/>
          <p:cNvSpPr/>
          <p:nvPr/>
        </p:nvSpPr>
        <p:spPr>
          <a:xfrm>
            <a:off x="1453952" y="2708840"/>
            <a:ext cx="1619915"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155.5 – 161.5</a:t>
            </a:r>
            <a:endParaRPr lang="en-AU" sz="1200" dirty="0">
              <a:solidFill>
                <a:schemeClr val="tx1"/>
              </a:solidFill>
              <a:latin typeface="Arial Black" panose="020B0A04020102020204" pitchFamily="34" charset="0"/>
            </a:endParaRPr>
          </a:p>
        </p:txBody>
      </p:sp>
      <p:sp>
        <p:nvSpPr>
          <p:cNvPr id="23" name="22 Rectángulo"/>
          <p:cNvSpPr/>
          <p:nvPr/>
        </p:nvSpPr>
        <p:spPr>
          <a:xfrm>
            <a:off x="3073867" y="2708840"/>
            <a:ext cx="1338773"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158.5</a:t>
            </a:r>
            <a:endParaRPr lang="en-AU" sz="1200" dirty="0">
              <a:solidFill>
                <a:schemeClr val="tx1"/>
              </a:solidFill>
              <a:latin typeface="Arial Black" panose="020B0A04020102020204" pitchFamily="34" charset="0"/>
            </a:endParaRPr>
          </a:p>
        </p:txBody>
      </p:sp>
      <p:sp>
        <p:nvSpPr>
          <p:cNvPr id="24" name="23 Rectángulo"/>
          <p:cNvSpPr/>
          <p:nvPr/>
        </p:nvSpPr>
        <p:spPr>
          <a:xfrm>
            <a:off x="4412640" y="270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7</a:t>
            </a:r>
            <a:endParaRPr lang="en-AU" dirty="0">
              <a:solidFill>
                <a:schemeClr val="tx1"/>
              </a:solidFill>
              <a:latin typeface="Arial Black" panose="020B0A04020102020204" pitchFamily="34" charset="0"/>
            </a:endParaRPr>
          </a:p>
        </p:txBody>
      </p:sp>
      <p:sp>
        <p:nvSpPr>
          <p:cNvPr id="25" name="24 Rectángulo"/>
          <p:cNvSpPr/>
          <p:nvPr/>
        </p:nvSpPr>
        <p:spPr>
          <a:xfrm>
            <a:off x="5327040" y="270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10</a:t>
            </a:r>
            <a:endParaRPr lang="en-AU" dirty="0">
              <a:solidFill>
                <a:schemeClr val="tx1"/>
              </a:solidFill>
              <a:latin typeface="Arial Black" panose="020B0A04020102020204" pitchFamily="34" charset="0"/>
            </a:endParaRPr>
          </a:p>
        </p:txBody>
      </p:sp>
      <p:sp>
        <p:nvSpPr>
          <p:cNvPr id="26" name="25 Rectángulo"/>
          <p:cNvSpPr/>
          <p:nvPr/>
        </p:nvSpPr>
        <p:spPr>
          <a:xfrm>
            <a:off x="6241440" y="270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0.093</a:t>
            </a:r>
            <a:endParaRPr lang="en-AU" dirty="0">
              <a:solidFill>
                <a:schemeClr val="tx1"/>
              </a:solidFill>
              <a:latin typeface="Arial Black" panose="020B0A04020102020204" pitchFamily="34" charset="0"/>
            </a:endParaRPr>
          </a:p>
        </p:txBody>
      </p:sp>
      <p:sp>
        <p:nvSpPr>
          <p:cNvPr id="27" name="26 Rectángulo"/>
          <p:cNvSpPr/>
          <p:nvPr/>
        </p:nvSpPr>
        <p:spPr>
          <a:xfrm>
            <a:off x="7155840" y="270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0.133</a:t>
            </a:r>
            <a:endParaRPr lang="en-AU" dirty="0">
              <a:solidFill>
                <a:schemeClr val="tx1"/>
              </a:solidFill>
              <a:latin typeface="Arial Black" panose="020B0A04020102020204" pitchFamily="34" charset="0"/>
            </a:endParaRPr>
          </a:p>
        </p:txBody>
      </p:sp>
      <p:sp>
        <p:nvSpPr>
          <p:cNvPr id="35" name="34 Rectángulo"/>
          <p:cNvSpPr/>
          <p:nvPr/>
        </p:nvSpPr>
        <p:spPr>
          <a:xfrm>
            <a:off x="539551" y="306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162 – 167</a:t>
            </a:r>
            <a:endParaRPr lang="en-AU" sz="1100" dirty="0">
              <a:solidFill>
                <a:schemeClr val="tx1"/>
              </a:solidFill>
              <a:latin typeface="Arial Black" panose="020B0A04020102020204" pitchFamily="34" charset="0"/>
            </a:endParaRPr>
          </a:p>
        </p:txBody>
      </p:sp>
      <p:sp>
        <p:nvSpPr>
          <p:cNvPr id="36" name="35 Rectángulo"/>
          <p:cNvSpPr/>
          <p:nvPr/>
        </p:nvSpPr>
        <p:spPr>
          <a:xfrm>
            <a:off x="1453951" y="3068840"/>
            <a:ext cx="1619915"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161.5 – 167.5</a:t>
            </a:r>
            <a:endParaRPr lang="en-AU" sz="1200" dirty="0">
              <a:solidFill>
                <a:schemeClr val="tx1"/>
              </a:solidFill>
              <a:latin typeface="Arial Black" panose="020B0A04020102020204" pitchFamily="34" charset="0"/>
            </a:endParaRPr>
          </a:p>
        </p:txBody>
      </p:sp>
      <p:sp>
        <p:nvSpPr>
          <p:cNvPr id="37" name="36 Rectángulo"/>
          <p:cNvSpPr/>
          <p:nvPr/>
        </p:nvSpPr>
        <p:spPr>
          <a:xfrm>
            <a:off x="3073866" y="3068840"/>
            <a:ext cx="1338773"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164.5</a:t>
            </a:r>
            <a:endParaRPr lang="en-AU" sz="1200" dirty="0">
              <a:solidFill>
                <a:schemeClr val="tx1"/>
              </a:solidFill>
              <a:latin typeface="Arial Black" panose="020B0A04020102020204" pitchFamily="34" charset="0"/>
            </a:endParaRPr>
          </a:p>
        </p:txBody>
      </p:sp>
      <p:sp>
        <p:nvSpPr>
          <p:cNvPr id="38" name="37 Rectángulo"/>
          <p:cNvSpPr/>
          <p:nvPr/>
        </p:nvSpPr>
        <p:spPr>
          <a:xfrm>
            <a:off x="4412639" y="306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14</a:t>
            </a:r>
            <a:endParaRPr lang="en-AU" dirty="0">
              <a:solidFill>
                <a:schemeClr val="tx1"/>
              </a:solidFill>
              <a:latin typeface="Arial Black" panose="020B0A04020102020204" pitchFamily="34" charset="0"/>
            </a:endParaRPr>
          </a:p>
        </p:txBody>
      </p:sp>
      <p:sp>
        <p:nvSpPr>
          <p:cNvPr id="39" name="38 Rectángulo"/>
          <p:cNvSpPr/>
          <p:nvPr/>
        </p:nvSpPr>
        <p:spPr>
          <a:xfrm>
            <a:off x="5327039" y="306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24</a:t>
            </a:r>
            <a:endParaRPr lang="en-AU" dirty="0">
              <a:solidFill>
                <a:schemeClr val="tx1"/>
              </a:solidFill>
              <a:latin typeface="Arial Black" panose="020B0A04020102020204" pitchFamily="34" charset="0"/>
            </a:endParaRPr>
          </a:p>
        </p:txBody>
      </p:sp>
      <p:sp>
        <p:nvSpPr>
          <p:cNvPr id="40" name="39 Rectángulo"/>
          <p:cNvSpPr/>
          <p:nvPr/>
        </p:nvSpPr>
        <p:spPr>
          <a:xfrm>
            <a:off x="6241439" y="306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0.187</a:t>
            </a:r>
            <a:endParaRPr lang="en-AU" dirty="0">
              <a:solidFill>
                <a:schemeClr val="tx1"/>
              </a:solidFill>
              <a:latin typeface="Arial Black" panose="020B0A04020102020204" pitchFamily="34" charset="0"/>
            </a:endParaRPr>
          </a:p>
        </p:txBody>
      </p:sp>
      <p:sp>
        <p:nvSpPr>
          <p:cNvPr id="41" name="40 Rectángulo"/>
          <p:cNvSpPr/>
          <p:nvPr/>
        </p:nvSpPr>
        <p:spPr>
          <a:xfrm>
            <a:off x="7155839" y="306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0.320</a:t>
            </a:r>
            <a:endParaRPr lang="en-AU" dirty="0">
              <a:solidFill>
                <a:schemeClr val="tx1"/>
              </a:solidFill>
              <a:latin typeface="Arial Black" panose="020B0A04020102020204" pitchFamily="34" charset="0"/>
            </a:endParaRPr>
          </a:p>
        </p:txBody>
      </p:sp>
      <p:sp>
        <p:nvSpPr>
          <p:cNvPr id="42" name="41 Rectángulo"/>
          <p:cNvSpPr/>
          <p:nvPr/>
        </p:nvSpPr>
        <p:spPr>
          <a:xfrm>
            <a:off x="539552" y="342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168 – 173</a:t>
            </a:r>
            <a:endParaRPr lang="en-AU" sz="1100" dirty="0">
              <a:solidFill>
                <a:schemeClr val="tx1"/>
              </a:solidFill>
              <a:latin typeface="Arial Black" panose="020B0A04020102020204" pitchFamily="34" charset="0"/>
            </a:endParaRPr>
          </a:p>
        </p:txBody>
      </p:sp>
      <p:sp>
        <p:nvSpPr>
          <p:cNvPr id="43" name="42 Rectángulo"/>
          <p:cNvSpPr/>
          <p:nvPr/>
        </p:nvSpPr>
        <p:spPr>
          <a:xfrm>
            <a:off x="1453952" y="3428840"/>
            <a:ext cx="1619915"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167.5 – 173.5</a:t>
            </a:r>
            <a:endParaRPr lang="en-AU" sz="1200" dirty="0">
              <a:solidFill>
                <a:schemeClr val="tx1"/>
              </a:solidFill>
              <a:latin typeface="Arial Black" panose="020B0A04020102020204" pitchFamily="34" charset="0"/>
            </a:endParaRPr>
          </a:p>
        </p:txBody>
      </p:sp>
      <p:sp>
        <p:nvSpPr>
          <p:cNvPr id="44" name="43 Rectángulo"/>
          <p:cNvSpPr/>
          <p:nvPr/>
        </p:nvSpPr>
        <p:spPr>
          <a:xfrm>
            <a:off x="3073867" y="3428840"/>
            <a:ext cx="1338773"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170,5</a:t>
            </a:r>
            <a:endParaRPr lang="en-AU" sz="1200" dirty="0">
              <a:solidFill>
                <a:schemeClr val="tx1"/>
              </a:solidFill>
              <a:latin typeface="Arial Black" panose="020B0A04020102020204" pitchFamily="34" charset="0"/>
            </a:endParaRPr>
          </a:p>
        </p:txBody>
      </p:sp>
      <p:sp>
        <p:nvSpPr>
          <p:cNvPr id="45" name="44 Rectángulo"/>
          <p:cNvSpPr/>
          <p:nvPr/>
        </p:nvSpPr>
        <p:spPr>
          <a:xfrm>
            <a:off x="4412640" y="342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28</a:t>
            </a:r>
            <a:endParaRPr lang="en-AU" dirty="0">
              <a:solidFill>
                <a:schemeClr val="tx1"/>
              </a:solidFill>
              <a:latin typeface="Arial Black" panose="020B0A04020102020204" pitchFamily="34" charset="0"/>
            </a:endParaRPr>
          </a:p>
        </p:txBody>
      </p:sp>
      <p:sp>
        <p:nvSpPr>
          <p:cNvPr id="46" name="45 Rectángulo"/>
          <p:cNvSpPr/>
          <p:nvPr/>
        </p:nvSpPr>
        <p:spPr>
          <a:xfrm>
            <a:off x="5327040" y="342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52</a:t>
            </a:r>
            <a:endParaRPr lang="en-AU" dirty="0">
              <a:solidFill>
                <a:schemeClr val="tx1"/>
              </a:solidFill>
              <a:latin typeface="Arial Black" panose="020B0A04020102020204" pitchFamily="34" charset="0"/>
            </a:endParaRPr>
          </a:p>
        </p:txBody>
      </p:sp>
      <p:sp>
        <p:nvSpPr>
          <p:cNvPr id="47" name="46 Rectángulo"/>
          <p:cNvSpPr/>
          <p:nvPr/>
        </p:nvSpPr>
        <p:spPr>
          <a:xfrm>
            <a:off x="6241440" y="342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0.373</a:t>
            </a:r>
            <a:endParaRPr lang="en-AU" dirty="0">
              <a:solidFill>
                <a:schemeClr val="tx1"/>
              </a:solidFill>
              <a:latin typeface="Arial Black" panose="020B0A04020102020204" pitchFamily="34" charset="0"/>
            </a:endParaRPr>
          </a:p>
        </p:txBody>
      </p:sp>
      <p:sp>
        <p:nvSpPr>
          <p:cNvPr id="48" name="47 Rectángulo"/>
          <p:cNvSpPr/>
          <p:nvPr/>
        </p:nvSpPr>
        <p:spPr>
          <a:xfrm>
            <a:off x="7155840" y="342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0.693</a:t>
            </a:r>
            <a:endParaRPr lang="en-AU" dirty="0">
              <a:solidFill>
                <a:schemeClr val="tx1"/>
              </a:solidFill>
              <a:latin typeface="Arial Black" panose="020B0A04020102020204" pitchFamily="34" charset="0"/>
            </a:endParaRPr>
          </a:p>
        </p:txBody>
      </p:sp>
      <p:sp>
        <p:nvSpPr>
          <p:cNvPr id="49" name="48 Rectángulo"/>
          <p:cNvSpPr/>
          <p:nvPr/>
        </p:nvSpPr>
        <p:spPr>
          <a:xfrm>
            <a:off x="539552" y="378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174 – 179</a:t>
            </a:r>
            <a:endParaRPr lang="en-AU" sz="1100" dirty="0">
              <a:solidFill>
                <a:schemeClr val="tx1"/>
              </a:solidFill>
              <a:latin typeface="Arial Black" panose="020B0A04020102020204" pitchFamily="34" charset="0"/>
            </a:endParaRPr>
          </a:p>
        </p:txBody>
      </p:sp>
      <p:sp>
        <p:nvSpPr>
          <p:cNvPr id="50" name="49 Rectángulo"/>
          <p:cNvSpPr/>
          <p:nvPr/>
        </p:nvSpPr>
        <p:spPr>
          <a:xfrm>
            <a:off x="1453952" y="3788840"/>
            <a:ext cx="1619915"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173.5 – 179.5</a:t>
            </a:r>
            <a:endParaRPr lang="en-AU" sz="1200" dirty="0">
              <a:solidFill>
                <a:schemeClr val="tx1"/>
              </a:solidFill>
              <a:latin typeface="Arial Black" panose="020B0A04020102020204" pitchFamily="34" charset="0"/>
            </a:endParaRPr>
          </a:p>
        </p:txBody>
      </p:sp>
      <p:sp>
        <p:nvSpPr>
          <p:cNvPr id="51" name="50 Rectángulo"/>
          <p:cNvSpPr/>
          <p:nvPr/>
        </p:nvSpPr>
        <p:spPr>
          <a:xfrm>
            <a:off x="3073867" y="3788840"/>
            <a:ext cx="1338773"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176.5</a:t>
            </a:r>
            <a:endParaRPr lang="en-AU" sz="1200" dirty="0">
              <a:solidFill>
                <a:schemeClr val="tx1"/>
              </a:solidFill>
              <a:latin typeface="Arial Black" panose="020B0A04020102020204" pitchFamily="34" charset="0"/>
            </a:endParaRPr>
          </a:p>
        </p:txBody>
      </p:sp>
      <p:sp>
        <p:nvSpPr>
          <p:cNvPr id="52" name="51 Rectángulo"/>
          <p:cNvSpPr/>
          <p:nvPr/>
        </p:nvSpPr>
        <p:spPr>
          <a:xfrm>
            <a:off x="4412640" y="378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13</a:t>
            </a:r>
            <a:endParaRPr lang="en-AU" dirty="0">
              <a:solidFill>
                <a:schemeClr val="tx1"/>
              </a:solidFill>
              <a:latin typeface="Arial Black" panose="020B0A04020102020204" pitchFamily="34" charset="0"/>
            </a:endParaRPr>
          </a:p>
        </p:txBody>
      </p:sp>
      <p:sp>
        <p:nvSpPr>
          <p:cNvPr id="53" name="52 Rectángulo"/>
          <p:cNvSpPr/>
          <p:nvPr/>
        </p:nvSpPr>
        <p:spPr>
          <a:xfrm>
            <a:off x="5327040" y="378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65</a:t>
            </a:r>
            <a:endParaRPr lang="en-AU" dirty="0">
              <a:solidFill>
                <a:schemeClr val="tx1"/>
              </a:solidFill>
              <a:latin typeface="Arial Black" panose="020B0A04020102020204" pitchFamily="34" charset="0"/>
            </a:endParaRPr>
          </a:p>
        </p:txBody>
      </p:sp>
      <p:sp>
        <p:nvSpPr>
          <p:cNvPr id="54" name="53 Rectángulo"/>
          <p:cNvSpPr/>
          <p:nvPr/>
        </p:nvSpPr>
        <p:spPr>
          <a:xfrm>
            <a:off x="6241440" y="378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0.173</a:t>
            </a:r>
            <a:endParaRPr lang="en-AU" dirty="0">
              <a:solidFill>
                <a:schemeClr val="tx1"/>
              </a:solidFill>
              <a:latin typeface="Arial Black" panose="020B0A04020102020204" pitchFamily="34" charset="0"/>
            </a:endParaRPr>
          </a:p>
        </p:txBody>
      </p:sp>
      <p:sp>
        <p:nvSpPr>
          <p:cNvPr id="55" name="54 Rectángulo"/>
          <p:cNvSpPr/>
          <p:nvPr/>
        </p:nvSpPr>
        <p:spPr>
          <a:xfrm>
            <a:off x="7155840" y="378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0.867</a:t>
            </a:r>
            <a:endParaRPr lang="en-AU" dirty="0">
              <a:solidFill>
                <a:schemeClr val="tx1"/>
              </a:solidFill>
              <a:latin typeface="Arial Black" panose="020B0A04020102020204" pitchFamily="34" charset="0"/>
            </a:endParaRPr>
          </a:p>
        </p:txBody>
      </p:sp>
      <p:sp>
        <p:nvSpPr>
          <p:cNvPr id="56" name="55 Rectángulo"/>
          <p:cNvSpPr/>
          <p:nvPr/>
        </p:nvSpPr>
        <p:spPr>
          <a:xfrm>
            <a:off x="539551" y="414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180 – 185</a:t>
            </a:r>
            <a:endParaRPr lang="en-AU" sz="1100" dirty="0">
              <a:solidFill>
                <a:schemeClr val="tx1"/>
              </a:solidFill>
              <a:latin typeface="Arial Black" panose="020B0A04020102020204" pitchFamily="34" charset="0"/>
            </a:endParaRPr>
          </a:p>
        </p:txBody>
      </p:sp>
      <p:sp>
        <p:nvSpPr>
          <p:cNvPr id="57" name="56 Rectángulo"/>
          <p:cNvSpPr/>
          <p:nvPr/>
        </p:nvSpPr>
        <p:spPr>
          <a:xfrm>
            <a:off x="1453951" y="4148840"/>
            <a:ext cx="1619915"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179.5 – 185.5</a:t>
            </a:r>
            <a:endParaRPr lang="en-AU" sz="1200" dirty="0">
              <a:solidFill>
                <a:schemeClr val="tx1"/>
              </a:solidFill>
              <a:latin typeface="Arial Black" panose="020B0A04020102020204" pitchFamily="34" charset="0"/>
            </a:endParaRPr>
          </a:p>
        </p:txBody>
      </p:sp>
      <p:sp>
        <p:nvSpPr>
          <p:cNvPr id="58" name="57 Rectángulo"/>
          <p:cNvSpPr/>
          <p:nvPr/>
        </p:nvSpPr>
        <p:spPr>
          <a:xfrm>
            <a:off x="3073866" y="4148840"/>
            <a:ext cx="1338773"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182.5</a:t>
            </a:r>
            <a:endParaRPr lang="en-AU" sz="1200" dirty="0">
              <a:solidFill>
                <a:schemeClr val="tx1"/>
              </a:solidFill>
              <a:latin typeface="Arial Black" panose="020B0A04020102020204" pitchFamily="34" charset="0"/>
            </a:endParaRPr>
          </a:p>
        </p:txBody>
      </p:sp>
      <p:sp>
        <p:nvSpPr>
          <p:cNvPr id="59" name="58 Rectángulo"/>
          <p:cNvSpPr/>
          <p:nvPr/>
        </p:nvSpPr>
        <p:spPr>
          <a:xfrm>
            <a:off x="4412639" y="414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7</a:t>
            </a:r>
            <a:endParaRPr lang="en-AU" dirty="0">
              <a:solidFill>
                <a:schemeClr val="tx1"/>
              </a:solidFill>
              <a:latin typeface="Arial Black" panose="020B0A04020102020204" pitchFamily="34" charset="0"/>
            </a:endParaRPr>
          </a:p>
        </p:txBody>
      </p:sp>
      <p:sp>
        <p:nvSpPr>
          <p:cNvPr id="60" name="59 Rectángulo"/>
          <p:cNvSpPr/>
          <p:nvPr/>
        </p:nvSpPr>
        <p:spPr>
          <a:xfrm>
            <a:off x="5327039" y="414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72</a:t>
            </a:r>
            <a:endParaRPr lang="en-AU" dirty="0">
              <a:solidFill>
                <a:schemeClr val="tx1"/>
              </a:solidFill>
              <a:latin typeface="Arial Black" panose="020B0A04020102020204" pitchFamily="34" charset="0"/>
            </a:endParaRPr>
          </a:p>
        </p:txBody>
      </p:sp>
      <p:sp>
        <p:nvSpPr>
          <p:cNvPr id="61" name="60 Rectángulo"/>
          <p:cNvSpPr/>
          <p:nvPr/>
        </p:nvSpPr>
        <p:spPr>
          <a:xfrm>
            <a:off x="6241439" y="414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0.093</a:t>
            </a:r>
            <a:endParaRPr lang="en-AU" dirty="0">
              <a:solidFill>
                <a:schemeClr val="tx1"/>
              </a:solidFill>
              <a:latin typeface="Arial Black" panose="020B0A04020102020204" pitchFamily="34" charset="0"/>
            </a:endParaRPr>
          </a:p>
        </p:txBody>
      </p:sp>
      <p:sp>
        <p:nvSpPr>
          <p:cNvPr id="62" name="61 Rectángulo"/>
          <p:cNvSpPr/>
          <p:nvPr/>
        </p:nvSpPr>
        <p:spPr>
          <a:xfrm>
            <a:off x="7155839" y="414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0.960</a:t>
            </a:r>
            <a:endParaRPr lang="en-AU" dirty="0">
              <a:solidFill>
                <a:schemeClr val="tx1"/>
              </a:solidFill>
              <a:latin typeface="Arial Black" panose="020B0A04020102020204" pitchFamily="34" charset="0"/>
            </a:endParaRPr>
          </a:p>
        </p:txBody>
      </p:sp>
      <p:sp>
        <p:nvSpPr>
          <p:cNvPr id="63" name="62 Rectángulo"/>
          <p:cNvSpPr/>
          <p:nvPr/>
        </p:nvSpPr>
        <p:spPr>
          <a:xfrm>
            <a:off x="539551" y="450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186 – 191</a:t>
            </a:r>
            <a:endParaRPr lang="en-AU" sz="1100" dirty="0">
              <a:solidFill>
                <a:schemeClr val="tx1"/>
              </a:solidFill>
              <a:latin typeface="Arial Black" panose="020B0A04020102020204" pitchFamily="34" charset="0"/>
            </a:endParaRPr>
          </a:p>
        </p:txBody>
      </p:sp>
      <p:sp>
        <p:nvSpPr>
          <p:cNvPr id="64" name="63 Rectángulo"/>
          <p:cNvSpPr/>
          <p:nvPr/>
        </p:nvSpPr>
        <p:spPr>
          <a:xfrm>
            <a:off x="1453951" y="4508840"/>
            <a:ext cx="1619915"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185.5 – 191.5</a:t>
            </a:r>
            <a:endParaRPr lang="en-AU" sz="1200" dirty="0">
              <a:solidFill>
                <a:schemeClr val="tx1"/>
              </a:solidFill>
              <a:latin typeface="Arial Black" panose="020B0A04020102020204" pitchFamily="34" charset="0"/>
            </a:endParaRPr>
          </a:p>
        </p:txBody>
      </p:sp>
      <p:sp>
        <p:nvSpPr>
          <p:cNvPr id="65" name="64 Rectángulo"/>
          <p:cNvSpPr/>
          <p:nvPr/>
        </p:nvSpPr>
        <p:spPr>
          <a:xfrm>
            <a:off x="3073866" y="4508840"/>
            <a:ext cx="1338773"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188.5</a:t>
            </a:r>
            <a:endParaRPr lang="en-AU" sz="1200" dirty="0">
              <a:solidFill>
                <a:schemeClr val="tx1"/>
              </a:solidFill>
              <a:latin typeface="Arial Black" panose="020B0A04020102020204" pitchFamily="34" charset="0"/>
            </a:endParaRPr>
          </a:p>
        </p:txBody>
      </p:sp>
      <p:sp>
        <p:nvSpPr>
          <p:cNvPr id="66" name="65 Rectángulo"/>
          <p:cNvSpPr/>
          <p:nvPr/>
        </p:nvSpPr>
        <p:spPr>
          <a:xfrm>
            <a:off x="4412639" y="450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2</a:t>
            </a:r>
            <a:endParaRPr lang="en-AU" dirty="0">
              <a:solidFill>
                <a:schemeClr val="tx1"/>
              </a:solidFill>
              <a:latin typeface="Arial Black" panose="020B0A04020102020204" pitchFamily="34" charset="0"/>
            </a:endParaRPr>
          </a:p>
        </p:txBody>
      </p:sp>
      <p:sp>
        <p:nvSpPr>
          <p:cNvPr id="67" name="66 Rectángulo"/>
          <p:cNvSpPr/>
          <p:nvPr/>
        </p:nvSpPr>
        <p:spPr>
          <a:xfrm>
            <a:off x="5327039" y="450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74</a:t>
            </a:r>
            <a:endParaRPr lang="en-AU" dirty="0">
              <a:solidFill>
                <a:schemeClr val="tx1"/>
              </a:solidFill>
              <a:latin typeface="Arial Black" panose="020B0A04020102020204" pitchFamily="34" charset="0"/>
            </a:endParaRPr>
          </a:p>
        </p:txBody>
      </p:sp>
      <p:sp>
        <p:nvSpPr>
          <p:cNvPr id="68" name="67 Rectángulo"/>
          <p:cNvSpPr/>
          <p:nvPr/>
        </p:nvSpPr>
        <p:spPr>
          <a:xfrm>
            <a:off x="6241439" y="450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0.027</a:t>
            </a:r>
            <a:endParaRPr lang="en-AU" dirty="0">
              <a:solidFill>
                <a:schemeClr val="tx1"/>
              </a:solidFill>
              <a:latin typeface="Arial Black" panose="020B0A04020102020204" pitchFamily="34" charset="0"/>
            </a:endParaRPr>
          </a:p>
        </p:txBody>
      </p:sp>
      <p:sp>
        <p:nvSpPr>
          <p:cNvPr id="69" name="68 Rectángulo"/>
          <p:cNvSpPr/>
          <p:nvPr/>
        </p:nvSpPr>
        <p:spPr>
          <a:xfrm>
            <a:off x="7155839" y="4508840"/>
            <a:ext cx="914400" cy="36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0.987</a:t>
            </a:r>
            <a:endParaRPr lang="en-AU" dirty="0">
              <a:solidFill>
                <a:schemeClr val="tx1"/>
              </a:solidFill>
              <a:latin typeface="Arial Black" panose="020B0A04020102020204" pitchFamily="34" charset="0"/>
            </a:endParaRPr>
          </a:p>
        </p:txBody>
      </p:sp>
      <p:sp>
        <p:nvSpPr>
          <p:cNvPr id="77" name="76 Rectángulo"/>
          <p:cNvSpPr/>
          <p:nvPr/>
        </p:nvSpPr>
        <p:spPr>
          <a:xfrm>
            <a:off x="539550" y="486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chemeClr val="tx1"/>
                </a:solidFill>
                <a:latin typeface="Arial Black" panose="020B0A04020102020204" pitchFamily="34" charset="0"/>
              </a:rPr>
              <a:t>192 – 197</a:t>
            </a:r>
            <a:endParaRPr lang="en-AU" sz="1100" dirty="0">
              <a:solidFill>
                <a:schemeClr val="tx1"/>
              </a:solidFill>
              <a:latin typeface="Arial Black" panose="020B0A04020102020204" pitchFamily="34" charset="0"/>
            </a:endParaRPr>
          </a:p>
        </p:txBody>
      </p:sp>
      <p:sp>
        <p:nvSpPr>
          <p:cNvPr id="78" name="77 Rectángulo"/>
          <p:cNvSpPr/>
          <p:nvPr/>
        </p:nvSpPr>
        <p:spPr>
          <a:xfrm>
            <a:off x="1453950" y="4868840"/>
            <a:ext cx="1619915"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191.5 – 197.5</a:t>
            </a:r>
            <a:endParaRPr lang="en-AU" sz="1200" dirty="0">
              <a:solidFill>
                <a:schemeClr val="tx1"/>
              </a:solidFill>
              <a:latin typeface="Arial Black" panose="020B0A04020102020204" pitchFamily="34" charset="0"/>
            </a:endParaRPr>
          </a:p>
        </p:txBody>
      </p:sp>
      <p:sp>
        <p:nvSpPr>
          <p:cNvPr id="79" name="78 Rectángulo"/>
          <p:cNvSpPr/>
          <p:nvPr/>
        </p:nvSpPr>
        <p:spPr>
          <a:xfrm>
            <a:off x="3073865" y="4868840"/>
            <a:ext cx="1338773"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latin typeface="Arial Black" panose="020B0A04020102020204" pitchFamily="34" charset="0"/>
              </a:rPr>
              <a:t>194.5</a:t>
            </a:r>
            <a:endParaRPr lang="en-AU" sz="1200" dirty="0">
              <a:solidFill>
                <a:schemeClr val="tx1"/>
              </a:solidFill>
              <a:latin typeface="Arial Black" panose="020B0A04020102020204" pitchFamily="34" charset="0"/>
            </a:endParaRPr>
          </a:p>
        </p:txBody>
      </p:sp>
      <p:sp>
        <p:nvSpPr>
          <p:cNvPr id="80" name="79 Rectángulo"/>
          <p:cNvSpPr/>
          <p:nvPr/>
        </p:nvSpPr>
        <p:spPr>
          <a:xfrm>
            <a:off x="4412638" y="486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1</a:t>
            </a:r>
            <a:endParaRPr lang="en-AU" dirty="0">
              <a:solidFill>
                <a:schemeClr val="tx1"/>
              </a:solidFill>
              <a:latin typeface="Arial Black" panose="020B0A04020102020204" pitchFamily="34" charset="0"/>
            </a:endParaRPr>
          </a:p>
        </p:txBody>
      </p:sp>
      <p:sp>
        <p:nvSpPr>
          <p:cNvPr id="81" name="80 Rectángulo"/>
          <p:cNvSpPr/>
          <p:nvPr/>
        </p:nvSpPr>
        <p:spPr>
          <a:xfrm>
            <a:off x="5327038" y="486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75</a:t>
            </a:r>
            <a:endParaRPr lang="en-AU" dirty="0">
              <a:solidFill>
                <a:schemeClr val="tx1"/>
              </a:solidFill>
              <a:latin typeface="Arial Black" panose="020B0A04020102020204" pitchFamily="34" charset="0"/>
            </a:endParaRPr>
          </a:p>
        </p:txBody>
      </p:sp>
      <p:sp>
        <p:nvSpPr>
          <p:cNvPr id="82" name="81 Rectángulo"/>
          <p:cNvSpPr/>
          <p:nvPr/>
        </p:nvSpPr>
        <p:spPr>
          <a:xfrm>
            <a:off x="6241438" y="486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0.013</a:t>
            </a:r>
            <a:endParaRPr lang="en-AU" dirty="0">
              <a:solidFill>
                <a:schemeClr val="tx1"/>
              </a:solidFill>
              <a:latin typeface="Arial Black" panose="020B0A04020102020204" pitchFamily="34" charset="0"/>
            </a:endParaRPr>
          </a:p>
        </p:txBody>
      </p:sp>
      <p:sp>
        <p:nvSpPr>
          <p:cNvPr id="83" name="82 Rectángulo"/>
          <p:cNvSpPr/>
          <p:nvPr/>
        </p:nvSpPr>
        <p:spPr>
          <a:xfrm>
            <a:off x="7155838" y="4868840"/>
            <a:ext cx="914400" cy="360000"/>
          </a:xfrm>
          <a:prstGeom prst="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latin typeface="Arial Black" panose="020B0A04020102020204" pitchFamily="34" charset="0"/>
              </a:rPr>
              <a:t>1</a:t>
            </a:r>
            <a:endParaRPr lang="en-AU" dirty="0">
              <a:solidFill>
                <a:schemeClr val="tx1"/>
              </a:solidFill>
              <a:latin typeface="Arial Black" panose="020B0A04020102020204" pitchFamily="34" charset="0"/>
            </a:endParaRPr>
          </a:p>
        </p:txBody>
      </p:sp>
      <p:sp>
        <p:nvSpPr>
          <p:cNvPr id="84" name="83 Rectángulo"/>
          <p:cNvSpPr/>
          <p:nvPr/>
        </p:nvSpPr>
        <p:spPr>
          <a:xfrm>
            <a:off x="539552" y="5228840"/>
            <a:ext cx="3873086"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AU" dirty="0" smtClean="0">
                <a:solidFill>
                  <a:schemeClr val="bg1"/>
                </a:solidFill>
                <a:latin typeface="Arial Black" panose="020B0A04020102020204" pitchFamily="34" charset="0"/>
              </a:rPr>
              <a:t>Totals</a:t>
            </a:r>
            <a:endParaRPr lang="en-AU" dirty="0">
              <a:solidFill>
                <a:schemeClr val="bg1"/>
              </a:solidFill>
              <a:latin typeface="Arial Black" panose="020B0A04020102020204" pitchFamily="34" charset="0"/>
            </a:endParaRPr>
          </a:p>
        </p:txBody>
      </p:sp>
      <p:sp>
        <p:nvSpPr>
          <p:cNvPr id="87" name="86 Rectángulo"/>
          <p:cNvSpPr/>
          <p:nvPr/>
        </p:nvSpPr>
        <p:spPr>
          <a:xfrm>
            <a:off x="4412640" y="522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bg1"/>
                </a:solidFill>
                <a:latin typeface="Arial Black" panose="020B0A04020102020204" pitchFamily="34" charset="0"/>
              </a:rPr>
              <a:t>75</a:t>
            </a:r>
            <a:endParaRPr lang="en-AU" dirty="0">
              <a:solidFill>
                <a:schemeClr val="bg1"/>
              </a:solidFill>
              <a:latin typeface="Arial Black" panose="020B0A04020102020204" pitchFamily="34" charset="0"/>
            </a:endParaRPr>
          </a:p>
        </p:txBody>
      </p:sp>
      <p:sp>
        <p:nvSpPr>
          <p:cNvPr id="89" name="88 Rectángulo"/>
          <p:cNvSpPr/>
          <p:nvPr/>
        </p:nvSpPr>
        <p:spPr>
          <a:xfrm>
            <a:off x="6241440" y="5228840"/>
            <a:ext cx="914400" cy="360000"/>
          </a:xfrm>
          <a:prstGeom prst="rect">
            <a:avLst/>
          </a:prstGeom>
          <a:solidFill>
            <a:srgbClr val="0000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solidFill>
                  <a:schemeClr val="bg1"/>
                </a:solidFill>
                <a:latin typeface="Arial Black" panose="020B0A04020102020204" pitchFamily="34" charset="0"/>
              </a:rPr>
              <a:t>1</a:t>
            </a:r>
          </a:p>
        </p:txBody>
      </p:sp>
    </p:spTree>
    <p:extLst>
      <p:ext uri="{BB962C8B-B14F-4D97-AF65-F5344CB8AC3E}">
        <p14:creationId xmlns:p14="http://schemas.microsoft.com/office/powerpoint/2010/main" val="42659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00"/>
                                  </p:iterate>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00"/>
                                  </p:iterate>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iterate type="lt">
                                    <p:tmAbs val="100"/>
                                  </p:iterate>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iterate type="lt">
                                    <p:tmAbs val="100"/>
                                  </p:iterate>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500"/>
                                        <p:tgtEl>
                                          <p:spTgt spid="22"/>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fade">
                                      <p:cBhvr>
                                        <p:cTn id="61" dur="500"/>
                                        <p:tgtEl>
                                          <p:spTgt spid="23"/>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500"/>
                                        <p:tgtEl>
                                          <p:spTgt spid="24"/>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500"/>
                                        <p:tgtEl>
                                          <p:spTgt spid="26"/>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fade">
                                      <p:cBhvr>
                                        <p:cTn id="76" dur="500"/>
                                        <p:tgtEl>
                                          <p:spTgt spid="4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500"/>
                                        <p:tgtEl>
                                          <p:spTgt spid="4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fade">
                                      <p:cBhvr>
                                        <p:cTn id="82" dur="500"/>
                                        <p:tgtEl>
                                          <p:spTgt spid="39"/>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500"/>
                                        <p:tgtEl>
                                          <p:spTgt spid="38"/>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500"/>
                                        <p:tgtEl>
                                          <p:spTgt spid="37"/>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500"/>
                                        <p:tgtEl>
                                          <p:spTgt spid="36"/>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500"/>
                                        <p:tgtEl>
                                          <p:spTgt spid="35"/>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500"/>
                                        <p:tgtEl>
                                          <p:spTgt spid="42"/>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500"/>
                                        <p:tgtEl>
                                          <p:spTgt spid="43"/>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45"/>
                                        </p:tgtEl>
                                        <p:attrNameLst>
                                          <p:attrName>style.visibility</p:attrName>
                                        </p:attrNameLst>
                                      </p:cBhvr>
                                      <p:to>
                                        <p:strVal val="visible"/>
                                      </p:to>
                                    </p:set>
                                    <p:animEffect transition="in" filter="fade">
                                      <p:cBhvr>
                                        <p:cTn id="103" dur="500"/>
                                        <p:tgtEl>
                                          <p:spTgt spid="45"/>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fade">
                                      <p:cBhvr>
                                        <p:cTn id="106" dur="500"/>
                                        <p:tgtEl>
                                          <p:spTgt spid="46"/>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47"/>
                                        </p:tgtEl>
                                        <p:attrNameLst>
                                          <p:attrName>style.visibility</p:attrName>
                                        </p:attrNameLst>
                                      </p:cBhvr>
                                      <p:to>
                                        <p:strVal val="visible"/>
                                      </p:to>
                                    </p:set>
                                    <p:animEffect transition="in" filter="fade">
                                      <p:cBhvr>
                                        <p:cTn id="109" dur="500"/>
                                        <p:tgtEl>
                                          <p:spTgt spid="47"/>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fade">
                                      <p:cBhvr>
                                        <p:cTn id="112" dur="500"/>
                                        <p:tgtEl>
                                          <p:spTgt spid="48"/>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55"/>
                                        </p:tgtEl>
                                        <p:attrNameLst>
                                          <p:attrName>style.visibility</p:attrName>
                                        </p:attrNameLst>
                                      </p:cBhvr>
                                      <p:to>
                                        <p:strVal val="visible"/>
                                      </p:to>
                                    </p:set>
                                    <p:animEffect transition="in" filter="fade">
                                      <p:cBhvr>
                                        <p:cTn id="115" dur="500"/>
                                        <p:tgtEl>
                                          <p:spTgt spid="55"/>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62"/>
                                        </p:tgtEl>
                                        <p:attrNameLst>
                                          <p:attrName>style.visibility</p:attrName>
                                        </p:attrNameLst>
                                      </p:cBhvr>
                                      <p:to>
                                        <p:strVal val="visible"/>
                                      </p:to>
                                    </p:set>
                                    <p:animEffect transition="in" filter="fade">
                                      <p:cBhvr>
                                        <p:cTn id="118" dur="500"/>
                                        <p:tgtEl>
                                          <p:spTgt spid="62"/>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83"/>
                                        </p:tgtEl>
                                        <p:attrNameLst>
                                          <p:attrName>style.visibility</p:attrName>
                                        </p:attrNameLst>
                                      </p:cBhvr>
                                      <p:to>
                                        <p:strVal val="visible"/>
                                      </p:to>
                                    </p:set>
                                    <p:animEffect transition="in" filter="fade">
                                      <p:cBhvr>
                                        <p:cTn id="121" dur="500"/>
                                        <p:tgtEl>
                                          <p:spTgt spid="83"/>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69"/>
                                        </p:tgtEl>
                                        <p:attrNameLst>
                                          <p:attrName>style.visibility</p:attrName>
                                        </p:attrNameLst>
                                      </p:cBhvr>
                                      <p:to>
                                        <p:strVal val="visible"/>
                                      </p:to>
                                    </p:set>
                                    <p:animEffect transition="in" filter="fade">
                                      <p:cBhvr>
                                        <p:cTn id="124" dur="500"/>
                                        <p:tgtEl>
                                          <p:spTgt spid="69"/>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82"/>
                                        </p:tgtEl>
                                        <p:attrNameLst>
                                          <p:attrName>style.visibility</p:attrName>
                                        </p:attrNameLst>
                                      </p:cBhvr>
                                      <p:to>
                                        <p:strVal val="visible"/>
                                      </p:to>
                                    </p:set>
                                    <p:animEffect transition="in" filter="fade">
                                      <p:cBhvr>
                                        <p:cTn id="127" dur="500"/>
                                        <p:tgtEl>
                                          <p:spTgt spid="82"/>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68"/>
                                        </p:tgtEl>
                                        <p:attrNameLst>
                                          <p:attrName>style.visibility</p:attrName>
                                        </p:attrNameLst>
                                      </p:cBhvr>
                                      <p:to>
                                        <p:strVal val="visible"/>
                                      </p:to>
                                    </p:set>
                                    <p:animEffect transition="in" filter="fade">
                                      <p:cBhvr>
                                        <p:cTn id="130" dur="500"/>
                                        <p:tgtEl>
                                          <p:spTgt spid="68"/>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61"/>
                                        </p:tgtEl>
                                        <p:attrNameLst>
                                          <p:attrName>style.visibility</p:attrName>
                                        </p:attrNameLst>
                                      </p:cBhvr>
                                      <p:to>
                                        <p:strVal val="visible"/>
                                      </p:to>
                                    </p:set>
                                    <p:animEffect transition="in" filter="fade">
                                      <p:cBhvr>
                                        <p:cTn id="133" dur="500"/>
                                        <p:tgtEl>
                                          <p:spTgt spid="61"/>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Effect transition="in" filter="fade">
                                      <p:cBhvr>
                                        <p:cTn id="136" dur="500"/>
                                        <p:tgtEl>
                                          <p:spTgt spid="54"/>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60"/>
                                        </p:tgtEl>
                                        <p:attrNameLst>
                                          <p:attrName>style.visibility</p:attrName>
                                        </p:attrNameLst>
                                      </p:cBhvr>
                                      <p:to>
                                        <p:strVal val="visible"/>
                                      </p:to>
                                    </p:set>
                                    <p:animEffect transition="in" filter="fade">
                                      <p:cBhvr>
                                        <p:cTn id="139" dur="500"/>
                                        <p:tgtEl>
                                          <p:spTgt spid="60"/>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53"/>
                                        </p:tgtEl>
                                        <p:attrNameLst>
                                          <p:attrName>style.visibility</p:attrName>
                                        </p:attrNameLst>
                                      </p:cBhvr>
                                      <p:to>
                                        <p:strVal val="visible"/>
                                      </p:to>
                                    </p:set>
                                    <p:animEffect transition="in" filter="fade">
                                      <p:cBhvr>
                                        <p:cTn id="142" dur="500"/>
                                        <p:tgtEl>
                                          <p:spTgt spid="53"/>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67"/>
                                        </p:tgtEl>
                                        <p:attrNameLst>
                                          <p:attrName>style.visibility</p:attrName>
                                        </p:attrNameLst>
                                      </p:cBhvr>
                                      <p:to>
                                        <p:strVal val="visible"/>
                                      </p:to>
                                    </p:set>
                                    <p:animEffect transition="in" filter="fade">
                                      <p:cBhvr>
                                        <p:cTn id="145" dur="500"/>
                                        <p:tgtEl>
                                          <p:spTgt spid="67"/>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81"/>
                                        </p:tgtEl>
                                        <p:attrNameLst>
                                          <p:attrName>style.visibility</p:attrName>
                                        </p:attrNameLst>
                                      </p:cBhvr>
                                      <p:to>
                                        <p:strVal val="visible"/>
                                      </p:to>
                                    </p:set>
                                    <p:animEffect transition="in" filter="fade">
                                      <p:cBhvr>
                                        <p:cTn id="148" dur="500"/>
                                        <p:tgtEl>
                                          <p:spTgt spid="81"/>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89"/>
                                        </p:tgtEl>
                                        <p:attrNameLst>
                                          <p:attrName>style.visibility</p:attrName>
                                        </p:attrNameLst>
                                      </p:cBhvr>
                                      <p:to>
                                        <p:strVal val="visible"/>
                                      </p:to>
                                    </p:set>
                                    <p:animEffect transition="in" filter="fade">
                                      <p:cBhvr>
                                        <p:cTn id="151" dur="500"/>
                                        <p:tgtEl>
                                          <p:spTgt spid="89"/>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87"/>
                                        </p:tgtEl>
                                        <p:attrNameLst>
                                          <p:attrName>style.visibility</p:attrName>
                                        </p:attrNameLst>
                                      </p:cBhvr>
                                      <p:to>
                                        <p:strVal val="visible"/>
                                      </p:to>
                                    </p:set>
                                    <p:animEffect transition="in" filter="fade">
                                      <p:cBhvr>
                                        <p:cTn id="154" dur="500"/>
                                        <p:tgtEl>
                                          <p:spTgt spid="87"/>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80"/>
                                        </p:tgtEl>
                                        <p:attrNameLst>
                                          <p:attrName>style.visibility</p:attrName>
                                        </p:attrNameLst>
                                      </p:cBhvr>
                                      <p:to>
                                        <p:strVal val="visible"/>
                                      </p:to>
                                    </p:set>
                                    <p:animEffect transition="in" filter="fade">
                                      <p:cBhvr>
                                        <p:cTn id="157" dur="500"/>
                                        <p:tgtEl>
                                          <p:spTgt spid="80"/>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500"/>
                                        <p:tgtEl>
                                          <p:spTgt spid="66"/>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fade">
                                      <p:cBhvr>
                                        <p:cTn id="163" dur="500"/>
                                        <p:tgtEl>
                                          <p:spTgt spid="59"/>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52"/>
                                        </p:tgtEl>
                                        <p:attrNameLst>
                                          <p:attrName>style.visibility</p:attrName>
                                        </p:attrNameLst>
                                      </p:cBhvr>
                                      <p:to>
                                        <p:strVal val="visible"/>
                                      </p:to>
                                    </p:set>
                                    <p:animEffect transition="in" filter="fade">
                                      <p:cBhvr>
                                        <p:cTn id="166" dur="500"/>
                                        <p:tgtEl>
                                          <p:spTgt spid="52"/>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Effect transition="in" filter="fade">
                                      <p:cBhvr>
                                        <p:cTn id="169" dur="500"/>
                                        <p:tgtEl>
                                          <p:spTgt spid="79"/>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84"/>
                                        </p:tgtEl>
                                        <p:attrNameLst>
                                          <p:attrName>style.visibility</p:attrName>
                                        </p:attrNameLst>
                                      </p:cBhvr>
                                      <p:to>
                                        <p:strVal val="visible"/>
                                      </p:to>
                                    </p:set>
                                    <p:animEffect transition="in" filter="fade">
                                      <p:cBhvr>
                                        <p:cTn id="172" dur="500"/>
                                        <p:tgtEl>
                                          <p:spTgt spid="84"/>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65"/>
                                        </p:tgtEl>
                                        <p:attrNameLst>
                                          <p:attrName>style.visibility</p:attrName>
                                        </p:attrNameLst>
                                      </p:cBhvr>
                                      <p:to>
                                        <p:strVal val="visible"/>
                                      </p:to>
                                    </p:set>
                                    <p:animEffect transition="in" filter="fade">
                                      <p:cBhvr>
                                        <p:cTn id="175" dur="500"/>
                                        <p:tgtEl>
                                          <p:spTgt spid="65"/>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58"/>
                                        </p:tgtEl>
                                        <p:attrNameLst>
                                          <p:attrName>style.visibility</p:attrName>
                                        </p:attrNameLst>
                                      </p:cBhvr>
                                      <p:to>
                                        <p:strVal val="visible"/>
                                      </p:to>
                                    </p:set>
                                    <p:animEffect transition="in" filter="fade">
                                      <p:cBhvr>
                                        <p:cTn id="178" dur="500"/>
                                        <p:tgtEl>
                                          <p:spTgt spid="58"/>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51"/>
                                        </p:tgtEl>
                                        <p:attrNameLst>
                                          <p:attrName>style.visibility</p:attrName>
                                        </p:attrNameLst>
                                      </p:cBhvr>
                                      <p:to>
                                        <p:strVal val="visible"/>
                                      </p:to>
                                    </p:set>
                                    <p:animEffect transition="in" filter="fade">
                                      <p:cBhvr>
                                        <p:cTn id="181" dur="500"/>
                                        <p:tgtEl>
                                          <p:spTgt spid="51"/>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44"/>
                                        </p:tgtEl>
                                        <p:attrNameLst>
                                          <p:attrName>style.visibility</p:attrName>
                                        </p:attrNameLst>
                                      </p:cBhvr>
                                      <p:to>
                                        <p:strVal val="visible"/>
                                      </p:to>
                                    </p:set>
                                    <p:animEffect transition="in" filter="fade">
                                      <p:cBhvr>
                                        <p:cTn id="184" dur="500"/>
                                        <p:tgtEl>
                                          <p:spTgt spid="44"/>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78"/>
                                        </p:tgtEl>
                                        <p:attrNameLst>
                                          <p:attrName>style.visibility</p:attrName>
                                        </p:attrNameLst>
                                      </p:cBhvr>
                                      <p:to>
                                        <p:strVal val="visible"/>
                                      </p:to>
                                    </p:set>
                                    <p:animEffect transition="in" filter="fade">
                                      <p:cBhvr>
                                        <p:cTn id="187" dur="500"/>
                                        <p:tgtEl>
                                          <p:spTgt spid="78"/>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64"/>
                                        </p:tgtEl>
                                        <p:attrNameLst>
                                          <p:attrName>style.visibility</p:attrName>
                                        </p:attrNameLst>
                                      </p:cBhvr>
                                      <p:to>
                                        <p:strVal val="visible"/>
                                      </p:to>
                                    </p:set>
                                    <p:animEffect transition="in" filter="fade">
                                      <p:cBhvr>
                                        <p:cTn id="190" dur="500"/>
                                        <p:tgtEl>
                                          <p:spTgt spid="64"/>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57"/>
                                        </p:tgtEl>
                                        <p:attrNameLst>
                                          <p:attrName>style.visibility</p:attrName>
                                        </p:attrNameLst>
                                      </p:cBhvr>
                                      <p:to>
                                        <p:strVal val="visible"/>
                                      </p:to>
                                    </p:set>
                                    <p:animEffect transition="in" filter="fade">
                                      <p:cBhvr>
                                        <p:cTn id="193" dur="500"/>
                                        <p:tgtEl>
                                          <p:spTgt spid="57"/>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50"/>
                                        </p:tgtEl>
                                        <p:attrNameLst>
                                          <p:attrName>style.visibility</p:attrName>
                                        </p:attrNameLst>
                                      </p:cBhvr>
                                      <p:to>
                                        <p:strVal val="visible"/>
                                      </p:to>
                                    </p:set>
                                    <p:animEffect transition="in" filter="fade">
                                      <p:cBhvr>
                                        <p:cTn id="196" dur="500"/>
                                        <p:tgtEl>
                                          <p:spTgt spid="50"/>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49"/>
                                        </p:tgtEl>
                                        <p:attrNameLst>
                                          <p:attrName>style.visibility</p:attrName>
                                        </p:attrNameLst>
                                      </p:cBhvr>
                                      <p:to>
                                        <p:strVal val="visible"/>
                                      </p:to>
                                    </p:set>
                                    <p:animEffect transition="in" filter="fade">
                                      <p:cBhvr>
                                        <p:cTn id="199" dur="500"/>
                                        <p:tgtEl>
                                          <p:spTgt spid="49"/>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56"/>
                                        </p:tgtEl>
                                        <p:attrNameLst>
                                          <p:attrName>style.visibility</p:attrName>
                                        </p:attrNameLst>
                                      </p:cBhvr>
                                      <p:to>
                                        <p:strVal val="visible"/>
                                      </p:to>
                                    </p:set>
                                    <p:animEffect transition="in" filter="fade">
                                      <p:cBhvr>
                                        <p:cTn id="202" dur="500"/>
                                        <p:tgtEl>
                                          <p:spTgt spid="56"/>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63"/>
                                        </p:tgtEl>
                                        <p:attrNameLst>
                                          <p:attrName>style.visibility</p:attrName>
                                        </p:attrNameLst>
                                      </p:cBhvr>
                                      <p:to>
                                        <p:strVal val="visible"/>
                                      </p:to>
                                    </p:set>
                                    <p:animEffect transition="in" filter="fade">
                                      <p:cBhvr>
                                        <p:cTn id="205" dur="500"/>
                                        <p:tgtEl>
                                          <p:spTgt spid="63"/>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77"/>
                                        </p:tgtEl>
                                        <p:attrNameLst>
                                          <p:attrName>style.visibility</p:attrName>
                                        </p:attrNameLst>
                                      </p:cBhvr>
                                      <p:to>
                                        <p:strVal val="visible"/>
                                      </p:to>
                                    </p:set>
                                    <p:animEffect transition="in" filter="fade">
                                      <p:cBhvr>
                                        <p:cTn id="208"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animBg="1"/>
      <p:bldP spid="10" grpId="0" animBg="1"/>
      <p:bldP spid="11"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7" grpId="0" animBg="1"/>
      <p:bldP spid="78" grpId="0" animBg="1"/>
      <p:bldP spid="79" grpId="0" animBg="1"/>
      <p:bldP spid="80" grpId="0" animBg="1"/>
      <p:bldP spid="81" grpId="0" animBg="1"/>
      <p:bldP spid="82" grpId="0" animBg="1"/>
      <p:bldP spid="83" grpId="0" animBg="1"/>
      <p:bldP spid="84" grpId="0" animBg="1"/>
      <p:bldP spid="87" grpId="0" animBg="1"/>
      <p:bldP spid="8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practice at home…</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3413461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PRACTICE</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1507430"/>
            <a:ext cx="9144000" cy="369332"/>
          </a:xfrm>
          <a:prstGeom prst="rect">
            <a:avLst/>
          </a:prstGeom>
        </p:spPr>
        <p:txBody>
          <a:bodyPr wrap="square">
            <a:spAutoFit/>
          </a:bodyPr>
          <a:lstStyle/>
          <a:p>
            <a:r>
              <a:rPr lang="en-AU" dirty="0" smtClean="0">
                <a:latin typeface="Ravie" panose="04040805050809020602" pitchFamily="82" charset="0"/>
              </a:rPr>
              <a:t>Data show the weights of 80 people, in kilograms.</a:t>
            </a:r>
            <a:endParaRPr lang="en-AU" dirty="0">
              <a:latin typeface="Ravie" panose="04040805050809020602" pitchFamily="82" charset="0"/>
            </a:endParaRPr>
          </a:p>
        </p:txBody>
      </p:sp>
      <p:sp>
        <p:nvSpPr>
          <p:cNvPr id="5" name="4 Rectángulo"/>
          <p:cNvSpPr/>
          <p:nvPr/>
        </p:nvSpPr>
        <p:spPr>
          <a:xfrm>
            <a:off x="0" y="2012647"/>
            <a:ext cx="9144000" cy="1938992"/>
          </a:xfrm>
          <a:prstGeom prst="rect">
            <a:avLst/>
          </a:prstGeom>
        </p:spPr>
        <p:txBody>
          <a:bodyPr wrap="square">
            <a:spAutoFit/>
          </a:bodyPr>
          <a:lstStyle/>
          <a:p>
            <a:r>
              <a:rPr lang="en-AU" sz="2400" dirty="0" smtClean="0">
                <a:latin typeface="Showcard Gothic" panose="04020904020102020604" pitchFamily="82" charset="0"/>
              </a:rPr>
              <a:t>60, 66, 77, 70, 66, 68, 57, 70, 66, 52, 75, 65, 69, 71, 58, 66, 67, 74, 61, 63, 69, 80, 59, 66, 70, 67, 78, 75, 64, 71, 81, 62, 64, 69, 68, 72, 83, 56, 65, 74, 67, 54, 65, 65, 69, 61, 67, 73, 57, 62, 67, 68, 63, 67, 71, 68, 76, 61, 62, 63, 76, 61, 67, 67, 64, 72, 64, 73, 79, 58, 67, 71, 68, 59, 69, 70, 66, 62, 63, 66,</a:t>
            </a:r>
            <a:endParaRPr lang="en-AU" sz="2400" dirty="0">
              <a:latin typeface="Showcard Gothic" panose="04020904020102020604" pitchFamily="82" charset="0"/>
            </a:endParaRPr>
          </a:p>
        </p:txBody>
      </p:sp>
      <p:sp>
        <p:nvSpPr>
          <p:cNvPr id="6" name="5 Rectángulo"/>
          <p:cNvSpPr/>
          <p:nvPr/>
        </p:nvSpPr>
        <p:spPr>
          <a:xfrm>
            <a:off x="0" y="4084036"/>
            <a:ext cx="9144000" cy="369332"/>
          </a:xfrm>
          <a:prstGeom prst="rect">
            <a:avLst/>
          </a:prstGeom>
        </p:spPr>
        <p:txBody>
          <a:bodyPr wrap="square">
            <a:spAutoFit/>
          </a:bodyPr>
          <a:lstStyle/>
          <a:p>
            <a:pPr marL="285750" indent="-285750">
              <a:buFont typeface="Arial" panose="020B0604020202020204" pitchFamily="34" charset="0"/>
              <a:buChar char="•"/>
            </a:pPr>
            <a:r>
              <a:rPr lang="en-AU" dirty="0" smtClean="0">
                <a:latin typeface="Ravie" panose="04040805050809020602" pitchFamily="82" charset="0"/>
              </a:rPr>
              <a:t>Distribute the data in 5 intervals.</a:t>
            </a:r>
            <a:endParaRPr lang="en-AU" dirty="0">
              <a:latin typeface="Ravie" panose="04040805050809020602" pitchFamily="82" charset="0"/>
            </a:endParaRPr>
          </a:p>
        </p:txBody>
      </p:sp>
      <p:sp>
        <p:nvSpPr>
          <p:cNvPr id="7" name="6 Rectángulo"/>
          <p:cNvSpPr/>
          <p:nvPr/>
        </p:nvSpPr>
        <p:spPr>
          <a:xfrm>
            <a:off x="0" y="4654877"/>
            <a:ext cx="9121778" cy="369332"/>
          </a:xfrm>
          <a:prstGeom prst="rect">
            <a:avLst/>
          </a:prstGeom>
        </p:spPr>
        <p:txBody>
          <a:bodyPr wrap="square">
            <a:spAutoFit/>
          </a:bodyPr>
          <a:lstStyle/>
          <a:p>
            <a:pPr marL="285750" indent="-285750">
              <a:buFont typeface="Arial" panose="020B0604020202020204" pitchFamily="34" charset="0"/>
              <a:buChar char="•"/>
            </a:pPr>
            <a:r>
              <a:rPr lang="en-AU" dirty="0" smtClean="0">
                <a:latin typeface="Ravie" panose="04040805050809020602" pitchFamily="82" charset="0"/>
              </a:rPr>
              <a:t>Calculate the percentage of people less tan 65 Kg.</a:t>
            </a:r>
            <a:endParaRPr lang="en-AU" dirty="0">
              <a:latin typeface="Ravie" panose="04040805050809020602" pitchFamily="82" charset="0"/>
            </a:endParaRPr>
          </a:p>
        </p:txBody>
      </p:sp>
      <p:sp>
        <p:nvSpPr>
          <p:cNvPr id="8" name="7 Rectángulo"/>
          <p:cNvSpPr/>
          <p:nvPr/>
        </p:nvSpPr>
        <p:spPr>
          <a:xfrm>
            <a:off x="-22222" y="5230941"/>
            <a:ext cx="9144000" cy="646331"/>
          </a:xfrm>
          <a:prstGeom prst="rect">
            <a:avLst/>
          </a:prstGeom>
        </p:spPr>
        <p:txBody>
          <a:bodyPr wrap="square">
            <a:spAutoFit/>
          </a:bodyPr>
          <a:lstStyle/>
          <a:p>
            <a:pPr marL="285750" indent="-285750">
              <a:buFont typeface="Arial" panose="020B0604020202020204" pitchFamily="34" charset="0"/>
              <a:buChar char="•"/>
            </a:pPr>
            <a:r>
              <a:rPr lang="en-AU" dirty="0" smtClean="0">
                <a:latin typeface="Ravie" panose="04040805050809020602" pitchFamily="82" charset="0"/>
              </a:rPr>
              <a:t>How many people have weight greater or equal of 70 Kg. but less than 85kg?</a:t>
            </a:r>
            <a:endParaRPr lang="en-AU" dirty="0">
              <a:latin typeface="Ravie" panose="04040805050809020602" pitchFamily="82" charset="0"/>
            </a:endParaRPr>
          </a:p>
        </p:txBody>
      </p:sp>
      <p:sp>
        <p:nvSpPr>
          <p:cNvPr id="9" name="8 CuadroTexto"/>
          <p:cNvSpPr txBox="1"/>
          <p:nvPr/>
        </p:nvSpPr>
        <p:spPr>
          <a:xfrm>
            <a:off x="3484202" y="764704"/>
            <a:ext cx="2175596"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Exercise 1</a:t>
            </a:r>
            <a:endParaRPr lang="en-AU" sz="3000" u="dbl" dirty="0">
              <a:solidFill>
                <a:srgbClr val="FF0000"/>
              </a:solidFill>
              <a:latin typeface="Showcard Gothic" panose="04020904020102020604" pitchFamily="82" charset="0"/>
            </a:endParaRPr>
          </a:p>
        </p:txBody>
      </p:sp>
    </p:spTree>
    <p:extLst>
      <p:ext uri="{BB962C8B-B14F-4D97-AF65-F5344CB8AC3E}">
        <p14:creationId xmlns:p14="http://schemas.microsoft.com/office/powerpoint/2010/main" val="294244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wd">
                                    <p:tmPct val="10000"/>
                                  </p:iterate>
                                  <p:childTnLst>
                                    <p:set>
                                      <p:cBhvr>
                                        <p:cTn id="16" dur="1" fill="hold">
                                          <p:stCondLst>
                                            <p:cond delay="0"/>
                                          </p:stCondLst>
                                        </p:cTn>
                                        <p:tgtEl>
                                          <p:spTgt spid="5"/>
                                        </p:tgtEl>
                                        <p:attrNameLst>
                                          <p:attrName>style.visibility</p:attrName>
                                        </p:attrNameLst>
                                      </p:cBhvr>
                                      <p:to>
                                        <p:strVal val="visible"/>
                                      </p:to>
                                    </p:set>
                                    <p:set>
                                      <p:cBhvr>
                                        <p:cTn id="17" dur="455" fill="hold">
                                          <p:stCondLst>
                                            <p:cond delay="0"/>
                                          </p:stCondLst>
                                        </p:cTn>
                                        <p:tgtEl>
                                          <p:spTgt spid="5"/>
                                        </p:tgtEl>
                                        <p:attrNameLst>
                                          <p:attrName>style.rotation</p:attrName>
                                        </p:attrNameLst>
                                      </p:cBhvr>
                                      <p:to>
                                        <p:strVal val="-45.0"/>
                                      </p:to>
                                    </p:set>
                                    <p:anim calcmode="lin" valueType="num">
                                      <p:cBhvr>
                                        <p:cTn id="18"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iterate type="lt">
                                    <p:tmPct val="2000"/>
                                  </p:iterate>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iterate type="lt">
                                    <p:tmPct val="2000"/>
                                  </p:iterate>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0-#ppt_w/2"/>
                                          </p:val>
                                        </p:tav>
                                        <p:tav tm="100000">
                                          <p:val>
                                            <p:strVal val="#ppt_x"/>
                                          </p:val>
                                        </p:tav>
                                      </p:tavLst>
                                    </p:anim>
                                    <p:anim calcmode="lin" valueType="num">
                                      <p:cBhvr additive="base">
                                        <p:cTn id="3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iterate type="lt">
                                    <p:tmPct val="2000"/>
                                  </p:iterate>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0-#ppt_w/2"/>
                                          </p:val>
                                        </p:tav>
                                        <p:tav tm="100000">
                                          <p:val>
                                            <p:strVal val="#ppt_x"/>
                                          </p:val>
                                        </p:tav>
                                      </p:tavLst>
                                    </p:anim>
                                    <p:anim calcmode="lin" valueType="num">
                                      <p:cBhvr additive="base">
                                        <p:cTn id="3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PRACTICE</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3484202" y="692696"/>
            <a:ext cx="2175596"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Exercise 2</a:t>
            </a:r>
            <a:endParaRPr lang="en-AU" sz="3000" u="dbl" dirty="0">
              <a:solidFill>
                <a:srgbClr val="FF0000"/>
              </a:solidFill>
              <a:latin typeface="Showcard Gothic" panose="04020904020102020604" pitchFamily="82" charset="0"/>
            </a:endParaRPr>
          </a:p>
        </p:txBody>
      </p:sp>
      <p:sp>
        <p:nvSpPr>
          <p:cNvPr id="5" name="4 Rectángulo"/>
          <p:cNvSpPr/>
          <p:nvPr/>
        </p:nvSpPr>
        <p:spPr>
          <a:xfrm>
            <a:off x="1425207" y="3789040"/>
            <a:ext cx="6293586" cy="646331"/>
          </a:xfrm>
          <a:prstGeom prst="rect">
            <a:avLst/>
          </a:prstGeom>
        </p:spPr>
        <p:txBody>
          <a:bodyPr wrap="square">
            <a:spAutoFit/>
          </a:bodyPr>
          <a:lstStyle/>
          <a:p>
            <a:r>
              <a:rPr lang="en-AU" dirty="0" smtClean="0">
                <a:latin typeface="Ravie" panose="04040805050809020602" pitchFamily="82" charset="0"/>
              </a:rPr>
              <a:t>Construct the corresponding frequency table and graph them.</a:t>
            </a:r>
            <a:endParaRPr lang="en-AU" dirty="0">
              <a:latin typeface="Ravie" panose="04040805050809020602" pitchFamily="82" charset="0"/>
            </a:endParaRPr>
          </a:p>
        </p:txBody>
      </p:sp>
      <p:sp>
        <p:nvSpPr>
          <p:cNvPr id="6" name="5 Rectángulo"/>
          <p:cNvSpPr/>
          <p:nvPr/>
        </p:nvSpPr>
        <p:spPr>
          <a:xfrm>
            <a:off x="-8056" y="1412776"/>
            <a:ext cx="9152056" cy="646331"/>
          </a:xfrm>
          <a:prstGeom prst="rect">
            <a:avLst/>
          </a:prstGeom>
        </p:spPr>
        <p:txBody>
          <a:bodyPr wrap="square">
            <a:spAutoFit/>
          </a:bodyPr>
          <a:lstStyle/>
          <a:p>
            <a:pPr algn="just"/>
            <a:r>
              <a:rPr lang="en-AU" dirty="0" smtClean="0">
                <a:latin typeface="Ravie" panose="04040805050809020602" pitchFamily="82" charset="0"/>
              </a:rPr>
              <a:t>50 couples have surveyed regarding their number of children and the following data were obtained:</a:t>
            </a:r>
            <a:endParaRPr lang="en-AU" dirty="0">
              <a:latin typeface="Ravie" panose="04040805050809020602" pitchFamily="82" charset="0"/>
            </a:endParaRPr>
          </a:p>
        </p:txBody>
      </p:sp>
      <p:sp>
        <p:nvSpPr>
          <p:cNvPr id="7" name="6 Rectángulo"/>
          <p:cNvSpPr/>
          <p:nvPr/>
        </p:nvSpPr>
        <p:spPr>
          <a:xfrm>
            <a:off x="-8056" y="2217058"/>
            <a:ext cx="9152056" cy="1384995"/>
          </a:xfrm>
          <a:prstGeom prst="rect">
            <a:avLst/>
          </a:prstGeom>
        </p:spPr>
        <p:txBody>
          <a:bodyPr wrap="square">
            <a:spAutoFit/>
          </a:bodyPr>
          <a:lstStyle/>
          <a:p>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4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1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4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0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6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3, 2, 2, 3, 2, 3, 3, 4,1 , 3 ,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4 </a:t>
            </a:r>
            <a:r>
              <a:rPr lang="es-ES" sz="2800" dirty="0" smtClean="0">
                <a:latin typeface="Showcard Gothic" panose="04020904020102020604" pitchFamily="82" charset="0"/>
              </a:rPr>
              <a:t>, </a:t>
            </a:r>
            <a:r>
              <a:rPr lang="es-ES" sz="2800" dirty="0">
                <a:latin typeface="Showcard Gothic" panose="04020904020102020604" pitchFamily="82" charset="0"/>
              </a:rPr>
              <a:t>5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0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1, 2, 3, 2, 2, 3, </a:t>
            </a:r>
            <a:r>
              <a:rPr lang="es-ES" sz="2800" dirty="0">
                <a:latin typeface="Showcard Gothic" panose="04020904020102020604" pitchFamily="82" charset="0"/>
              </a:rPr>
              <a:t>1 </a:t>
            </a:r>
            <a:r>
              <a:rPr lang="es-ES" sz="2800" dirty="0" smtClean="0">
                <a:latin typeface="Showcard Gothic" panose="04020904020102020604" pitchFamily="82" charset="0"/>
              </a:rPr>
              <a:t>, </a:t>
            </a:r>
            <a:r>
              <a:rPr lang="es-ES" sz="2800" dirty="0">
                <a:latin typeface="Showcard Gothic" panose="04020904020102020604" pitchFamily="82" charset="0"/>
              </a:rPr>
              <a:t>4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2 </a:t>
            </a:r>
            <a:r>
              <a:rPr lang="es-ES" sz="2800" dirty="0" smtClean="0">
                <a:latin typeface="Showcard Gothic" panose="04020904020102020604" pitchFamily="82" charset="0"/>
              </a:rPr>
              <a:t>, </a:t>
            </a:r>
            <a:r>
              <a:rPr lang="es-ES" sz="2800" dirty="0">
                <a:latin typeface="Showcard Gothic" panose="04020904020102020604" pitchFamily="82" charset="0"/>
              </a:rPr>
              <a:t>4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3 </a:t>
            </a:r>
            <a:r>
              <a:rPr lang="es-ES" sz="2800" dirty="0" smtClean="0">
                <a:latin typeface="Showcard Gothic" panose="04020904020102020604" pitchFamily="82" charset="0"/>
              </a:rPr>
              <a:t>, </a:t>
            </a:r>
            <a:r>
              <a:rPr lang="es-ES" sz="2800" dirty="0">
                <a:latin typeface="Showcard Gothic" panose="04020904020102020604" pitchFamily="82" charset="0"/>
              </a:rPr>
              <a:t>2</a:t>
            </a:r>
          </a:p>
        </p:txBody>
      </p:sp>
      <p:sp>
        <p:nvSpPr>
          <p:cNvPr id="8" name="7 Rectángulo"/>
          <p:cNvSpPr/>
          <p:nvPr/>
        </p:nvSpPr>
        <p:spPr>
          <a:xfrm>
            <a:off x="1929263" y="5085184"/>
            <a:ext cx="5285474" cy="830997"/>
          </a:xfrm>
          <a:prstGeom prst="rect">
            <a:avLst/>
          </a:prstGeom>
        </p:spPr>
        <p:txBody>
          <a:bodyPr wrap="square">
            <a:spAutoFit/>
          </a:bodyPr>
          <a:lstStyle/>
          <a:p>
            <a:pPr algn="ctr"/>
            <a:r>
              <a:rPr lang="en-AU" sz="2400" dirty="0" smtClean="0">
                <a:latin typeface="Showcard Gothic" panose="04020904020102020604" pitchFamily="82" charset="0"/>
              </a:rPr>
              <a:t>Send us your answers and you will receive your feedback</a:t>
            </a:r>
            <a:endParaRPr lang="en-AU" sz="2400" dirty="0">
              <a:latin typeface="Showcard Gothic" panose="04020904020102020604" pitchFamily="82" charset="0"/>
            </a:endParaRPr>
          </a:p>
        </p:txBody>
      </p:sp>
    </p:spTree>
    <p:extLst>
      <p:ext uri="{BB962C8B-B14F-4D97-AF65-F5344CB8AC3E}">
        <p14:creationId xmlns:p14="http://schemas.microsoft.com/office/powerpoint/2010/main" val="411596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200"/>
                                  </p:iterate>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10000"/>
                                  </p:iterate>
                                  <p:childTnLst>
                                    <p:set>
                                      <p:cBhvr>
                                        <p:cTn id="16" dur="1" fill="hold">
                                          <p:stCondLst>
                                            <p:cond delay="0"/>
                                          </p:stCondLst>
                                        </p:cTn>
                                        <p:tgtEl>
                                          <p:spTgt spid="7"/>
                                        </p:tgtEl>
                                        <p:attrNameLst>
                                          <p:attrName>style.visibility</p:attrName>
                                        </p:attrNameLst>
                                      </p:cBhvr>
                                      <p:to>
                                        <p:strVal val="visible"/>
                                      </p:to>
                                    </p:set>
                                    <p:set>
                                      <p:cBhvr>
                                        <p:cTn id="17" dur="455" fill="hold">
                                          <p:stCondLst>
                                            <p:cond delay="0"/>
                                          </p:stCondLst>
                                        </p:cTn>
                                        <p:tgtEl>
                                          <p:spTgt spid="7"/>
                                        </p:tgtEl>
                                        <p:attrNameLst>
                                          <p:attrName>style.rotation</p:attrName>
                                        </p:attrNameLst>
                                      </p:cBhvr>
                                      <p:to>
                                        <p:strVal val="-45.0"/>
                                      </p:to>
                                    </p:set>
                                    <p:anim calcmode="lin" valueType="num">
                                      <p:cBhvr>
                                        <p:cTn id="18" dur="455" fill="hold">
                                          <p:stCondLst>
                                            <p:cond delay="455"/>
                                          </p:stCondLst>
                                        </p:cTn>
                                        <p:tgtEl>
                                          <p:spTgt spid="7"/>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7"/>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7"/>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7"/>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type="lt">
                                    <p:tmAbs val="200"/>
                                  </p:iterate>
                                  <p:childTnLst>
                                    <p:set>
                                      <p:cBhvr>
                                        <p:cTn id="25" dur="1" fill="hold">
                                          <p:stCondLst>
                                            <p:cond delay="0"/>
                                          </p:stCondLst>
                                        </p:cTn>
                                        <p:tgtEl>
                                          <p:spTgt spid="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GROUPED DATA</a:t>
            </a:r>
            <a:endParaRPr lang="en-AU" sz="60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6" name="5 Grupo"/>
          <p:cNvGrpSpPr/>
          <p:nvPr/>
        </p:nvGrpSpPr>
        <p:grpSpPr>
          <a:xfrm>
            <a:off x="3593207" y="548680"/>
            <a:ext cx="1986905" cy="936104"/>
            <a:chOff x="3593207" y="836712"/>
            <a:chExt cx="1986905" cy="936104"/>
          </a:xfrm>
        </p:grpSpPr>
        <p:sp>
          <p:nvSpPr>
            <p:cNvPr id="5" name="4 CuadroTexto"/>
            <p:cNvSpPr txBox="1"/>
            <p:nvPr/>
          </p:nvSpPr>
          <p:spPr>
            <a:xfrm>
              <a:off x="3622525" y="849486"/>
              <a:ext cx="1957587" cy="923330"/>
            </a:xfrm>
            <a:prstGeom prst="rect">
              <a:avLst/>
            </a:prstGeom>
            <a:noFill/>
          </p:spPr>
          <p:txBody>
            <a:bodyPr wrap="none" rtlCol="0">
              <a:spAutoFit/>
            </a:bodyPr>
            <a:lstStyle/>
            <a:p>
              <a:r>
                <a:rPr lang="en-AU" sz="5400" dirty="0" smtClean="0">
                  <a:solidFill>
                    <a:srgbClr val="FF0000"/>
                  </a:solidFill>
                  <a:latin typeface="Showcard Gothic" panose="04020904020102020604" pitchFamily="82" charset="0"/>
                </a:rPr>
                <a:t>DATA</a:t>
              </a:r>
              <a:endParaRPr lang="en-AU" sz="5400" dirty="0">
                <a:solidFill>
                  <a:srgbClr val="FF0000"/>
                </a:solidFill>
                <a:latin typeface="Showcard Gothic" panose="04020904020102020604" pitchFamily="82" charset="0"/>
              </a:endParaRPr>
            </a:p>
          </p:txBody>
        </p:sp>
        <p:sp>
          <p:nvSpPr>
            <p:cNvPr id="4" name="3 CuadroTexto"/>
            <p:cNvSpPr txBox="1"/>
            <p:nvPr/>
          </p:nvSpPr>
          <p:spPr>
            <a:xfrm>
              <a:off x="3593207" y="836712"/>
              <a:ext cx="1957587" cy="923330"/>
            </a:xfrm>
            <a:prstGeom prst="rect">
              <a:avLst/>
            </a:prstGeom>
            <a:noFill/>
          </p:spPr>
          <p:txBody>
            <a:bodyPr wrap="none" rtlCol="0">
              <a:spAutoFit/>
            </a:bodyPr>
            <a:lstStyle/>
            <a:p>
              <a:r>
                <a:rPr lang="en-AU" sz="5400" dirty="0" smtClean="0">
                  <a:latin typeface="Showcard Gothic" panose="04020904020102020604" pitchFamily="82" charset="0"/>
                </a:rPr>
                <a:t>DATA</a:t>
              </a:r>
              <a:endParaRPr lang="en-AU" sz="5400" dirty="0">
                <a:latin typeface="Showcard Gothic" panose="04020904020102020604" pitchFamily="82" charset="0"/>
              </a:endParaRPr>
            </a:p>
          </p:txBody>
        </p:sp>
      </p:grpSp>
      <p:sp>
        <p:nvSpPr>
          <p:cNvPr id="7" name="6 CuadroTexto"/>
          <p:cNvSpPr txBox="1"/>
          <p:nvPr/>
        </p:nvSpPr>
        <p:spPr>
          <a:xfrm>
            <a:off x="251520" y="2125304"/>
            <a:ext cx="3483582" cy="646331"/>
          </a:xfrm>
          <a:prstGeom prst="rect">
            <a:avLst/>
          </a:prstGeom>
          <a:noFill/>
        </p:spPr>
        <p:txBody>
          <a:bodyPr wrap="none" rtlCol="0">
            <a:spAutoFit/>
          </a:bodyPr>
          <a:lstStyle/>
          <a:p>
            <a:r>
              <a:rPr lang="en-AU" sz="3600" dirty="0" smtClean="0">
                <a:effectLst>
                  <a:outerShdw blurRad="38100" dist="38100" dir="2700000" algn="tl">
                    <a:srgbClr val="000000">
                      <a:alpha val="43137"/>
                    </a:srgbClr>
                  </a:outerShdw>
                </a:effectLst>
                <a:latin typeface="Broadway" panose="04040905080B02020502" pitchFamily="82" charset="0"/>
              </a:rPr>
              <a:t>Discrete Data</a:t>
            </a:r>
            <a:endParaRPr lang="en-AU" sz="3600" dirty="0">
              <a:effectLst>
                <a:outerShdw blurRad="38100" dist="38100" dir="2700000" algn="tl">
                  <a:srgbClr val="000000">
                    <a:alpha val="43137"/>
                  </a:srgbClr>
                </a:outerShdw>
              </a:effectLst>
              <a:latin typeface="Broadway" panose="04040905080B02020502" pitchFamily="82" charset="0"/>
            </a:endParaRPr>
          </a:p>
        </p:txBody>
      </p:sp>
      <p:sp>
        <p:nvSpPr>
          <p:cNvPr id="8" name="7 CuadroTexto"/>
          <p:cNvSpPr txBox="1"/>
          <p:nvPr/>
        </p:nvSpPr>
        <p:spPr>
          <a:xfrm>
            <a:off x="4590078" y="2125305"/>
            <a:ext cx="4371133" cy="646331"/>
          </a:xfrm>
          <a:prstGeom prst="rect">
            <a:avLst/>
          </a:prstGeom>
          <a:noFill/>
        </p:spPr>
        <p:txBody>
          <a:bodyPr wrap="none" rtlCol="0">
            <a:spAutoFit/>
          </a:bodyPr>
          <a:lstStyle/>
          <a:p>
            <a:r>
              <a:rPr lang="en-AU" sz="3600" dirty="0" smtClean="0">
                <a:effectLst>
                  <a:outerShdw blurRad="38100" dist="38100" dir="2700000" algn="tl">
                    <a:srgbClr val="000000">
                      <a:alpha val="43137"/>
                    </a:srgbClr>
                  </a:outerShdw>
                </a:effectLst>
                <a:latin typeface="Broadway" panose="04040905080B02020502" pitchFamily="82" charset="0"/>
              </a:rPr>
              <a:t>Continuous Data</a:t>
            </a:r>
            <a:endParaRPr lang="en-AU" sz="3600" dirty="0">
              <a:effectLst>
                <a:outerShdw blurRad="38100" dist="38100" dir="2700000" algn="tl">
                  <a:srgbClr val="000000">
                    <a:alpha val="43137"/>
                  </a:srgbClr>
                </a:outerShdw>
              </a:effectLst>
              <a:latin typeface="Broadway" panose="04040905080B02020502" pitchFamily="82" charset="0"/>
            </a:endParaRPr>
          </a:p>
        </p:txBody>
      </p:sp>
      <p:sp>
        <p:nvSpPr>
          <p:cNvPr id="10" name="9 CuadroTexto"/>
          <p:cNvSpPr txBox="1"/>
          <p:nvPr/>
        </p:nvSpPr>
        <p:spPr>
          <a:xfrm>
            <a:off x="419098" y="2771636"/>
            <a:ext cx="3148426" cy="369332"/>
          </a:xfrm>
          <a:prstGeom prst="rect">
            <a:avLst/>
          </a:prstGeom>
          <a:noFill/>
        </p:spPr>
        <p:txBody>
          <a:bodyPr wrap="none" rtlCol="0">
            <a:spAutoFit/>
          </a:bodyPr>
          <a:lstStyle/>
          <a:p>
            <a:r>
              <a:rPr lang="en-US" dirty="0" smtClean="0">
                <a:latin typeface="Tekton Pro Cond" pitchFamily="34" charset="0"/>
              </a:rPr>
              <a:t>can’t be measured but it can be counted</a:t>
            </a:r>
            <a:endParaRPr lang="en-AU" dirty="0">
              <a:latin typeface="Tekton Pro Cond" pitchFamily="34" charset="0"/>
            </a:endParaRPr>
          </a:p>
        </p:txBody>
      </p:sp>
      <p:sp>
        <p:nvSpPr>
          <p:cNvPr id="11" name="10 CuadroTexto"/>
          <p:cNvSpPr txBox="1"/>
          <p:nvPr/>
        </p:nvSpPr>
        <p:spPr>
          <a:xfrm>
            <a:off x="5054756" y="2771636"/>
            <a:ext cx="3441776" cy="369332"/>
          </a:xfrm>
          <a:prstGeom prst="rect">
            <a:avLst/>
          </a:prstGeom>
          <a:noFill/>
        </p:spPr>
        <p:txBody>
          <a:bodyPr wrap="none" rtlCol="0">
            <a:spAutoFit/>
          </a:bodyPr>
          <a:lstStyle/>
          <a:p>
            <a:r>
              <a:rPr lang="en-US" dirty="0" smtClean="0">
                <a:latin typeface="Tekton Pro Cond" pitchFamily="34" charset="0"/>
              </a:rPr>
              <a:t>can’t be counted but they can be measured. </a:t>
            </a:r>
            <a:endParaRPr lang="en-AU" dirty="0">
              <a:latin typeface="Tekton Pro Cond" pitchFamily="34" charset="0"/>
            </a:endParaRPr>
          </a:p>
        </p:txBody>
      </p:sp>
      <p:cxnSp>
        <p:nvCxnSpPr>
          <p:cNvPr id="13" name="12 Conector angular"/>
          <p:cNvCxnSpPr>
            <a:stCxn id="5" idx="2"/>
            <a:endCxn id="7" idx="0"/>
          </p:cNvCxnSpPr>
          <p:nvPr/>
        </p:nvCxnSpPr>
        <p:spPr>
          <a:xfrm rot="5400000">
            <a:off x="2977055" y="501040"/>
            <a:ext cx="640520" cy="2608008"/>
          </a:xfrm>
          <a:prstGeom prst="bentConnector3">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angular"/>
          <p:cNvCxnSpPr>
            <a:stCxn id="5" idx="2"/>
            <a:endCxn id="8" idx="0"/>
          </p:cNvCxnSpPr>
          <p:nvPr/>
        </p:nvCxnSpPr>
        <p:spPr>
          <a:xfrm rot="16200000" flipH="1">
            <a:off x="5368222" y="717881"/>
            <a:ext cx="640521" cy="2174326"/>
          </a:xfrm>
          <a:prstGeom prst="bentConnector3">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pic>
        <p:nvPicPr>
          <p:cNvPr id="16" name="Picture 4" descr="https://encrypted-tbn3.google.com/images?q=tbn:ANd9GcRGlk0PTHiODM-LGy4buVNTbegYb6d5UnL7aEPcR3KKD3jtt9f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297351"/>
            <a:ext cx="1492877" cy="14400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https://encrypted-tbn1.google.com/images?q=tbn:ANd9GcR1VzVcizPxyQpFPVTSppJ8Tah9iUuBM7QJhb6OWz_o9f1BWVWPb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771" y="4935779"/>
            <a:ext cx="1525842" cy="1445549"/>
          </a:xfrm>
          <a:prstGeom prst="rect">
            <a:avLst/>
          </a:prstGeom>
          <a:noFill/>
          <a:ln>
            <a:solidFill>
              <a:srgbClr val="FFFF00"/>
            </a:solidFill>
          </a:ln>
          <a:extLst>
            <a:ext uri="{909E8E84-426E-40DD-AFC4-6F175D3DCCD1}">
              <a14:hiddenFill xmlns:a14="http://schemas.microsoft.com/office/drawing/2010/main">
                <a:solidFill>
                  <a:srgbClr val="FFFFFF"/>
                </a:solidFill>
              </a14:hiddenFill>
            </a:ext>
          </a:extLst>
        </p:spPr>
      </p:pic>
      <p:pic>
        <p:nvPicPr>
          <p:cNvPr id="18" name="Picture 8" descr="https://encrypted-tbn0.google.com/images?q=tbn:ANd9GcTfUgzcvqqYeTHAWuavE6jnkC5e0_wuRDr5k01bUO2cezcplWusr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1626" y="3297351"/>
            <a:ext cx="1526987" cy="1440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0" descr="https://encrypted-tbn0.google.com/images?q=tbn:ANd9GcTc7yHT5hhWuFMeoj-iCgoyYv0qqY__lDM3CDODERx-qLBZajryr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6681" y="4935779"/>
            <a:ext cx="1492877" cy="144554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76056" y="3284984"/>
            <a:ext cx="1529024" cy="1439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9400" y="3284984"/>
            <a:ext cx="1529024" cy="1427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6" descr="https://encrypted-tbn3.google.com/images?q=tbn:ANd9GcTAQ6N8srV3rnFIWDVQ-drxfFjUUlxuCPYzcKGq6wwLQ2pEdb3jl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6056" y="4936070"/>
            <a:ext cx="1529024" cy="144525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8" descr="https://encrypted-tbn3.google.com/images?q=tbn:ANd9GcQ1BJE-QEPdbn6WtKDr16q3rzfIZJGizCcJdCVJW3E328_T8EX4XQ"/>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9400" y="4911044"/>
            <a:ext cx="1529024" cy="1470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178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anim calcmode="lin" valueType="num">
                                      <p:cBhvr>
                                        <p:cTn id="10" dur="500" fill="hold"/>
                                        <p:tgtEl>
                                          <p:spTgt spid="6"/>
                                        </p:tgtEl>
                                        <p:attrNameLst>
                                          <p:attrName>ppt_x</p:attrName>
                                        </p:attrNameLst>
                                      </p:cBhvr>
                                      <p:tavLst>
                                        <p:tav tm="0">
                                          <p:val>
                                            <p:fltVal val="0.5"/>
                                          </p:val>
                                        </p:tav>
                                        <p:tav tm="100000">
                                          <p:val>
                                            <p:strVal val="#ppt_x"/>
                                          </p:val>
                                        </p:tav>
                                      </p:tavLst>
                                    </p:anim>
                                    <p:anim calcmode="lin" valueType="num">
                                      <p:cBhvr>
                                        <p:cTn id="11"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ipe(right)">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iterate type="lt">
                                    <p:tmAbs val="100"/>
                                  </p:iterate>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100"/>
                                  </p:iterate>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left)">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iterate type="lt">
                                    <p:tmAbs val="100"/>
                                  </p:iterate>
                                  <p:childTnLst>
                                    <p:set>
                                      <p:cBhvr>
                                        <p:cTn id="49" dur="1" fill="hold">
                                          <p:stCondLst>
                                            <p:cond delay="0"/>
                                          </p:stCondLst>
                                        </p:cTn>
                                        <p:tgtEl>
                                          <p:spTgt spid="8"/>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iterate type="lt">
                                    <p:tmAbs val="100"/>
                                  </p:iterate>
                                  <p:childTnLst>
                                    <p:set>
                                      <p:cBhvr>
                                        <p:cTn id="53" dur="1" fill="hold">
                                          <p:stCondLst>
                                            <p:cond delay="0"/>
                                          </p:stCondLst>
                                        </p:cTn>
                                        <p:tgtEl>
                                          <p:spTgt spid="1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20"/>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21"/>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22"/>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136338"/>
            <a:ext cx="9144775" cy="2585323"/>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statistical measures…</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1214914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 name="4 CuadroTexto"/>
          <p:cNvSpPr txBox="1"/>
          <p:nvPr/>
        </p:nvSpPr>
        <p:spPr>
          <a:xfrm>
            <a:off x="0" y="550004"/>
            <a:ext cx="1183337" cy="523220"/>
          </a:xfrm>
          <a:prstGeom prst="rect">
            <a:avLst/>
          </a:prstGeom>
          <a:noFill/>
        </p:spPr>
        <p:txBody>
          <a:bodyPr wrap="none" rtlCol="0">
            <a:spAutoFit/>
          </a:bodyPr>
          <a:lstStyle/>
          <a:p>
            <a:r>
              <a:rPr lang="es-CO" sz="2800" dirty="0" err="1" smtClean="0">
                <a:solidFill>
                  <a:srgbClr val="FF0000"/>
                </a:solidFill>
                <a:latin typeface="Showcard Gothic" panose="04020904020102020604" pitchFamily="82" charset="0"/>
              </a:rPr>
              <a:t>Mode</a:t>
            </a:r>
            <a:endParaRPr lang="es-CO" sz="2800" dirty="0">
              <a:solidFill>
                <a:srgbClr val="FF0000"/>
              </a:solidFill>
              <a:latin typeface="Showcard Gothic" panose="04020904020102020604" pitchFamily="82" charset="0"/>
            </a:endParaRPr>
          </a:p>
        </p:txBody>
      </p:sp>
      <p:sp>
        <p:nvSpPr>
          <p:cNvPr id="7" name="6 Flecha derecha"/>
          <p:cNvSpPr/>
          <p:nvPr/>
        </p:nvSpPr>
        <p:spPr>
          <a:xfrm>
            <a:off x="1183337" y="631614"/>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CuadroTexto"/>
          <p:cNvSpPr txBox="1"/>
          <p:nvPr/>
        </p:nvSpPr>
        <p:spPr>
          <a:xfrm>
            <a:off x="1543337" y="550004"/>
            <a:ext cx="7600663" cy="954107"/>
          </a:xfrm>
          <a:prstGeom prst="rect">
            <a:avLst/>
          </a:prstGeom>
          <a:noFill/>
        </p:spPr>
        <p:txBody>
          <a:bodyPr wrap="square" rtlCol="0">
            <a:spAutoFit/>
          </a:bodyPr>
          <a:lstStyle/>
          <a:p>
            <a:pPr algn="just"/>
            <a:r>
              <a:rPr lang="en-AU" sz="2800" dirty="0" smtClean="0">
                <a:latin typeface="Snap ITC" panose="04040A07060A02020202" pitchFamily="82" charset="0"/>
              </a:rPr>
              <a:t>This is the most frequent class in a set of data.</a:t>
            </a:r>
            <a:endParaRPr lang="en-AU" sz="2800" dirty="0">
              <a:latin typeface="Snap ITC" panose="04040A07060A02020202" pitchFamily="82" charset="0"/>
            </a:endParaRPr>
          </a:p>
        </p:txBody>
      </p:sp>
      <p:sp>
        <p:nvSpPr>
          <p:cNvPr id="9" name="8 CuadroTexto"/>
          <p:cNvSpPr txBox="1"/>
          <p:nvPr/>
        </p:nvSpPr>
        <p:spPr>
          <a:xfrm>
            <a:off x="1543337" y="1504111"/>
            <a:ext cx="7600663" cy="954107"/>
          </a:xfrm>
          <a:prstGeom prst="rect">
            <a:avLst/>
          </a:prstGeom>
          <a:noFill/>
        </p:spPr>
        <p:txBody>
          <a:bodyPr wrap="square" rtlCol="0">
            <a:spAutoFit/>
          </a:bodyPr>
          <a:lstStyle/>
          <a:p>
            <a:pPr algn="just"/>
            <a:r>
              <a:rPr lang="en-AU" sz="2800" dirty="0" smtClean="0">
                <a:latin typeface="Snap ITC" panose="04040A07060A02020202" pitchFamily="82" charset="0"/>
              </a:rPr>
              <a:t>In order to calculate, it is used the following formula:</a:t>
            </a:r>
            <a:endParaRPr lang="en-AU" sz="2800" dirty="0">
              <a:latin typeface="Snap ITC" panose="04040A07060A02020202" pitchFamily="82" charset="0"/>
            </a:endParaRPr>
          </a:p>
        </p:txBody>
      </p:sp>
      <mc:AlternateContent xmlns:mc="http://schemas.openxmlformats.org/markup-compatibility/2006" xmlns:a14="http://schemas.microsoft.com/office/drawing/2010/main">
        <mc:Choice Requires="a14">
          <p:sp>
            <p:nvSpPr>
              <p:cNvPr id="4" name="3 CuadroTexto"/>
              <p:cNvSpPr txBox="1"/>
              <p:nvPr/>
            </p:nvSpPr>
            <p:spPr>
              <a:xfrm>
                <a:off x="2475624" y="2692337"/>
                <a:ext cx="4192751" cy="714683"/>
              </a:xfrm>
              <a:prstGeom prst="rect">
                <a:avLst/>
              </a:prstGeom>
              <a:solidFill>
                <a:srgbClr val="FFFF00"/>
              </a:solidFill>
              <a:effectLst>
                <a:outerShdw blurRad="101600" dist="101600" dir="2400000" algn="tl" rotWithShape="0">
                  <a:prstClr val="black"/>
                </a:outerShdw>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CO" b="1" i="1" smtClean="0">
                              <a:latin typeface="Cambria Math"/>
                            </a:rPr>
                          </m:ctrlPr>
                        </m:sSubPr>
                        <m:e>
                          <m:r>
                            <a:rPr lang="es-CO" b="1" i="0" smtClean="0">
                              <a:latin typeface="Cambria Math"/>
                            </a:rPr>
                            <m:t>𝐌</m:t>
                          </m:r>
                        </m:e>
                        <m:sub>
                          <m:r>
                            <a:rPr lang="es-CO" b="1" i="0" smtClean="0">
                              <a:latin typeface="Cambria Math"/>
                            </a:rPr>
                            <m:t>𝐨</m:t>
                          </m:r>
                        </m:sub>
                      </m:sSub>
                      <m:r>
                        <a:rPr lang="es-CO" b="1" i="0" smtClean="0">
                          <a:latin typeface="Cambria Math"/>
                        </a:rPr>
                        <m:t>=</m:t>
                      </m:r>
                      <m:sSub>
                        <m:sSubPr>
                          <m:ctrlPr>
                            <a:rPr lang="es-CO" b="1" i="1" smtClean="0">
                              <a:latin typeface="Cambria Math"/>
                            </a:rPr>
                          </m:ctrlPr>
                        </m:sSubPr>
                        <m:e>
                          <m:r>
                            <a:rPr lang="es-CO" b="1" i="0" smtClean="0">
                              <a:latin typeface="Cambria Math"/>
                            </a:rPr>
                            <m:t>𝐋</m:t>
                          </m:r>
                        </m:e>
                        <m:sub>
                          <m:r>
                            <a:rPr lang="es-CO" b="1" i="0" smtClean="0">
                              <a:latin typeface="Cambria Math"/>
                            </a:rPr>
                            <m:t>𝐢</m:t>
                          </m:r>
                        </m:sub>
                      </m:sSub>
                      <m:r>
                        <a:rPr lang="es-CO" b="1" i="0" smtClean="0">
                          <a:latin typeface="Cambria Math"/>
                        </a:rPr>
                        <m:t>+</m:t>
                      </m:r>
                      <m:d>
                        <m:dPr>
                          <m:ctrlPr>
                            <a:rPr lang="es-CO" b="1" i="1" smtClean="0">
                              <a:latin typeface="Cambria Math"/>
                            </a:rPr>
                          </m:ctrlPr>
                        </m:dPr>
                        <m:e>
                          <m:f>
                            <m:fPr>
                              <m:ctrlPr>
                                <a:rPr lang="es-CO" b="1" i="1" smtClean="0">
                                  <a:latin typeface="Cambria Math"/>
                                </a:rPr>
                              </m:ctrlPr>
                            </m:fPr>
                            <m:num>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r>
                                <a:rPr lang="es-CO" b="1" i="0" smtClean="0">
                                  <a:latin typeface="Cambria Math"/>
                                </a:rPr>
                                <m:t>−</m:t>
                              </m:r>
                              <m:sSub>
                                <m:sSubPr>
                                  <m:ctrlPr>
                                    <a:rPr lang="es-CO" b="1" i="1" smtClean="0">
                                      <a:latin typeface="Cambria Math"/>
                                    </a:rPr>
                                  </m:ctrlPr>
                                </m:sSubPr>
                                <m:e>
                                  <m:r>
                                    <a:rPr lang="es-CO" b="1" i="0" smtClean="0">
                                      <a:latin typeface="Cambria Math"/>
                                    </a:rPr>
                                    <m:t>𝐟</m:t>
                                  </m:r>
                                </m:e>
                                <m:sub>
                                  <m:r>
                                    <a:rPr lang="es-CO" b="1" i="0" smtClean="0">
                                      <a:latin typeface="Cambria Math"/>
                                    </a:rPr>
                                    <m:t>𝐢</m:t>
                                  </m:r>
                                  <m:r>
                                    <a:rPr lang="es-CO" b="1" i="0" smtClean="0">
                                      <a:latin typeface="Cambria Math"/>
                                    </a:rPr>
                                    <m:t>−</m:t>
                                  </m:r>
                                  <m:r>
                                    <a:rPr lang="es-CO" b="1" i="0" smtClean="0">
                                      <a:latin typeface="Cambria Math"/>
                                    </a:rPr>
                                    <m:t>𝟏</m:t>
                                  </m:r>
                                </m:sub>
                              </m:sSub>
                            </m:num>
                            <m:den>
                              <m:d>
                                <m:dPr>
                                  <m:ctrlPr>
                                    <a:rPr lang="es-CO" b="1" i="1" smtClean="0">
                                      <a:latin typeface="Cambria Math"/>
                                    </a:rPr>
                                  </m:ctrlPr>
                                </m:dPr>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r>
                                    <a:rPr lang="es-CO" b="1" i="0" smtClean="0">
                                      <a:latin typeface="Cambria Math"/>
                                    </a:rPr>
                                    <m:t>−</m:t>
                                  </m:r>
                                  <m:sSub>
                                    <m:sSubPr>
                                      <m:ctrlPr>
                                        <a:rPr lang="es-CO" b="1" i="1" smtClean="0">
                                          <a:latin typeface="Cambria Math"/>
                                        </a:rPr>
                                      </m:ctrlPr>
                                    </m:sSubPr>
                                    <m:e>
                                      <m:r>
                                        <a:rPr lang="es-CO" b="1" i="0" smtClean="0">
                                          <a:latin typeface="Cambria Math"/>
                                        </a:rPr>
                                        <m:t>𝐟</m:t>
                                      </m:r>
                                    </m:e>
                                    <m:sub>
                                      <m:r>
                                        <a:rPr lang="es-CO" b="1" i="0" smtClean="0">
                                          <a:latin typeface="Cambria Math"/>
                                        </a:rPr>
                                        <m:t>𝐢</m:t>
                                      </m:r>
                                      <m:r>
                                        <a:rPr lang="es-CO" b="1" i="0" smtClean="0">
                                          <a:latin typeface="Cambria Math"/>
                                        </a:rPr>
                                        <m:t>−</m:t>
                                      </m:r>
                                      <m:r>
                                        <a:rPr lang="es-CO" b="1" i="0" smtClean="0">
                                          <a:latin typeface="Cambria Math"/>
                                        </a:rPr>
                                        <m:t>𝟏</m:t>
                                      </m:r>
                                    </m:sub>
                                  </m:sSub>
                                </m:e>
                              </m:d>
                              <m:r>
                                <a:rPr lang="es-CO" b="1" i="0" smtClean="0">
                                  <a:latin typeface="Cambria Math"/>
                                </a:rPr>
                                <m:t>+</m:t>
                              </m:r>
                              <m:d>
                                <m:dPr>
                                  <m:ctrlPr>
                                    <a:rPr lang="es-CO" b="1" i="1" smtClean="0">
                                      <a:latin typeface="Cambria Math"/>
                                    </a:rPr>
                                  </m:ctrlPr>
                                </m:dPr>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r>
                                    <a:rPr lang="es-CO" b="1" i="0" smtClean="0">
                                      <a:latin typeface="Cambria Math"/>
                                    </a:rPr>
                                    <m:t>−</m:t>
                                  </m:r>
                                  <m:sSub>
                                    <m:sSubPr>
                                      <m:ctrlPr>
                                        <a:rPr lang="es-CO" b="1" i="1" smtClean="0">
                                          <a:latin typeface="Cambria Math"/>
                                        </a:rPr>
                                      </m:ctrlPr>
                                    </m:sSubPr>
                                    <m:e>
                                      <m:r>
                                        <a:rPr lang="es-CO" b="1" i="0" smtClean="0">
                                          <a:latin typeface="Cambria Math"/>
                                        </a:rPr>
                                        <m:t>𝐟</m:t>
                                      </m:r>
                                    </m:e>
                                    <m:sub>
                                      <m:r>
                                        <a:rPr lang="es-CO" b="1" i="0" smtClean="0">
                                          <a:latin typeface="Cambria Math"/>
                                        </a:rPr>
                                        <m:t>𝐢</m:t>
                                      </m:r>
                                      <m:r>
                                        <a:rPr lang="es-CO" b="1" i="0" smtClean="0">
                                          <a:latin typeface="Cambria Math"/>
                                        </a:rPr>
                                        <m:t>+</m:t>
                                      </m:r>
                                      <m:r>
                                        <a:rPr lang="es-CO" b="1" i="0" smtClean="0">
                                          <a:latin typeface="Cambria Math"/>
                                        </a:rPr>
                                        <m:t>𝟏</m:t>
                                      </m:r>
                                    </m:sub>
                                  </m:sSub>
                                </m:e>
                              </m:d>
                            </m:den>
                          </m:f>
                        </m:e>
                      </m:d>
                      <m:r>
                        <a:rPr lang="es-CO" b="1" i="0" smtClean="0">
                          <a:latin typeface="Cambria Math"/>
                          <a:ea typeface="Cambria Math"/>
                        </a:rPr>
                        <m:t>∙</m:t>
                      </m:r>
                      <m:r>
                        <a:rPr lang="es-CO" b="1" i="0" smtClean="0">
                          <a:latin typeface="Cambria Math"/>
                          <a:ea typeface="Cambria Math"/>
                        </a:rPr>
                        <m:t>𝐀</m:t>
                      </m:r>
                    </m:oMath>
                  </m:oMathPara>
                </a14:m>
                <a:endParaRPr lang="es-CO" b="1" dirty="0"/>
              </a:p>
            </p:txBody>
          </p:sp>
        </mc:Choice>
        <mc:Fallback xmlns="">
          <p:sp>
            <p:nvSpPr>
              <p:cNvPr id="4" name="3 CuadroTexto"/>
              <p:cNvSpPr txBox="1">
                <a:spLocks noRot="1" noChangeAspect="1" noMove="1" noResize="1" noEditPoints="1" noAdjustHandles="1" noChangeArrowheads="1" noChangeShapeType="1" noTextEdit="1"/>
              </p:cNvSpPr>
              <p:nvPr/>
            </p:nvSpPr>
            <p:spPr>
              <a:xfrm>
                <a:off x="2475624" y="2692337"/>
                <a:ext cx="4192751" cy="714683"/>
              </a:xfrm>
              <a:prstGeom prst="rect">
                <a:avLst/>
              </a:prstGeom>
              <a:blipFill rotWithShape="1">
                <a:blip r:embed="rId2"/>
                <a:stretch>
                  <a:fillRect/>
                </a:stretch>
              </a:blipFill>
              <a:effectLst>
                <a:outerShdw blurRad="101600" dist="101600" dir="2400000" algn="tl" rotWithShape="0">
                  <a:prstClr val="black"/>
                </a:outerShdw>
              </a:effectLst>
            </p:spPr>
            <p:txBody>
              <a:bodyPr/>
              <a:lstStyle/>
              <a:p>
                <a:r>
                  <a:rPr lang="es-CO">
                    <a:noFill/>
                  </a:rPr>
                  <a:t> </a:t>
                </a:r>
              </a:p>
            </p:txBody>
          </p:sp>
        </mc:Fallback>
      </mc:AlternateContent>
      <p:sp>
        <p:nvSpPr>
          <p:cNvPr id="10" name="9 CuadroTexto"/>
          <p:cNvSpPr txBox="1"/>
          <p:nvPr/>
        </p:nvSpPr>
        <p:spPr>
          <a:xfrm>
            <a:off x="1543336" y="3573016"/>
            <a:ext cx="7600663" cy="2677656"/>
          </a:xfrm>
          <a:prstGeom prst="rect">
            <a:avLst/>
          </a:prstGeom>
          <a:noFill/>
        </p:spPr>
        <p:txBody>
          <a:bodyPr wrap="square" rtlCol="0">
            <a:spAutoFit/>
          </a:bodyPr>
          <a:lstStyle/>
          <a:p>
            <a:pPr algn="just"/>
            <a:r>
              <a:rPr lang="en-AU" sz="2800" dirty="0" smtClean="0">
                <a:latin typeface="Snap ITC" panose="04040A07060A02020202" pitchFamily="82" charset="0"/>
              </a:rPr>
              <a:t>Where, L</a:t>
            </a:r>
            <a:r>
              <a:rPr lang="en-AU" sz="2800" baseline="-25000" dirty="0" smtClean="0">
                <a:latin typeface="Snap ITC" panose="04040A07060A02020202" pitchFamily="82" charset="0"/>
              </a:rPr>
              <a:t>i</a:t>
            </a:r>
            <a:r>
              <a:rPr lang="en-AU" sz="2800" dirty="0" smtClean="0">
                <a:latin typeface="Snap ITC" panose="04040A07060A02020202" pitchFamily="82" charset="0"/>
              </a:rPr>
              <a:t> is the lower of median class, f</a:t>
            </a:r>
            <a:r>
              <a:rPr lang="en-AU" sz="2800" baseline="-25000" dirty="0" smtClean="0">
                <a:latin typeface="Snap ITC" panose="04040A07060A02020202" pitchFamily="82" charset="0"/>
              </a:rPr>
              <a:t>i</a:t>
            </a:r>
            <a:r>
              <a:rPr lang="en-AU" sz="2800" dirty="0" smtClean="0">
                <a:latin typeface="Snap ITC" panose="04040A07060A02020202" pitchFamily="82" charset="0"/>
              </a:rPr>
              <a:t> is the absolute frequency, f</a:t>
            </a:r>
            <a:r>
              <a:rPr lang="en-AU" sz="2800" baseline="-25000" dirty="0" smtClean="0">
                <a:latin typeface="Snap ITC" panose="04040A07060A02020202" pitchFamily="82" charset="0"/>
              </a:rPr>
              <a:t>i-1</a:t>
            </a:r>
            <a:r>
              <a:rPr lang="en-AU" sz="2800" dirty="0" smtClean="0">
                <a:latin typeface="Snap ITC" panose="04040A07060A02020202" pitchFamily="82" charset="0"/>
              </a:rPr>
              <a:t> means the preceding absolute frequency f</a:t>
            </a:r>
            <a:r>
              <a:rPr lang="en-AU" sz="2800" baseline="-25000" dirty="0" smtClean="0">
                <a:latin typeface="Snap ITC" panose="04040A07060A02020202" pitchFamily="82" charset="0"/>
              </a:rPr>
              <a:t>i+1</a:t>
            </a:r>
            <a:r>
              <a:rPr lang="en-AU" sz="2800" dirty="0" smtClean="0">
                <a:latin typeface="Snap ITC" panose="04040A07060A02020202" pitchFamily="82" charset="0"/>
              </a:rPr>
              <a:t> is the following absolute frequency and A is the interval amplitude</a:t>
            </a:r>
            <a:endParaRPr lang="en-AU" sz="2800" dirty="0">
              <a:latin typeface="Snap ITC" panose="04040A07060A02020202" pitchFamily="82" charset="0"/>
            </a:endParaRPr>
          </a:p>
        </p:txBody>
      </p:sp>
    </p:spTree>
    <p:extLst>
      <p:ext uri="{BB962C8B-B14F-4D97-AF65-F5344CB8AC3E}">
        <p14:creationId xmlns:p14="http://schemas.microsoft.com/office/powerpoint/2010/main" val="171892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iterate type="lt">
                                    <p:tmAbs val="100"/>
                                  </p:iterate>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100"/>
                                  </p:iterate>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type="lt">
                                    <p:tmAbs val="100"/>
                                  </p:iterate>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iterate type="lt">
                                    <p:tmAbs val="100"/>
                                  </p:iterate>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p:bldP spid="4" grpId="0" animBg="1"/>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550004"/>
            <a:ext cx="1253869" cy="523220"/>
          </a:xfrm>
          <a:prstGeom prst="rect">
            <a:avLst/>
          </a:prstGeom>
          <a:noFill/>
        </p:spPr>
        <p:txBody>
          <a:bodyPr wrap="none" rtlCol="0">
            <a:spAutoFit/>
          </a:bodyPr>
          <a:lstStyle/>
          <a:p>
            <a:r>
              <a:rPr lang="es-CO" sz="2800" dirty="0" smtClean="0">
                <a:solidFill>
                  <a:srgbClr val="FF0000"/>
                </a:solidFill>
                <a:latin typeface="Showcard Gothic" panose="04020904020102020604" pitchFamily="82" charset="0"/>
              </a:rPr>
              <a:t>Mean:</a:t>
            </a:r>
            <a:endParaRPr lang="es-CO" sz="2800" dirty="0">
              <a:solidFill>
                <a:srgbClr val="FF0000"/>
              </a:solidFill>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5" name="4 CuadroTexto"/>
              <p:cNvSpPr txBox="1"/>
              <p:nvPr/>
            </p:nvSpPr>
            <p:spPr>
              <a:xfrm>
                <a:off x="1543337" y="550004"/>
                <a:ext cx="7600663" cy="954107"/>
              </a:xfrm>
              <a:prstGeom prst="rect">
                <a:avLst/>
              </a:prstGeom>
              <a:noFill/>
            </p:spPr>
            <p:txBody>
              <a:bodyPr wrap="square" rtlCol="0">
                <a:spAutoFit/>
              </a:bodyPr>
              <a:lstStyle/>
              <a:p>
                <a:pPr algn="just"/>
                <a:r>
                  <a:rPr lang="en-AU" sz="2800" dirty="0" smtClean="0">
                    <a:latin typeface="Snap ITC" panose="04040A07060A02020202" pitchFamily="82" charset="0"/>
                  </a:rPr>
                  <a:t>This is the average in a set of data. Its symbol is </a:t>
                </a:r>
                <a14:m>
                  <m:oMath xmlns:m="http://schemas.openxmlformats.org/officeDocument/2006/math">
                    <m:acc>
                      <m:accPr>
                        <m:chr m:val="̅"/>
                        <m:ctrlPr>
                          <a:rPr lang="en-AU" sz="2800" i="1" smtClean="0">
                            <a:latin typeface="Cambria Math"/>
                          </a:rPr>
                        </m:ctrlPr>
                      </m:accPr>
                      <m:e>
                        <m:r>
                          <a:rPr lang="en-AU" sz="2800" b="0" i="1" smtClean="0">
                            <a:latin typeface="Cambria Math"/>
                          </a:rPr>
                          <m:t>𝑥</m:t>
                        </m:r>
                      </m:e>
                    </m:acc>
                  </m:oMath>
                </a14:m>
                <a:endParaRPr lang="en-AU" sz="2800" dirty="0">
                  <a:latin typeface="Snap ITC" panose="04040A07060A02020202" pitchFamily="82" charset="0"/>
                </a:endParaRPr>
              </a:p>
            </p:txBody>
          </p:sp>
        </mc:Choice>
        <mc:Fallback xmlns="">
          <p:sp>
            <p:nvSpPr>
              <p:cNvPr id="5" name="4 CuadroTexto"/>
              <p:cNvSpPr txBox="1">
                <a:spLocks noRot="1" noChangeAspect="1" noMove="1" noResize="1" noEditPoints="1" noAdjustHandles="1" noChangeArrowheads="1" noChangeShapeType="1" noTextEdit="1"/>
              </p:cNvSpPr>
              <p:nvPr/>
            </p:nvSpPr>
            <p:spPr>
              <a:xfrm>
                <a:off x="1543337" y="550004"/>
                <a:ext cx="7600663" cy="954107"/>
              </a:xfrm>
              <a:prstGeom prst="rect">
                <a:avLst/>
              </a:prstGeom>
              <a:blipFill rotWithShape="1">
                <a:blip r:embed="rId2"/>
                <a:stretch>
                  <a:fillRect l="-1604" t="-6369" r="-1684" b="-16561"/>
                </a:stretch>
              </a:blipFill>
            </p:spPr>
            <p:txBody>
              <a:bodyPr/>
              <a:lstStyle/>
              <a:p>
                <a:r>
                  <a:rPr lang="es-CO">
                    <a:noFill/>
                  </a:rPr>
                  <a:t> </a:t>
                </a:r>
              </a:p>
            </p:txBody>
          </p:sp>
        </mc:Fallback>
      </mc:AlternateContent>
      <p:sp>
        <p:nvSpPr>
          <p:cNvPr id="6" name="5 CuadroTexto"/>
          <p:cNvSpPr txBox="1"/>
          <p:nvPr/>
        </p:nvSpPr>
        <p:spPr>
          <a:xfrm>
            <a:off x="1543337" y="1504111"/>
            <a:ext cx="7600663" cy="954107"/>
          </a:xfrm>
          <a:prstGeom prst="rect">
            <a:avLst/>
          </a:prstGeom>
          <a:noFill/>
        </p:spPr>
        <p:txBody>
          <a:bodyPr wrap="square" rtlCol="0">
            <a:spAutoFit/>
          </a:bodyPr>
          <a:lstStyle/>
          <a:p>
            <a:pPr algn="just"/>
            <a:r>
              <a:rPr lang="en-AU" sz="2800" dirty="0" smtClean="0">
                <a:latin typeface="Snap ITC" panose="04040A07060A02020202" pitchFamily="82" charset="0"/>
              </a:rPr>
              <a:t>In order to calculate, it is used the following formula:</a:t>
            </a:r>
            <a:endParaRPr lang="en-AU" sz="2800" dirty="0">
              <a:latin typeface="Snap ITC" panose="04040A07060A02020202" pitchFamily="82" charset="0"/>
            </a:endParaRPr>
          </a:p>
        </p:txBody>
      </p:sp>
      <p:sp>
        <p:nvSpPr>
          <p:cNvPr id="7" name="6 Flecha derecha"/>
          <p:cNvSpPr/>
          <p:nvPr/>
        </p:nvSpPr>
        <p:spPr>
          <a:xfrm>
            <a:off x="1183337" y="631614"/>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mc:AlternateContent xmlns:mc="http://schemas.openxmlformats.org/markup-compatibility/2006" xmlns:a14="http://schemas.microsoft.com/office/drawing/2010/main">
        <mc:Choice Requires="a14">
          <p:sp>
            <p:nvSpPr>
              <p:cNvPr id="8" name="7 CuadroTexto"/>
              <p:cNvSpPr txBox="1"/>
              <p:nvPr/>
            </p:nvSpPr>
            <p:spPr>
              <a:xfrm>
                <a:off x="4587114" y="2636912"/>
                <a:ext cx="1513107" cy="763094"/>
              </a:xfrm>
              <a:prstGeom prst="rect">
                <a:avLst/>
              </a:prstGeom>
              <a:solidFill>
                <a:srgbClr val="FFFF00"/>
              </a:solidFill>
              <a:effectLst>
                <a:outerShdw blurRad="50800" dist="88900" dir="2400000" algn="ctr" rotWithShape="0">
                  <a:srgbClr val="000000"/>
                </a:outerShdw>
              </a:effectLst>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CO" b="1" i="1" smtClean="0">
                              <a:latin typeface="Cambria Math"/>
                            </a:rPr>
                          </m:ctrlPr>
                        </m:accPr>
                        <m:e>
                          <m:r>
                            <a:rPr lang="es-CO" b="1" i="0" smtClean="0">
                              <a:latin typeface="Cambria Math"/>
                            </a:rPr>
                            <m:t>𝐱</m:t>
                          </m:r>
                        </m:e>
                      </m:acc>
                      <m:r>
                        <a:rPr lang="es-CO" b="1" i="0" smtClean="0">
                          <a:latin typeface="Cambria Math"/>
                        </a:rPr>
                        <m:t>=</m:t>
                      </m:r>
                      <m:nary>
                        <m:naryPr>
                          <m:chr m:val="∑"/>
                          <m:subHide m:val="on"/>
                          <m:supHide m:val="on"/>
                          <m:ctrlPr>
                            <a:rPr lang="es-CO" b="1" i="1" smtClean="0">
                              <a:latin typeface="Cambria Math"/>
                            </a:rPr>
                          </m:ctrlPr>
                        </m:naryPr>
                        <m:sub/>
                        <m:sup/>
                        <m:e>
                          <m:f>
                            <m:fPr>
                              <m:ctrlPr>
                                <a:rPr lang="es-CO" b="1" i="1" smtClean="0">
                                  <a:latin typeface="Cambria Math"/>
                                </a:rPr>
                              </m:ctrlPr>
                            </m:fPr>
                            <m:num>
                              <m:sSub>
                                <m:sSubPr>
                                  <m:ctrlPr>
                                    <a:rPr lang="es-CO" b="1" i="1" smtClean="0">
                                      <a:latin typeface="Cambria Math"/>
                                    </a:rPr>
                                  </m:ctrlPr>
                                </m:sSubPr>
                                <m:e>
                                  <m:r>
                                    <a:rPr lang="es-CO" b="1" i="0" smtClean="0">
                                      <a:latin typeface="Cambria Math"/>
                                    </a:rPr>
                                    <m:t>𝐱</m:t>
                                  </m:r>
                                </m:e>
                                <m:sub>
                                  <m:r>
                                    <a:rPr lang="es-CO" b="1" i="0" smtClean="0">
                                      <a:latin typeface="Cambria Math"/>
                                    </a:rPr>
                                    <m:t>𝐢</m:t>
                                  </m:r>
                                </m:sub>
                              </m:sSub>
                              <m:r>
                                <a:rPr lang="es-CO" b="1" i="0" smtClean="0">
                                  <a:latin typeface="Cambria Math"/>
                                  <a:ea typeface="Cambria Math"/>
                                </a:rPr>
                                <m:t>∙</m:t>
                              </m:r>
                              <m:sSub>
                                <m:sSubPr>
                                  <m:ctrlPr>
                                    <a:rPr lang="es-CO" b="1" i="1" smtClean="0">
                                      <a:latin typeface="Cambria Math"/>
                                      <a:ea typeface="Cambria Math"/>
                                    </a:rPr>
                                  </m:ctrlPr>
                                </m:sSubPr>
                                <m:e>
                                  <m:r>
                                    <a:rPr lang="es-CO" b="1" i="0" smtClean="0">
                                      <a:latin typeface="Cambria Math"/>
                                      <a:ea typeface="Cambria Math"/>
                                    </a:rPr>
                                    <m:t>𝐟</m:t>
                                  </m:r>
                                </m:e>
                                <m:sub>
                                  <m:r>
                                    <a:rPr lang="es-CO" b="1" i="0" smtClean="0">
                                      <a:latin typeface="Cambria Math"/>
                                      <a:ea typeface="Cambria Math"/>
                                    </a:rPr>
                                    <m:t>𝐢</m:t>
                                  </m:r>
                                </m:sub>
                              </m:sSub>
                            </m:num>
                            <m:den>
                              <m:r>
                                <a:rPr lang="es-CO" b="1" i="0" smtClean="0">
                                  <a:latin typeface="Cambria Math"/>
                                </a:rPr>
                                <m:t>𝐧</m:t>
                              </m:r>
                            </m:den>
                          </m:f>
                        </m:e>
                      </m:nary>
                    </m:oMath>
                  </m:oMathPara>
                </a14:m>
                <a:endParaRPr lang="es-CO" b="1" dirty="0"/>
              </a:p>
            </p:txBody>
          </p:sp>
        </mc:Choice>
        <mc:Fallback xmlns="">
          <p:sp>
            <p:nvSpPr>
              <p:cNvPr id="8" name="7 CuadroTexto"/>
              <p:cNvSpPr txBox="1">
                <a:spLocks noRot="1" noChangeAspect="1" noMove="1" noResize="1" noEditPoints="1" noAdjustHandles="1" noChangeArrowheads="1" noChangeShapeType="1" noTextEdit="1"/>
              </p:cNvSpPr>
              <p:nvPr/>
            </p:nvSpPr>
            <p:spPr>
              <a:xfrm>
                <a:off x="4587114" y="2636912"/>
                <a:ext cx="1513107" cy="763094"/>
              </a:xfrm>
              <a:prstGeom prst="rect">
                <a:avLst/>
              </a:prstGeom>
              <a:blipFill rotWithShape="1">
                <a:blip r:embed="rId3"/>
                <a:stretch>
                  <a:fillRect/>
                </a:stretch>
              </a:blipFill>
              <a:effectLst>
                <a:outerShdw blurRad="50800" dist="88900" dir="2400000" algn="ctr" rotWithShape="0">
                  <a:srgbClr val="000000"/>
                </a:outerShdw>
              </a:effectLst>
            </p:spPr>
            <p:txBody>
              <a:bodyPr/>
              <a:lstStyle/>
              <a:p>
                <a:r>
                  <a:rPr lang="es-CO">
                    <a:noFill/>
                  </a:rPr>
                  <a:t> </a:t>
                </a:r>
              </a:p>
            </p:txBody>
          </p:sp>
        </mc:Fallback>
      </mc:AlternateContent>
      <p:sp>
        <p:nvSpPr>
          <p:cNvPr id="9" name="8 CuadroTexto"/>
          <p:cNvSpPr txBox="1"/>
          <p:nvPr/>
        </p:nvSpPr>
        <p:spPr>
          <a:xfrm>
            <a:off x="1543336" y="3573016"/>
            <a:ext cx="7600663" cy="1815882"/>
          </a:xfrm>
          <a:prstGeom prst="rect">
            <a:avLst/>
          </a:prstGeom>
          <a:noFill/>
        </p:spPr>
        <p:txBody>
          <a:bodyPr wrap="square" rtlCol="0">
            <a:spAutoFit/>
          </a:bodyPr>
          <a:lstStyle/>
          <a:p>
            <a:pPr algn="just"/>
            <a:r>
              <a:rPr lang="en-AU" sz="2800" dirty="0" smtClean="0">
                <a:latin typeface="Snap ITC" panose="04040A07060A02020202" pitchFamily="82" charset="0"/>
              </a:rPr>
              <a:t>Where, x</a:t>
            </a:r>
            <a:r>
              <a:rPr lang="en-AU" sz="2800" baseline="-25000" dirty="0" smtClean="0">
                <a:latin typeface="Snap ITC" panose="04040A07060A02020202" pitchFamily="82" charset="0"/>
              </a:rPr>
              <a:t>i</a:t>
            </a:r>
            <a:r>
              <a:rPr lang="en-AU" sz="2800" dirty="0" smtClean="0">
                <a:latin typeface="Snap ITC" panose="04040A07060A02020202" pitchFamily="82" charset="0"/>
              </a:rPr>
              <a:t> is the middle point of the class, f</a:t>
            </a:r>
            <a:r>
              <a:rPr lang="en-AU" sz="2800" baseline="-25000" dirty="0" smtClean="0">
                <a:latin typeface="Snap ITC" panose="04040A07060A02020202" pitchFamily="82" charset="0"/>
              </a:rPr>
              <a:t>i</a:t>
            </a:r>
            <a:r>
              <a:rPr lang="en-AU" sz="2800" dirty="0" smtClean="0">
                <a:latin typeface="Snap ITC" panose="04040A07060A02020202" pitchFamily="82" charset="0"/>
              </a:rPr>
              <a:t> is the absolute frequency of the class, and n is the number of collected data.</a:t>
            </a:r>
            <a:endParaRPr lang="en-AU" sz="2800" dirty="0">
              <a:latin typeface="Snap ITC" panose="04040A07060A02020202" pitchFamily="82" charset="0"/>
            </a:endParaRPr>
          </a:p>
        </p:txBody>
      </p:sp>
    </p:spTree>
    <p:extLst>
      <p:ext uri="{BB962C8B-B14F-4D97-AF65-F5344CB8AC3E}">
        <p14:creationId xmlns:p14="http://schemas.microsoft.com/office/powerpoint/2010/main" val="215108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iterate type="lt">
                                    <p:tmAbs val="100"/>
                                  </p:iterate>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100"/>
                                  </p:iterate>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type="lt">
                                    <p:tmAbs val="100"/>
                                  </p:iterate>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iterate type="lt">
                                    <p:tmAbs val="100"/>
                                  </p:iterate>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animBg="1"/>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550004"/>
            <a:ext cx="1643399" cy="523220"/>
          </a:xfrm>
          <a:prstGeom prst="rect">
            <a:avLst/>
          </a:prstGeom>
          <a:noFill/>
        </p:spPr>
        <p:txBody>
          <a:bodyPr wrap="none" rtlCol="0">
            <a:spAutoFit/>
          </a:bodyPr>
          <a:lstStyle/>
          <a:p>
            <a:r>
              <a:rPr lang="es-CO" sz="2800" dirty="0" smtClean="0">
                <a:solidFill>
                  <a:srgbClr val="FF0000"/>
                </a:solidFill>
                <a:latin typeface="Showcard Gothic" panose="04020904020102020604" pitchFamily="82" charset="0"/>
              </a:rPr>
              <a:t>Median:</a:t>
            </a:r>
            <a:endParaRPr lang="es-CO" sz="2800" dirty="0">
              <a:solidFill>
                <a:srgbClr val="FF0000"/>
              </a:solidFill>
              <a:latin typeface="Showcard Gothic" panose="04020904020102020604" pitchFamily="82" charset="0"/>
            </a:endParaRPr>
          </a:p>
        </p:txBody>
      </p:sp>
      <p:sp>
        <p:nvSpPr>
          <p:cNvPr id="5" name="4 CuadroTexto"/>
          <p:cNvSpPr txBox="1"/>
          <p:nvPr/>
        </p:nvSpPr>
        <p:spPr>
          <a:xfrm>
            <a:off x="2003398" y="557018"/>
            <a:ext cx="7140602" cy="954107"/>
          </a:xfrm>
          <a:prstGeom prst="rect">
            <a:avLst/>
          </a:prstGeom>
          <a:noFill/>
        </p:spPr>
        <p:txBody>
          <a:bodyPr wrap="square" rtlCol="0">
            <a:spAutoFit/>
          </a:bodyPr>
          <a:lstStyle/>
          <a:p>
            <a:pPr algn="just"/>
            <a:r>
              <a:rPr lang="en-AU" sz="2800" dirty="0" smtClean="0">
                <a:latin typeface="Snap ITC" panose="04040A07060A02020202" pitchFamily="82" charset="0"/>
              </a:rPr>
              <a:t>This is the middle item of a set of data.</a:t>
            </a:r>
            <a:endParaRPr lang="en-AU" sz="2800" dirty="0">
              <a:latin typeface="Snap ITC" panose="04040A07060A02020202" pitchFamily="82" charset="0"/>
            </a:endParaRPr>
          </a:p>
        </p:txBody>
      </p:sp>
      <p:sp>
        <p:nvSpPr>
          <p:cNvPr id="6" name="5 CuadroTexto"/>
          <p:cNvSpPr txBox="1"/>
          <p:nvPr/>
        </p:nvSpPr>
        <p:spPr>
          <a:xfrm>
            <a:off x="2003398" y="1511125"/>
            <a:ext cx="7140601" cy="954107"/>
          </a:xfrm>
          <a:prstGeom prst="rect">
            <a:avLst/>
          </a:prstGeom>
          <a:noFill/>
        </p:spPr>
        <p:txBody>
          <a:bodyPr wrap="square" rtlCol="0">
            <a:spAutoFit/>
          </a:bodyPr>
          <a:lstStyle/>
          <a:p>
            <a:pPr algn="just"/>
            <a:r>
              <a:rPr lang="en-AU" sz="2800" dirty="0" smtClean="0">
                <a:latin typeface="Snap ITC" panose="04040A07060A02020202" pitchFamily="82" charset="0"/>
              </a:rPr>
              <a:t>In order to calculate it, it is used the following formula:</a:t>
            </a:r>
            <a:endParaRPr lang="en-AU" sz="2800" dirty="0">
              <a:latin typeface="Snap ITC" panose="04040A07060A02020202" pitchFamily="82" charset="0"/>
            </a:endParaRPr>
          </a:p>
        </p:txBody>
      </p:sp>
      <p:sp>
        <p:nvSpPr>
          <p:cNvPr id="7" name="6 Flecha derecha"/>
          <p:cNvSpPr/>
          <p:nvPr/>
        </p:nvSpPr>
        <p:spPr>
          <a:xfrm>
            <a:off x="1643399" y="631614"/>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mc:AlternateContent xmlns:mc="http://schemas.openxmlformats.org/markup-compatibility/2006" xmlns:a14="http://schemas.microsoft.com/office/drawing/2010/main">
        <mc:Choice Requires="a14">
          <p:sp>
            <p:nvSpPr>
              <p:cNvPr id="8" name="7 CuadroTexto"/>
              <p:cNvSpPr txBox="1"/>
              <p:nvPr/>
            </p:nvSpPr>
            <p:spPr>
              <a:xfrm>
                <a:off x="4178605" y="2465232"/>
                <a:ext cx="2790187" cy="808235"/>
              </a:xfrm>
              <a:prstGeom prst="rect">
                <a:avLst/>
              </a:prstGeom>
              <a:solidFill>
                <a:srgbClr val="FFFF00"/>
              </a:solidFill>
              <a:effectLst>
                <a:outerShdw blurRad="50800" dist="88900" dir="2400000" algn="ctr" rotWithShape="0">
                  <a:srgbClr val="000000"/>
                </a:outerShdw>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CO" b="1" i="1" smtClean="0">
                              <a:latin typeface="Cambria Math"/>
                            </a:rPr>
                          </m:ctrlPr>
                        </m:sSubPr>
                        <m:e>
                          <m:r>
                            <a:rPr lang="es-CO" b="1" i="0" smtClean="0">
                              <a:latin typeface="Cambria Math"/>
                            </a:rPr>
                            <m:t>𝐌</m:t>
                          </m:r>
                        </m:e>
                        <m:sub>
                          <m:r>
                            <a:rPr lang="es-CO" b="1" i="0" smtClean="0">
                              <a:latin typeface="Cambria Math"/>
                            </a:rPr>
                            <m:t>𝐞</m:t>
                          </m:r>
                        </m:sub>
                      </m:sSub>
                      <m:r>
                        <a:rPr lang="es-CO" b="1" i="0" smtClean="0">
                          <a:latin typeface="Cambria Math"/>
                        </a:rPr>
                        <m:t>=</m:t>
                      </m:r>
                      <m:sSub>
                        <m:sSubPr>
                          <m:ctrlPr>
                            <a:rPr lang="es-CO" b="1" i="1" smtClean="0">
                              <a:latin typeface="Cambria Math"/>
                            </a:rPr>
                          </m:ctrlPr>
                        </m:sSubPr>
                        <m:e>
                          <m:r>
                            <a:rPr lang="es-CO" b="1" i="0" smtClean="0">
                              <a:latin typeface="Cambria Math"/>
                            </a:rPr>
                            <m:t>𝐋</m:t>
                          </m:r>
                        </m:e>
                        <m:sub>
                          <m:r>
                            <a:rPr lang="es-CO" b="1" i="0" smtClean="0">
                              <a:latin typeface="Cambria Math"/>
                            </a:rPr>
                            <m:t>𝐢</m:t>
                          </m:r>
                        </m:sub>
                      </m:sSub>
                      <m:r>
                        <a:rPr lang="es-CO" b="1" i="0" smtClean="0">
                          <a:latin typeface="Cambria Math"/>
                        </a:rPr>
                        <m:t>+</m:t>
                      </m:r>
                      <m:d>
                        <m:dPr>
                          <m:ctrlPr>
                            <a:rPr lang="es-CO" b="1" i="1" smtClean="0">
                              <a:latin typeface="Cambria Math"/>
                            </a:rPr>
                          </m:ctrlPr>
                        </m:dPr>
                        <m:e>
                          <m:f>
                            <m:fPr>
                              <m:ctrlPr>
                                <a:rPr lang="es-CO" b="1" i="1" smtClean="0">
                                  <a:latin typeface="Cambria Math"/>
                                </a:rPr>
                              </m:ctrlPr>
                            </m:fPr>
                            <m:num>
                              <m:f>
                                <m:fPr>
                                  <m:ctrlPr>
                                    <a:rPr lang="es-CO" b="1" i="1" smtClean="0">
                                      <a:latin typeface="Cambria Math"/>
                                    </a:rPr>
                                  </m:ctrlPr>
                                </m:fPr>
                                <m:num>
                                  <m:r>
                                    <a:rPr lang="es-CO" b="1" i="0" smtClean="0">
                                      <a:latin typeface="Cambria Math"/>
                                    </a:rPr>
                                    <m:t>𝐧</m:t>
                                  </m:r>
                                </m:num>
                                <m:den>
                                  <m:r>
                                    <a:rPr lang="es-CO" b="1" i="0" smtClean="0">
                                      <a:latin typeface="Cambria Math"/>
                                    </a:rPr>
                                    <m:t>𝟐</m:t>
                                  </m:r>
                                </m:den>
                              </m:f>
                              <m:r>
                                <a:rPr lang="es-CO" b="1" i="0" smtClean="0">
                                  <a:latin typeface="Cambria Math"/>
                                </a:rPr>
                                <m:t>−</m:t>
                              </m:r>
                              <m:sSub>
                                <m:sSubPr>
                                  <m:ctrlPr>
                                    <a:rPr lang="es-CO" b="1" i="1" smtClean="0">
                                      <a:latin typeface="Cambria Math"/>
                                    </a:rPr>
                                  </m:ctrlPr>
                                </m:sSubPr>
                                <m:e>
                                  <m:r>
                                    <a:rPr lang="es-CO" b="1" i="0" smtClean="0">
                                      <a:latin typeface="Cambria Math"/>
                                    </a:rPr>
                                    <m:t>𝐅</m:t>
                                  </m:r>
                                </m:e>
                                <m:sub>
                                  <m:r>
                                    <a:rPr lang="es-CO" b="1" i="0" smtClean="0">
                                      <a:latin typeface="Cambria Math"/>
                                    </a:rPr>
                                    <m:t>𝐢</m:t>
                                  </m:r>
                                  <m:r>
                                    <a:rPr lang="es-CO" b="1" i="0" smtClean="0">
                                      <a:latin typeface="Cambria Math"/>
                                    </a:rPr>
                                    <m:t>−</m:t>
                                  </m:r>
                                  <m:r>
                                    <a:rPr lang="es-CO" b="1" i="0" smtClean="0">
                                      <a:latin typeface="Cambria Math"/>
                                    </a:rPr>
                                    <m:t>𝟏</m:t>
                                  </m:r>
                                </m:sub>
                              </m:sSub>
                            </m:num>
                            <m:den>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den>
                          </m:f>
                        </m:e>
                      </m:d>
                      <m:r>
                        <a:rPr lang="es-CO" b="1" i="0" smtClean="0">
                          <a:latin typeface="Cambria Math"/>
                          <a:ea typeface="Cambria Math"/>
                        </a:rPr>
                        <m:t>∙</m:t>
                      </m:r>
                      <m:r>
                        <a:rPr lang="es-CO" b="1" i="0" smtClean="0">
                          <a:latin typeface="Cambria Math"/>
                          <a:ea typeface="Cambria Math"/>
                        </a:rPr>
                        <m:t>𝐀</m:t>
                      </m:r>
                    </m:oMath>
                  </m:oMathPara>
                </a14:m>
                <a:endParaRPr lang="es-CO" b="1" dirty="0"/>
              </a:p>
            </p:txBody>
          </p:sp>
        </mc:Choice>
        <mc:Fallback xmlns="">
          <p:sp>
            <p:nvSpPr>
              <p:cNvPr id="8" name="7 CuadroTexto"/>
              <p:cNvSpPr txBox="1">
                <a:spLocks noRot="1" noChangeAspect="1" noMove="1" noResize="1" noEditPoints="1" noAdjustHandles="1" noChangeArrowheads="1" noChangeShapeType="1" noTextEdit="1"/>
              </p:cNvSpPr>
              <p:nvPr/>
            </p:nvSpPr>
            <p:spPr>
              <a:xfrm>
                <a:off x="4178605" y="2465232"/>
                <a:ext cx="2790187" cy="808235"/>
              </a:xfrm>
              <a:prstGeom prst="rect">
                <a:avLst/>
              </a:prstGeom>
              <a:blipFill rotWithShape="1">
                <a:blip r:embed="rId2"/>
                <a:stretch>
                  <a:fillRect/>
                </a:stretch>
              </a:blipFill>
              <a:effectLst>
                <a:outerShdw blurRad="50800" dist="88900" dir="2400000" algn="ctr" rotWithShape="0">
                  <a:srgbClr val="000000"/>
                </a:outerShdw>
              </a:effectLst>
            </p:spPr>
            <p:txBody>
              <a:bodyPr/>
              <a:lstStyle/>
              <a:p>
                <a:r>
                  <a:rPr lang="es-CO">
                    <a:noFill/>
                  </a:rPr>
                  <a:t> </a:t>
                </a:r>
              </a:p>
            </p:txBody>
          </p:sp>
        </mc:Fallback>
      </mc:AlternateContent>
      <p:sp>
        <p:nvSpPr>
          <p:cNvPr id="9" name="8 CuadroTexto"/>
          <p:cNvSpPr txBox="1"/>
          <p:nvPr/>
        </p:nvSpPr>
        <p:spPr>
          <a:xfrm>
            <a:off x="1543336" y="3573016"/>
            <a:ext cx="7600663" cy="2677656"/>
          </a:xfrm>
          <a:prstGeom prst="rect">
            <a:avLst/>
          </a:prstGeom>
          <a:noFill/>
        </p:spPr>
        <p:txBody>
          <a:bodyPr wrap="square" rtlCol="0">
            <a:spAutoFit/>
          </a:bodyPr>
          <a:lstStyle/>
          <a:p>
            <a:pPr algn="just"/>
            <a:r>
              <a:rPr lang="en-AU" sz="2800" dirty="0" smtClean="0">
                <a:latin typeface="Snap ITC" panose="04040A07060A02020202" pitchFamily="82" charset="0"/>
              </a:rPr>
              <a:t>Where, L</a:t>
            </a:r>
            <a:r>
              <a:rPr lang="en-AU" sz="2800" baseline="-25000" dirty="0" smtClean="0">
                <a:latin typeface="Snap ITC" panose="04040A07060A02020202" pitchFamily="82" charset="0"/>
              </a:rPr>
              <a:t>i</a:t>
            </a:r>
            <a:r>
              <a:rPr lang="en-AU" sz="2800" dirty="0" smtClean="0">
                <a:latin typeface="Snap ITC" panose="04040A07060A02020202" pitchFamily="82" charset="0"/>
              </a:rPr>
              <a:t> is the lower of median class, f</a:t>
            </a:r>
            <a:r>
              <a:rPr lang="en-AU" sz="2800" baseline="-25000" dirty="0" smtClean="0">
                <a:latin typeface="Snap ITC" panose="04040A07060A02020202" pitchFamily="82" charset="0"/>
              </a:rPr>
              <a:t>i</a:t>
            </a:r>
            <a:r>
              <a:rPr lang="en-AU" sz="2800" dirty="0" smtClean="0">
                <a:latin typeface="Snap ITC" panose="04040A07060A02020202" pitchFamily="82" charset="0"/>
              </a:rPr>
              <a:t> is the absolute frequency of the median interval, F</a:t>
            </a:r>
            <a:r>
              <a:rPr lang="en-AU" sz="2800" baseline="-25000" dirty="0" smtClean="0">
                <a:latin typeface="Snap ITC" panose="04040A07060A02020202" pitchFamily="82" charset="0"/>
              </a:rPr>
              <a:t>i-1</a:t>
            </a:r>
            <a:r>
              <a:rPr lang="en-AU" sz="2800" dirty="0" smtClean="0">
                <a:latin typeface="Snap ITC" panose="04040A07060A02020202" pitchFamily="82" charset="0"/>
              </a:rPr>
              <a:t> means the preceding cumulative absolute frequency, n is the total data and A is the interval amplitude</a:t>
            </a:r>
            <a:endParaRPr lang="en-AU" sz="2800" dirty="0">
              <a:latin typeface="Snap ITC" panose="04040A07060A02020202" pitchFamily="82" charset="0"/>
            </a:endParaRPr>
          </a:p>
        </p:txBody>
      </p:sp>
    </p:spTree>
    <p:extLst>
      <p:ext uri="{BB962C8B-B14F-4D97-AF65-F5344CB8AC3E}">
        <p14:creationId xmlns:p14="http://schemas.microsoft.com/office/powerpoint/2010/main" val="237362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iterate type="lt">
                                    <p:tmAbs val="100"/>
                                  </p:iterate>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100"/>
                                  </p:iterate>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type="lt">
                                    <p:tmAbs val="100"/>
                                  </p:iterate>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iterate type="lt">
                                    <p:tmAbs val="100"/>
                                  </p:iterate>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8" grpId="0" animBg="1"/>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5" name="4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5 CuadroTexto"/>
          <p:cNvSpPr txBox="1"/>
          <p:nvPr/>
        </p:nvSpPr>
        <p:spPr>
          <a:xfrm>
            <a:off x="0" y="550004"/>
            <a:ext cx="1915909" cy="523220"/>
          </a:xfrm>
          <a:prstGeom prst="rect">
            <a:avLst/>
          </a:prstGeom>
          <a:noFill/>
        </p:spPr>
        <p:txBody>
          <a:bodyPr wrap="none" rtlCol="0">
            <a:spAutoFit/>
          </a:bodyPr>
          <a:lstStyle/>
          <a:p>
            <a:r>
              <a:rPr lang="en-AU" sz="2800" dirty="0" smtClean="0">
                <a:solidFill>
                  <a:srgbClr val="FF0000"/>
                </a:solidFill>
                <a:latin typeface="Showcard Gothic" panose="04020904020102020604" pitchFamily="82" charset="0"/>
              </a:rPr>
              <a:t>Example:</a:t>
            </a:r>
            <a:endParaRPr lang="en-AU" sz="2800" dirty="0">
              <a:solidFill>
                <a:srgbClr val="FF0000"/>
              </a:solidFill>
              <a:latin typeface="Showcard Gothic" panose="04020904020102020604" pitchFamily="82" charset="0"/>
            </a:endParaRPr>
          </a:p>
        </p:txBody>
      </p:sp>
      <p:sp>
        <p:nvSpPr>
          <p:cNvPr id="7" name="6 CuadroTexto"/>
          <p:cNvSpPr txBox="1"/>
          <p:nvPr/>
        </p:nvSpPr>
        <p:spPr>
          <a:xfrm>
            <a:off x="1915908" y="550004"/>
            <a:ext cx="7228091" cy="1384995"/>
          </a:xfrm>
          <a:prstGeom prst="rect">
            <a:avLst/>
          </a:prstGeom>
          <a:noFill/>
        </p:spPr>
        <p:txBody>
          <a:bodyPr wrap="square" rtlCol="0">
            <a:spAutoFit/>
          </a:bodyPr>
          <a:lstStyle/>
          <a:p>
            <a:pPr algn="just"/>
            <a:r>
              <a:rPr lang="en-AU" sz="2800" dirty="0" smtClean="0">
                <a:latin typeface="Snap ITC" panose="04040A07060A02020202" pitchFamily="82" charset="0"/>
              </a:rPr>
              <a:t>It is consulting a group of 50 people about their ages and the results are shown bellow:</a:t>
            </a:r>
            <a:endParaRPr lang="en-AU" sz="2800" dirty="0">
              <a:latin typeface="Snap ITC" panose="04040A07060A02020202" pitchFamily="82" charset="0"/>
            </a:endParaRPr>
          </a:p>
        </p:txBody>
      </p:sp>
      <p:sp>
        <p:nvSpPr>
          <p:cNvPr id="8" name="7 CuadroTexto"/>
          <p:cNvSpPr txBox="1"/>
          <p:nvPr/>
        </p:nvSpPr>
        <p:spPr>
          <a:xfrm>
            <a:off x="2796808" y="1934999"/>
            <a:ext cx="5466289" cy="1754326"/>
          </a:xfrm>
          <a:prstGeom prst="rect">
            <a:avLst/>
          </a:prstGeom>
          <a:noFill/>
        </p:spPr>
        <p:txBody>
          <a:bodyPr wrap="square" rtlCol="0">
            <a:spAutoFit/>
          </a:bodyPr>
          <a:lstStyle/>
          <a:p>
            <a:pPr algn="just"/>
            <a:r>
              <a:rPr lang="es-CO" dirty="0" smtClean="0">
                <a:latin typeface="Snap ITC" panose="04040A07060A02020202" pitchFamily="82" charset="0"/>
              </a:rPr>
              <a:t>38, 15, 10, 12, 62, 46, 25, 56, 27, 24, 23, 21, 20, 25, 38, 27, 48, 35, 50, 65, 59, 58, 47, 42, 37, 35, 32, 40, 28, 14, 12, 24, 66, 73, 72, 70, 68, 65, 54, 48, 34, 33, 21, 19, 61, 59, 47, 46, 30, 30.</a:t>
            </a:r>
            <a:endParaRPr lang="es-CO" dirty="0">
              <a:latin typeface="Snap ITC" panose="04040A07060A02020202" pitchFamily="82" charset="0"/>
            </a:endParaRPr>
          </a:p>
        </p:txBody>
      </p:sp>
      <p:sp>
        <p:nvSpPr>
          <p:cNvPr id="9" name="8 CuadroTexto"/>
          <p:cNvSpPr txBox="1"/>
          <p:nvPr/>
        </p:nvSpPr>
        <p:spPr>
          <a:xfrm>
            <a:off x="1915909" y="3712397"/>
            <a:ext cx="7228091" cy="1815882"/>
          </a:xfrm>
          <a:prstGeom prst="rect">
            <a:avLst/>
          </a:prstGeom>
          <a:noFill/>
        </p:spPr>
        <p:txBody>
          <a:bodyPr wrap="square" rtlCol="0">
            <a:spAutoFit/>
          </a:bodyPr>
          <a:lstStyle/>
          <a:p>
            <a:pPr algn="just"/>
            <a:r>
              <a:rPr lang="en-AU" sz="2800" dirty="0" smtClean="0">
                <a:latin typeface="Snap ITC" panose="04040A07060A02020202" pitchFamily="82" charset="0"/>
              </a:rPr>
              <a:t>Construct </a:t>
            </a:r>
          </a:p>
          <a:p>
            <a:pPr marL="514350" indent="-514350" algn="just">
              <a:buAutoNum type="alphaLcParenBoth"/>
            </a:pPr>
            <a:r>
              <a:rPr lang="en-AU" sz="2800" dirty="0" smtClean="0">
                <a:latin typeface="Snap ITC" panose="04040A07060A02020202" pitchFamily="82" charset="0"/>
              </a:rPr>
              <a:t> the </a:t>
            </a:r>
            <a:r>
              <a:rPr lang="en-AU" sz="2800" dirty="0" smtClean="0">
                <a:solidFill>
                  <a:srgbClr val="FF0000"/>
                </a:solidFill>
                <a:latin typeface="Snap ITC" panose="04040A07060A02020202" pitchFamily="82" charset="0"/>
              </a:rPr>
              <a:t>frequency table</a:t>
            </a:r>
            <a:r>
              <a:rPr lang="en-AU" sz="2800" dirty="0" smtClean="0">
                <a:latin typeface="Snap ITC" panose="04040A07060A02020202" pitchFamily="82" charset="0"/>
              </a:rPr>
              <a:t> for this data in 7 classes</a:t>
            </a:r>
          </a:p>
          <a:p>
            <a:pPr marL="514350" indent="-514350" algn="just">
              <a:buAutoNum type="alphaLcParenBoth"/>
            </a:pPr>
            <a:r>
              <a:rPr lang="en-AU" sz="2800" dirty="0">
                <a:latin typeface="Snap ITC" panose="04040A07060A02020202" pitchFamily="82" charset="0"/>
              </a:rPr>
              <a:t> </a:t>
            </a:r>
            <a:r>
              <a:rPr lang="en-AU" sz="2800" dirty="0" smtClean="0">
                <a:latin typeface="Snap ITC" panose="04040A07060A02020202" pitchFamily="82" charset="0"/>
              </a:rPr>
              <a:t>find its </a:t>
            </a:r>
            <a:r>
              <a:rPr lang="en-AU" sz="2800" dirty="0" smtClean="0">
                <a:solidFill>
                  <a:srgbClr val="FF0000"/>
                </a:solidFill>
                <a:latin typeface="Snap ITC" panose="04040A07060A02020202" pitchFamily="82" charset="0"/>
              </a:rPr>
              <a:t>mode</a:t>
            </a:r>
            <a:r>
              <a:rPr lang="en-AU" sz="2800" dirty="0" smtClean="0">
                <a:latin typeface="Snap ITC" panose="04040A07060A02020202" pitchFamily="82" charset="0"/>
              </a:rPr>
              <a:t>, </a:t>
            </a:r>
            <a:r>
              <a:rPr lang="en-AU" sz="2800" dirty="0" smtClean="0">
                <a:solidFill>
                  <a:srgbClr val="FF0000"/>
                </a:solidFill>
                <a:latin typeface="Snap ITC" panose="04040A07060A02020202" pitchFamily="82" charset="0"/>
              </a:rPr>
              <a:t>mean</a:t>
            </a:r>
            <a:r>
              <a:rPr lang="en-AU" sz="2800" dirty="0" smtClean="0">
                <a:latin typeface="Snap ITC" panose="04040A07060A02020202" pitchFamily="82" charset="0"/>
              </a:rPr>
              <a:t> and </a:t>
            </a:r>
            <a:r>
              <a:rPr lang="en-AU" sz="2800" dirty="0" smtClean="0">
                <a:solidFill>
                  <a:srgbClr val="FF0000"/>
                </a:solidFill>
                <a:latin typeface="Snap ITC" panose="04040A07060A02020202" pitchFamily="82" charset="0"/>
              </a:rPr>
              <a:t>median</a:t>
            </a:r>
            <a:endParaRPr lang="en-AU" sz="2800" dirty="0">
              <a:solidFill>
                <a:srgbClr val="FF0000"/>
              </a:solidFill>
              <a:latin typeface="Snap ITC" panose="04040A07060A02020202" pitchFamily="82" charset="0"/>
            </a:endParaRPr>
          </a:p>
        </p:txBody>
      </p:sp>
    </p:spTree>
    <p:extLst>
      <p:ext uri="{BB962C8B-B14F-4D97-AF65-F5344CB8AC3E}">
        <p14:creationId xmlns:p14="http://schemas.microsoft.com/office/powerpoint/2010/main" val="267682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00"/>
                                  </p:iterate>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wd">
                                    <p:tmAbs val="200"/>
                                  </p:iterate>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550004"/>
            <a:ext cx="2016899" cy="523220"/>
          </a:xfrm>
          <a:prstGeom prst="rect">
            <a:avLst/>
          </a:prstGeom>
          <a:noFill/>
        </p:spPr>
        <p:txBody>
          <a:bodyPr wrap="none" rtlCol="0">
            <a:spAutoFit/>
          </a:bodyPr>
          <a:lstStyle/>
          <a:p>
            <a:r>
              <a:rPr lang="en-AU" sz="2800" dirty="0" smtClean="0">
                <a:solidFill>
                  <a:srgbClr val="FF0000"/>
                </a:solidFill>
                <a:latin typeface="Showcard Gothic" panose="04020904020102020604" pitchFamily="82" charset="0"/>
              </a:rPr>
              <a:t>Solution</a:t>
            </a:r>
            <a:r>
              <a:rPr lang="es-CO" sz="2800" dirty="0" smtClean="0">
                <a:solidFill>
                  <a:srgbClr val="FF0000"/>
                </a:solidFill>
                <a:latin typeface="Showcard Gothic" panose="04020904020102020604" pitchFamily="82" charset="0"/>
              </a:rPr>
              <a:t>:</a:t>
            </a:r>
            <a:endParaRPr lang="es-CO" sz="2800" dirty="0">
              <a:solidFill>
                <a:srgbClr val="FF0000"/>
              </a:solidFill>
              <a:latin typeface="Showcard Gothic" panose="04020904020102020604" pitchFamily="82" charset="0"/>
            </a:endParaRPr>
          </a:p>
        </p:txBody>
      </p:sp>
      <p:sp>
        <p:nvSpPr>
          <p:cNvPr id="5" name="4 CuadroTexto"/>
          <p:cNvSpPr txBox="1"/>
          <p:nvPr/>
        </p:nvSpPr>
        <p:spPr>
          <a:xfrm>
            <a:off x="0" y="2370946"/>
            <a:ext cx="1406154" cy="553998"/>
          </a:xfrm>
          <a:prstGeom prst="rect">
            <a:avLst/>
          </a:prstGeom>
          <a:noFill/>
        </p:spPr>
        <p:txBody>
          <a:bodyPr wrap="none" rtlCol="0">
            <a:spAutoFit/>
          </a:bodyPr>
          <a:lstStyle/>
          <a:p>
            <a:r>
              <a:rPr lang="en-AU" sz="3000" dirty="0" smtClean="0">
                <a:solidFill>
                  <a:srgbClr val="0000CC"/>
                </a:solidFill>
                <a:latin typeface="Showcard Gothic" panose="04020904020102020604" pitchFamily="82" charset="0"/>
              </a:rPr>
              <a:t>Range</a:t>
            </a:r>
            <a:endParaRPr lang="en-AU" sz="3000" dirty="0">
              <a:solidFill>
                <a:srgbClr val="0000CC"/>
              </a:solidFill>
              <a:latin typeface="Showcard Gothic" panose="04020904020102020604" pitchFamily="82" charset="0"/>
            </a:endParaRPr>
          </a:p>
        </p:txBody>
      </p:sp>
      <p:sp>
        <p:nvSpPr>
          <p:cNvPr id="6" name="5 Flecha derecha"/>
          <p:cNvSpPr/>
          <p:nvPr/>
        </p:nvSpPr>
        <p:spPr>
          <a:xfrm>
            <a:off x="1406154" y="2467945"/>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6 CuadroTexto"/>
          <p:cNvSpPr txBox="1"/>
          <p:nvPr/>
        </p:nvSpPr>
        <p:spPr>
          <a:xfrm>
            <a:off x="2016899" y="545439"/>
            <a:ext cx="5466289" cy="1754326"/>
          </a:xfrm>
          <a:prstGeom prst="rect">
            <a:avLst/>
          </a:prstGeom>
          <a:noFill/>
        </p:spPr>
        <p:txBody>
          <a:bodyPr wrap="square" rtlCol="0">
            <a:spAutoFit/>
          </a:bodyPr>
          <a:lstStyle/>
          <a:p>
            <a:pPr algn="just"/>
            <a:r>
              <a:rPr lang="es-CO" dirty="0" smtClean="0">
                <a:latin typeface="Snap ITC" panose="04040A07060A02020202" pitchFamily="82" charset="0"/>
              </a:rPr>
              <a:t>38, 15, 10, 12, 62, 46, 25, 56, 27, 24, 23, 21, 20, 25, 38, 27, 48, 35, 50, 65, 59, 58, 47, 42, 37, 35, 32, 40, 28, 14, 12, 24, 66, 73, 72, 70, 68, 65, 54, 48, 34, 33, 21, 19, 61, 59, 47, 46, 30, 30.</a:t>
            </a:r>
            <a:endParaRPr lang="es-CO" dirty="0">
              <a:latin typeface="Snap ITC" panose="04040A07060A02020202" pitchFamily="82" charset="0"/>
            </a:endParaRPr>
          </a:p>
        </p:txBody>
      </p:sp>
      <p:sp>
        <p:nvSpPr>
          <p:cNvPr id="8" name="7 Elipse"/>
          <p:cNvSpPr/>
          <p:nvPr/>
        </p:nvSpPr>
        <p:spPr>
          <a:xfrm>
            <a:off x="5016227" y="1283416"/>
            <a:ext cx="540000" cy="54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8 Rectángulo"/>
          <p:cNvSpPr/>
          <p:nvPr/>
        </p:nvSpPr>
        <p:spPr>
          <a:xfrm>
            <a:off x="1766154" y="2355557"/>
            <a:ext cx="833883" cy="584775"/>
          </a:xfrm>
          <a:prstGeom prst="rect">
            <a:avLst/>
          </a:prstGeom>
        </p:spPr>
        <p:txBody>
          <a:bodyPr wrap="none">
            <a:spAutoFit/>
          </a:bodyPr>
          <a:lstStyle/>
          <a:p>
            <a:r>
              <a:rPr lang="es-CO" sz="3200" dirty="0">
                <a:latin typeface="Snap ITC" panose="04040A07060A02020202" pitchFamily="82" charset="0"/>
              </a:rPr>
              <a:t>73</a:t>
            </a:r>
            <a:endParaRPr lang="es-CO" sz="3200" dirty="0"/>
          </a:p>
        </p:txBody>
      </p:sp>
      <p:sp>
        <p:nvSpPr>
          <p:cNvPr id="10" name="9 Rectángulo"/>
          <p:cNvSpPr/>
          <p:nvPr/>
        </p:nvSpPr>
        <p:spPr>
          <a:xfrm>
            <a:off x="2600920" y="2355556"/>
            <a:ext cx="341760" cy="584775"/>
          </a:xfrm>
          <a:prstGeom prst="rect">
            <a:avLst/>
          </a:prstGeom>
        </p:spPr>
        <p:txBody>
          <a:bodyPr wrap="none">
            <a:spAutoFit/>
          </a:bodyPr>
          <a:lstStyle/>
          <a:p>
            <a:r>
              <a:rPr lang="es-CO" sz="3200" dirty="0" smtClean="0">
                <a:latin typeface="Snap ITC" panose="04040A07060A02020202" pitchFamily="82" charset="0"/>
              </a:rPr>
              <a:t>-</a:t>
            </a:r>
            <a:endParaRPr lang="es-CO" sz="3200" dirty="0"/>
          </a:p>
        </p:txBody>
      </p:sp>
      <p:sp>
        <p:nvSpPr>
          <p:cNvPr id="11" name="10 Elipse"/>
          <p:cNvSpPr/>
          <p:nvPr/>
        </p:nvSpPr>
        <p:spPr>
          <a:xfrm>
            <a:off x="3059832" y="440728"/>
            <a:ext cx="540000" cy="54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Rectángulo"/>
          <p:cNvSpPr/>
          <p:nvPr/>
        </p:nvSpPr>
        <p:spPr>
          <a:xfrm>
            <a:off x="2942680" y="2355557"/>
            <a:ext cx="728854" cy="584775"/>
          </a:xfrm>
          <a:prstGeom prst="rect">
            <a:avLst/>
          </a:prstGeom>
        </p:spPr>
        <p:txBody>
          <a:bodyPr wrap="none">
            <a:spAutoFit/>
          </a:bodyPr>
          <a:lstStyle/>
          <a:p>
            <a:r>
              <a:rPr lang="es-CO" sz="3200" dirty="0" smtClean="0">
                <a:latin typeface="Snap ITC" panose="04040A07060A02020202" pitchFamily="82" charset="0"/>
              </a:rPr>
              <a:t>10</a:t>
            </a:r>
            <a:endParaRPr lang="es-CO" sz="3200" dirty="0"/>
          </a:p>
        </p:txBody>
      </p:sp>
      <p:sp>
        <p:nvSpPr>
          <p:cNvPr id="13" name="12 Rectángulo"/>
          <p:cNvSpPr/>
          <p:nvPr/>
        </p:nvSpPr>
        <p:spPr>
          <a:xfrm>
            <a:off x="3671534" y="2355557"/>
            <a:ext cx="526106" cy="584775"/>
          </a:xfrm>
          <a:prstGeom prst="rect">
            <a:avLst/>
          </a:prstGeom>
        </p:spPr>
        <p:txBody>
          <a:bodyPr wrap="none">
            <a:spAutoFit/>
          </a:bodyPr>
          <a:lstStyle/>
          <a:p>
            <a:r>
              <a:rPr lang="es-CO" sz="3200" dirty="0" smtClean="0">
                <a:latin typeface="Snap ITC" panose="04040A07060A02020202" pitchFamily="82" charset="0"/>
              </a:rPr>
              <a:t>=</a:t>
            </a:r>
            <a:endParaRPr lang="es-CO" sz="3200" dirty="0"/>
          </a:p>
        </p:txBody>
      </p:sp>
      <p:sp>
        <p:nvSpPr>
          <p:cNvPr id="14" name="13 Rectángulo"/>
          <p:cNvSpPr/>
          <p:nvPr/>
        </p:nvSpPr>
        <p:spPr>
          <a:xfrm>
            <a:off x="4182344" y="2355557"/>
            <a:ext cx="859531" cy="584775"/>
          </a:xfrm>
          <a:prstGeom prst="rect">
            <a:avLst/>
          </a:prstGeom>
        </p:spPr>
        <p:txBody>
          <a:bodyPr wrap="none">
            <a:spAutoFit/>
          </a:bodyPr>
          <a:lstStyle/>
          <a:p>
            <a:r>
              <a:rPr lang="es-CO" sz="3200" dirty="0" smtClean="0">
                <a:latin typeface="Snap ITC" panose="04040A07060A02020202" pitchFamily="82" charset="0"/>
              </a:rPr>
              <a:t>63</a:t>
            </a:r>
            <a:endParaRPr lang="es-CO" sz="3200" dirty="0"/>
          </a:p>
        </p:txBody>
      </p:sp>
      <p:sp>
        <p:nvSpPr>
          <p:cNvPr id="15" name="14 CuadroTexto"/>
          <p:cNvSpPr txBox="1"/>
          <p:nvPr/>
        </p:nvSpPr>
        <p:spPr>
          <a:xfrm>
            <a:off x="0" y="2940332"/>
            <a:ext cx="3204723" cy="553998"/>
          </a:xfrm>
          <a:prstGeom prst="rect">
            <a:avLst/>
          </a:prstGeom>
          <a:noFill/>
        </p:spPr>
        <p:txBody>
          <a:bodyPr wrap="none" rtlCol="0">
            <a:spAutoFit/>
          </a:bodyPr>
          <a:lstStyle/>
          <a:p>
            <a:r>
              <a:rPr lang="en-AU" sz="3000" dirty="0" smtClean="0">
                <a:solidFill>
                  <a:srgbClr val="0000CC"/>
                </a:solidFill>
                <a:latin typeface="Showcard Gothic" panose="04020904020102020604" pitchFamily="82" charset="0"/>
              </a:rPr>
              <a:t>Class-interval</a:t>
            </a:r>
            <a:endParaRPr lang="en-AU" sz="3000" dirty="0">
              <a:solidFill>
                <a:srgbClr val="0000CC"/>
              </a:solidFill>
              <a:latin typeface="Showcard Gothic" panose="04020904020102020604" pitchFamily="82" charset="0"/>
            </a:endParaRPr>
          </a:p>
        </p:txBody>
      </p:sp>
      <p:sp>
        <p:nvSpPr>
          <p:cNvPr id="16" name="15 Flecha derecha"/>
          <p:cNvSpPr/>
          <p:nvPr/>
        </p:nvSpPr>
        <p:spPr>
          <a:xfrm>
            <a:off x="3204723" y="3037331"/>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16 Rectángulo"/>
          <p:cNvSpPr/>
          <p:nvPr/>
        </p:nvSpPr>
        <p:spPr>
          <a:xfrm>
            <a:off x="3671534" y="2924943"/>
            <a:ext cx="859531" cy="584775"/>
          </a:xfrm>
          <a:prstGeom prst="rect">
            <a:avLst/>
          </a:prstGeom>
        </p:spPr>
        <p:txBody>
          <a:bodyPr wrap="none">
            <a:spAutoFit/>
          </a:bodyPr>
          <a:lstStyle/>
          <a:p>
            <a:r>
              <a:rPr lang="es-CO" sz="3200" dirty="0" smtClean="0">
                <a:latin typeface="Snap ITC" panose="04040A07060A02020202" pitchFamily="82" charset="0"/>
              </a:rPr>
              <a:t>63</a:t>
            </a:r>
            <a:endParaRPr lang="es-CO" sz="3200" dirty="0"/>
          </a:p>
        </p:txBody>
      </p:sp>
      <p:sp>
        <p:nvSpPr>
          <p:cNvPr id="18" name="17 Rectángulo"/>
          <p:cNvSpPr/>
          <p:nvPr/>
        </p:nvSpPr>
        <p:spPr>
          <a:xfrm>
            <a:off x="4531065" y="2924942"/>
            <a:ext cx="410690" cy="584775"/>
          </a:xfrm>
          <a:prstGeom prst="rect">
            <a:avLst/>
          </a:prstGeom>
        </p:spPr>
        <p:txBody>
          <a:bodyPr wrap="none">
            <a:spAutoFit/>
          </a:bodyPr>
          <a:lstStyle/>
          <a:p>
            <a:r>
              <a:rPr lang="es-CO" sz="3200" dirty="0" smtClean="0">
                <a:latin typeface="Snap ITC" panose="04040A07060A02020202" pitchFamily="82" charset="0"/>
                <a:sym typeface="Symbol"/>
              </a:rPr>
              <a:t></a:t>
            </a:r>
            <a:endParaRPr lang="es-CO" sz="3200" dirty="0"/>
          </a:p>
        </p:txBody>
      </p:sp>
      <p:sp>
        <p:nvSpPr>
          <p:cNvPr id="19" name="18 Rectángulo"/>
          <p:cNvSpPr/>
          <p:nvPr/>
        </p:nvSpPr>
        <p:spPr>
          <a:xfrm>
            <a:off x="4941755" y="2924941"/>
            <a:ext cx="503664" cy="584775"/>
          </a:xfrm>
          <a:prstGeom prst="rect">
            <a:avLst/>
          </a:prstGeom>
        </p:spPr>
        <p:txBody>
          <a:bodyPr wrap="none">
            <a:spAutoFit/>
          </a:bodyPr>
          <a:lstStyle/>
          <a:p>
            <a:r>
              <a:rPr lang="es-CO" sz="3200" dirty="0" smtClean="0">
                <a:latin typeface="Snap ITC" panose="04040A07060A02020202" pitchFamily="82" charset="0"/>
              </a:rPr>
              <a:t>7</a:t>
            </a:r>
            <a:endParaRPr lang="es-CO" sz="3200" dirty="0"/>
          </a:p>
        </p:txBody>
      </p:sp>
      <p:sp>
        <p:nvSpPr>
          <p:cNvPr id="20" name="19 Rectángulo"/>
          <p:cNvSpPr/>
          <p:nvPr/>
        </p:nvSpPr>
        <p:spPr>
          <a:xfrm>
            <a:off x="5445419" y="2924940"/>
            <a:ext cx="526106" cy="584775"/>
          </a:xfrm>
          <a:prstGeom prst="rect">
            <a:avLst/>
          </a:prstGeom>
        </p:spPr>
        <p:txBody>
          <a:bodyPr wrap="none">
            <a:spAutoFit/>
          </a:bodyPr>
          <a:lstStyle/>
          <a:p>
            <a:r>
              <a:rPr lang="es-CO" sz="3200" dirty="0" smtClean="0">
                <a:latin typeface="Snap ITC" panose="04040A07060A02020202" pitchFamily="82" charset="0"/>
              </a:rPr>
              <a:t>=</a:t>
            </a:r>
            <a:endParaRPr lang="es-CO" sz="3200" dirty="0"/>
          </a:p>
        </p:txBody>
      </p:sp>
      <p:sp>
        <p:nvSpPr>
          <p:cNvPr id="21" name="20 Rectángulo"/>
          <p:cNvSpPr/>
          <p:nvPr/>
        </p:nvSpPr>
        <p:spPr>
          <a:xfrm>
            <a:off x="5971525" y="2924939"/>
            <a:ext cx="526106" cy="584775"/>
          </a:xfrm>
          <a:prstGeom prst="rect">
            <a:avLst/>
          </a:prstGeom>
        </p:spPr>
        <p:txBody>
          <a:bodyPr wrap="none">
            <a:spAutoFit/>
          </a:bodyPr>
          <a:lstStyle/>
          <a:p>
            <a:r>
              <a:rPr lang="es-CO" sz="3200" dirty="0" smtClean="0">
                <a:latin typeface="Snap ITC" panose="04040A07060A02020202" pitchFamily="82" charset="0"/>
              </a:rPr>
              <a:t>9</a:t>
            </a:r>
            <a:endParaRPr lang="es-CO" sz="3200" dirty="0"/>
          </a:p>
        </p:txBody>
      </p:sp>
      <p:graphicFrame>
        <p:nvGraphicFramePr>
          <p:cNvPr id="22" name="21 Tabla"/>
          <p:cNvGraphicFramePr>
            <a:graphicFrameLocks noGrp="1"/>
          </p:cNvGraphicFramePr>
          <p:nvPr>
            <p:extLst>
              <p:ext uri="{D42A27DB-BD31-4B8C-83A1-F6EECF244321}">
                <p14:modId xmlns:p14="http://schemas.microsoft.com/office/powerpoint/2010/main" val="1111179611"/>
              </p:ext>
            </p:extLst>
          </p:nvPr>
        </p:nvGraphicFramePr>
        <p:xfrm>
          <a:off x="1890257" y="3494330"/>
          <a:ext cx="5363486" cy="3291840"/>
        </p:xfrm>
        <a:graphic>
          <a:graphicData uri="http://schemas.openxmlformats.org/drawingml/2006/table">
            <a:tbl>
              <a:tblPr firstRow="1" bandRow="1">
                <a:tableStyleId>{5940675A-B579-460E-94D1-54222C63F5DA}</a:tableStyleId>
              </a:tblPr>
              <a:tblGrid>
                <a:gridCol w="1531418"/>
                <a:gridCol w="1128762"/>
                <a:gridCol w="552593"/>
                <a:gridCol w="561865"/>
                <a:gridCol w="797841"/>
                <a:gridCol w="791007"/>
              </a:tblGrid>
              <a:tr h="332999">
                <a:tc>
                  <a:txBody>
                    <a:bodyPr/>
                    <a:lstStyle/>
                    <a:p>
                      <a:pPr algn="ctr"/>
                      <a:r>
                        <a:rPr lang="en-AU" b="1" dirty="0" smtClean="0">
                          <a:effectLst/>
                          <a:latin typeface="Tekton Pro" pitchFamily="34" charset="0"/>
                        </a:rPr>
                        <a:t>Class limits</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Midpoint</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fi</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Fr</a:t>
                      </a:r>
                      <a:endParaRPr lang="en-AU" b="1" dirty="0">
                        <a:effectLst/>
                        <a:latin typeface="Tekton Pro" pitchFamily="34" charset="0"/>
                      </a:endParaRPr>
                    </a:p>
                  </a:txBody>
                  <a:tcPr anchor="ctr">
                    <a:solidFill>
                      <a:srgbClr val="92D050"/>
                    </a:solidFill>
                  </a:tcPr>
                </a:tc>
              </a:tr>
              <a:tr h="332999">
                <a:tc>
                  <a:txBody>
                    <a:bodyPr/>
                    <a:lstStyle/>
                    <a:p>
                      <a:pPr algn="ctr"/>
                      <a:r>
                        <a:rPr lang="en-AU" b="0" dirty="0" smtClean="0">
                          <a:latin typeface="Tekton Pro" pitchFamily="34" charset="0"/>
                        </a:rPr>
                        <a:t>10 – 19</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14.5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solidFill>
                            <a:schemeClr val="tx1"/>
                          </a:solidFill>
                          <a:latin typeface="Tekton Pro" pitchFamily="34" charset="0"/>
                        </a:rPr>
                        <a:t>19</a:t>
                      </a:r>
                      <a:r>
                        <a:rPr lang="en-AU" b="0" baseline="0" dirty="0" smtClean="0">
                          <a:solidFill>
                            <a:schemeClr val="tx1"/>
                          </a:solidFill>
                          <a:latin typeface="Tekton Pro" pitchFamily="34" charset="0"/>
                        </a:rPr>
                        <a:t> – 28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23.5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11</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0.22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0.32</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28 –37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32.5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0.48</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27 – 46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41.5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0.10</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0.58</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46 – 55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0.74</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55 – 64</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59.5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solidFill>
                            <a:schemeClr val="tx1"/>
                          </a:solidFill>
                          <a:latin typeface="Tekton Pro" pitchFamily="34" charset="0"/>
                        </a:rPr>
                        <a:t>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43</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0.86</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64 – 73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68.5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solidFill>
                            <a:schemeClr val="tx1"/>
                          </a:solidFill>
                          <a:latin typeface="Tekton Pro" pitchFamily="34" charset="0"/>
                        </a:rPr>
                        <a:t>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a:t>
                      </a:r>
                      <a:endParaRPr lang="en-AU" b="0" dirty="0">
                        <a:solidFill>
                          <a:schemeClr val="tx1"/>
                        </a:solidFill>
                        <a:latin typeface="Tekton Pro" pitchFamily="34" charset="0"/>
                      </a:endParaRPr>
                    </a:p>
                  </a:txBody>
                  <a:tcPr>
                    <a:solidFill>
                      <a:schemeClr val="bg1"/>
                    </a:solidFill>
                  </a:tcPr>
                </a:tc>
              </a:tr>
              <a:tr h="332999">
                <a:tc gridSpan="2">
                  <a:txBody>
                    <a:bodyPr/>
                    <a:lstStyle/>
                    <a:p>
                      <a:pPr algn="r"/>
                      <a:r>
                        <a:rPr lang="en-AU" b="1" dirty="0" smtClean="0">
                          <a:latin typeface="Arial Black" panose="020B0A04020102020204" pitchFamily="34" charset="0"/>
                        </a:rPr>
                        <a:t>Totals</a:t>
                      </a:r>
                      <a:endParaRPr lang="en-AU" b="1" dirty="0">
                        <a:solidFill>
                          <a:schemeClr val="tx1"/>
                        </a:solidFill>
                        <a:latin typeface="Arial Black" panose="020B0A04020102020204" pitchFamily="34" charset="0"/>
                      </a:endParaRPr>
                    </a:p>
                  </a:txBody>
                  <a:tcPr>
                    <a:solidFill>
                      <a:srgbClr val="92D050"/>
                    </a:solidFill>
                  </a:tcPr>
                </a:tc>
                <a:tc hMerge="1">
                  <a:txBody>
                    <a:bodyPr/>
                    <a:lstStyle/>
                    <a:p>
                      <a:endParaRPr lang="en-AU" dirty="0"/>
                    </a:p>
                  </a:txBody>
                  <a:tcPr/>
                </a:tc>
                <a:tc>
                  <a:txBody>
                    <a:bodyPr/>
                    <a:lstStyle/>
                    <a:p>
                      <a:pPr algn="ctr"/>
                      <a:r>
                        <a:rPr lang="en-AU" b="1" dirty="0" smtClean="0">
                          <a:latin typeface="Arial Black" panose="020B0A04020102020204" pitchFamily="34" charset="0"/>
                        </a:rPr>
                        <a:t>50</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c>
                  <a:txBody>
                    <a:bodyPr/>
                    <a:lstStyle/>
                    <a:p>
                      <a:pPr algn="ctr"/>
                      <a:r>
                        <a:rPr lang="en-AU" b="1" dirty="0" smtClean="0">
                          <a:latin typeface="Arial Black" panose="020B0A04020102020204" pitchFamily="34" charset="0"/>
                        </a:rPr>
                        <a:t>1</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r>
            </a:tbl>
          </a:graphicData>
        </a:graphic>
      </p:graphicFrame>
    </p:spTree>
    <p:extLst>
      <p:ext uri="{BB962C8B-B14F-4D97-AF65-F5344CB8AC3E}">
        <p14:creationId xmlns:p14="http://schemas.microsoft.com/office/powerpoint/2010/main" val="360401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left)">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p:bldP spid="8" grpId="0" animBg="1"/>
      <p:bldP spid="9" grpId="0"/>
      <p:bldP spid="10" grpId="0"/>
      <p:bldP spid="11" grpId="0" animBg="1"/>
      <p:bldP spid="12" grpId="0"/>
      <p:bldP spid="13" grpId="0"/>
      <p:bldP spid="14" grpId="0"/>
      <p:bldP spid="15" grpId="0"/>
      <p:bldP spid="16" grpId="0" animBg="1"/>
      <p:bldP spid="17" grpId="0"/>
      <p:bldP spid="18" grpId="0"/>
      <p:bldP spid="19" grpId="0"/>
      <p:bldP spid="20" grpId="0"/>
      <p:bldP spid="2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550004"/>
            <a:ext cx="2016899" cy="523220"/>
          </a:xfrm>
          <a:prstGeom prst="rect">
            <a:avLst/>
          </a:prstGeom>
          <a:noFill/>
        </p:spPr>
        <p:txBody>
          <a:bodyPr wrap="none" rtlCol="0">
            <a:spAutoFit/>
          </a:bodyPr>
          <a:lstStyle/>
          <a:p>
            <a:r>
              <a:rPr lang="en-AU" sz="2800" dirty="0" smtClean="0">
                <a:solidFill>
                  <a:srgbClr val="FF0000"/>
                </a:solidFill>
                <a:latin typeface="Showcard Gothic" panose="04020904020102020604" pitchFamily="82" charset="0"/>
              </a:rPr>
              <a:t>Solution</a:t>
            </a:r>
            <a:r>
              <a:rPr lang="es-CO" sz="2800" dirty="0" smtClean="0">
                <a:solidFill>
                  <a:srgbClr val="FF0000"/>
                </a:solidFill>
                <a:latin typeface="Showcard Gothic" panose="04020904020102020604" pitchFamily="82" charset="0"/>
              </a:rPr>
              <a:t>:</a:t>
            </a:r>
            <a:endParaRPr lang="es-CO" sz="2800" dirty="0">
              <a:solidFill>
                <a:srgbClr val="FF0000"/>
              </a:solidFill>
              <a:latin typeface="Showcard Gothic" panose="04020904020102020604" pitchFamily="82" charset="0"/>
            </a:endParaRPr>
          </a:p>
        </p:txBody>
      </p:sp>
      <p:graphicFrame>
        <p:nvGraphicFramePr>
          <p:cNvPr id="5" name="4 Tabla"/>
          <p:cNvGraphicFramePr>
            <a:graphicFrameLocks noGrp="1"/>
          </p:cNvGraphicFramePr>
          <p:nvPr>
            <p:extLst>
              <p:ext uri="{D42A27DB-BD31-4B8C-83A1-F6EECF244321}">
                <p14:modId xmlns:p14="http://schemas.microsoft.com/office/powerpoint/2010/main" val="1709352673"/>
              </p:ext>
            </p:extLst>
          </p:nvPr>
        </p:nvGraphicFramePr>
        <p:xfrm>
          <a:off x="2123728" y="641216"/>
          <a:ext cx="5363486" cy="3291840"/>
        </p:xfrm>
        <a:graphic>
          <a:graphicData uri="http://schemas.openxmlformats.org/drawingml/2006/table">
            <a:tbl>
              <a:tblPr firstRow="1" bandRow="1">
                <a:tableStyleId>{5940675A-B579-460E-94D1-54222C63F5DA}</a:tableStyleId>
              </a:tblPr>
              <a:tblGrid>
                <a:gridCol w="1531418"/>
                <a:gridCol w="1128762"/>
                <a:gridCol w="552593"/>
                <a:gridCol w="561865"/>
                <a:gridCol w="797841"/>
                <a:gridCol w="791007"/>
              </a:tblGrid>
              <a:tr h="332999">
                <a:tc>
                  <a:txBody>
                    <a:bodyPr/>
                    <a:lstStyle/>
                    <a:p>
                      <a:pPr algn="ctr"/>
                      <a:r>
                        <a:rPr lang="en-AU" b="1" dirty="0" smtClean="0">
                          <a:effectLst/>
                          <a:latin typeface="Tekton Pro" pitchFamily="34" charset="0"/>
                        </a:rPr>
                        <a:t>Class limits</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Midpoint</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fi</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Fr</a:t>
                      </a:r>
                      <a:endParaRPr lang="en-AU" b="1" dirty="0">
                        <a:effectLst/>
                        <a:latin typeface="Tekton Pro" pitchFamily="34" charset="0"/>
                      </a:endParaRPr>
                    </a:p>
                  </a:txBody>
                  <a:tcPr anchor="ctr">
                    <a:solidFill>
                      <a:srgbClr val="92D050"/>
                    </a:solidFill>
                  </a:tcPr>
                </a:tc>
              </a:tr>
              <a:tr h="332999">
                <a:tc>
                  <a:txBody>
                    <a:bodyPr/>
                    <a:lstStyle/>
                    <a:p>
                      <a:pPr algn="ctr"/>
                      <a:r>
                        <a:rPr lang="en-AU" b="0" dirty="0" smtClean="0">
                          <a:latin typeface="Tekton Pro" pitchFamily="34" charset="0"/>
                        </a:rPr>
                        <a:t>10 – 19</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14.5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solidFill>
                            <a:schemeClr val="tx1"/>
                          </a:solidFill>
                          <a:latin typeface="Tekton Pro" pitchFamily="34" charset="0"/>
                        </a:rPr>
                        <a:t>19</a:t>
                      </a:r>
                      <a:r>
                        <a:rPr lang="en-AU" b="0" baseline="0" dirty="0" smtClean="0">
                          <a:solidFill>
                            <a:schemeClr val="tx1"/>
                          </a:solidFill>
                          <a:latin typeface="Tekton Pro" pitchFamily="34" charset="0"/>
                        </a:rPr>
                        <a:t> – 28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23.5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11</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0.22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0.32</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28 –37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32.5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0.48</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27 – 46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41.5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0.10</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0.58</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46 – 55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0.74</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55 – 64</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59.5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43</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0.86</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64 – 73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68.5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solidFill>
                            <a:schemeClr val="tx1"/>
                          </a:solidFill>
                          <a:latin typeface="Tekton Pro" pitchFamily="34" charset="0"/>
                        </a:rPr>
                        <a:t>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a:t>
                      </a:r>
                      <a:endParaRPr lang="en-AU" b="0" dirty="0">
                        <a:solidFill>
                          <a:schemeClr val="tx1"/>
                        </a:solidFill>
                        <a:latin typeface="Tekton Pro" pitchFamily="34" charset="0"/>
                      </a:endParaRPr>
                    </a:p>
                  </a:txBody>
                  <a:tcPr>
                    <a:solidFill>
                      <a:schemeClr val="bg1"/>
                    </a:solidFill>
                  </a:tcPr>
                </a:tc>
              </a:tr>
              <a:tr h="332999">
                <a:tc gridSpan="2">
                  <a:txBody>
                    <a:bodyPr/>
                    <a:lstStyle/>
                    <a:p>
                      <a:pPr algn="r"/>
                      <a:r>
                        <a:rPr lang="en-AU" b="1" dirty="0" smtClean="0">
                          <a:latin typeface="Arial Black" panose="020B0A04020102020204" pitchFamily="34" charset="0"/>
                        </a:rPr>
                        <a:t>Totals</a:t>
                      </a:r>
                      <a:endParaRPr lang="en-AU" b="1" dirty="0">
                        <a:solidFill>
                          <a:schemeClr val="tx1"/>
                        </a:solidFill>
                        <a:latin typeface="Arial Black" panose="020B0A04020102020204" pitchFamily="34" charset="0"/>
                      </a:endParaRPr>
                    </a:p>
                  </a:txBody>
                  <a:tcPr>
                    <a:solidFill>
                      <a:srgbClr val="92D050"/>
                    </a:solidFill>
                  </a:tcPr>
                </a:tc>
                <a:tc hMerge="1">
                  <a:txBody>
                    <a:bodyPr/>
                    <a:lstStyle/>
                    <a:p>
                      <a:endParaRPr lang="en-AU" dirty="0"/>
                    </a:p>
                  </a:txBody>
                  <a:tcPr/>
                </a:tc>
                <a:tc>
                  <a:txBody>
                    <a:bodyPr/>
                    <a:lstStyle/>
                    <a:p>
                      <a:pPr algn="ctr"/>
                      <a:r>
                        <a:rPr lang="en-AU" b="1" dirty="0" smtClean="0">
                          <a:latin typeface="Arial Black" panose="020B0A04020102020204" pitchFamily="34" charset="0"/>
                        </a:rPr>
                        <a:t>50</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c>
                  <a:txBody>
                    <a:bodyPr/>
                    <a:lstStyle/>
                    <a:p>
                      <a:pPr algn="ctr"/>
                      <a:r>
                        <a:rPr lang="en-AU" b="1" dirty="0" smtClean="0">
                          <a:latin typeface="Arial Black" panose="020B0A04020102020204" pitchFamily="34" charset="0"/>
                        </a:rPr>
                        <a:t>1</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r>
            </a:tbl>
          </a:graphicData>
        </a:graphic>
      </p:graphicFrame>
      <p:sp>
        <p:nvSpPr>
          <p:cNvPr id="6" name="5 CuadroTexto"/>
          <p:cNvSpPr txBox="1"/>
          <p:nvPr/>
        </p:nvSpPr>
        <p:spPr>
          <a:xfrm>
            <a:off x="0" y="4221088"/>
            <a:ext cx="1253869" cy="523220"/>
          </a:xfrm>
          <a:prstGeom prst="rect">
            <a:avLst/>
          </a:prstGeom>
          <a:noFill/>
        </p:spPr>
        <p:txBody>
          <a:bodyPr wrap="none" rtlCol="0">
            <a:spAutoFit/>
          </a:bodyPr>
          <a:lstStyle/>
          <a:p>
            <a:r>
              <a:rPr lang="es-CO" sz="2800" dirty="0" smtClean="0">
                <a:solidFill>
                  <a:srgbClr val="FF0000"/>
                </a:solidFill>
                <a:latin typeface="Showcard Gothic" panose="04020904020102020604" pitchFamily="82" charset="0"/>
              </a:rPr>
              <a:t>Mean:</a:t>
            </a:r>
            <a:endParaRPr lang="es-CO" sz="2800" dirty="0">
              <a:solidFill>
                <a:srgbClr val="FF0000"/>
              </a:solidFill>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7" name="6 CuadroTexto"/>
              <p:cNvSpPr txBox="1"/>
              <p:nvPr/>
            </p:nvSpPr>
            <p:spPr>
              <a:xfrm>
                <a:off x="1253869" y="4101151"/>
                <a:ext cx="1513107" cy="763094"/>
              </a:xfrm>
              <a:prstGeom prst="rect">
                <a:avLst/>
              </a:prstGeom>
              <a:solidFill>
                <a:srgbClr val="FFFF00"/>
              </a:solidFill>
              <a:effectLst>
                <a:outerShdw blurRad="50800" dist="88900" dir="2400000" algn="ctr" rotWithShape="0">
                  <a:srgbClr val="000000"/>
                </a:outerShdw>
              </a:effectLst>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CO" b="1" i="1" smtClean="0">
                              <a:latin typeface="Cambria Math"/>
                            </a:rPr>
                          </m:ctrlPr>
                        </m:accPr>
                        <m:e>
                          <m:r>
                            <a:rPr lang="es-CO" b="1" i="0" smtClean="0">
                              <a:latin typeface="Cambria Math"/>
                            </a:rPr>
                            <m:t>𝐱</m:t>
                          </m:r>
                        </m:e>
                      </m:acc>
                      <m:r>
                        <a:rPr lang="es-CO" b="1" i="0" smtClean="0">
                          <a:latin typeface="Cambria Math"/>
                        </a:rPr>
                        <m:t>=</m:t>
                      </m:r>
                      <m:nary>
                        <m:naryPr>
                          <m:chr m:val="∑"/>
                          <m:subHide m:val="on"/>
                          <m:supHide m:val="on"/>
                          <m:ctrlPr>
                            <a:rPr lang="es-CO" b="1" i="1" smtClean="0">
                              <a:latin typeface="Cambria Math"/>
                            </a:rPr>
                          </m:ctrlPr>
                        </m:naryPr>
                        <m:sub/>
                        <m:sup/>
                        <m:e>
                          <m:f>
                            <m:fPr>
                              <m:ctrlPr>
                                <a:rPr lang="es-CO" b="1" i="1" smtClean="0">
                                  <a:latin typeface="Cambria Math"/>
                                </a:rPr>
                              </m:ctrlPr>
                            </m:fPr>
                            <m:num>
                              <m:sSub>
                                <m:sSubPr>
                                  <m:ctrlPr>
                                    <a:rPr lang="es-CO" b="1" i="1" smtClean="0">
                                      <a:latin typeface="Cambria Math"/>
                                    </a:rPr>
                                  </m:ctrlPr>
                                </m:sSubPr>
                                <m:e>
                                  <m:r>
                                    <a:rPr lang="es-CO" b="1" i="0" smtClean="0">
                                      <a:latin typeface="Cambria Math"/>
                                    </a:rPr>
                                    <m:t>𝐱</m:t>
                                  </m:r>
                                </m:e>
                                <m:sub>
                                  <m:r>
                                    <a:rPr lang="es-CO" b="1" i="0" smtClean="0">
                                      <a:latin typeface="Cambria Math"/>
                                    </a:rPr>
                                    <m:t>𝐢</m:t>
                                  </m:r>
                                </m:sub>
                              </m:sSub>
                              <m:r>
                                <a:rPr lang="es-CO" b="1" i="0" smtClean="0">
                                  <a:latin typeface="Cambria Math"/>
                                  <a:ea typeface="Cambria Math"/>
                                </a:rPr>
                                <m:t>∙</m:t>
                              </m:r>
                              <m:sSub>
                                <m:sSubPr>
                                  <m:ctrlPr>
                                    <a:rPr lang="es-CO" b="1" i="1" smtClean="0">
                                      <a:latin typeface="Cambria Math"/>
                                      <a:ea typeface="Cambria Math"/>
                                    </a:rPr>
                                  </m:ctrlPr>
                                </m:sSubPr>
                                <m:e>
                                  <m:r>
                                    <a:rPr lang="es-CO" b="1" i="0" smtClean="0">
                                      <a:latin typeface="Cambria Math"/>
                                      <a:ea typeface="Cambria Math"/>
                                    </a:rPr>
                                    <m:t>𝐟</m:t>
                                  </m:r>
                                </m:e>
                                <m:sub>
                                  <m:r>
                                    <a:rPr lang="es-CO" b="1" i="0" smtClean="0">
                                      <a:latin typeface="Cambria Math"/>
                                      <a:ea typeface="Cambria Math"/>
                                    </a:rPr>
                                    <m:t>𝐢</m:t>
                                  </m:r>
                                </m:sub>
                              </m:sSub>
                            </m:num>
                            <m:den>
                              <m:r>
                                <a:rPr lang="es-CO" b="1" i="0" smtClean="0">
                                  <a:latin typeface="Cambria Math"/>
                                </a:rPr>
                                <m:t>𝐧</m:t>
                              </m:r>
                            </m:den>
                          </m:f>
                        </m:e>
                      </m:nary>
                    </m:oMath>
                  </m:oMathPara>
                </a14:m>
                <a:endParaRPr lang="es-CO" b="1" dirty="0"/>
              </a:p>
            </p:txBody>
          </p:sp>
        </mc:Choice>
        <mc:Fallback xmlns="">
          <p:sp>
            <p:nvSpPr>
              <p:cNvPr id="7" name="6 CuadroTexto"/>
              <p:cNvSpPr txBox="1">
                <a:spLocks noRot="1" noChangeAspect="1" noMove="1" noResize="1" noEditPoints="1" noAdjustHandles="1" noChangeArrowheads="1" noChangeShapeType="1" noTextEdit="1"/>
              </p:cNvSpPr>
              <p:nvPr/>
            </p:nvSpPr>
            <p:spPr>
              <a:xfrm>
                <a:off x="1253869" y="4101151"/>
                <a:ext cx="1513107" cy="763094"/>
              </a:xfrm>
              <a:prstGeom prst="rect">
                <a:avLst/>
              </a:prstGeom>
              <a:blipFill rotWithShape="1">
                <a:blip r:embed="rId2"/>
                <a:stretch>
                  <a:fillRect/>
                </a:stretch>
              </a:blipFill>
              <a:effectLst>
                <a:outerShdw blurRad="50800" dist="88900" dir="2400000" algn="ctr" rotWithShape="0">
                  <a:srgbClr val="000000"/>
                </a:outerShdw>
              </a:effectLst>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8" name="7 CuadroTexto"/>
              <p:cNvSpPr txBox="1"/>
              <p:nvPr/>
            </p:nvSpPr>
            <p:spPr>
              <a:xfrm>
                <a:off x="0" y="4941168"/>
                <a:ext cx="7040902" cy="6587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CO" i="1" smtClean="0">
                              <a:latin typeface="Cambria Math"/>
                            </a:rPr>
                          </m:ctrlPr>
                        </m:accPr>
                        <m:e>
                          <m:r>
                            <m:rPr>
                              <m:nor/>
                            </m:rPr>
                            <a:rPr lang="es-CO" b="0" i="0" smtClean="0">
                              <a:latin typeface="Showcard Gothic" panose="04020904020102020604" pitchFamily="82" charset="0"/>
                            </a:rPr>
                            <m:t>x</m:t>
                          </m:r>
                        </m:e>
                      </m:acc>
                      <m:r>
                        <m:rPr>
                          <m:nor/>
                        </m:rPr>
                        <a:rPr lang="es-CO" b="0" i="0" smtClean="0">
                          <a:latin typeface="Showcard Gothic" panose="04020904020102020604" pitchFamily="82" charset="0"/>
                        </a:rPr>
                        <m:t>=</m:t>
                      </m:r>
                      <m:f>
                        <m:fPr>
                          <m:ctrlPr>
                            <a:rPr lang="es-CO" b="0" i="1" smtClean="0">
                              <a:latin typeface="Cambria Math"/>
                            </a:rPr>
                          </m:ctrlPr>
                        </m:fPr>
                        <m:num>
                          <m:d>
                            <m:dPr>
                              <m:ctrlPr>
                                <a:rPr lang="es-CO" b="0" i="1" smtClean="0">
                                  <a:latin typeface="Cambria Math"/>
                                </a:rPr>
                              </m:ctrlPr>
                            </m:dPr>
                            <m:e>
                              <m:r>
                                <m:rPr>
                                  <m:nor/>
                                </m:rPr>
                                <a:rPr lang="es-CO" b="0" i="0" smtClean="0">
                                  <a:latin typeface="Showcard Gothic" panose="04020904020102020604" pitchFamily="82" charset="0"/>
                                </a:rPr>
                                <m:t>14.5</m:t>
                              </m:r>
                              <m:r>
                                <m:rPr>
                                  <m:nor/>
                                </m:rPr>
                                <a:rPr lang="es-CO" b="0" i="0" smtClean="0">
                                  <a:latin typeface="Showcard Gothic" panose="04020904020102020604" pitchFamily="82" charset="0"/>
                                  <a:ea typeface="Cambria Math"/>
                                </a:rPr>
                                <m:t>∙5</m:t>
                              </m:r>
                            </m:e>
                          </m:d>
                          <m:r>
                            <m:rPr>
                              <m:nor/>
                            </m:rPr>
                            <a:rPr lang="es-CO" b="0" i="0" smtClean="0">
                              <a:latin typeface="Showcard Gothic" panose="04020904020102020604" pitchFamily="82" charset="0"/>
                              <a:ea typeface="Cambria Math"/>
                            </a:rPr>
                            <m:t>+</m:t>
                          </m:r>
                          <m:d>
                            <m:dPr>
                              <m:ctrlPr>
                                <a:rPr lang="es-CO" b="0" i="1" smtClean="0">
                                  <a:latin typeface="Cambria Math"/>
                                  <a:ea typeface="Cambria Math"/>
                                </a:rPr>
                              </m:ctrlPr>
                            </m:dPr>
                            <m:e>
                              <m:r>
                                <m:rPr>
                                  <m:nor/>
                                </m:rPr>
                                <a:rPr lang="es-CO" b="0" i="0" smtClean="0">
                                  <a:latin typeface="Showcard Gothic" panose="04020904020102020604" pitchFamily="82" charset="0"/>
                                  <a:ea typeface="Cambria Math"/>
                                </a:rPr>
                                <m:t>23.5∙11</m:t>
                              </m:r>
                            </m:e>
                          </m:d>
                          <m:r>
                            <m:rPr>
                              <m:nor/>
                            </m:rPr>
                            <a:rPr lang="es-CO" b="0" i="0" smtClean="0">
                              <a:latin typeface="Showcard Gothic" panose="04020904020102020604" pitchFamily="82" charset="0"/>
                              <a:ea typeface="Cambria Math"/>
                            </a:rPr>
                            <m:t>+</m:t>
                          </m:r>
                          <m:d>
                            <m:dPr>
                              <m:ctrlPr>
                                <a:rPr lang="es-CO" b="0" i="1" smtClean="0">
                                  <a:latin typeface="Cambria Math"/>
                                  <a:ea typeface="Cambria Math"/>
                                </a:rPr>
                              </m:ctrlPr>
                            </m:dPr>
                            <m:e>
                              <m:r>
                                <m:rPr>
                                  <m:nor/>
                                </m:rPr>
                                <a:rPr lang="es-CO" b="0" i="0" smtClean="0">
                                  <a:latin typeface="Showcard Gothic" panose="04020904020102020604" pitchFamily="82" charset="0"/>
                                  <a:ea typeface="Cambria Math"/>
                                </a:rPr>
                                <m:t>32.5∙8</m:t>
                              </m:r>
                            </m:e>
                          </m:d>
                          <m:r>
                            <m:rPr>
                              <m:nor/>
                            </m:rPr>
                            <a:rPr lang="es-CO" b="0" i="0" smtClean="0">
                              <a:latin typeface="Showcard Gothic" panose="04020904020102020604" pitchFamily="82" charset="0"/>
                              <a:ea typeface="Cambria Math"/>
                            </a:rPr>
                            <m:t>+</m:t>
                          </m:r>
                          <m:d>
                            <m:dPr>
                              <m:ctrlPr>
                                <a:rPr lang="es-CO" b="0" i="1" smtClean="0">
                                  <a:latin typeface="Cambria Math"/>
                                  <a:ea typeface="Cambria Math"/>
                                </a:rPr>
                              </m:ctrlPr>
                            </m:dPr>
                            <m:e>
                              <m:r>
                                <m:rPr>
                                  <m:nor/>
                                </m:rPr>
                                <a:rPr lang="es-CO" b="0" i="0" smtClean="0">
                                  <a:latin typeface="Showcard Gothic" panose="04020904020102020604" pitchFamily="82" charset="0"/>
                                  <a:ea typeface="Cambria Math"/>
                                </a:rPr>
                                <m:t>41.5∙5</m:t>
                              </m:r>
                            </m:e>
                          </m:d>
                          <m:r>
                            <m:rPr>
                              <m:nor/>
                            </m:rPr>
                            <a:rPr lang="es-CO" b="0" i="0" smtClean="0">
                              <a:latin typeface="Showcard Gothic" panose="04020904020102020604" pitchFamily="82" charset="0"/>
                              <a:ea typeface="Cambria Math"/>
                            </a:rPr>
                            <m:t>+</m:t>
                          </m:r>
                          <m:d>
                            <m:dPr>
                              <m:ctrlPr>
                                <a:rPr lang="es-CO" b="0" i="1" smtClean="0">
                                  <a:latin typeface="Cambria Math"/>
                                  <a:ea typeface="Cambria Math"/>
                                </a:rPr>
                              </m:ctrlPr>
                            </m:dPr>
                            <m:e>
                              <m:r>
                                <m:rPr>
                                  <m:nor/>
                                </m:rPr>
                                <a:rPr lang="es-CO" b="0" i="0" smtClean="0">
                                  <a:latin typeface="Showcard Gothic" panose="04020904020102020604" pitchFamily="82" charset="0"/>
                                  <a:ea typeface="Cambria Math"/>
                                </a:rPr>
                                <m:t>50.5∙8</m:t>
                              </m:r>
                            </m:e>
                          </m:d>
                          <m:r>
                            <m:rPr>
                              <m:nor/>
                            </m:rPr>
                            <a:rPr lang="es-CO" b="0" i="0" smtClean="0">
                              <a:latin typeface="Showcard Gothic" panose="04020904020102020604" pitchFamily="82" charset="0"/>
                              <a:ea typeface="Cambria Math"/>
                            </a:rPr>
                            <m:t>+</m:t>
                          </m:r>
                          <m:d>
                            <m:dPr>
                              <m:ctrlPr>
                                <a:rPr lang="es-CO" b="0" i="1" smtClean="0">
                                  <a:latin typeface="Cambria Math"/>
                                  <a:ea typeface="Cambria Math"/>
                                </a:rPr>
                              </m:ctrlPr>
                            </m:dPr>
                            <m:e>
                              <m:r>
                                <m:rPr>
                                  <m:nor/>
                                </m:rPr>
                                <a:rPr lang="es-CO" b="0" i="0" smtClean="0">
                                  <a:latin typeface="Showcard Gothic" panose="04020904020102020604" pitchFamily="82" charset="0"/>
                                  <a:ea typeface="Cambria Math"/>
                                </a:rPr>
                                <m:t>59.5∙6</m:t>
                              </m:r>
                            </m:e>
                          </m:d>
                          <m:r>
                            <m:rPr>
                              <m:nor/>
                            </m:rPr>
                            <a:rPr lang="es-CO" b="0" i="0" smtClean="0">
                              <a:latin typeface="Showcard Gothic" panose="04020904020102020604" pitchFamily="82" charset="0"/>
                              <a:ea typeface="Cambria Math"/>
                            </a:rPr>
                            <m:t>+(68.5∙7)</m:t>
                          </m:r>
                        </m:num>
                        <m:den>
                          <m:r>
                            <m:rPr>
                              <m:nor/>
                            </m:rPr>
                            <a:rPr lang="es-CO" b="0" i="0" smtClean="0">
                              <a:latin typeface="Showcard Gothic" panose="04020904020102020604" pitchFamily="82" charset="0"/>
                            </a:rPr>
                            <m:t>50</m:t>
                          </m:r>
                        </m:den>
                      </m:f>
                    </m:oMath>
                  </m:oMathPara>
                </a14:m>
                <a:endParaRPr lang="es-CO" dirty="0">
                  <a:latin typeface="Showcard Gothic" panose="04020904020102020604" pitchFamily="82" charset="0"/>
                </a:endParaRPr>
              </a:p>
            </p:txBody>
          </p:sp>
        </mc:Choice>
        <mc:Fallback xmlns="">
          <p:sp>
            <p:nvSpPr>
              <p:cNvPr id="8" name="7 CuadroTexto"/>
              <p:cNvSpPr txBox="1">
                <a:spLocks noRot="1" noChangeAspect="1" noMove="1" noResize="1" noEditPoints="1" noAdjustHandles="1" noChangeArrowheads="1" noChangeShapeType="1" noTextEdit="1"/>
              </p:cNvSpPr>
              <p:nvPr/>
            </p:nvSpPr>
            <p:spPr>
              <a:xfrm>
                <a:off x="0" y="4941168"/>
                <a:ext cx="7040902" cy="658706"/>
              </a:xfrm>
              <a:prstGeom prst="rect">
                <a:avLst/>
              </a:prstGeom>
              <a:blipFill rotWithShape="1">
                <a:blip r:embed="rId3"/>
                <a:stretch>
                  <a:fillRect/>
                </a:stretch>
              </a:blipFill>
            </p:spPr>
            <p:txBody>
              <a:bodyPr/>
              <a:lstStyle/>
              <a:p>
                <a:r>
                  <a:rPr lang="es-CO">
                    <a:noFill/>
                  </a:rPr>
                  <a:t> </a:t>
                </a:r>
              </a:p>
            </p:txBody>
          </p:sp>
        </mc:Fallback>
      </mc:AlternateContent>
      <p:sp>
        <p:nvSpPr>
          <p:cNvPr id="9" name="8 Flecha izquierda y derecha"/>
          <p:cNvSpPr/>
          <p:nvPr/>
        </p:nvSpPr>
        <p:spPr>
          <a:xfrm>
            <a:off x="4500048" y="983922"/>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9 Flecha izquierda y derecha"/>
          <p:cNvSpPr/>
          <p:nvPr/>
        </p:nvSpPr>
        <p:spPr>
          <a:xfrm>
            <a:off x="4500048" y="1343953"/>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izquierda y derecha"/>
          <p:cNvSpPr/>
          <p:nvPr/>
        </p:nvSpPr>
        <p:spPr>
          <a:xfrm>
            <a:off x="4500048" y="1703953"/>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y derecha"/>
          <p:cNvSpPr/>
          <p:nvPr/>
        </p:nvSpPr>
        <p:spPr>
          <a:xfrm>
            <a:off x="4500048" y="2063953"/>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Flecha izquierda y derecha"/>
          <p:cNvSpPr/>
          <p:nvPr/>
        </p:nvSpPr>
        <p:spPr>
          <a:xfrm>
            <a:off x="4500048" y="2423953"/>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13 Flecha izquierda y derecha"/>
          <p:cNvSpPr/>
          <p:nvPr/>
        </p:nvSpPr>
        <p:spPr>
          <a:xfrm>
            <a:off x="4500048" y="2852936"/>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14 Flecha izquierda y derecha"/>
          <p:cNvSpPr/>
          <p:nvPr/>
        </p:nvSpPr>
        <p:spPr>
          <a:xfrm>
            <a:off x="4500048" y="3212936"/>
            <a:ext cx="468000" cy="360000"/>
          </a:xfrm>
          <a:prstGeom prst="leftRightArrow">
            <a:avLst>
              <a:gd name="adj1" fmla="val 21412"/>
              <a:gd name="adj2" fmla="val 32847"/>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mc:AlternateContent xmlns:mc="http://schemas.openxmlformats.org/markup-compatibility/2006" xmlns:a14="http://schemas.microsoft.com/office/drawing/2010/main">
        <mc:Choice Requires="a14">
          <p:sp>
            <p:nvSpPr>
              <p:cNvPr id="16" name="15 CuadroTexto"/>
              <p:cNvSpPr txBox="1"/>
              <p:nvPr/>
            </p:nvSpPr>
            <p:spPr>
              <a:xfrm>
                <a:off x="7040902" y="4941168"/>
                <a:ext cx="869149" cy="6350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b="0" i="0" smtClean="0">
                          <a:latin typeface="Showcard Gothic" panose="04020904020102020604" pitchFamily="82" charset="0"/>
                        </a:rPr>
                        <m:t>=</m:t>
                      </m:r>
                      <m:f>
                        <m:fPr>
                          <m:ctrlPr>
                            <a:rPr lang="es-CO" b="0" i="1" smtClean="0">
                              <a:latin typeface="Cambria Math"/>
                            </a:rPr>
                          </m:ctrlPr>
                        </m:fPr>
                        <m:num>
                          <m:r>
                            <m:rPr>
                              <m:nor/>
                            </m:rPr>
                            <a:rPr lang="es-CO" b="0" i="0" smtClean="0">
                              <a:latin typeface="Showcard Gothic" panose="04020904020102020604" pitchFamily="82" charset="0"/>
                            </a:rPr>
                            <m:t>2039</m:t>
                          </m:r>
                        </m:num>
                        <m:den>
                          <m:r>
                            <m:rPr>
                              <m:nor/>
                            </m:rPr>
                            <a:rPr lang="es-CO" b="0" i="0" smtClean="0">
                              <a:latin typeface="Showcard Gothic" panose="04020904020102020604" pitchFamily="82" charset="0"/>
                            </a:rPr>
                            <m:t>50</m:t>
                          </m:r>
                        </m:den>
                      </m:f>
                    </m:oMath>
                  </m:oMathPara>
                </a14:m>
                <a:endParaRPr lang="es-CO" dirty="0">
                  <a:latin typeface="Showcard Gothic" panose="04020904020102020604" pitchFamily="82" charset="0"/>
                </a:endParaRPr>
              </a:p>
            </p:txBody>
          </p:sp>
        </mc:Choice>
        <mc:Fallback xmlns="">
          <p:sp>
            <p:nvSpPr>
              <p:cNvPr id="16" name="15 CuadroTexto"/>
              <p:cNvSpPr txBox="1">
                <a:spLocks noRot="1" noChangeAspect="1" noMove="1" noResize="1" noEditPoints="1" noAdjustHandles="1" noChangeArrowheads="1" noChangeShapeType="1" noTextEdit="1"/>
              </p:cNvSpPr>
              <p:nvPr/>
            </p:nvSpPr>
            <p:spPr>
              <a:xfrm>
                <a:off x="7040902" y="4941168"/>
                <a:ext cx="869149" cy="635046"/>
              </a:xfrm>
              <a:prstGeom prst="rect">
                <a:avLst/>
              </a:prstGeom>
              <a:blipFill rotWithShape="1">
                <a:blip r:embed="rId4"/>
                <a:stretch>
                  <a:fillRect/>
                </a:stretch>
              </a:blipFill>
            </p:spPr>
            <p:txBody>
              <a:bodyPr/>
              <a:lstStyle/>
              <a:p>
                <a:r>
                  <a:rPr lang="es-CO">
                    <a:noFill/>
                  </a:rPr>
                  <a:t> </a:t>
                </a:r>
              </a:p>
            </p:txBody>
          </p:sp>
        </mc:Fallback>
      </mc:AlternateContent>
      <p:sp>
        <p:nvSpPr>
          <p:cNvPr id="17" name="16 CuadroTexto"/>
          <p:cNvSpPr txBox="1"/>
          <p:nvPr/>
        </p:nvSpPr>
        <p:spPr>
          <a:xfrm>
            <a:off x="7910051" y="5074025"/>
            <a:ext cx="979755" cy="369332"/>
          </a:xfrm>
          <a:prstGeom prst="rect">
            <a:avLst/>
          </a:prstGeom>
          <a:noFill/>
        </p:spPr>
        <p:txBody>
          <a:bodyPr wrap="none" rtlCol="0">
            <a:spAutoFit/>
          </a:bodyPr>
          <a:lstStyle/>
          <a:p>
            <a:r>
              <a:rPr lang="es-CO" dirty="0" smtClean="0">
                <a:latin typeface="Showcard Gothic" panose="04020904020102020604" pitchFamily="82" charset="0"/>
              </a:rPr>
              <a:t>= 40.78 </a:t>
            </a:r>
            <a:endParaRPr lang="es-CO" dirty="0">
              <a:latin typeface="Showcard Gothic" panose="04020904020102020604" pitchFamily="82" charset="0"/>
            </a:endParaRPr>
          </a:p>
        </p:txBody>
      </p:sp>
      <p:sp>
        <p:nvSpPr>
          <p:cNvPr id="18" name="17 Rectángulo"/>
          <p:cNvSpPr/>
          <p:nvPr/>
        </p:nvSpPr>
        <p:spPr>
          <a:xfrm>
            <a:off x="8100392" y="5074025"/>
            <a:ext cx="789414" cy="3693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59306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iterate type="lt">
                                    <p:tmAbs val="100"/>
                                  </p:iterate>
                                  <p:childTnLst>
                                    <p:set>
                                      <p:cBhvr>
                                        <p:cTn id="45" dur="1" fill="hold">
                                          <p:stCondLst>
                                            <p:cond delay="0"/>
                                          </p:stCondLst>
                                        </p:cTn>
                                        <p:tgtEl>
                                          <p:spTgt spid="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iterate type="lt">
                                    <p:tmAbs val="100"/>
                                  </p:iterate>
                                  <p:childTnLst>
                                    <p:set>
                                      <p:cBhvr>
                                        <p:cTn id="49" dur="1" fill="hold">
                                          <p:stCondLst>
                                            <p:cond delay="0"/>
                                          </p:stCondLst>
                                        </p:cTn>
                                        <p:tgtEl>
                                          <p:spTgt spid="16"/>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iterate type="lt">
                                    <p:tmAbs val="100"/>
                                  </p:iterate>
                                  <p:childTnLst>
                                    <p:set>
                                      <p:cBhvr>
                                        <p:cTn id="53" dur="1" fill="hold">
                                          <p:stCondLst>
                                            <p:cond delay="0"/>
                                          </p:stCondLst>
                                        </p:cTn>
                                        <p:tgtEl>
                                          <p:spTgt spid="17"/>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repeatCount="300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left)">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8" grpId="0"/>
      <p:bldP spid="9" grpId="0" animBg="1"/>
      <p:bldP spid="10" grpId="0" animBg="1"/>
      <p:bldP spid="11" grpId="0" animBg="1"/>
      <p:bldP spid="12" grpId="0" animBg="1"/>
      <p:bldP spid="13" grpId="0" animBg="1"/>
      <p:bldP spid="14" grpId="0" animBg="1"/>
      <p:bldP spid="15" grpId="0" animBg="1"/>
      <p:bldP spid="16" grpId="0"/>
      <p:bldP spid="17" grpId="0"/>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5" name="4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6" name="5 CuadroTexto"/>
          <p:cNvSpPr txBox="1"/>
          <p:nvPr/>
        </p:nvSpPr>
        <p:spPr>
          <a:xfrm>
            <a:off x="0" y="550004"/>
            <a:ext cx="2016899" cy="523220"/>
          </a:xfrm>
          <a:prstGeom prst="rect">
            <a:avLst/>
          </a:prstGeom>
          <a:noFill/>
        </p:spPr>
        <p:txBody>
          <a:bodyPr wrap="none" rtlCol="0">
            <a:spAutoFit/>
          </a:bodyPr>
          <a:lstStyle/>
          <a:p>
            <a:r>
              <a:rPr lang="en-AU" sz="2800" dirty="0" smtClean="0">
                <a:solidFill>
                  <a:srgbClr val="FF0000"/>
                </a:solidFill>
                <a:latin typeface="Showcard Gothic" panose="04020904020102020604" pitchFamily="82" charset="0"/>
              </a:rPr>
              <a:t>Solution</a:t>
            </a:r>
            <a:r>
              <a:rPr lang="es-CO" sz="2800" dirty="0" smtClean="0">
                <a:solidFill>
                  <a:srgbClr val="FF0000"/>
                </a:solidFill>
                <a:latin typeface="Showcard Gothic" panose="04020904020102020604" pitchFamily="82" charset="0"/>
              </a:rPr>
              <a:t>:</a:t>
            </a:r>
            <a:endParaRPr lang="es-CO" sz="2800" dirty="0">
              <a:solidFill>
                <a:srgbClr val="FF0000"/>
              </a:solidFill>
              <a:latin typeface="Showcard Gothic" panose="04020904020102020604" pitchFamily="82" charset="0"/>
            </a:endParaRPr>
          </a:p>
        </p:txBody>
      </p:sp>
      <p:graphicFrame>
        <p:nvGraphicFramePr>
          <p:cNvPr id="7" name="6 Tabla"/>
          <p:cNvGraphicFramePr>
            <a:graphicFrameLocks noGrp="1"/>
          </p:cNvGraphicFramePr>
          <p:nvPr>
            <p:extLst>
              <p:ext uri="{D42A27DB-BD31-4B8C-83A1-F6EECF244321}">
                <p14:modId xmlns:p14="http://schemas.microsoft.com/office/powerpoint/2010/main" val="2860275602"/>
              </p:ext>
            </p:extLst>
          </p:nvPr>
        </p:nvGraphicFramePr>
        <p:xfrm>
          <a:off x="2123728" y="641216"/>
          <a:ext cx="5363486" cy="3291840"/>
        </p:xfrm>
        <a:graphic>
          <a:graphicData uri="http://schemas.openxmlformats.org/drawingml/2006/table">
            <a:tbl>
              <a:tblPr firstRow="1" bandRow="1">
                <a:tableStyleId>{5940675A-B579-460E-94D1-54222C63F5DA}</a:tableStyleId>
              </a:tblPr>
              <a:tblGrid>
                <a:gridCol w="1531418"/>
                <a:gridCol w="1128762"/>
                <a:gridCol w="552593"/>
                <a:gridCol w="561865"/>
                <a:gridCol w="797841"/>
                <a:gridCol w="791007"/>
              </a:tblGrid>
              <a:tr h="332999">
                <a:tc>
                  <a:txBody>
                    <a:bodyPr/>
                    <a:lstStyle/>
                    <a:p>
                      <a:pPr algn="ctr"/>
                      <a:r>
                        <a:rPr lang="en-AU" b="1" dirty="0" smtClean="0">
                          <a:effectLst/>
                          <a:latin typeface="Tekton Pro" pitchFamily="34" charset="0"/>
                        </a:rPr>
                        <a:t>Class limits</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Midpoint</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fi</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Fr</a:t>
                      </a:r>
                      <a:endParaRPr lang="en-AU" b="1" dirty="0">
                        <a:effectLst/>
                        <a:latin typeface="Tekton Pro" pitchFamily="34" charset="0"/>
                      </a:endParaRPr>
                    </a:p>
                  </a:txBody>
                  <a:tcPr anchor="ctr">
                    <a:solidFill>
                      <a:srgbClr val="92D050"/>
                    </a:solidFill>
                  </a:tcPr>
                </a:tc>
              </a:tr>
              <a:tr h="332999">
                <a:tc>
                  <a:txBody>
                    <a:bodyPr/>
                    <a:lstStyle/>
                    <a:p>
                      <a:pPr algn="ctr"/>
                      <a:r>
                        <a:rPr lang="en-AU" b="0" dirty="0" smtClean="0">
                          <a:latin typeface="Tekton Pro" pitchFamily="34" charset="0"/>
                        </a:rPr>
                        <a:t>10 – 19</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14.5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solidFill>
                            <a:schemeClr val="tx1"/>
                          </a:solidFill>
                          <a:latin typeface="Tekton Pro" pitchFamily="34" charset="0"/>
                        </a:rPr>
                        <a:t>19</a:t>
                      </a:r>
                      <a:r>
                        <a:rPr lang="en-AU" b="0" baseline="0" dirty="0" smtClean="0">
                          <a:solidFill>
                            <a:schemeClr val="tx1"/>
                          </a:solidFill>
                          <a:latin typeface="Tekton Pro" pitchFamily="34" charset="0"/>
                        </a:rPr>
                        <a:t> – 28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23.5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11</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0.22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0.32</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28 –37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32.5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0.48</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27 – 46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41.5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0.10</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0.58</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46 – 55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0.74</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55 – 64</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59.5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43</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0.86</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64 – 73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68.5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solidFill>
                            <a:schemeClr val="tx1"/>
                          </a:solidFill>
                          <a:latin typeface="Tekton Pro" pitchFamily="34" charset="0"/>
                        </a:rPr>
                        <a:t>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a:t>
                      </a:r>
                      <a:endParaRPr lang="en-AU" b="0" dirty="0">
                        <a:solidFill>
                          <a:schemeClr val="tx1"/>
                        </a:solidFill>
                        <a:latin typeface="Tekton Pro" pitchFamily="34" charset="0"/>
                      </a:endParaRPr>
                    </a:p>
                  </a:txBody>
                  <a:tcPr>
                    <a:solidFill>
                      <a:schemeClr val="bg1"/>
                    </a:solidFill>
                  </a:tcPr>
                </a:tc>
              </a:tr>
              <a:tr h="332999">
                <a:tc gridSpan="2">
                  <a:txBody>
                    <a:bodyPr/>
                    <a:lstStyle/>
                    <a:p>
                      <a:pPr algn="r"/>
                      <a:r>
                        <a:rPr lang="en-AU" b="1" dirty="0" smtClean="0">
                          <a:latin typeface="Arial Black" panose="020B0A04020102020204" pitchFamily="34" charset="0"/>
                        </a:rPr>
                        <a:t>Totals</a:t>
                      </a:r>
                      <a:endParaRPr lang="en-AU" b="1" dirty="0">
                        <a:solidFill>
                          <a:schemeClr val="tx1"/>
                        </a:solidFill>
                        <a:latin typeface="Arial Black" panose="020B0A04020102020204" pitchFamily="34" charset="0"/>
                      </a:endParaRPr>
                    </a:p>
                  </a:txBody>
                  <a:tcPr>
                    <a:solidFill>
                      <a:srgbClr val="92D050"/>
                    </a:solidFill>
                  </a:tcPr>
                </a:tc>
                <a:tc hMerge="1">
                  <a:txBody>
                    <a:bodyPr/>
                    <a:lstStyle/>
                    <a:p>
                      <a:endParaRPr lang="en-AU" dirty="0"/>
                    </a:p>
                  </a:txBody>
                  <a:tcPr/>
                </a:tc>
                <a:tc>
                  <a:txBody>
                    <a:bodyPr/>
                    <a:lstStyle/>
                    <a:p>
                      <a:pPr algn="ctr"/>
                      <a:r>
                        <a:rPr lang="en-AU" b="1" dirty="0" smtClean="0">
                          <a:latin typeface="Arial Black" panose="020B0A04020102020204" pitchFamily="34" charset="0"/>
                        </a:rPr>
                        <a:t>50</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c>
                  <a:txBody>
                    <a:bodyPr/>
                    <a:lstStyle/>
                    <a:p>
                      <a:pPr algn="ctr"/>
                      <a:r>
                        <a:rPr lang="en-AU" b="1" dirty="0" smtClean="0">
                          <a:latin typeface="Arial Black" panose="020B0A04020102020204" pitchFamily="34" charset="0"/>
                        </a:rPr>
                        <a:t>1</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r>
            </a:tbl>
          </a:graphicData>
        </a:graphic>
      </p:graphicFrame>
      <p:sp>
        <p:nvSpPr>
          <p:cNvPr id="8" name="7 CuadroTexto"/>
          <p:cNvSpPr txBox="1"/>
          <p:nvPr/>
        </p:nvSpPr>
        <p:spPr>
          <a:xfrm>
            <a:off x="0" y="4221088"/>
            <a:ext cx="1183337" cy="523220"/>
          </a:xfrm>
          <a:prstGeom prst="rect">
            <a:avLst/>
          </a:prstGeom>
          <a:noFill/>
        </p:spPr>
        <p:txBody>
          <a:bodyPr wrap="none" rtlCol="0">
            <a:spAutoFit/>
          </a:bodyPr>
          <a:lstStyle/>
          <a:p>
            <a:r>
              <a:rPr lang="es-CO" sz="2800" dirty="0" err="1" smtClean="0">
                <a:solidFill>
                  <a:srgbClr val="FF0000"/>
                </a:solidFill>
                <a:latin typeface="Showcard Gothic" panose="04020904020102020604" pitchFamily="82" charset="0"/>
              </a:rPr>
              <a:t>Mode</a:t>
            </a:r>
            <a:endParaRPr lang="es-CO" sz="2800" dirty="0">
              <a:solidFill>
                <a:srgbClr val="FF0000"/>
              </a:solidFill>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9" name="8 CuadroTexto"/>
              <p:cNvSpPr txBox="1"/>
              <p:nvPr/>
            </p:nvSpPr>
            <p:spPr>
              <a:xfrm>
                <a:off x="1183337" y="4125356"/>
                <a:ext cx="4192751" cy="714683"/>
              </a:xfrm>
              <a:prstGeom prst="rect">
                <a:avLst/>
              </a:prstGeom>
              <a:solidFill>
                <a:srgbClr val="FFFF00"/>
              </a:solidFill>
              <a:effectLst>
                <a:outerShdw blurRad="101600" dist="101600" dir="2400000" algn="tl" rotWithShape="0">
                  <a:prstClr val="black"/>
                </a:outerShdw>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CO" b="1" i="1" smtClean="0">
                              <a:latin typeface="Cambria Math"/>
                            </a:rPr>
                          </m:ctrlPr>
                        </m:sSubPr>
                        <m:e>
                          <m:r>
                            <a:rPr lang="es-CO" b="1" i="0" smtClean="0">
                              <a:latin typeface="Cambria Math"/>
                            </a:rPr>
                            <m:t>𝐌</m:t>
                          </m:r>
                        </m:e>
                        <m:sub>
                          <m:r>
                            <a:rPr lang="es-CO" b="1" i="0" smtClean="0">
                              <a:latin typeface="Cambria Math"/>
                            </a:rPr>
                            <m:t>𝐨</m:t>
                          </m:r>
                        </m:sub>
                      </m:sSub>
                      <m:r>
                        <a:rPr lang="es-CO" b="1" i="0" smtClean="0">
                          <a:latin typeface="Cambria Math"/>
                        </a:rPr>
                        <m:t>=</m:t>
                      </m:r>
                      <m:sSub>
                        <m:sSubPr>
                          <m:ctrlPr>
                            <a:rPr lang="es-CO" b="1" i="1" smtClean="0">
                              <a:latin typeface="Cambria Math"/>
                            </a:rPr>
                          </m:ctrlPr>
                        </m:sSubPr>
                        <m:e>
                          <m:r>
                            <a:rPr lang="es-CO" b="1" i="0" smtClean="0">
                              <a:latin typeface="Cambria Math"/>
                            </a:rPr>
                            <m:t>𝐋</m:t>
                          </m:r>
                        </m:e>
                        <m:sub>
                          <m:r>
                            <a:rPr lang="es-CO" b="1" i="0" smtClean="0">
                              <a:latin typeface="Cambria Math"/>
                            </a:rPr>
                            <m:t>𝐢</m:t>
                          </m:r>
                        </m:sub>
                      </m:sSub>
                      <m:r>
                        <a:rPr lang="es-CO" b="1" i="0" smtClean="0">
                          <a:latin typeface="Cambria Math"/>
                        </a:rPr>
                        <m:t>+</m:t>
                      </m:r>
                      <m:d>
                        <m:dPr>
                          <m:ctrlPr>
                            <a:rPr lang="es-CO" b="1" i="1" smtClean="0">
                              <a:latin typeface="Cambria Math"/>
                            </a:rPr>
                          </m:ctrlPr>
                        </m:dPr>
                        <m:e>
                          <m:f>
                            <m:fPr>
                              <m:ctrlPr>
                                <a:rPr lang="es-CO" b="1" i="1" smtClean="0">
                                  <a:latin typeface="Cambria Math"/>
                                </a:rPr>
                              </m:ctrlPr>
                            </m:fPr>
                            <m:num>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r>
                                <a:rPr lang="es-CO" b="1" i="0" smtClean="0">
                                  <a:latin typeface="Cambria Math"/>
                                </a:rPr>
                                <m:t>−</m:t>
                              </m:r>
                              <m:sSub>
                                <m:sSubPr>
                                  <m:ctrlPr>
                                    <a:rPr lang="es-CO" b="1" i="1" smtClean="0">
                                      <a:latin typeface="Cambria Math"/>
                                    </a:rPr>
                                  </m:ctrlPr>
                                </m:sSubPr>
                                <m:e>
                                  <m:r>
                                    <a:rPr lang="es-CO" b="1" i="0" smtClean="0">
                                      <a:latin typeface="Cambria Math"/>
                                    </a:rPr>
                                    <m:t>𝐟</m:t>
                                  </m:r>
                                </m:e>
                                <m:sub>
                                  <m:r>
                                    <a:rPr lang="es-CO" b="1" i="0" smtClean="0">
                                      <a:latin typeface="Cambria Math"/>
                                    </a:rPr>
                                    <m:t>𝐢</m:t>
                                  </m:r>
                                  <m:r>
                                    <a:rPr lang="es-CO" b="1" i="0" smtClean="0">
                                      <a:latin typeface="Cambria Math"/>
                                    </a:rPr>
                                    <m:t>−</m:t>
                                  </m:r>
                                  <m:r>
                                    <a:rPr lang="es-CO" b="1" i="0" smtClean="0">
                                      <a:latin typeface="Cambria Math"/>
                                    </a:rPr>
                                    <m:t>𝟏</m:t>
                                  </m:r>
                                </m:sub>
                              </m:sSub>
                            </m:num>
                            <m:den>
                              <m:d>
                                <m:dPr>
                                  <m:ctrlPr>
                                    <a:rPr lang="es-CO" b="1" i="1" smtClean="0">
                                      <a:latin typeface="Cambria Math"/>
                                    </a:rPr>
                                  </m:ctrlPr>
                                </m:dPr>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r>
                                    <a:rPr lang="es-CO" b="1" i="0" smtClean="0">
                                      <a:latin typeface="Cambria Math"/>
                                    </a:rPr>
                                    <m:t>−</m:t>
                                  </m:r>
                                  <m:sSub>
                                    <m:sSubPr>
                                      <m:ctrlPr>
                                        <a:rPr lang="es-CO" b="1" i="1" smtClean="0">
                                          <a:latin typeface="Cambria Math"/>
                                        </a:rPr>
                                      </m:ctrlPr>
                                    </m:sSubPr>
                                    <m:e>
                                      <m:r>
                                        <a:rPr lang="es-CO" b="1" i="0" smtClean="0">
                                          <a:latin typeface="Cambria Math"/>
                                        </a:rPr>
                                        <m:t>𝐟</m:t>
                                      </m:r>
                                    </m:e>
                                    <m:sub>
                                      <m:r>
                                        <a:rPr lang="es-CO" b="1" i="0" smtClean="0">
                                          <a:latin typeface="Cambria Math"/>
                                        </a:rPr>
                                        <m:t>𝐢</m:t>
                                      </m:r>
                                      <m:r>
                                        <a:rPr lang="es-CO" b="1" i="0" smtClean="0">
                                          <a:latin typeface="Cambria Math"/>
                                        </a:rPr>
                                        <m:t>−</m:t>
                                      </m:r>
                                      <m:r>
                                        <a:rPr lang="es-CO" b="1" i="0" smtClean="0">
                                          <a:latin typeface="Cambria Math"/>
                                        </a:rPr>
                                        <m:t>𝟏</m:t>
                                      </m:r>
                                    </m:sub>
                                  </m:sSub>
                                </m:e>
                              </m:d>
                              <m:r>
                                <a:rPr lang="es-CO" b="1" i="0" smtClean="0">
                                  <a:latin typeface="Cambria Math"/>
                                </a:rPr>
                                <m:t>+</m:t>
                              </m:r>
                              <m:d>
                                <m:dPr>
                                  <m:ctrlPr>
                                    <a:rPr lang="es-CO" b="1" i="1" smtClean="0">
                                      <a:latin typeface="Cambria Math"/>
                                    </a:rPr>
                                  </m:ctrlPr>
                                </m:dPr>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r>
                                    <a:rPr lang="es-CO" b="1" i="0" smtClean="0">
                                      <a:latin typeface="Cambria Math"/>
                                    </a:rPr>
                                    <m:t>−</m:t>
                                  </m:r>
                                  <m:sSub>
                                    <m:sSubPr>
                                      <m:ctrlPr>
                                        <a:rPr lang="es-CO" b="1" i="1" smtClean="0">
                                          <a:latin typeface="Cambria Math"/>
                                        </a:rPr>
                                      </m:ctrlPr>
                                    </m:sSubPr>
                                    <m:e>
                                      <m:r>
                                        <a:rPr lang="es-CO" b="1" i="0" smtClean="0">
                                          <a:latin typeface="Cambria Math"/>
                                        </a:rPr>
                                        <m:t>𝐟</m:t>
                                      </m:r>
                                    </m:e>
                                    <m:sub>
                                      <m:r>
                                        <a:rPr lang="es-CO" b="1" i="0" smtClean="0">
                                          <a:latin typeface="Cambria Math"/>
                                        </a:rPr>
                                        <m:t>𝐢</m:t>
                                      </m:r>
                                      <m:r>
                                        <a:rPr lang="es-CO" b="1" i="0" smtClean="0">
                                          <a:latin typeface="Cambria Math"/>
                                        </a:rPr>
                                        <m:t>+</m:t>
                                      </m:r>
                                      <m:r>
                                        <a:rPr lang="es-CO" b="1" i="0" smtClean="0">
                                          <a:latin typeface="Cambria Math"/>
                                        </a:rPr>
                                        <m:t>𝟏</m:t>
                                      </m:r>
                                    </m:sub>
                                  </m:sSub>
                                </m:e>
                              </m:d>
                            </m:den>
                          </m:f>
                        </m:e>
                      </m:d>
                      <m:r>
                        <a:rPr lang="es-CO" b="1" i="0" smtClean="0">
                          <a:latin typeface="Cambria Math"/>
                          <a:ea typeface="Cambria Math"/>
                        </a:rPr>
                        <m:t>∙</m:t>
                      </m:r>
                      <m:r>
                        <a:rPr lang="es-CO" b="1" i="0" smtClean="0">
                          <a:latin typeface="Cambria Math"/>
                          <a:ea typeface="Cambria Math"/>
                        </a:rPr>
                        <m:t>𝐀</m:t>
                      </m:r>
                    </m:oMath>
                  </m:oMathPara>
                </a14:m>
                <a:endParaRPr lang="es-CO" b="1" dirty="0"/>
              </a:p>
            </p:txBody>
          </p:sp>
        </mc:Choice>
        <mc:Fallback xmlns="">
          <p:sp>
            <p:nvSpPr>
              <p:cNvPr id="9" name="8 CuadroTexto"/>
              <p:cNvSpPr txBox="1">
                <a:spLocks noRot="1" noChangeAspect="1" noMove="1" noResize="1" noEditPoints="1" noAdjustHandles="1" noChangeArrowheads="1" noChangeShapeType="1" noTextEdit="1"/>
              </p:cNvSpPr>
              <p:nvPr/>
            </p:nvSpPr>
            <p:spPr>
              <a:xfrm>
                <a:off x="1183337" y="4125356"/>
                <a:ext cx="4192751" cy="714683"/>
              </a:xfrm>
              <a:prstGeom prst="rect">
                <a:avLst/>
              </a:prstGeom>
              <a:blipFill rotWithShape="1">
                <a:blip r:embed="rId2"/>
                <a:stretch>
                  <a:fillRect/>
                </a:stretch>
              </a:blipFill>
              <a:effectLst>
                <a:outerShdw blurRad="101600" dist="101600" dir="2400000" algn="tl" rotWithShape="0">
                  <a:prstClr val="black"/>
                </a:outerShdw>
              </a:effectLst>
            </p:spPr>
            <p:txBody>
              <a:bodyPr/>
              <a:lstStyle/>
              <a:p>
                <a:r>
                  <a:rPr lang="es-CO">
                    <a:noFill/>
                  </a:rPr>
                  <a:t> </a:t>
                </a:r>
              </a:p>
            </p:txBody>
          </p:sp>
        </mc:Fallback>
      </mc:AlternateContent>
      <p:sp>
        <p:nvSpPr>
          <p:cNvPr id="10" name="9 Flecha derecha"/>
          <p:cNvSpPr/>
          <p:nvPr/>
        </p:nvSpPr>
        <p:spPr>
          <a:xfrm>
            <a:off x="4495609" y="1340768"/>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flipH="1">
            <a:off x="5196088" y="1340768"/>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mc:AlternateContent xmlns:mc="http://schemas.openxmlformats.org/markup-compatibility/2006" xmlns:a14="http://schemas.microsoft.com/office/drawing/2010/main">
        <mc:Choice Requires="a14">
          <p:sp>
            <p:nvSpPr>
              <p:cNvPr id="12" name="11 CuadroTexto"/>
              <p:cNvSpPr txBox="1"/>
              <p:nvPr/>
            </p:nvSpPr>
            <p:spPr>
              <a:xfrm>
                <a:off x="0" y="5301208"/>
                <a:ext cx="2977418"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CO" i="1" smtClean="0">
                              <a:latin typeface="Cambria Math"/>
                            </a:rPr>
                          </m:ctrlPr>
                        </m:sSubPr>
                        <m:e>
                          <m:r>
                            <m:rPr>
                              <m:nor/>
                            </m:rPr>
                            <a:rPr lang="es-CO" b="0" i="0" smtClean="0">
                              <a:latin typeface="Showcard Gothic" panose="04020904020102020604" pitchFamily="82" charset="0"/>
                            </a:rPr>
                            <m:t>M</m:t>
                          </m:r>
                        </m:e>
                        <m:sub>
                          <m:r>
                            <m:rPr>
                              <m:nor/>
                            </m:rPr>
                            <a:rPr lang="es-CO" b="0" i="0" smtClean="0">
                              <a:latin typeface="Showcard Gothic" panose="04020904020102020604" pitchFamily="82" charset="0"/>
                            </a:rPr>
                            <m:t>o</m:t>
                          </m:r>
                        </m:sub>
                      </m:sSub>
                      <m:r>
                        <m:rPr>
                          <m:nor/>
                        </m:rPr>
                        <a:rPr lang="es-CO" b="0" i="0" smtClean="0">
                          <a:latin typeface="Showcard Gothic" panose="04020904020102020604" pitchFamily="82" charset="0"/>
                        </a:rPr>
                        <m:t>= 19+</m:t>
                      </m:r>
                      <m:d>
                        <m:dPr>
                          <m:ctrlPr>
                            <a:rPr lang="es-CO" b="0" i="1" smtClean="0">
                              <a:latin typeface="Cambria Math"/>
                            </a:rPr>
                          </m:ctrlPr>
                        </m:dPr>
                        <m:e>
                          <m:f>
                            <m:fPr>
                              <m:ctrlPr>
                                <a:rPr lang="es-CO" b="0" i="1" smtClean="0">
                                  <a:latin typeface="Cambria Math"/>
                                </a:rPr>
                              </m:ctrlPr>
                            </m:fPr>
                            <m:num>
                              <m:r>
                                <m:rPr>
                                  <m:nor/>
                                </m:rPr>
                                <a:rPr lang="es-CO" b="0" i="0" smtClean="0">
                                  <a:latin typeface="Showcard Gothic" panose="04020904020102020604" pitchFamily="82" charset="0"/>
                                </a:rPr>
                                <m:t>11−5</m:t>
                              </m:r>
                            </m:num>
                            <m:den>
                              <m:d>
                                <m:dPr>
                                  <m:ctrlPr>
                                    <a:rPr lang="es-CO" b="0" i="1" smtClean="0">
                                      <a:latin typeface="Cambria Math"/>
                                    </a:rPr>
                                  </m:ctrlPr>
                                </m:dPr>
                                <m:e>
                                  <m:r>
                                    <m:rPr>
                                      <m:nor/>
                                    </m:rPr>
                                    <a:rPr lang="es-CO" b="0" i="0" smtClean="0">
                                      <a:latin typeface="Showcard Gothic" panose="04020904020102020604" pitchFamily="82" charset="0"/>
                                    </a:rPr>
                                    <m:t>11−5</m:t>
                                  </m:r>
                                </m:e>
                              </m:d>
                              <m:r>
                                <m:rPr>
                                  <m:nor/>
                                </m:rPr>
                                <a:rPr lang="es-CO" b="0" i="0" smtClean="0">
                                  <a:latin typeface="Showcard Gothic" panose="04020904020102020604" pitchFamily="82" charset="0"/>
                                </a:rPr>
                                <m:t>+</m:t>
                              </m:r>
                              <m:d>
                                <m:dPr>
                                  <m:ctrlPr>
                                    <a:rPr lang="es-CO" b="0" i="1" smtClean="0">
                                      <a:latin typeface="Cambria Math"/>
                                    </a:rPr>
                                  </m:ctrlPr>
                                </m:dPr>
                                <m:e>
                                  <m:r>
                                    <m:rPr>
                                      <m:nor/>
                                    </m:rPr>
                                    <a:rPr lang="es-CO" b="0" i="0" smtClean="0">
                                      <a:latin typeface="Showcard Gothic" panose="04020904020102020604" pitchFamily="82" charset="0"/>
                                    </a:rPr>
                                    <m:t>11−8</m:t>
                                  </m:r>
                                </m:e>
                              </m:d>
                            </m:den>
                          </m:f>
                        </m:e>
                      </m:d>
                      <m:r>
                        <m:rPr>
                          <m:nor/>
                        </m:rPr>
                        <a:rPr lang="es-CO" b="0" i="0" smtClean="0">
                          <a:latin typeface="Showcard Gothic" panose="04020904020102020604" pitchFamily="82" charset="0"/>
                          <a:ea typeface="Cambria Math"/>
                        </a:rPr>
                        <m:t>∙9</m:t>
                      </m:r>
                    </m:oMath>
                  </m:oMathPara>
                </a14:m>
                <a:endParaRPr lang="es-CO" dirty="0">
                  <a:latin typeface="Showcard Gothic" panose="04020904020102020604" pitchFamily="82" charset="0"/>
                </a:endParaRPr>
              </a:p>
            </p:txBody>
          </p:sp>
        </mc:Choice>
        <mc:Fallback xmlns="">
          <p:sp>
            <p:nvSpPr>
              <p:cNvPr id="12" name="11 CuadroTexto"/>
              <p:cNvSpPr txBox="1">
                <a:spLocks noRot="1" noChangeAspect="1" noMove="1" noResize="1" noEditPoints="1" noAdjustHandles="1" noChangeArrowheads="1" noChangeShapeType="1" noTextEdit="1"/>
              </p:cNvSpPr>
              <p:nvPr/>
            </p:nvSpPr>
            <p:spPr>
              <a:xfrm>
                <a:off x="0" y="5301208"/>
                <a:ext cx="2977418" cy="714683"/>
              </a:xfrm>
              <a:prstGeom prst="rect">
                <a:avLst/>
              </a:prstGeom>
              <a:blipFill rotWithShape="1">
                <a:blip r:embed="rId3"/>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3" name="12 CuadroTexto"/>
              <p:cNvSpPr txBox="1"/>
              <p:nvPr/>
            </p:nvSpPr>
            <p:spPr>
              <a:xfrm>
                <a:off x="2750729" y="5301208"/>
                <a:ext cx="1651734"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b="0" i="0" smtClean="0">
                          <a:latin typeface="Showcard Gothic" panose="04020904020102020604" pitchFamily="82" charset="0"/>
                        </a:rPr>
                        <m:t>= 19+</m:t>
                      </m:r>
                      <m:d>
                        <m:dPr>
                          <m:ctrlPr>
                            <a:rPr lang="es-CO" b="0" i="1" smtClean="0">
                              <a:latin typeface="Cambria Math"/>
                            </a:rPr>
                          </m:ctrlPr>
                        </m:dPr>
                        <m:e>
                          <m:f>
                            <m:fPr>
                              <m:ctrlPr>
                                <a:rPr lang="es-CO" b="0" i="1" smtClean="0">
                                  <a:latin typeface="Cambria Math"/>
                                </a:rPr>
                              </m:ctrlPr>
                            </m:fPr>
                            <m:num>
                              <m:r>
                                <m:rPr>
                                  <m:nor/>
                                </m:rPr>
                                <a:rPr lang="es-CO" b="0" i="0" smtClean="0">
                                  <a:latin typeface="Showcard Gothic" panose="04020904020102020604" pitchFamily="82" charset="0"/>
                                </a:rPr>
                                <m:t>6</m:t>
                              </m:r>
                            </m:num>
                            <m:den>
                              <m:r>
                                <m:rPr>
                                  <m:nor/>
                                </m:rPr>
                                <a:rPr lang="es-CO" b="0" i="0" smtClean="0">
                                  <a:latin typeface="Showcard Gothic" panose="04020904020102020604" pitchFamily="82" charset="0"/>
                                </a:rPr>
                                <m:t>6+3</m:t>
                              </m:r>
                            </m:den>
                          </m:f>
                        </m:e>
                      </m:d>
                      <m:r>
                        <m:rPr>
                          <m:nor/>
                        </m:rPr>
                        <a:rPr lang="es-CO" b="0" i="0" smtClean="0">
                          <a:latin typeface="Showcard Gothic" panose="04020904020102020604" pitchFamily="82" charset="0"/>
                          <a:ea typeface="Cambria Math"/>
                        </a:rPr>
                        <m:t>∙9</m:t>
                      </m:r>
                    </m:oMath>
                  </m:oMathPara>
                </a14:m>
                <a:endParaRPr lang="es-CO" dirty="0">
                  <a:latin typeface="Showcard Gothic" panose="04020904020102020604" pitchFamily="82" charset="0"/>
                </a:endParaRPr>
              </a:p>
            </p:txBody>
          </p:sp>
        </mc:Choice>
        <mc:Fallback xmlns="">
          <p:sp>
            <p:nvSpPr>
              <p:cNvPr id="13" name="12 CuadroTexto"/>
              <p:cNvSpPr txBox="1">
                <a:spLocks noRot="1" noChangeAspect="1" noMove="1" noResize="1" noEditPoints="1" noAdjustHandles="1" noChangeArrowheads="1" noChangeShapeType="1" noTextEdit="1"/>
              </p:cNvSpPr>
              <p:nvPr/>
            </p:nvSpPr>
            <p:spPr>
              <a:xfrm>
                <a:off x="2750729" y="5301208"/>
                <a:ext cx="1651734" cy="714683"/>
              </a:xfrm>
              <a:prstGeom prst="rect">
                <a:avLst/>
              </a:prstGeom>
              <a:blipFill rotWithShape="1">
                <a:blip r:embed="rId4"/>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4" name="13 CuadroTexto"/>
              <p:cNvSpPr txBox="1"/>
              <p:nvPr/>
            </p:nvSpPr>
            <p:spPr>
              <a:xfrm>
                <a:off x="4210506" y="5301208"/>
                <a:ext cx="1416092"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b="0" i="0" smtClean="0">
                          <a:latin typeface="Showcard Gothic" panose="04020904020102020604" pitchFamily="82" charset="0"/>
                        </a:rPr>
                        <m:t>= 19+</m:t>
                      </m:r>
                      <m:d>
                        <m:dPr>
                          <m:ctrlPr>
                            <a:rPr lang="es-CO" b="0" i="1" smtClean="0">
                              <a:latin typeface="Cambria Math"/>
                            </a:rPr>
                          </m:ctrlPr>
                        </m:dPr>
                        <m:e>
                          <m:f>
                            <m:fPr>
                              <m:ctrlPr>
                                <a:rPr lang="es-CO" b="0" i="1" smtClean="0">
                                  <a:latin typeface="Cambria Math"/>
                                </a:rPr>
                              </m:ctrlPr>
                            </m:fPr>
                            <m:num>
                              <m:r>
                                <m:rPr>
                                  <m:nor/>
                                </m:rPr>
                                <a:rPr lang="es-CO" b="0" i="0" smtClean="0">
                                  <a:latin typeface="Showcard Gothic" panose="04020904020102020604" pitchFamily="82" charset="0"/>
                                </a:rPr>
                                <m:t>6</m:t>
                              </m:r>
                            </m:num>
                            <m:den>
                              <m:r>
                                <m:rPr>
                                  <m:nor/>
                                </m:rPr>
                                <a:rPr lang="es-CO" b="0" i="0" smtClean="0">
                                  <a:latin typeface="Showcard Gothic" panose="04020904020102020604" pitchFamily="82" charset="0"/>
                                </a:rPr>
                                <m:t>9</m:t>
                              </m:r>
                            </m:den>
                          </m:f>
                        </m:e>
                      </m:d>
                      <m:r>
                        <m:rPr>
                          <m:nor/>
                        </m:rPr>
                        <a:rPr lang="es-CO" b="0" i="0" smtClean="0">
                          <a:latin typeface="Showcard Gothic" panose="04020904020102020604" pitchFamily="82" charset="0"/>
                          <a:ea typeface="Cambria Math"/>
                        </a:rPr>
                        <m:t>∙9</m:t>
                      </m:r>
                    </m:oMath>
                  </m:oMathPara>
                </a14:m>
                <a:endParaRPr lang="es-CO" dirty="0">
                  <a:latin typeface="Showcard Gothic" panose="04020904020102020604" pitchFamily="82" charset="0"/>
                </a:endParaRPr>
              </a:p>
            </p:txBody>
          </p:sp>
        </mc:Choice>
        <mc:Fallback xmlns="">
          <p:sp>
            <p:nvSpPr>
              <p:cNvPr id="14" name="13 CuadroTexto"/>
              <p:cNvSpPr txBox="1">
                <a:spLocks noRot="1" noChangeAspect="1" noMove="1" noResize="1" noEditPoints="1" noAdjustHandles="1" noChangeArrowheads="1" noChangeShapeType="1" noTextEdit="1"/>
              </p:cNvSpPr>
              <p:nvPr/>
            </p:nvSpPr>
            <p:spPr>
              <a:xfrm>
                <a:off x="4210506" y="5301208"/>
                <a:ext cx="1416092" cy="714683"/>
              </a:xfrm>
              <a:prstGeom prst="rect">
                <a:avLst/>
              </a:prstGeom>
              <a:blipFill rotWithShape="1">
                <a:blip r:embed="rId5"/>
                <a:stretch>
                  <a:fillRect/>
                </a:stretch>
              </a:blipFill>
            </p:spPr>
            <p:txBody>
              <a:bodyPr/>
              <a:lstStyle/>
              <a:p>
                <a:r>
                  <a:rPr lang="es-CO">
                    <a:noFill/>
                  </a:rPr>
                  <a:t> </a:t>
                </a:r>
              </a:p>
            </p:txBody>
          </p:sp>
        </mc:Fallback>
      </mc:AlternateContent>
      <p:sp>
        <p:nvSpPr>
          <p:cNvPr id="15" name="14 CuadroTexto"/>
          <p:cNvSpPr txBox="1"/>
          <p:nvPr/>
        </p:nvSpPr>
        <p:spPr>
          <a:xfrm>
            <a:off x="5436096" y="5473883"/>
            <a:ext cx="587020" cy="369332"/>
          </a:xfrm>
          <a:prstGeom prst="rect">
            <a:avLst/>
          </a:prstGeom>
          <a:noFill/>
        </p:spPr>
        <p:txBody>
          <a:bodyPr wrap="none" rtlCol="0">
            <a:spAutoFit/>
          </a:bodyPr>
          <a:lstStyle/>
          <a:p>
            <a:r>
              <a:rPr lang="es-CO" dirty="0" smtClean="0">
                <a:latin typeface="Showcard Gothic" panose="04020904020102020604" pitchFamily="82" charset="0"/>
              </a:rPr>
              <a:t>= 25</a:t>
            </a:r>
            <a:endParaRPr lang="es-CO" dirty="0">
              <a:latin typeface="Showcard Gothic" panose="04020904020102020604" pitchFamily="82" charset="0"/>
            </a:endParaRPr>
          </a:p>
        </p:txBody>
      </p:sp>
      <p:sp>
        <p:nvSpPr>
          <p:cNvPr id="17" name="16 Rectángulo"/>
          <p:cNvSpPr/>
          <p:nvPr/>
        </p:nvSpPr>
        <p:spPr>
          <a:xfrm>
            <a:off x="5628409" y="5486258"/>
            <a:ext cx="394707" cy="3693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319610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00"/>
                                  </p:iterate>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00"/>
                                  </p:iterate>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repeatCount="300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p:bldP spid="13" grpId="0"/>
      <p:bldP spid="14" grpId="0"/>
      <p:bldP spid="15" grpId="0"/>
      <p:bldP spid="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3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MEASURE OF CENTRAL TENDENCY</a:t>
            </a:r>
            <a:endParaRPr lang="en-AU" sz="33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550004"/>
            <a:ext cx="2016899" cy="523220"/>
          </a:xfrm>
          <a:prstGeom prst="rect">
            <a:avLst/>
          </a:prstGeom>
          <a:noFill/>
        </p:spPr>
        <p:txBody>
          <a:bodyPr wrap="none" rtlCol="0">
            <a:spAutoFit/>
          </a:bodyPr>
          <a:lstStyle/>
          <a:p>
            <a:r>
              <a:rPr lang="en-AU" sz="2800" dirty="0" smtClean="0">
                <a:solidFill>
                  <a:srgbClr val="FF0000"/>
                </a:solidFill>
                <a:latin typeface="Showcard Gothic" panose="04020904020102020604" pitchFamily="82" charset="0"/>
              </a:rPr>
              <a:t>Solution</a:t>
            </a:r>
            <a:r>
              <a:rPr lang="es-CO" sz="2800" dirty="0" smtClean="0">
                <a:solidFill>
                  <a:srgbClr val="FF0000"/>
                </a:solidFill>
                <a:latin typeface="Showcard Gothic" panose="04020904020102020604" pitchFamily="82" charset="0"/>
              </a:rPr>
              <a:t>:</a:t>
            </a:r>
            <a:endParaRPr lang="es-CO" sz="2800" dirty="0">
              <a:solidFill>
                <a:srgbClr val="FF0000"/>
              </a:solidFill>
              <a:latin typeface="Showcard Gothic" panose="04020904020102020604" pitchFamily="82"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137823079"/>
              </p:ext>
            </p:extLst>
          </p:nvPr>
        </p:nvGraphicFramePr>
        <p:xfrm>
          <a:off x="2123728" y="641216"/>
          <a:ext cx="5363486" cy="3291840"/>
        </p:xfrm>
        <a:graphic>
          <a:graphicData uri="http://schemas.openxmlformats.org/drawingml/2006/table">
            <a:tbl>
              <a:tblPr firstRow="1" bandRow="1">
                <a:tableStyleId>{5940675A-B579-460E-94D1-54222C63F5DA}</a:tableStyleId>
              </a:tblPr>
              <a:tblGrid>
                <a:gridCol w="1531418"/>
                <a:gridCol w="1128762"/>
                <a:gridCol w="552593"/>
                <a:gridCol w="561865"/>
                <a:gridCol w="797841"/>
                <a:gridCol w="791007"/>
              </a:tblGrid>
              <a:tr h="332999">
                <a:tc>
                  <a:txBody>
                    <a:bodyPr/>
                    <a:lstStyle/>
                    <a:p>
                      <a:pPr algn="ctr"/>
                      <a:r>
                        <a:rPr lang="en-AU" b="1" dirty="0" smtClean="0">
                          <a:effectLst/>
                          <a:latin typeface="Tekton Pro" pitchFamily="34" charset="0"/>
                        </a:rPr>
                        <a:t>Class limits</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Midpoint</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fi</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a:t>
                      </a:r>
                      <a:endParaRPr lang="en-AU" b="1" dirty="0">
                        <a:effectLst/>
                        <a:latin typeface="Tekton Pro" pitchFamily="34" charset="0"/>
                      </a:endParaRPr>
                    </a:p>
                  </a:txBody>
                  <a:tcPr anchor="ctr">
                    <a:solidFill>
                      <a:srgbClr val="92D050"/>
                    </a:solidFill>
                  </a:tcPr>
                </a:tc>
                <a:tc>
                  <a:txBody>
                    <a:bodyPr/>
                    <a:lstStyle/>
                    <a:p>
                      <a:pPr algn="ctr"/>
                      <a:r>
                        <a:rPr lang="en-AU" b="1" dirty="0" smtClean="0">
                          <a:effectLst/>
                          <a:latin typeface="Tekton Pro" pitchFamily="34" charset="0"/>
                        </a:rPr>
                        <a:t>Fr</a:t>
                      </a:r>
                      <a:endParaRPr lang="en-AU" b="1" dirty="0">
                        <a:effectLst/>
                        <a:latin typeface="Tekton Pro" pitchFamily="34" charset="0"/>
                      </a:endParaRPr>
                    </a:p>
                  </a:txBody>
                  <a:tcPr anchor="ctr">
                    <a:solidFill>
                      <a:srgbClr val="92D050"/>
                    </a:solidFill>
                  </a:tcPr>
                </a:tc>
              </a:tr>
              <a:tr h="332999">
                <a:tc>
                  <a:txBody>
                    <a:bodyPr/>
                    <a:lstStyle/>
                    <a:p>
                      <a:pPr algn="ctr"/>
                      <a:r>
                        <a:rPr lang="en-AU" b="0" dirty="0" smtClean="0">
                          <a:latin typeface="Tekton Pro" pitchFamily="34" charset="0"/>
                        </a:rPr>
                        <a:t>10 – 19</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14.5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solidFill>
                            <a:schemeClr val="tx1"/>
                          </a:solidFill>
                          <a:latin typeface="Tekton Pro" pitchFamily="34" charset="0"/>
                        </a:rPr>
                        <a:t>19</a:t>
                      </a:r>
                      <a:r>
                        <a:rPr lang="en-AU" b="0" baseline="0" dirty="0" smtClean="0">
                          <a:solidFill>
                            <a:schemeClr val="tx1"/>
                          </a:solidFill>
                          <a:latin typeface="Tekton Pro" pitchFamily="34" charset="0"/>
                        </a:rPr>
                        <a:t> – 28</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23.5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11</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16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0.22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0.32</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28 –37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32.5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24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0.48</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3</a:t>
                      </a:r>
                      <a:r>
                        <a:rPr lang="en-AU" b="0" smtClean="0">
                          <a:latin typeface="Tekton Pro" pitchFamily="34" charset="0"/>
                        </a:rPr>
                        <a:t>7 </a:t>
                      </a:r>
                      <a:r>
                        <a:rPr lang="en-AU" b="0" dirty="0" smtClean="0">
                          <a:latin typeface="Tekton Pro" pitchFamily="34" charset="0"/>
                        </a:rPr>
                        <a:t>– 46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41.5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29</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0.10</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0.58</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46 – 55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8</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37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0.16</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0.74</a:t>
                      </a:r>
                      <a:endParaRPr lang="en-AU" b="0" dirty="0">
                        <a:solidFill>
                          <a:schemeClr val="tx1"/>
                        </a:solidFill>
                        <a:latin typeface="Tekton Pro" pitchFamily="34" charset="0"/>
                      </a:endParaRPr>
                    </a:p>
                  </a:txBody>
                  <a:tcPr>
                    <a:solidFill>
                      <a:schemeClr val="bg1"/>
                    </a:solidFill>
                  </a:tcPr>
                </a:tc>
              </a:tr>
              <a:tr h="332999">
                <a:tc>
                  <a:txBody>
                    <a:bodyPr/>
                    <a:lstStyle/>
                    <a:p>
                      <a:pPr algn="ctr"/>
                      <a:r>
                        <a:rPr lang="en-AU" b="0" dirty="0" smtClean="0">
                          <a:latin typeface="Tekton Pro" pitchFamily="34" charset="0"/>
                        </a:rPr>
                        <a:t>55 – 64</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59.5</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6</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43</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0.12</a:t>
                      </a:r>
                      <a:endParaRPr lang="en-AU" b="0" dirty="0">
                        <a:solidFill>
                          <a:schemeClr val="tx1"/>
                        </a:solidFill>
                        <a:latin typeface="Tekton Pro" pitchFamily="34" charset="0"/>
                      </a:endParaRPr>
                    </a:p>
                  </a:txBody>
                  <a:tcPr>
                    <a:solidFill>
                      <a:schemeClr val="accent3">
                        <a:lumMod val="40000"/>
                        <a:lumOff val="60000"/>
                      </a:schemeClr>
                    </a:solidFill>
                  </a:tcPr>
                </a:tc>
                <a:tc>
                  <a:txBody>
                    <a:bodyPr/>
                    <a:lstStyle/>
                    <a:p>
                      <a:pPr algn="ctr"/>
                      <a:r>
                        <a:rPr lang="en-AU" b="0" dirty="0" smtClean="0">
                          <a:latin typeface="Tekton Pro" pitchFamily="34" charset="0"/>
                        </a:rPr>
                        <a:t>0.86</a:t>
                      </a:r>
                      <a:endParaRPr lang="en-AU" b="0" dirty="0">
                        <a:solidFill>
                          <a:schemeClr val="tx1"/>
                        </a:solidFill>
                        <a:latin typeface="Tekton Pro" pitchFamily="34" charset="0"/>
                      </a:endParaRPr>
                    </a:p>
                  </a:txBody>
                  <a:tcPr>
                    <a:solidFill>
                      <a:schemeClr val="accent3">
                        <a:lumMod val="40000"/>
                        <a:lumOff val="60000"/>
                      </a:schemeClr>
                    </a:solidFill>
                  </a:tcPr>
                </a:tc>
              </a:tr>
              <a:tr h="332999">
                <a:tc>
                  <a:txBody>
                    <a:bodyPr/>
                    <a:lstStyle/>
                    <a:p>
                      <a:pPr algn="ctr"/>
                      <a:r>
                        <a:rPr lang="en-AU" b="0" dirty="0" smtClean="0">
                          <a:latin typeface="Tekton Pro" pitchFamily="34" charset="0"/>
                        </a:rPr>
                        <a:t>64 – 73</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68.5</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solidFill>
                            <a:schemeClr val="tx1"/>
                          </a:solidFill>
                          <a:latin typeface="Tekton Pro" pitchFamily="34" charset="0"/>
                        </a:rPr>
                        <a:t>7</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50</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0.14</a:t>
                      </a:r>
                      <a:endParaRPr lang="en-AU" b="0" dirty="0">
                        <a:solidFill>
                          <a:schemeClr val="tx1"/>
                        </a:solidFill>
                        <a:latin typeface="Tekton Pro" pitchFamily="34" charset="0"/>
                      </a:endParaRPr>
                    </a:p>
                  </a:txBody>
                  <a:tcPr>
                    <a:solidFill>
                      <a:schemeClr val="bg1"/>
                    </a:solidFill>
                  </a:tcPr>
                </a:tc>
                <a:tc>
                  <a:txBody>
                    <a:bodyPr/>
                    <a:lstStyle/>
                    <a:p>
                      <a:pPr algn="ctr"/>
                      <a:r>
                        <a:rPr lang="en-AU" b="0" dirty="0" smtClean="0">
                          <a:latin typeface="Tekton Pro" pitchFamily="34" charset="0"/>
                        </a:rPr>
                        <a:t>1</a:t>
                      </a:r>
                      <a:endParaRPr lang="en-AU" b="0" dirty="0">
                        <a:solidFill>
                          <a:schemeClr val="tx1"/>
                        </a:solidFill>
                        <a:latin typeface="Tekton Pro" pitchFamily="34" charset="0"/>
                      </a:endParaRPr>
                    </a:p>
                  </a:txBody>
                  <a:tcPr>
                    <a:solidFill>
                      <a:schemeClr val="bg1"/>
                    </a:solidFill>
                  </a:tcPr>
                </a:tc>
              </a:tr>
              <a:tr h="332999">
                <a:tc gridSpan="2">
                  <a:txBody>
                    <a:bodyPr/>
                    <a:lstStyle/>
                    <a:p>
                      <a:pPr algn="r"/>
                      <a:r>
                        <a:rPr lang="en-AU" b="1" dirty="0" smtClean="0">
                          <a:latin typeface="Arial Black" panose="020B0A04020102020204" pitchFamily="34" charset="0"/>
                        </a:rPr>
                        <a:t>Totals</a:t>
                      </a:r>
                      <a:endParaRPr lang="en-AU" b="1" dirty="0">
                        <a:solidFill>
                          <a:schemeClr val="tx1"/>
                        </a:solidFill>
                        <a:latin typeface="Arial Black" panose="020B0A04020102020204" pitchFamily="34" charset="0"/>
                      </a:endParaRPr>
                    </a:p>
                  </a:txBody>
                  <a:tcPr>
                    <a:solidFill>
                      <a:srgbClr val="92D050"/>
                    </a:solidFill>
                  </a:tcPr>
                </a:tc>
                <a:tc hMerge="1">
                  <a:txBody>
                    <a:bodyPr/>
                    <a:lstStyle/>
                    <a:p>
                      <a:endParaRPr lang="en-AU" dirty="0"/>
                    </a:p>
                  </a:txBody>
                  <a:tcPr/>
                </a:tc>
                <a:tc>
                  <a:txBody>
                    <a:bodyPr/>
                    <a:lstStyle/>
                    <a:p>
                      <a:pPr algn="ctr"/>
                      <a:r>
                        <a:rPr lang="en-AU" b="1" dirty="0" smtClean="0">
                          <a:latin typeface="Arial Black" panose="020B0A04020102020204" pitchFamily="34" charset="0"/>
                        </a:rPr>
                        <a:t>50</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c>
                  <a:txBody>
                    <a:bodyPr/>
                    <a:lstStyle/>
                    <a:p>
                      <a:pPr algn="ctr"/>
                      <a:r>
                        <a:rPr lang="en-AU" b="1" dirty="0" smtClean="0">
                          <a:latin typeface="Arial Black" panose="020B0A04020102020204" pitchFamily="34" charset="0"/>
                        </a:rPr>
                        <a:t>1</a:t>
                      </a:r>
                      <a:endParaRPr lang="en-AU" b="1" dirty="0">
                        <a:solidFill>
                          <a:schemeClr val="tx1"/>
                        </a:solidFill>
                        <a:latin typeface="Arial Black" panose="020B0A04020102020204" pitchFamily="34" charset="0"/>
                      </a:endParaRPr>
                    </a:p>
                  </a:txBody>
                  <a:tcPr>
                    <a:solidFill>
                      <a:srgbClr val="92D050"/>
                    </a:solidFill>
                  </a:tcPr>
                </a:tc>
                <a:tc>
                  <a:txBody>
                    <a:bodyPr/>
                    <a:lstStyle/>
                    <a:p>
                      <a:pPr algn="ctr"/>
                      <a:endParaRPr lang="en-AU" b="1" dirty="0">
                        <a:solidFill>
                          <a:schemeClr val="tx1"/>
                        </a:solidFill>
                        <a:latin typeface="Arial Black" panose="020B0A04020102020204" pitchFamily="34" charset="0"/>
                      </a:endParaRPr>
                    </a:p>
                  </a:txBody>
                  <a:tcPr>
                    <a:solidFill>
                      <a:srgbClr val="92D050"/>
                    </a:solidFill>
                  </a:tcPr>
                </a:tc>
              </a:tr>
            </a:tbl>
          </a:graphicData>
        </a:graphic>
      </p:graphicFrame>
      <p:sp>
        <p:nvSpPr>
          <p:cNvPr id="6" name="5 CuadroTexto"/>
          <p:cNvSpPr txBox="1"/>
          <p:nvPr/>
        </p:nvSpPr>
        <p:spPr>
          <a:xfrm>
            <a:off x="0" y="4273932"/>
            <a:ext cx="1643399" cy="523220"/>
          </a:xfrm>
          <a:prstGeom prst="rect">
            <a:avLst/>
          </a:prstGeom>
          <a:noFill/>
        </p:spPr>
        <p:txBody>
          <a:bodyPr wrap="none" rtlCol="0">
            <a:spAutoFit/>
          </a:bodyPr>
          <a:lstStyle/>
          <a:p>
            <a:r>
              <a:rPr lang="es-CO" sz="2800" dirty="0" smtClean="0">
                <a:solidFill>
                  <a:srgbClr val="FF0000"/>
                </a:solidFill>
                <a:latin typeface="Showcard Gothic" panose="04020904020102020604" pitchFamily="82" charset="0"/>
              </a:rPr>
              <a:t>Median:</a:t>
            </a:r>
            <a:endParaRPr lang="es-CO" sz="2800" dirty="0">
              <a:solidFill>
                <a:srgbClr val="FF0000"/>
              </a:solidFill>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7" name="6 CuadroTexto"/>
              <p:cNvSpPr txBox="1"/>
              <p:nvPr/>
            </p:nvSpPr>
            <p:spPr>
              <a:xfrm>
                <a:off x="1643399" y="4131424"/>
                <a:ext cx="2790187" cy="808235"/>
              </a:xfrm>
              <a:prstGeom prst="rect">
                <a:avLst/>
              </a:prstGeom>
              <a:solidFill>
                <a:srgbClr val="FFFF00"/>
              </a:solidFill>
              <a:effectLst>
                <a:outerShdw blurRad="50800" dist="88900" dir="2400000" algn="ctr" rotWithShape="0">
                  <a:srgbClr val="000000"/>
                </a:outerShdw>
              </a:effectLst>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CO" b="1" i="1" smtClean="0">
                              <a:latin typeface="Cambria Math"/>
                            </a:rPr>
                          </m:ctrlPr>
                        </m:sSubPr>
                        <m:e>
                          <m:r>
                            <a:rPr lang="es-CO" b="1" i="0" smtClean="0">
                              <a:latin typeface="Cambria Math"/>
                            </a:rPr>
                            <m:t>𝐌</m:t>
                          </m:r>
                        </m:e>
                        <m:sub>
                          <m:r>
                            <a:rPr lang="es-CO" b="1" i="0" smtClean="0">
                              <a:latin typeface="Cambria Math"/>
                            </a:rPr>
                            <m:t>𝐞</m:t>
                          </m:r>
                        </m:sub>
                      </m:sSub>
                      <m:r>
                        <a:rPr lang="es-CO" b="1" i="0" smtClean="0">
                          <a:latin typeface="Cambria Math"/>
                        </a:rPr>
                        <m:t>=</m:t>
                      </m:r>
                      <m:sSub>
                        <m:sSubPr>
                          <m:ctrlPr>
                            <a:rPr lang="es-CO" b="1" i="1" smtClean="0">
                              <a:latin typeface="Cambria Math"/>
                            </a:rPr>
                          </m:ctrlPr>
                        </m:sSubPr>
                        <m:e>
                          <m:r>
                            <a:rPr lang="es-CO" b="1" i="0" smtClean="0">
                              <a:latin typeface="Cambria Math"/>
                            </a:rPr>
                            <m:t>𝐋</m:t>
                          </m:r>
                        </m:e>
                        <m:sub>
                          <m:r>
                            <a:rPr lang="es-CO" b="1" i="0" smtClean="0">
                              <a:latin typeface="Cambria Math"/>
                            </a:rPr>
                            <m:t>𝐢</m:t>
                          </m:r>
                        </m:sub>
                      </m:sSub>
                      <m:r>
                        <a:rPr lang="es-CO" b="1" i="0" smtClean="0">
                          <a:latin typeface="Cambria Math"/>
                        </a:rPr>
                        <m:t>+</m:t>
                      </m:r>
                      <m:d>
                        <m:dPr>
                          <m:ctrlPr>
                            <a:rPr lang="es-CO" b="1" i="1" smtClean="0">
                              <a:latin typeface="Cambria Math"/>
                            </a:rPr>
                          </m:ctrlPr>
                        </m:dPr>
                        <m:e>
                          <m:f>
                            <m:fPr>
                              <m:ctrlPr>
                                <a:rPr lang="es-CO" b="1" i="1" smtClean="0">
                                  <a:latin typeface="Cambria Math"/>
                                </a:rPr>
                              </m:ctrlPr>
                            </m:fPr>
                            <m:num>
                              <m:f>
                                <m:fPr>
                                  <m:ctrlPr>
                                    <a:rPr lang="es-CO" b="1" i="1" smtClean="0">
                                      <a:latin typeface="Cambria Math"/>
                                    </a:rPr>
                                  </m:ctrlPr>
                                </m:fPr>
                                <m:num>
                                  <m:r>
                                    <a:rPr lang="es-CO" b="1" i="0" smtClean="0">
                                      <a:latin typeface="Cambria Math"/>
                                    </a:rPr>
                                    <m:t>𝐧</m:t>
                                  </m:r>
                                </m:num>
                                <m:den>
                                  <m:r>
                                    <a:rPr lang="es-CO" b="1" i="0" smtClean="0">
                                      <a:latin typeface="Cambria Math"/>
                                    </a:rPr>
                                    <m:t>𝟐</m:t>
                                  </m:r>
                                </m:den>
                              </m:f>
                              <m:r>
                                <a:rPr lang="es-CO" b="1" i="0" smtClean="0">
                                  <a:latin typeface="Cambria Math"/>
                                </a:rPr>
                                <m:t>−</m:t>
                              </m:r>
                              <m:sSub>
                                <m:sSubPr>
                                  <m:ctrlPr>
                                    <a:rPr lang="es-CO" b="1" i="1" smtClean="0">
                                      <a:latin typeface="Cambria Math"/>
                                    </a:rPr>
                                  </m:ctrlPr>
                                </m:sSubPr>
                                <m:e>
                                  <m:r>
                                    <a:rPr lang="es-CO" b="1" i="0" smtClean="0">
                                      <a:latin typeface="Cambria Math"/>
                                    </a:rPr>
                                    <m:t>𝐅</m:t>
                                  </m:r>
                                </m:e>
                                <m:sub>
                                  <m:r>
                                    <a:rPr lang="es-CO" b="1" i="0" smtClean="0">
                                      <a:latin typeface="Cambria Math"/>
                                    </a:rPr>
                                    <m:t>𝐢</m:t>
                                  </m:r>
                                  <m:r>
                                    <a:rPr lang="es-CO" b="1" i="0" smtClean="0">
                                      <a:latin typeface="Cambria Math"/>
                                    </a:rPr>
                                    <m:t>−</m:t>
                                  </m:r>
                                  <m:r>
                                    <a:rPr lang="es-CO" b="1" i="0" smtClean="0">
                                      <a:latin typeface="Cambria Math"/>
                                    </a:rPr>
                                    <m:t>𝟏</m:t>
                                  </m:r>
                                </m:sub>
                              </m:sSub>
                            </m:num>
                            <m:den>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den>
                          </m:f>
                        </m:e>
                      </m:d>
                      <m:r>
                        <a:rPr lang="es-CO" b="1" i="0" smtClean="0">
                          <a:latin typeface="Cambria Math"/>
                          <a:ea typeface="Cambria Math"/>
                        </a:rPr>
                        <m:t>∙</m:t>
                      </m:r>
                      <m:r>
                        <a:rPr lang="es-CO" b="1" i="0" smtClean="0">
                          <a:latin typeface="Cambria Math"/>
                          <a:ea typeface="Cambria Math"/>
                        </a:rPr>
                        <m:t>𝐀</m:t>
                      </m:r>
                    </m:oMath>
                  </m:oMathPara>
                </a14:m>
                <a:endParaRPr lang="es-CO" b="1" dirty="0"/>
              </a:p>
            </p:txBody>
          </p:sp>
        </mc:Choice>
        <mc:Fallback xmlns="">
          <p:sp>
            <p:nvSpPr>
              <p:cNvPr id="7" name="6 CuadroTexto"/>
              <p:cNvSpPr txBox="1">
                <a:spLocks noRot="1" noChangeAspect="1" noMove="1" noResize="1" noEditPoints="1" noAdjustHandles="1" noChangeArrowheads="1" noChangeShapeType="1" noTextEdit="1"/>
              </p:cNvSpPr>
              <p:nvPr/>
            </p:nvSpPr>
            <p:spPr>
              <a:xfrm>
                <a:off x="1643399" y="4131424"/>
                <a:ext cx="2790187" cy="808235"/>
              </a:xfrm>
              <a:prstGeom prst="rect">
                <a:avLst/>
              </a:prstGeom>
              <a:blipFill rotWithShape="1">
                <a:blip r:embed="rId2"/>
                <a:stretch>
                  <a:fillRect/>
                </a:stretch>
              </a:blipFill>
              <a:effectLst>
                <a:outerShdw blurRad="50800" dist="88900" dir="2400000" algn="ctr" rotWithShape="0">
                  <a:srgbClr val="000000"/>
                </a:outerShdw>
              </a:effectLst>
            </p:spPr>
            <p:txBody>
              <a:bodyPr/>
              <a:lstStyle/>
              <a:p>
                <a:r>
                  <a:rPr lang="es-CO">
                    <a:noFill/>
                  </a:rPr>
                  <a:t> </a:t>
                </a:r>
              </a:p>
            </p:txBody>
          </p:sp>
        </mc:Fallback>
      </mc:AlternateContent>
      <p:sp>
        <p:nvSpPr>
          <p:cNvPr id="8" name="7 Flecha derecha"/>
          <p:cNvSpPr/>
          <p:nvPr/>
        </p:nvSpPr>
        <p:spPr>
          <a:xfrm>
            <a:off x="5081842" y="2074702"/>
            <a:ext cx="360000" cy="363697"/>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8 Flecha derecha"/>
          <p:cNvSpPr/>
          <p:nvPr/>
        </p:nvSpPr>
        <p:spPr>
          <a:xfrm flipH="1">
            <a:off x="5782321" y="2074702"/>
            <a:ext cx="360000" cy="363697"/>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mc:AlternateContent xmlns:mc="http://schemas.openxmlformats.org/markup-compatibility/2006" xmlns:a14="http://schemas.microsoft.com/office/drawing/2010/main">
        <mc:Choice Requires="a14">
          <p:sp>
            <p:nvSpPr>
              <p:cNvPr id="10" name="9 CuadroTexto"/>
              <p:cNvSpPr txBox="1"/>
              <p:nvPr/>
            </p:nvSpPr>
            <p:spPr>
              <a:xfrm>
                <a:off x="0" y="5373216"/>
                <a:ext cx="2322238" cy="8298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CO" i="1" smtClean="0">
                              <a:latin typeface="Cambria Math"/>
                            </a:rPr>
                          </m:ctrlPr>
                        </m:sSubPr>
                        <m:e>
                          <m:r>
                            <m:rPr>
                              <m:nor/>
                            </m:rPr>
                            <a:rPr lang="es-CO" b="0" i="0" smtClean="0">
                              <a:latin typeface="Showcard Gothic" panose="04020904020102020604" pitchFamily="82" charset="0"/>
                            </a:rPr>
                            <m:t>M</m:t>
                          </m:r>
                        </m:e>
                        <m:sub>
                          <m:r>
                            <m:rPr>
                              <m:nor/>
                            </m:rPr>
                            <a:rPr lang="es-CO" b="0" i="0" smtClean="0">
                              <a:latin typeface="Showcard Gothic" panose="04020904020102020604" pitchFamily="82" charset="0"/>
                            </a:rPr>
                            <m:t>e</m:t>
                          </m:r>
                        </m:sub>
                      </m:sSub>
                      <m:r>
                        <m:rPr>
                          <m:nor/>
                        </m:rPr>
                        <a:rPr lang="es-CO" b="0" i="0" smtClean="0">
                          <a:latin typeface="Cambria Math"/>
                        </a:rPr>
                        <m:t> </m:t>
                      </m:r>
                      <m:r>
                        <m:rPr>
                          <m:nor/>
                        </m:rPr>
                        <a:rPr lang="es-CO" b="0" i="0" smtClean="0">
                          <a:latin typeface="Showcard Gothic" panose="04020904020102020604" pitchFamily="82" charset="0"/>
                        </a:rPr>
                        <m:t>= 37+</m:t>
                      </m:r>
                      <m:d>
                        <m:dPr>
                          <m:ctrlPr>
                            <a:rPr lang="es-CO" b="0" i="1" smtClean="0">
                              <a:latin typeface="Cambria Math"/>
                            </a:rPr>
                          </m:ctrlPr>
                        </m:dPr>
                        <m:e>
                          <m:f>
                            <m:fPr>
                              <m:ctrlPr>
                                <a:rPr lang="es-CO" b="0" i="1" smtClean="0">
                                  <a:latin typeface="Cambria Math"/>
                                </a:rPr>
                              </m:ctrlPr>
                            </m:fPr>
                            <m:num>
                              <m:f>
                                <m:fPr>
                                  <m:ctrlPr>
                                    <a:rPr lang="es-CO" b="0" i="1" smtClean="0">
                                      <a:latin typeface="Cambria Math"/>
                                    </a:rPr>
                                  </m:ctrlPr>
                                </m:fPr>
                                <m:num>
                                  <m:r>
                                    <m:rPr>
                                      <m:nor/>
                                    </m:rPr>
                                    <a:rPr lang="es-CO" b="0" i="0" smtClean="0">
                                      <a:latin typeface="Showcard Gothic" panose="04020904020102020604" pitchFamily="82" charset="0"/>
                                    </a:rPr>
                                    <m:t>50</m:t>
                                  </m:r>
                                </m:num>
                                <m:den>
                                  <m:r>
                                    <m:rPr>
                                      <m:nor/>
                                    </m:rPr>
                                    <a:rPr lang="es-CO" b="0" i="0" smtClean="0">
                                      <a:latin typeface="Showcard Gothic" panose="04020904020102020604" pitchFamily="82" charset="0"/>
                                    </a:rPr>
                                    <m:t>2</m:t>
                                  </m:r>
                                </m:den>
                              </m:f>
                              <m:r>
                                <m:rPr>
                                  <m:nor/>
                                </m:rPr>
                                <a:rPr lang="es-CO" b="0" i="0" smtClean="0">
                                  <a:latin typeface="Showcard Gothic" panose="04020904020102020604" pitchFamily="82" charset="0"/>
                                </a:rPr>
                                <m:t>−24</m:t>
                              </m:r>
                            </m:num>
                            <m:den>
                              <m:r>
                                <m:rPr>
                                  <m:nor/>
                                </m:rPr>
                                <a:rPr lang="es-CO" b="0" i="0" smtClean="0">
                                  <a:latin typeface="Showcard Gothic" panose="04020904020102020604" pitchFamily="82" charset="0"/>
                                </a:rPr>
                                <m:t>5</m:t>
                              </m:r>
                            </m:den>
                          </m:f>
                        </m:e>
                      </m:d>
                      <m:r>
                        <m:rPr>
                          <m:nor/>
                        </m:rPr>
                        <a:rPr lang="es-CO" b="0" i="0" smtClean="0">
                          <a:latin typeface="Showcard Gothic" panose="04020904020102020604" pitchFamily="82" charset="0"/>
                          <a:ea typeface="Cambria Math"/>
                        </a:rPr>
                        <m:t>∙9</m:t>
                      </m:r>
                    </m:oMath>
                  </m:oMathPara>
                </a14:m>
                <a:endParaRPr lang="es-CO" dirty="0">
                  <a:latin typeface="Showcard Gothic" panose="04020904020102020604" pitchFamily="82" charset="0"/>
                </a:endParaRPr>
              </a:p>
            </p:txBody>
          </p:sp>
        </mc:Choice>
        <mc:Fallback xmlns="">
          <p:sp>
            <p:nvSpPr>
              <p:cNvPr id="10" name="9 CuadroTexto"/>
              <p:cNvSpPr txBox="1">
                <a:spLocks noRot="1" noChangeAspect="1" noMove="1" noResize="1" noEditPoints="1" noAdjustHandles="1" noChangeArrowheads="1" noChangeShapeType="1" noTextEdit="1"/>
              </p:cNvSpPr>
              <p:nvPr/>
            </p:nvSpPr>
            <p:spPr>
              <a:xfrm>
                <a:off x="0" y="5373216"/>
                <a:ext cx="2322238" cy="829843"/>
              </a:xfrm>
              <a:prstGeom prst="rect">
                <a:avLst/>
              </a:prstGeom>
              <a:blipFill rotWithShape="1">
                <a:blip r:embed="rId3"/>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1" name="10 CuadroTexto"/>
              <p:cNvSpPr txBox="1"/>
              <p:nvPr/>
            </p:nvSpPr>
            <p:spPr>
              <a:xfrm>
                <a:off x="2123728" y="5488376"/>
                <a:ext cx="1856919"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b="0" i="0" smtClean="0">
                          <a:latin typeface="Showcard Gothic" panose="04020904020102020604" pitchFamily="82" charset="0"/>
                        </a:rPr>
                        <m:t>= 37+</m:t>
                      </m:r>
                      <m:d>
                        <m:dPr>
                          <m:ctrlPr>
                            <a:rPr lang="es-CO" b="0" i="1" smtClean="0">
                              <a:latin typeface="Cambria Math"/>
                            </a:rPr>
                          </m:ctrlPr>
                        </m:dPr>
                        <m:e>
                          <m:f>
                            <m:fPr>
                              <m:ctrlPr>
                                <a:rPr lang="es-CO" b="0" i="1" smtClean="0">
                                  <a:latin typeface="Cambria Math"/>
                                </a:rPr>
                              </m:ctrlPr>
                            </m:fPr>
                            <m:num>
                              <m:r>
                                <m:rPr>
                                  <m:nor/>
                                </m:rPr>
                                <a:rPr lang="es-CO" b="0" i="0" smtClean="0">
                                  <a:latin typeface="Showcard Gothic" panose="04020904020102020604" pitchFamily="82" charset="0"/>
                                </a:rPr>
                                <m:t>25−24</m:t>
                              </m:r>
                            </m:num>
                            <m:den>
                              <m:r>
                                <m:rPr>
                                  <m:nor/>
                                </m:rPr>
                                <a:rPr lang="es-CO" b="0" i="0" smtClean="0">
                                  <a:latin typeface="Showcard Gothic" panose="04020904020102020604" pitchFamily="82" charset="0"/>
                                </a:rPr>
                                <m:t>5</m:t>
                              </m:r>
                            </m:den>
                          </m:f>
                        </m:e>
                      </m:d>
                      <m:r>
                        <m:rPr>
                          <m:nor/>
                        </m:rPr>
                        <a:rPr lang="es-CO" b="0" i="0" smtClean="0">
                          <a:latin typeface="Showcard Gothic" panose="04020904020102020604" pitchFamily="82" charset="0"/>
                          <a:ea typeface="Cambria Math"/>
                        </a:rPr>
                        <m:t>∙9</m:t>
                      </m:r>
                    </m:oMath>
                  </m:oMathPara>
                </a14:m>
                <a:endParaRPr lang="es-CO" dirty="0">
                  <a:latin typeface="Showcard Gothic" panose="04020904020102020604" pitchFamily="82" charset="0"/>
                </a:endParaRPr>
              </a:p>
            </p:txBody>
          </p:sp>
        </mc:Choice>
        <mc:Fallback xmlns="">
          <p:sp>
            <p:nvSpPr>
              <p:cNvPr id="11" name="10 CuadroTexto"/>
              <p:cNvSpPr txBox="1">
                <a:spLocks noRot="1" noChangeAspect="1" noMove="1" noResize="1" noEditPoints="1" noAdjustHandles="1" noChangeArrowheads="1" noChangeShapeType="1" noTextEdit="1"/>
              </p:cNvSpPr>
              <p:nvPr/>
            </p:nvSpPr>
            <p:spPr>
              <a:xfrm>
                <a:off x="2123728" y="5488376"/>
                <a:ext cx="1856919" cy="714683"/>
              </a:xfrm>
              <a:prstGeom prst="rect">
                <a:avLst/>
              </a:prstGeom>
              <a:blipFill rotWithShape="1">
                <a:blip r:embed="rId4"/>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2" name="11 CuadroTexto"/>
              <p:cNvSpPr txBox="1"/>
              <p:nvPr/>
            </p:nvSpPr>
            <p:spPr>
              <a:xfrm>
                <a:off x="3779912" y="5469107"/>
                <a:ext cx="1154482" cy="63806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b="0" i="0" smtClean="0">
                          <a:latin typeface="Showcard Gothic" panose="04020904020102020604" pitchFamily="82" charset="0"/>
                        </a:rPr>
                        <m:t>= 37+</m:t>
                      </m:r>
                      <m:f>
                        <m:fPr>
                          <m:ctrlPr>
                            <a:rPr lang="es-CO" b="0" i="1" smtClean="0">
                              <a:latin typeface="Cambria Math"/>
                            </a:rPr>
                          </m:ctrlPr>
                        </m:fPr>
                        <m:num>
                          <m:r>
                            <m:rPr>
                              <m:nor/>
                            </m:rPr>
                            <a:rPr lang="es-CO" b="0" i="0" smtClean="0">
                              <a:latin typeface="Showcard Gothic" panose="04020904020102020604" pitchFamily="82" charset="0"/>
                            </a:rPr>
                            <m:t>1</m:t>
                          </m:r>
                        </m:num>
                        <m:den>
                          <m:r>
                            <m:rPr>
                              <m:nor/>
                            </m:rPr>
                            <a:rPr lang="es-CO" b="0" i="0" smtClean="0">
                              <a:latin typeface="Showcard Gothic" panose="04020904020102020604" pitchFamily="82" charset="0"/>
                            </a:rPr>
                            <m:t>5</m:t>
                          </m:r>
                        </m:den>
                      </m:f>
                      <m:r>
                        <m:rPr>
                          <m:nor/>
                        </m:rPr>
                        <a:rPr lang="es-CO" b="0" i="0" smtClean="0">
                          <a:latin typeface="Showcard Gothic" panose="04020904020102020604" pitchFamily="82" charset="0"/>
                          <a:ea typeface="Cambria Math"/>
                        </a:rPr>
                        <m:t>∙9</m:t>
                      </m:r>
                    </m:oMath>
                  </m:oMathPara>
                </a14:m>
                <a:endParaRPr lang="es-CO" dirty="0">
                  <a:latin typeface="Showcard Gothic" panose="04020904020102020604" pitchFamily="82" charset="0"/>
                </a:endParaRPr>
              </a:p>
            </p:txBody>
          </p:sp>
        </mc:Choice>
        <mc:Fallback xmlns="">
          <p:sp>
            <p:nvSpPr>
              <p:cNvPr id="12" name="11 CuadroTexto"/>
              <p:cNvSpPr txBox="1">
                <a:spLocks noRot="1" noChangeAspect="1" noMove="1" noResize="1" noEditPoints="1" noAdjustHandles="1" noChangeArrowheads="1" noChangeShapeType="1" noTextEdit="1"/>
              </p:cNvSpPr>
              <p:nvPr/>
            </p:nvSpPr>
            <p:spPr>
              <a:xfrm>
                <a:off x="3779912" y="5469107"/>
                <a:ext cx="1154482" cy="638060"/>
              </a:xfrm>
              <a:prstGeom prst="rect">
                <a:avLst/>
              </a:prstGeom>
              <a:blipFill rotWithShape="1">
                <a:blip r:embed="rId5"/>
                <a:stretch>
                  <a:fillRect/>
                </a:stretch>
              </a:blipFill>
            </p:spPr>
            <p:txBody>
              <a:bodyPr/>
              <a:lstStyle/>
              <a:p>
                <a:r>
                  <a:rPr lang="es-CO">
                    <a:noFill/>
                  </a:rPr>
                  <a:t> </a:t>
                </a:r>
              </a:p>
            </p:txBody>
          </p:sp>
        </mc:Fallback>
      </mc:AlternateContent>
      <p:sp>
        <p:nvSpPr>
          <p:cNvPr id="13" name="12 CuadroTexto"/>
          <p:cNvSpPr txBox="1"/>
          <p:nvPr/>
        </p:nvSpPr>
        <p:spPr>
          <a:xfrm>
            <a:off x="4723915" y="5603471"/>
            <a:ext cx="784189" cy="369332"/>
          </a:xfrm>
          <a:prstGeom prst="rect">
            <a:avLst/>
          </a:prstGeom>
          <a:noFill/>
        </p:spPr>
        <p:txBody>
          <a:bodyPr wrap="none" rtlCol="0">
            <a:spAutoFit/>
          </a:bodyPr>
          <a:lstStyle/>
          <a:p>
            <a:r>
              <a:rPr lang="es-CO" dirty="0" smtClean="0">
                <a:latin typeface="Showcard Gothic" panose="04020904020102020604" pitchFamily="82" charset="0"/>
              </a:rPr>
              <a:t>= 38.8</a:t>
            </a:r>
            <a:endParaRPr lang="es-CO" dirty="0">
              <a:latin typeface="Showcard Gothic" panose="04020904020102020604" pitchFamily="82" charset="0"/>
            </a:endParaRPr>
          </a:p>
        </p:txBody>
      </p:sp>
      <p:sp>
        <p:nvSpPr>
          <p:cNvPr id="14" name="13 Rectángulo"/>
          <p:cNvSpPr/>
          <p:nvPr/>
        </p:nvSpPr>
        <p:spPr>
          <a:xfrm>
            <a:off x="4934394" y="5603471"/>
            <a:ext cx="573710" cy="3693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296811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00"/>
                                  </p:iterate>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00"/>
                                  </p:iterate>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repeatCount="300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p:bldP spid="11" grpId="0"/>
      <p:bldP spid="12" grpId="0"/>
      <p:bldP spid="13" grpId="0"/>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another measures…</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340691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classify some data…</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986879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MEASURES</a:t>
            </a:r>
            <a:r>
              <a:rPr lang="es-CO"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 OF SPREAD</a:t>
            </a:r>
            <a:endParaRPr lang="es-CO" sz="49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 name="4 CuadroTexto"/>
          <p:cNvSpPr txBox="1"/>
          <p:nvPr/>
        </p:nvSpPr>
        <p:spPr>
          <a:xfrm>
            <a:off x="4161" y="884800"/>
            <a:ext cx="2149948" cy="584775"/>
          </a:xfrm>
          <a:prstGeom prst="rect">
            <a:avLst/>
          </a:prstGeom>
          <a:noFill/>
        </p:spPr>
        <p:txBody>
          <a:bodyPr wrap="none" rtlCol="0">
            <a:spAutoFit/>
          </a:bodyPr>
          <a:lstStyle/>
          <a:p>
            <a:r>
              <a:rPr lang="en-AU" sz="3200" dirty="0" smtClean="0">
                <a:solidFill>
                  <a:srgbClr val="FF0000"/>
                </a:solidFill>
                <a:effectLst>
                  <a:outerShdw blurRad="50800" dist="38100" dir="2700000" algn="tl" rotWithShape="0">
                    <a:prstClr val="black"/>
                  </a:outerShdw>
                </a:effectLst>
                <a:latin typeface="Stencil" panose="040409050D0802020404" pitchFamily="82" charset="0"/>
              </a:rPr>
              <a:t>Variance</a:t>
            </a:r>
            <a:endParaRPr lang="en-AU" sz="3200" dirty="0">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6" name="5 CuadroTexto"/>
          <p:cNvSpPr txBox="1"/>
          <p:nvPr/>
        </p:nvSpPr>
        <p:spPr>
          <a:xfrm>
            <a:off x="2154109" y="884800"/>
            <a:ext cx="6989891" cy="2492990"/>
          </a:xfrm>
          <a:prstGeom prst="rect">
            <a:avLst/>
          </a:prstGeom>
          <a:noFill/>
        </p:spPr>
        <p:txBody>
          <a:bodyPr wrap="square" rtlCol="0">
            <a:spAutoFit/>
          </a:bodyPr>
          <a:lstStyle/>
          <a:p>
            <a:pPr algn="just"/>
            <a:r>
              <a:rPr lang="en-AU" sz="2600" dirty="0" smtClean="0">
                <a:latin typeface="Showcard Gothic" panose="04020904020102020604" pitchFamily="82" charset="0"/>
              </a:rPr>
              <a:t>The variance is a measure of variability. </a:t>
            </a:r>
          </a:p>
          <a:p>
            <a:pPr algn="just"/>
            <a:r>
              <a:rPr lang="en-AU" sz="2600" dirty="0" smtClean="0">
                <a:latin typeface="Showcard Gothic" panose="04020904020102020604" pitchFamily="82" charset="0"/>
              </a:rPr>
              <a:t>Variance tells you the degree of spread in your data set. The more spread the data, the larger the variance is in relation to the mean.</a:t>
            </a:r>
            <a:endParaRPr lang="en-AU" sz="2600" dirty="0">
              <a:latin typeface="Showcard Gothic" panose="04020904020102020604" pitchFamily="82" charset="0"/>
            </a:endParaRPr>
          </a:p>
        </p:txBody>
      </p:sp>
      <p:sp>
        <p:nvSpPr>
          <p:cNvPr id="8" name="7 CuadroTexto"/>
          <p:cNvSpPr txBox="1"/>
          <p:nvPr/>
        </p:nvSpPr>
        <p:spPr>
          <a:xfrm>
            <a:off x="1" y="3717032"/>
            <a:ext cx="2154108" cy="1015663"/>
          </a:xfrm>
          <a:prstGeom prst="rect">
            <a:avLst/>
          </a:prstGeom>
          <a:noFill/>
        </p:spPr>
        <p:txBody>
          <a:bodyPr wrap="square" rtlCol="0">
            <a:spAutoFit/>
          </a:bodyPr>
          <a:lstStyle/>
          <a:p>
            <a:r>
              <a:rPr lang="en-AU" sz="3000" dirty="0" err="1" smtClean="0">
                <a:solidFill>
                  <a:srgbClr val="FF0000"/>
                </a:solidFill>
                <a:effectLst>
                  <a:outerShdw blurRad="50800" dist="38100" dir="2700000" algn="tl" rotWithShape="0">
                    <a:prstClr val="black"/>
                  </a:outerShdw>
                </a:effectLst>
                <a:latin typeface="Stencil" panose="040409050D0802020404" pitchFamily="82" charset="0"/>
              </a:rPr>
              <a:t>standar</a:t>
            </a:r>
            <a:r>
              <a:rPr lang="en-AU" sz="3000" dirty="0" smtClean="0">
                <a:solidFill>
                  <a:srgbClr val="FF0000"/>
                </a:solidFill>
                <a:effectLst>
                  <a:outerShdw blurRad="50800" dist="38100" dir="2700000" algn="tl" rotWithShape="0">
                    <a:prstClr val="black"/>
                  </a:outerShdw>
                </a:effectLst>
                <a:latin typeface="Stencil" panose="040409050D0802020404" pitchFamily="82" charset="0"/>
              </a:rPr>
              <a:t> deviation</a:t>
            </a:r>
            <a:endParaRPr lang="en-AU" sz="3000" dirty="0">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11" name="10 Rectángulo"/>
          <p:cNvSpPr/>
          <p:nvPr/>
        </p:nvSpPr>
        <p:spPr>
          <a:xfrm>
            <a:off x="2154108" y="3717032"/>
            <a:ext cx="6989891" cy="2092881"/>
          </a:xfrm>
          <a:prstGeom prst="rect">
            <a:avLst/>
          </a:prstGeom>
        </p:spPr>
        <p:txBody>
          <a:bodyPr wrap="square">
            <a:spAutoFit/>
          </a:bodyPr>
          <a:lstStyle/>
          <a:p>
            <a:pPr algn="just"/>
            <a:r>
              <a:rPr lang="en-US" sz="2600" dirty="0">
                <a:latin typeface="Showcard Gothic" panose="04020904020102020604" pitchFamily="82" charset="0"/>
              </a:rPr>
              <a:t>The </a:t>
            </a:r>
            <a:r>
              <a:rPr lang="en-AU" sz="2600" dirty="0" smtClean="0">
                <a:latin typeface="Showcard Gothic" panose="04020904020102020604" pitchFamily="82" charset="0"/>
              </a:rPr>
              <a:t>standard</a:t>
            </a:r>
            <a:r>
              <a:rPr lang="en-US" sz="2600" dirty="0" smtClean="0">
                <a:latin typeface="Showcard Gothic" panose="04020904020102020604" pitchFamily="82" charset="0"/>
              </a:rPr>
              <a:t> </a:t>
            </a:r>
            <a:r>
              <a:rPr lang="en-US" sz="2600" dirty="0">
                <a:latin typeface="Showcard Gothic" panose="04020904020102020604" pitchFamily="82" charset="0"/>
              </a:rPr>
              <a:t>deviation is derived from variance and tells you, on average, how far each value lies from the mean. It’s the square root of variance.</a:t>
            </a:r>
            <a:endParaRPr lang="es-CO" sz="2600" dirty="0">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13" name="12 CuadroTexto"/>
              <p:cNvSpPr txBox="1"/>
              <p:nvPr/>
            </p:nvSpPr>
            <p:spPr>
              <a:xfrm>
                <a:off x="99796" y="2064327"/>
                <a:ext cx="2007986" cy="703782"/>
              </a:xfrm>
              <a:prstGeom prst="rect">
                <a:avLst/>
              </a:prstGeom>
              <a:solidFill>
                <a:srgbClr val="FFFF00"/>
              </a:solidFill>
              <a:ln>
                <a:solidFill>
                  <a:srgbClr val="0000CC"/>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CO" b="1" i="0" smtClean="0">
                          <a:latin typeface="Cambria Math"/>
                        </a:rPr>
                        <m:t>𝐕</m:t>
                      </m:r>
                      <m:r>
                        <a:rPr lang="es-CO" b="1" i="0" smtClean="0">
                          <a:latin typeface="Cambria Math"/>
                        </a:rPr>
                        <m:t>=</m:t>
                      </m:r>
                      <m:f>
                        <m:fPr>
                          <m:ctrlPr>
                            <a:rPr lang="es-CO" b="1" i="1" smtClean="0">
                              <a:latin typeface="Cambria Math"/>
                            </a:rPr>
                          </m:ctrlPr>
                        </m:fPr>
                        <m:num>
                          <m:nary>
                            <m:naryPr>
                              <m:chr m:val="∑"/>
                              <m:subHide m:val="on"/>
                              <m:supHide m:val="on"/>
                              <m:ctrlPr>
                                <a:rPr lang="es-CO" b="1" i="1" smtClean="0">
                                  <a:latin typeface="Cambria Math"/>
                                </a:rPr>
                              </m:ctrlPr>
                            </m:naryPr>
                            <m:sub/>
                            <m:sup/>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sSup>
                                <m:sSupPr>
                                  <m:ctrlPr>
                                    <a:rPr lang="es-CO" b="1" i="1" smtClean="0">
                                      <a:latin typeface="Cambria Math"/>
                                    </a:rPr>
                                  </m:ctrlPr>
                                </m:sSupPr>
                                <m:e>
                                  <m:d>
                                    <m:dPr>
                                      <m:ctrlPr>
                                        <a:rPr lang="es-CO" b="1" i="1" smtClean="0">
                                          <a:latin typeface="Cambria Math"/>
                                        </a:rPr>
                                      </m:ctrlPr>
                                    </m:dPr>
                                    <m:e>
                                      <m:sSub>
                                        <m:sSubPr>
                                          <m:ctrlPr>
                                            <a:rPr lang="es-CO" b="1" i="1" smtClean="0">
                                              <a:latin typeface="Cambria Math"/>
                                            </a:rPr>
                                          </m:ctrlPr>
                                        </m:sSubPr>
                                        <m:e>
                                          <m:r>
                                            <a:rPr lang="es-CO" b="1" i="0" smtClean="0">
                                              <a:latin typeface="Cambria Math"/>
                                            </a:rPr>
                                            <m:t>𝐱</m:t>
                                          </m:r>
                                        </m:e>
                                        <m:sub>
                                          <m:r>
                                            <a:rPr lang="es-CO" b="1" i="0" smtClean="0">
                                              <a:latin typeface="Cambria Math"/>
                                            </a:rPr>
                                            <m:t>𝐢</m:t>
                                          </m:r>
                                        </m:sub>
                                      </m:sSub>
                                      <m:r>
                                        <a:rPr lang="es-CO" b="1" i="0" smtClean="0">
                                          <a:latin typeface="Cambria Math"/>
                                        </a:rPr>
                                        <m:t>−</m:t>
                                      </m:r>
                                      <m:acc>
                                        <m:accPr>
                                          <m:chr m:val="̅"/>
                                          <m:ctrlPr>
                                            <a:rPr lang="es-CO" b="1" i="1" smtClean="0">
                                              <a:latin typeface="Cambria Math"/>
                                            </a:rPr>
                                          </m:ctrlPr>
                                        </m:accPr>
                                        <m:e>
                                          <m:r>
                                            <a:rPr lang="es-CO" b="1" i="0" smtClean="0">
                                              <a:latin typeface="Cambria Math"/>
                                            </a:rPr>
                                            <m:t>𝐱</m:t>
                                          </m:r>
                                        </m:e>
                                      </m:acc>
                                    </m:e>
                                  </m:d>
                                </m:e>
                                <m:sup>
                                  <m:r>
                                    <a:rPr lang="es-CO" b="1" i="0" smtClean="0">
                                      <a:latin typeface="Cambria Math"/>
                                    </a:rPr>
                                    <m:t>𝟐</m:t>
                                  </m:r>
                                </m:sup>
                              </m:sSup>
                            </m:e>
                          </m:nary>
                        </m:num>
                        <m:den>
                          <m:nary>
                            <m:naryPr>
                              <m:chr m:val="∑"/>
                              <m:subHide m:val="on"/>
                              <m:supHide m:val="on"/>
                              <m:ctrlPr>
                                <a:rPr lang="es-CO" b="1" i="1" smtClean="0">
                                  <a:latin typeface="Cambria Math"/>
                                </a:rPr>
                              </m:ctrlPr>
                            </m:naryPr>
                            <m:sub/>
                            <m:sup/>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e>
                          </m:nary>
                        </m:den>
                      </m:f>
                    </m:oMath>
                  </m:oMathPara>
                </a14:m>
                <a:endParaRPr lang="es-CO" b="1" dirty="0"/>
              </a:p>
            </p:txBody>
          </p:sp>
        </mc:Choice>
        <mc:Fallback xmlns="">
          <p:sp>
            <p:nvSpPr>
              <p:cNvPr id="13" name="12 CuadroTexto"/>
              <p:cNvSpPr txBox="1">
                <a:spLocks noRot="1" noChangeAspect="1" noMove="1" noResize="1" noEditPoints="1" noAdjustHandles="1" noChangeArrowheads="1" noChangeShapeType="1" noTextEdit="1"/>
              </p:cNvSpPr>
              <p:nvPr/>
            </p:nvSpPr>
            <p:spPr>
              <a:xfrm>
                <a:off x="99796" y="2064327"/>
                <a:ext cx="2007986" cy="703782"/>
              </a:xfrm>
              <a:prstGeom prst="rect">
                <a:avLst/>
              </a:prstGeom>
              <a:blipFill rotWithShape="1">
                <a:blip r:embed="rId2"/>
                <a:stretch>
                  <a:fillRect/>
                </a:stretch>
              </a:blipFill>
              <a:ln>
                <a:solidFill>
                  <a:srgbClr val="0000CC"/>
                </a:solidFill>
              </a:ln>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4" name="13 CuadroTexto"/>
              <p:cNvSpPr txBox="1"/>
              <p:nvPr/>
            </p:nvSpPr>
            <p:spPr>
              <a:xfrm>
                <a:off x="9562" y="5542637"/>
                <a:ext cx="2330190" cy="910699"/>
              </a:xfrm>
              <a:prstGeom prst="rect">
                <a:avLst/>
              </a:prstGeom>
              <a:solidFill>
                <a:srgbClr val="FFFF00"/>
              </a:solidFill>
              <a:ln>
                <a:solidFill>
                  <a:srgbClr val="0000CC"/>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s-CO" b="1" i="0" smtClean="0">
                          <a:latin typeface="Cambria Math"/>
                        </a:rPr>
                        <m:t>𝐒𝐃</m:t>
                      </m:r>
                      <m:r>
                        <a:rPr lang="es-CO" b="1" i="0" smtClean="0">
                          <a:latin typeface="Cambria Math"/>
                        </a:rPr>
                        <m:t>=</m:t>
                      </m:r>
                      <m:rad>
                        <m:radPr>
                          <m:degHide m:val="on"/>
                          <m:ctrlPr>
                            <a:rPr lang="es-CO" b="1" i="1" smtClean="0">
                              <a:latin typeface="Cambria Math"/>
                            </a:rPr>
                          </m:ctrlPr>
                        </m:radPr>
                        <m:deg/>
                        <m:e>
                          <m:f>
                            <m:fPr>
                              <m:ctrlPr>
                                <a:rPr lang="es-CO" b="1" i="1" smtClean="0">
                                  <a:latin typeface="Cambria Math"/>
                                </a:rPr>
                              </m:ctrlPr>
                            </m:fPr>
                            <m:num>
                              <m:nary>
                                <m:naryPr>
                                  <m:chr m:val="∑"/>
                                  <m:subHide m:val="on"/>
                                  <m:supHide m:val="on"/>
                                  <m:ctrlPr>
                                    <a:rPr lang="es-CO" b="1" i="1" smtClean="0">
                                      <a:latin typeface="Cambria Math"/>
                                    </a:rPr>
                                  </m:ctrlPr>
                                </m:naryPr>
                                <m:sub/>
                                <m:sup/>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sSup>
                                    <m:sSupPr>
                                      <m:ctrlPr>
                                        <a:rPr lang="es-CO" b="1" i="1" smtClean="0">
                                          <a:latin typeface="Cambria Math"/>
                                        </a:rPr>
                                      </m:ctrlPr>
                                    </m:sSupPr>
                                    <m:e>
                                      <m:d>
                                        <m:dPr>
                                          <m:ctrlPr>
                                            <a:rPr lang="es-CO" b="1" i="1" smtClean="0">
                                              <a:latin typeface="Cambria Math"/>
                                            </a:rPr>
                                          </m:ctrlPr>
                                        </m:dPr>
                                        <m:e>
                                          <m:sSub>
                                            <m:sSubPr>
                                              <m:ctrlPr>
                                                <a:rPr lang="es-CO" b="1" i="1" smtClean="0">
                                                  <a:latin typeface="Cambria Math"/>
                                                </a:rPr>
                                              </m:ctrlPr>
                                            </m:sSubPr>
                                            <m:e>
                                              <m:r>
                                                <a:rPr lang="es-CO" b="1" i="0" smtClean="0">
                                                  <a:latin typeface="Cambria Math"/>
                                                </a:rPr>
                                                <m:t>𝐱</m:t>
                                              </m:r>
                                            </m:e>
                                            <m:sub>
                                              <m:r>
                                                <a:rPr lang="es-CO" b="1" i="0" smtClean="0">
                                                  <a:latin typeface="Cambria Math"/>
                                                </a:rPr>
                                                <m:t>𝐢</m:t>
                                              </m:r>
                                            </m:sub>
                                          </m:sSub>
                                          <m:r>
                                            <a:rPr lang="es-CO" b="1" i="0" smtClean="0">
                                              <a:latin typeface="Cambria Math"/>
                                            </a:rPr>
                                            <m:t>−</m:t>
                                          </m:r>
                                          <m:acc>
                                            <m:accPr>
                                              <m:chr m:val="̅"/>
                                              <m:ctrlPr>
                                                <a:rPr lang="es-CO" b="1" i="1" smtClean="0">
                                                  <a:latin typeface="Cambria Math"/>
                                                </a:rPr>
                                              </m:ctrlPr>
                                            </m:accPr>
                                            <m:e>
                                              <m:r>
                                                <a:rPr lang="es-CO" b="1" i="0" smtClean="0">
                                                  <a:latin typeface="Cambria Math"/>
                                                </a:rPr>
                                                <m:t>𝐱</m:t>
                                              </m:r>
                                            </m:e>
                                          </m:acc>
                                        </m:e>
                                      </m:d>
                                    </m:e>
                                    <m:sup>
                                      <m:r>
                                        <a:rPr lang="es-CO" b="1" i="0" smtClean="0">
                                          <a:latin typeface="Cambria Math"/>
                                        </a:rPr>
                                        <m:t>𝟐</m:t>
                                      </m:r>
                                    </m:sup>
                                  </m:sSup>
                                </m:e>
                              </m:nary>
                            </m:num>
                            <m:den>
                              <m:nary>
                                <m:naryPr>
                                  <m:chr m:val="∑"/>
                                  <m:subHide m:val="on"/>
                                  <m:supHide m:val="on"/>
                                  <m:ctrlPr>
                                    <a:rPr lang="es-CO" b="1" i="1" smtClean="0">
                                      <a:latin typeface="Cambria Math"/>
                                    </a:rPr>
                                  </m:ctrlPr>
                                </m:naryPr>
                                <m:sub/>
                                <m:sup/>
                                <m:e>
                                  <m:sSub>
                                    <m:sSubPr>
                                      <m:ctrlPr>
                                        <a:rPr lang="es-CO" b="1" i="1" smtClean="0">
                                          <a:latin typeface="Cambria Math"/>
                                        </a:rPr>
                                      </m:ctrlPr>
                                    </m:sSubPr>
                                    <m:e>
                                      <m:r>
                                        <a:rPr lang="es-CO" b="1" i="0" smtClean="0">
                                          <a:latin typeface="Cambria Math"/>
                                        </a:rPr>
                                        <m:t>𝐟</m:t>
                                      </m:r>
                                    </m:e>
                                    <m:sub>
                                      <m:r>
                                        <a:rPr lang="es-CO" b="1" i="0" smtClean="0">
                                          <a:latin typeface="Cambria Math"/>
                                        </a:rPr>
                                        <m:t>𝐢</m:t>
                                      </m:r>
                                    </m:sub>
                                  </m:sSub>
                                </m:e>
                              </m:nary>
                            </m:den>
                          </m:f>
                        </m:e>
                      </m:rad>
                    </m:oMath>
                  </m:oMathPara>
                </a14:m>
                <a:endParaRPr lang="es-CO" b="1" dirty="0"/>
              </a:p>
            </p:txBody>
          </p:sp>
        </mc:Choice>
        <mc:Fallback xmlns="">
          <p:sp>
            <p:nvSpPr>
              <p:cNvPr id="14" name="13 CuadroTexto"/>
              <p:cNvSpPr txBox="1">
                <a:spLocks noRot="1" noChangeAspect="1" noMove="1" noResize="1" noEditPoints="1" noAdjustHandles="1" noChangeArrowheads="1" noChangeShapeType="1" noTextEdit="1"/>
              </p:cNvSpPr>
              <p:nvPr/>
            </p:nvSpPr>
            <p:spPr>
              <a:xfrm>
                <a:off x="9562" y="5542637"/>
                <a:ext cx="2330190" cy="910699"/>
              </a:xfrm>
              <a:prstGeom prst="rect">
                <a:avLst/>
              </a:prstGeom>
              <a:blipFill rotWithShape="1">
                <a:blip r:embed="rId3"/>
                <a:stretch>
                  <a:fillRect/>
                </a:stretch>
              </a:blipFill>
              <a:ln>
                <a:solidFill>
                  <a:srgbClr val="0000CC"/>
                </a:solidFill>
              </a:ln>
            </p:spPr>
            <p:txBody>
              <a:bodyPr/>
              <a:lstStyle/>
              <a:p>
                <a:r>
                  <a:rPr lang="es-CO">
                    <a:noFill/>
                  </a:rPr>
                  <a:t> </a:t>
                </a:r>
              </a:p>
            </p:txBody>
          </p:sp>
        </mc:Fallback>
      </mc:AlternateContent>
    </p:spTree>
    <p:extLst>
      <p:ext uri="{BB962C8B-B14F-4D97-AF65-F5344CB8AC3E}">
        <p14:creationId xmlns:p14="http://schemas.microsoft.com/office/powerpoint/2010/main" val="354646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100"/>
                                  </p:iterate>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bg/>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iterate type="lt">
                                    <p:tmAbs val="100"/>
                                  </p:iterate>
                                  <p:childTnLst>
                                    <p:set>
                                      <p:cBhvr>
                                        <p:cTn id="17"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iterate type="lt">
                                    <p:tmAbs val="100"/>
                                  </p:iterate>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iterate type="wd">
                                    <p:tmAbs val="100"/>
                                  </p:iterate>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
                                            <p:bg/>
                                          </p:spTgt>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iterate type="lt">
                                    <p:tmAbs val="100"/>
                                  </p:iterate>
                                  <p:childTnLst>
                                    <p:set>
                                      <p:cBhvr>
                                        <p:cTn id="3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1" grpId="0"/>
      <p:bldP spid="13" grpId="0" uiExpand="1" build="p" animBg="1"/>
      <p:bldP spid="14"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MEASURES</a:t>
            </a:r>
            <a:r>
              <a:rPr lang="es-CO"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 OF SPREAD</a:t>
            </a:r>
            <a:endParaRPr lang="es-CO" sz="49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1" y="620688"/>
            <a:ext cx="5073825" cy="553998"/>
          </a:xfrm>
          <a:prstGeom prst="rect">
            <a:avLst/>
          </a:prstGeom>
          <a:noFill/>
        </p:spPr>
        <p:txBody>
          <a:bodyPr wrap="none" rtlCol="0">
            <a:spAutoFit/>
          </a:bodyPr>
          <a:lstStyle/>
          <a:p>
            <a:r>
              <a:rPr lang="en-AU" sz="3000" u="sng" dirty="0" smtClean="0">
                <a:solidFill>
                  <a:srgbClr val="FF0000"/>
                </a:solidFill>
                <a:latin typeface="Showcard Gothic" panose="04020904020102020604" pitchFamily="82" charset="0"/>
              </a:rPr>
              <a:t>Constructing the table</a:t>
            </a:r>
            <a:endParaRPr lang="en-AU" sz="3000" u="sng" dirty="0">
              <a:solidFill>
                <a:srgbClr val="FF0000"/>
              </a:solidFill>
              <a:latin typeface="Showcard Gothic" panose="04020904020102020604" pitchFamily="82" charset="0"/>
            </a:endParaRPr>
          </a:p>
        </p:txBody>
      </p:sp>
      <p:sp>
        <p:nvSpPr>
          <p:cNvPr id="5" name="4 CuadroTexto"/>
          <p:cNvSpPr txBox="1"/>
          <p:nvPr/>
        </p:nvSpPr>
        <p:spPr>
          <a:xfrm>
            <a:off x="1" y="1300118"/>
            <a:ext cx="9144000" cy="1200329"/>
          </a:xfrm>
          <a:prstGeom prst="rect">
            <a:avLst/>
          </a:prstGeom>
          <a:noFill/>
        </p:spPr>
        <p:txBody>
          <a:bodyPr wrap="square" rtlCol="0">
            <a:spAutoFit/>
          </a:bodyPr>
          <a:lstStyle/>
          <a:p>
            <a:pPr algn="just"/>
            <a:r>
              <a:rPr lang="es-CO" sz="2400" dirty="0" err="1" smtClean="0">
                <a:latin typeface="Showcard Gothic" panose="04020904020102020604" pitchFamily="82" charset="0"/>
              </a:rPr>
              <a:t>The</a:t>
            </a:r>
            <a:r>
              <a:rPr lang="es-CO" sz="2400" dirty="0" smtClean="0">
                <a:latin typeface="Showcard Gothic" panose="04020904020102020604" pitchFamily="82" charset="0"/>
              </a:rPr>
              <a:t> </a:t>
            </a:r>
            <a:r>
              <a:rPr lang="es-CO" sz="2400" dirty="0" err="1" smtClean="0">
                <a:latin typeface="Showcard Gothic" panose="04020904020102020604" pitchFamily="82" charset="0"/>
              </a:rPr>
              <a:t>following</a:t>
            </a:r>
            <a:r>
              <a:rPr lang="es-CO" sz="2400" dirty="0" smtClean="0">
                <a:latin typeface="Showcard Gothic" panose="04020904020102020604" pitchFamily="82" charset="0"/>
              </a:rPr>
              <a:t> set of data are test </a:t>
            </a:r>
            <a:r>
              <a:rPr lang="es-CO" sz="2400" dirty="0" err="1" smtClean="0">
                <a:latin typeface="Showcard Gothic" panose="04020904020102020604" pitchFamily="82" charset="0"/>
              </a:rPr>
              <a:t>results</a:t>
            </a:r>
            <a:r>
              <a:rPr lang="es-CO" sz="2400" dirty="0" smtClean="0">
                <a:latin typeface="Showcard Gothic" panose="04020904020102020604" pitchFamily="82" charset="0"/>
              </a:rPr>
              <a:t> </a:t>
            </a:r>
            <a:r>
              <a:rPr lang="es-CO" sz="2400" dirty="0" err="1" smtClean="0">
                <a:latin typeface="Showcard Gothic" panose="04020904020102020604" pitchFamily="82" charset="0"/>
              </a:rPr>
              <a:t>obtained</a:t>
            </a:r>
            <a:r>
              <a:rPr lang="es-CO" sz="2400" dirty="0" smtClean="0">
                <a:latin typeface="Showcard Gothic" panose="04020904020102020604" pitchFamily="82" charset="0"/>
              </a:rPr>
              <a:t> </a:t>
            </a:r>
            <a:r>
              <a:rPr lang="es-CO" sz="2400" dirty="0" err="1" smtClean="0">
                <a:latin typeface="Showcard Gothic" panose="04020904020102020604" pitchFamily="82" charset="0"/>
              </a:rPr>
              <a:t>by</a:t>
            </a:r>
            <a:r>
              <a:rPr lang="es-CO" sz="2400" dirty="0" smtClean="0">
                <a:latin typeface="Showcard Gothic" panose="04020904020102020604" pitchFamily="82" charset="0"/>
              </a:rPr>
              <a:t> a </a:t>
            </a:r>
            <a:r>
              <a:rPr lang="es-CO" sz="2400" dirty="0" err="1" smtClean="0">
                <a:latin typeface="Showcard Gothic" panose="04020904020102020604" pitchFamily="82" charset="0"/>
              </a:rPr>
              <a:t>group</a:t>
            </a:r>
            <a:r>
              <a:rPr lang="es-CO" sz="2400" dirty="0" smtClean="0">
                <a:latin typeface="Showcard Gothic" panose="04020904020102020604" pitchFamily="82" charset="0"/>
              </a:rPr>
              <a:t> of </a:t>
            </a:r>
            <a:r>
              <a:rPr lang="es-CO" sz="2400" dirty="0" err="1" smtClean="0">
                <a:latin typeface="Showcard Gothic" panose="04020904020102020604" pitchFamily="82" charset="0"/>
              </a:rPr>
              <a:t>students</a:t>
            </a:r>
            <a:r>
              <a:rPr lang="es-CO" sz="2400" dirty="0" smtClean="0">
                <a:latin typeface="Showcard Gothic" panose="04020904020102020604" pitchFamily="82" charset="0"/>
              </a:rPr>
              <a:t> in </a:t>
            </a:r>
            <a:r>
              <a:rPr lang="es-CO" sz="2400" dirty="0" err="1" smtClean="0">
                <a:latin typeface="Showcard Gothic" panose="04020904020102020604" pitchFamily="82" charset="0"/>
              </a:rPr>
              <a:t>two</a:t>
            </a:r>
            <a:r>
              <a:rPr lang="es-CO" sz="2400" dirty="0" smtClean="0">
                <a:latin typeface="Showcard Gothic" panose="04020904020102020604" pitchFamily="82" charset="0"/>
              </a:rPr>
              <a:t> test </a:t>
            </a:r>
            <a:r>
              <a:rPr lang="es-CO" sz="2400" dirty="0" err="1" smtClean="0">
                <a:latin typeface="Showcard Gothic" panose="04020904020102020604" pitchFamily="82" charset="0"/>
              </a:rPr>
              <a:t>which</a:t>
            </a:r>
            <a:r>
              <a:rPr lang="es-CO" sz="2400" dirty="0" smtClean="0">
                <a:latin typeface="Showcard Gothic" panose="04020904020102020604" pitchFamily="82" charset="0"/>
              </a:rPr>
              <a:t> </a:t>
            </a:r>
            <a:r>
              <a:rPr lang="es-CO" sz="2400" dirty="0" err="1" smtClean="0">
                <a:latin typeface="Showcard Gothic" panose="04020904020102020604" pitchFamily="82" charset="0"/>
              </a:rPr>
              <a:t>the</a:t>
            </a:r>
            <a:r>
              <a:rPr lang="es-CO" sz="2400" dirty="0" smtClean="0">
                <a:latin typeface="Showcard Gothic" panose="04020904020102020604" pitchFamily="82" charset="0"/>
              </a:rPr>
              <a:t> </a:t>
            </a:r>
            <a:r>
              <a:rPr lang="es-CO" sz="2400" dirty="0" err="1" smtClean="0">
                <a:latin typeface="Showcard Gothic" panose="04020904020102020604" pitchFamily="82" charset="0"/>
              </a:rPr>
              <a:t>maximum</a:t>
            </a:r>
            <a:r>
              <a:rPr lang="es-CO" sz="2400" dirty="0" smtClean="0">
                <a:latin typeface="Showcard Gothic" panose="04020904020102020604" pitchFamily="82" charset="0"/>
              </a:rPr>
              <a:t> </a:t>
            </a:r>
            <a:r>
              <a:rPr lang="es-CO" sz="2400" dirty="0" err="1" smtClean="0">
                <a:latin typeface="Showcard Gothic" panose="04020904020102020604" pitchFamily="82" charset="0"/>
              </a:rPr>
              <a:t>mark</a:t>
            </a:r>
            <a:r>
              <a:rPr lang="es-CO" sz="2400" dirty="0" smtClean="0">
                <a:latin typeface="Showcard Gothic" panose="04020904020102020604" pitchFamily="82" charset="0"/>
              </a:rPr>
              <a:t> </a:t>
            </a:r>
            <a:r>
              <a:rPr lang="es-CO" sz="2400" dirty="0" err="1" smtClean="0">
                <a:latin typeface="Showcard Gothic" panose="04020904020102020604" pitchFamily="82" charset="0"/>
              </a:rPr>
              <a:t>was</a:t>
            </a:r>
            <a:r>
              <a:rPr lang="es-CO" sz="2400" dirty="0" smtClean="0">
                <a:latin typeface="Showcard Gothic" panose="04020904020102020604" pitchFamily="82" charset="0"/>
              </a:rPr>
              <a:t> 20.</a:t>
            </a:r>
            <a:endParaRPr lang="es-CO" sz="2400" dirty="0">
              <a:latin typeface="Showcard Gothic" panose="04020904020102020604" pitchFamily="82" charset="0"/>
            </a:endParaRPr>
          </a:p>
        </p:txBody>
      </p:sp>
      <p:sp>
        <p:nvSpPr>
          <p:cNvPr id="6" name="5 CuadroTexto"/>
          <p:cNvSpPr txBox="1"/>
          <p:nvPr/>
        </p:nvSpPr>
        <p:spPr>
          <a:xfrm>
            <a:off x="-1" y="2500447"/>
            <a:ext cx="1115617" cy="461665"/>
          </a:xfrm>
          <a:prstGeom prst="rect">
            <a:avLst/>
          </a:prstGeom>
          <a:noFill/>
        </p:spPr>
        <p:txBody>
          <a:bodyPr wrap="square" rtlCol="0">
            <a:spAutoFit/>
          </a:bodyPr>
          <a:lstStyle/>
          <a:p>
            <a:r>
              <a:rPr lang="es-CO" sz="2400" dirty="0" smtClean="0">
                <a:latin typeface="Showcard Gothic" panose="04020904020102020604" pitchFamily="82" charset="0"/>
              </a:rPr>
              <a:t>Test 1</a:t>
            </a:r>
            <a:endParaRPr lang="es-CO" sz="2400" dirty="0">
              <a:latin typeface="Showcard Gothic" panose="04020904020102020604" pitchFamily="82" charset="0"/>
            </a:endParaRPr>
          </a:p>
        </p:txBody>
      </p:sp>
      <p:sp>
        <p:nvSpPr>
          <p:cNvPr id="7" name="6 CuadroTexto"/>
          <p:cNvSpPr txBox="1"/>
          <p:nvPr/>
        </p:nvSpPr>
        <p:spPr>
          <a:xfrm>
            <a:off x="1115616" y="2500447"/>
            <a:ext cx="7704856" cy="1815882"/>
          </a:xfrm>
          <a:prstGeom prst="rect">
            <a:avLst/>
          </a:prstGeom>
          <a:noFill/>
        </p:spPr>
        <p:txBody>
          <a:bodyPr wrap="square" rtlCol="0">
            <a:spAutoFit/>
          </a:bodyPr>
          <a:lstStyle/>
          <a:p>
            <a:r>
              <a:rPr lang="es-CO" sz="2800" dirty="0" smtClean="0">
                <a:latin typeface="Showcard Gothic" panose="04020904020102020604" pitchFamily="82" charset="0"/>
              </a:rPr>
              <a:t>   4    12   11    10      5   10   12     12     6      8    19   13     3</a:t>
            </a:r>
          </a:p>
          <a:p>
            <a:r>
              <a:rPr lang="es-CO" sz="2800" dirty="0" smtClean="0">
                <a:latin typeface="Showcard Gothic" panose="04020904020102020604" pitchFamily="82" charset="0"/>
              </a:rPr>
              <a:t>   7    11    13     4     9    12    10      6   13    19    11      3   12</a:t>
            </a:r>
          </a:p>
          <a:p>
            <a:pPr marL="514350" indent="-514350">
              <a:buAutoNum type="arabicPlain" startAt="14"/>
            </a:pPr>
            <a:r>
              <a:rPr lang="es-CO" sz="2800" dirty="0" smtClean="0">
                <a:latin typeface="Showcard Gothic" panose="04020904020102020604" pitchFamily="82" charset="0"/>
              </a:rPr>
              <a:t>  11      6   13   16     11       5    10   12    13      7     8   13</a:t>
            </a:r>
          </a:p>
          <a:p>
            <a:r>
              <a:rPr lang="es-CO" sz="2800" dirty="0" smtClean="0">
                <a:latin typeface="Showcard Gothic" panose="04020904020102020604" pitchFamily="82" charset="0"/>
              </a:rPr>
              <a:t>14      6    10   12   10      7    10     12   10</a:t>
            </a:r>
          </a:p>
        </p:txBody>
      </p:sp>
      <p:sp>
        <p:nvSpPr>
          <p:cNvPr id="8" name="7 CuadroTexto"/>
          <p:cNvSpPr txBox="1"/>
          <p:nvPr/>
        </p:nvSpPr>
        <p:spPr>
          <a:xfrm>
            <a:off x="-1" y="4316329"/>
            <a:ext cx="1115617" cy="461665"/>
          </a:xfrm>
          <a:prstGeom prst="rect">
            <a:avLst/>
          </a:prstGeom>
          <a:noFill/>
        </p:spPr>
        <p:txBody>
          <a:bodyPr wrap="square" rtlCol="0">
            <a:spAutoFit/>
          </a:bodyPr>
          <a:lstStyle/>
          <a:p>
            <a:r>
              <a:rPr lang="es-CO" sz="2400" dirty="0" smtClean="0">
                <a:latin typeface="Showcard Gothic" panose="04020904020102020604" pitchFamily="82" charset="0"/>
              </a:rPr>
              <a:t>Test 2</a:t>
            </a:r>
            <a:endParaRPr lang="es-CO" sz="2400" dirty="0">
              <a:latin typeface="Showcard Gothic" panose="04020904020102020604" pitchFamily="82" charset="0"/>
            </a:endParaRPr>
          </a:p>
        </p:txBody>
      </p:sp>
      <p:sp>
        <p:nvSpPr>
          <p:cNvPr id="9" name="8 CuadroTexto"/>
          <p:cNvSpPr txBox="1"/>
          <p:nvPr/>
        </p:nvSpPr>
        <p:spPr>
          <a:xfrm>
            <a:off x="1115616" y="4316329"/>
            <a:ext cx="7704856" cy="1815882"/>
          </a:xfrm>
          <a:prstGeom prst="rect">
            <a:avLst/>
          </a:prstGeom>
          <a:noFill/>
        </p:spPr>
        <p:txBody>
          <a:bodyPr wrap="square" rtlCol="0">
            <a:spAutoFit/>
          </a:bodyPr>
          <a:lstStyle/>
          <a:p>
            <a:r>
              <a:rPr lang="es-CO" sz="2800" dirty="0" smtClean="0">
                <a:latin typeface="Showcard Gothic" panose="04020904020102020604" pitchFamily="82" charset="0"/>
              </a:rPr>
              <a:t>  9     8   10    10      8      9    10    11     8     8    11   10     9</a:t>
            </a:r>
          </a:p>
          <a:p>
            <a:r>
              <a:rPr lang="es-CO" sz="2800" dirty="0" smtClean="0">
                <a:latin typeface="Showcard Gothic" panose="04020904020102020604" pitchFamily="82" charset="0"/>
              </a:rPr>
              <a:t>  8   11    10      9      8    10    11      8     9    11    10    9     8</a:t>
            </a:r>
          </a:p>
          <a:p>
            <a:r>
              <a:rPr lang="es-CO" sz="2800" dirty="0" smtClean="0">
                <a:latin typeface="Showcard Gothic" panose="04020904020102020604" pitchFamily="82" charset="0"/>
              </a:rPr>
              <a:t>11    11      9      9    11    10      8      9   11    10      8    9    11</a:t>
            </a:r>
          </a:p>
          <a:p>
            <a:r>
              <a:rPr lang="es-CO" sz="2800" dirty="0" smtClean="0">
                <a:latin typeface="Showcard Gothic" panose="04020904020102020604" pitchFamily="82" charset="0"/>
              </a:rPr>
              <a:t>11      8     8    11     10     8       9   10   10</a:t>
            </a:r>
          </a:p>
        </p:txBody>
      </p:sp>
    </p:spTree>
    <p:extLst>
      <p:ext uri="{BB962C8B-B14F-4D97-AF65-F5344CB8AC3E}">
        <p14:creationId xmlns:p14="http://schemas.microsoft.com/office/powerpoint/2010/main" val="380676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00"/>
                                  </p:iterate>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00"/>
                                  </p:iterate>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MEASURES</a:t>
            </a:r>
            <a:r>
              <a:rPr lang="es-CO"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 OF SPREAD</a:t>
            </a:r>
            <a:endParaRPr lang="es-CO" sz="49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545439"/>
            <a:ext cx="9144000" cy="492443"/>
          </a:xfrm>
          <a:prstGeom prst="rect">
            <a:avLst/>
          </a:prstGeom>
          <a:noFill/>
        </p:spPr>
        <p:txBody>
          <a:bodyPr wrap="square" rtlCol="0">
            <a:spAutoFit/>
          </a:bodyPr>
          <a:lstStyle/>
          <a:p>
            <a:pPr algn="just"/>
            <a:r>
              <a:rPr lang="en-AU" sz="2600" dirty="0" smtClean="0">
                <a:latin typeface="Showcard Gothic" panose="04020904020102020604" pitchFamily="82" charset="0"/>
              </a:rPr>
              <a:t>First, let’s calculate the mean of both set of data</a:t>
            </a:r>
            <a:endParaRPr lang="en-AU" sz="2600" dirty="0">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5" name="4 CuadroTexto"/>
              <p:cNvSpPr txBox="1"/>
              <p:nvPr/>
            </p:nvSpPr>
            <p:spPr>
              <a:xfrm>
                <a:off x="3844365" y="1052736"/>
                <a:ext cx="1455270" cy="86587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CO" sz="2600" i="1" smtClean="0">
                              <a:latin typeface="Cambria Math"/>
                            </a:rPr>
                          </m:ctrlPr>
                        </m:accPr>
                        <m:e>
                          <m:r>
                            <a:rPr lang="es-CO" sz="2600" b="0" i="1" smtClean="0">
                              <a:latin typeface="Cambria Math"/>
                            </a:rPr>
                            <m:t>𝑥</m:t>
                          </m:r>
                        </m:e>
                      </m:acc>
                      <m:r>
                        <a:rPr lang="es-CO" sz="2600" b="0" i="1" smtClean="0">
                          <a:latin typeface="Cambria Math"/>
                        </a:rPr>
                        <m:t>=</m:t>
                      </m:r>
                      <m:f>
                        <m:fPr>
                          <m:ctrlPr>
                            <a:rPr lang="es-CO" sz="2600" i="1" smtClean="0">
                              <a:latin typeface="Cambria Math"/>
                            </a:rPr>
                          </m:ctrlPr>
                        </m:fPr>
                        <m:num>
                          <m:nary>
                            <m:naryPr>
                              <m:chr m:val="∑"/>
                              <m:subHide m:val="on"/>
                              <m:supHide m:val="on"/>
                              <m:ctrlPr>
                                <a:rPr lang="es-CO" sz="2600" i="1" smtClean="0">
                                  <a:latin typeface="Cambria Math"/>
                                </a:rPr>
                              </m:ctrlPr>
                            </m:naryPr>
                            <m:sub/>
                            <m:sup/>
                            <m:e>
                              <m:sSub>
                                <m:sSubPr>
                                  <m:ctrlPr>
                                    <a:rPr lang="es-CO" sz="2600" i="1" smtClean="0">
                                      <a:latin typeface="Cambria Math"/>
                                    </a:rPr>
                                  </m:ctrlPr>
                                </m:sSubPr>
                                <m:e>
                                  <m:r>
                                    <a:rPr lang="es-CO" sz="2600" b="0" i="1" smtClean="0">
                                      <a:latin typeface="Cambria Math"/>
                                    </a:rPr>
                                    <m:t>𝑥</m:t>
                                  </m:r>
                                </m:e>
                                <m:sub>
                                  <m:r>
                                    <a:rPr lang="es-CO" sz="2600" b="0" i="1" smtClean="0">
                                      <a:latin typeface="Cambria Math"/>
                                    </a:rPr>
                                    <m:t>𝑖</m:t>
                                  </m:r>
                                </m:sub>
                              </m:sSub>
                            </m:e>
                          </m:nary>
                        </m:num>
                        <m:den>
                          <m:r>
                            <a:rPr lang="es-CO" sz="2600" b="0" i="1" smtClean="0">
                              <a:latin typeface="Cambria Math"/>
                            </a:rPr>
                            <m:t>𝑛</m:t>
                          </m:r>
                        </m:den>
                      </m:f>
                    </m:oMath>
                  </m:oMathPara>
                </a14:m>
                <a:endParaRPr lang="es-CO" sz="2600" dirty="0"/>
              </a:p>
            </p:txBody>
          </p:sp>
        </mc:Choice>
        <mc:Fallback xmlns="">
          <p:sp>
            <p:nvSpPr>
              <p:cNvPr id="5" name="4 CuadroTexto"/>
              <p:cNvSpPr txBox="1">
                <a:spLocks noRot="1" noChangeAspect="1" noMove="1" noResize="1" noEditPoints="1" noAdjustHandles="1" noChangeArrowheads="1" noChangeShapeType="1" noTextEdit="1"/>
              </p:cNvSpPr>
              <p:nvPr/>
            </p:nvSpPr>
            <p:spPr>
              <a:xfrm>
                <a:off x="3844365" y="1052736"/>
                <a:ext cx="1455270" cy="865878"/>
              </a:xfrm>
              <a:prstGeom prst="rect">
                <a:avLst/>
              </a:prstGeom>
              <a:blipFill rotWithShape="1">
                <a:blip r:embed="rId2"/>
                <a:stretch>
                  <a:fillRect/>
                </a:stretch>
              </a:blipFill>
            </p:spPr>
            <p:txBody>
              <a:bodyPr/>
              <a:lstStyle/>
              <a:p>
                <a:r>
                  <a:rPr lang="es-CO">
                    <a:noFill/>
                  </a:rPr>
                  <a:t> </a:t>
                </a:r>
              </a:p>
            </p:txBody>
          </p:sp>
        </mc:Fallback>
      </mc:AlternateContent>
      <p:sp>
        <p:nvSpPr>
          <p:cNvPr id="8" name="7 Rectángulo"/>
          <p:cNvSpPr/>
          <p:nvPr/>
        </p:nvSpPr>
        <p:spPr>
          <a:xfrm>
            <a:off x="34427" y="2060848"/>
            <a:ext cx="1394075" cy="445097"/>
          </a:xfrm>
          <a:prstGeom prst="rect">
            <a:avLst/>
          </a:prstGeom>
        </p:spPr>
        <p:txBody>
          <a:bodyPr wrap="square">
            <a:spAutoFit/>
          </a:bodyPr>
          <a:lstStyle/>
          <a:p>
            <a:r>
              <a:rPr lang="es-CO" sz="2800" dirty="0" smtClean="0">
                <a:latin typeface="Showcard Gothic" panose="04020904020102020604" pitchFamily="82" charset="0"/>
              </a:rPr>
              <a:t>Test 1.</a:t>
            </a:r>
            <a:endParaRPr lang="es-CO" sz="2800" dirty="0"/>
          </a:p>
        </p:txBody>
      </p:sp>
      <mc:AlternateContent xmlns:mc="http://schemas.openxmlformats.org/markup-compatibility/2006" xmlns:a14="http://schemas.microsoft.com/office/drawing/2010/main">
        <mc:Choice Requires="a14">
          <p:sp>
            <p:nvSpPr>
              <p:cNvPr id="9" name="8 CuadroTexto"/>
              <p:cNvSpPr txBox="1"/>
              <p:nvPr/>
            </p:nvSpPr>
            <p:spPr>
              <a:xfrm>
                <a:off x="1428502" y="1975138"/>
                <a:ext cx="1175322" cy="616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CO" i="1" smtClean="0">
                              <a:latin typeface="Cambria Math"/>
                            </a:rPr>
                          </m:ctrlPr>
                        </m:accPr>
                        <m:e>
                          <m:r>
                            <a:rPr lang="es-CO" b="0" i="1" smtClean="0">
                              <a:latin typeface="Cambria Math"/>
                            </a:rPr>
                            <m:t>𝑥</m:t>
                          </m:r>
                          <m:r>
                            <a:rPr lang="es-CO" b="0" i="1" smtClean="0">
                              <a:latin typeface="Cambria Math"/>
                            </a:rPr>
                            <m:t>1</m:t>
                          </m:r>
                        </m:e>
                      </m:acc>
                      <m:r>
                        <a:rPr lang="es-CO" b="0" i="1" smtClean="0">
                          <a:latin typeface="Cambria Math"/>
                        </a:rPr>
                        <m:t>=</m:t>
                      </m:r>
                      <m:f>
                        <m:fPr>
                          <m:ctrlPr>
                            <a:rPr lang="es-CO" b="0" i="1" smtClean="0">
                              <a:latin typeface="Cambria Math"/>
                            </a:rPr>
                          </m:ctrlPr>
                        </m:fPr>
                        <m:num>
                          <m:r>
                            <a:rPr lang="es-CO" b="0" i="1" smtClean="0">
                              <a:latin typeface="Cambria Math"/>
                            </a:rPr>
                            <m:t>485</m:t>
                          </m:r>
                        </m:num>
                        <m:den>
                          <m:r>
                            <a:rPr lang="es-CO" b="0" i="1" smtClean="0">
                              <a:latin typeface="Cambria Math"/>
                            </a:rPr>
                            <m:t>48</m:t>
                          </m:r>
                        </m:den>
                      </m:f>
                    </m:oMath>
                  </m:oMathPara>
                </a14:m>
                <a:endParaRPr lang="es-CO" dirty="0"/>
              </a:p>
            </p:txBody>
          </p:sp>
        </mc:Choice>
        <mc:Fallback xmlns="">
          <p:sp>
            <p:nvSpPr>
              <p:cNvPr id="9" name="8 CuadroTexto"/>
              <p:cNvSpPr txBox="1">
                <a:spLocks noRot="1" noChangeAspect="1" noMove="1" noResize="1" noEditPoints="1" noAdjustHandles="1" noChangeArrowheads="1" noChangeShapeType="1" noTextEdit="1"/>
              </p:cNvSpPr>
              <p:nvPr/>
            </p:nvSpPr>
            <p:spPr>
              <a:xfrm>
                <a:off x="1428502" y="1975138"/>
                <a:ext cx="1175322" cy="616515"/>
              </a:xfrm>
              <a:prstGeom prst="rect">
                <a:avLst/>
              </a:prstGeom>
              <a:blipFill rotWithShape="1">
                <a:blip r:embed="rId3"/>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0" name="9 CuadroTexto"/>
              <p:cNvSpPr txBox="1"/>
              <p:nvPr/>
            </p:nvSpPr>
            <p:spPr>
              <a:xfrm>
                <a:off x="2603824" y="2098729"/>
                <a:ext cx="90762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CO" b="0" i="1" smtClean="0">
                          <a:latin typeface="Cambria Math"/>
                        </a:rPr>
                        <m:t>=10,1</m:t>
                      </m:r>
                    </m:oMath>
                  </m:oMathPara>
                </a14:m>
                <a:endParaRPr lang="es-CO" dirty="0"/>
              </a:p>
            </p:txBody>
          </p:sp>
        </mc:Choice>
        <mc:Fallback xmlns="">
          <p:sp>
            <p:nvSpPr>
              <p:cNvPr id="10" name="9 CuadroTexto"/>
              <p:cNvSpPr txBox="1">
                <a:spLocks noRot="1" noChangeAspect="1" noMove="1" noResize="1" noEditPoints="1" noAdjustHandles="1" noChangeArrowheads="1" noChangeShapeType="1" noTextEdit="1"/>
              </p:cNvSpPr>
              <p:nvPr/>
            </p:nvSpPr>
            <p:spPr>
              <a:xfrm>
                <a:off x="2603824" y="2098729"/>
                <a:ext cx="907621" cy="369332"/>
              </a:xfrm>
              <a:prstGeom prst="rect">
                <a:avLst/>
              </a:prstGeom>
              <a:blipFill rotWithShape="1">
                <a:blip r:embed="rId4"/>
                <a:stretch>
                  <a:fillRect/>
                </a:stretch>
              </a:blipFill>
            </p:spPr>
            <p:txBody>
              <a:bodyPr/>
              <a:lstStyle/>
              <a:p>
                <a:r>
                  <a:rPr lang="es-CO">
                    <a:noFill/>
                  </a:rPr>
                  <a:t> </a:t>
                </a:r>
              </a:p>
            </p:txBody>
          </p:sp>
        </mc:Fallback>
      </mc:AlternateContent>
      <p:sp>
        <p:nvSpPr>
          <p:cNvPr id="11" name="10 Rectángulo"/>
          <p:cNvSpPr/>
          <p:nvPr/>
        </p:nvSpPr>
        <p:spPr>
          <a:xfrm>
            <a:off x="4258045" y="2060848"/>
            <a:ext cx="1394075" cy="523220"/>
          </a:xfrm>
          <a:prstGeom prst="rect">
            <a:avLst/>
          </a:prstGeom>
        </p:spPr>
        <p:txBody>
          <a:bodyPr wrap="square">
            <a:spAutoFit/>
          </a:bodyPr>
          <a:lstStyle/>
          <a:p>
            <a:r>
              <a:rPr lang="es-CO" sz="2800" dirty="0" smtClean="0">
                <a:latin typeface="Showcard Gothic" panose="04020904020102020604" pitchFamily="82" charset="0"/>
              </a:rPr>
              <a:t>Test 2.</a:t>
            </a:r>
            <a:endParaRPr lang="es-CO" sz="2800" dirty="0"/>
          </a:p>
        </p:txBody>
      </p:sp>
      <mc:AlternateContent xmlns:mc="http://schemas.openxmlformats.org/markup-compatibility/2006" xmlns:a14="http://schemas.microsoft.com/office/drawing/2010/main">
        <mc:Choice Requires="a14">
          <p:sp>
            <p:nvSpPr>
              <p:cNvPr id="12" name="11 CuadroTexto"/>
              <p:cNvSpPr txBox="1"/>
              <p:nvPr/>
            </p:nvSpPr>
            <p:spPr>
              <a:xfrm>
                <a:off x="5652120" y="2014200"/>
                <a:ext cx="1175322" cy="61651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s-CO" i="1" smtClean="0">
                              <a:latin typeface="Cambria Math"/>
                            </a:rPr>
                          </m:ctrlPr>
                        </m:accPr>
                        <m:e>
                          <m:r>
                            <a:rPr lang="es-CO" b="0" i="1" smtClean="0">
                              <a:latin typeface="Cambria Math"/>
                            </a:rPr>
                            <m:t>𝑥</m:t>
                          </m:r>
                          <m:r>
                            <a:rPr lang="es-CO" b="0" i="1" smtClean="0">
                              <a:latin typeface="Cambria Math"/>
                            </a:rPr>
                            <m:t>2</m:t>
                          </m:r>
                        </m:e>
                      </m:acc>
                      <m:r>
                        <a:rPr lang="es-CO" b="0" i="1" smtClean="0">
                          <a:latin typeface="Cambria Math"/>
                        </a:rPr>
                        <m:t>=</m:t>
                      </m:r>
                      <m:f>
                        <m:fPr>
                          <m:ctrlPr>
                            <a:rPr lang="es-CO" b="0" i="1" smtClean="0">
                              <a:latin typeface="Cambria Math"/>
                            </a:rPr>
                          </m:ctrlPr>
                        </m:fPr>
                        <m:num>
                          <m:r>
                            <a:rPr lang="es-CO" b="0" i="1" smtClean="0">
                              <a:latin typeface="Cambria Math"/>
                            </a:rPr>
                            <m:t>454</m:t>
                          </m:r>
                        </m:num>
                        <m:den>
                          <m:r>
                            <a:rPr lang="es-CO" b="0" i="1" smtClean="0">
                              <a:latin typeface="Cambria Math"/>
                            </a:rPr>
                            <m:t>48</m:t>
                          </m:r>
                        </m:den>
                      </m:f>
                    </m:oMath>
                  </m:oMathPara>
                </a14:m>
                <a:endParaRPr lang="es-CO" dirty="0"/>
              </a:p>
            </p:txBody>
          </p:sp>
        </mc:Choice>
        <mc:Fallback xmlns="">
          <p:sp>
            <p:nvSpPr>
              <p:cNvPr id="12" name="11 CuadroTexto"/>
              <p:cNvSpPr txBox="1">
                <a:spLocks noRot="1" noChangeAspect="1" noMove="1" noResize="1" noEditPoints="1" noAdjustHandles="1" noChangeArrowheads="1" noChangeShapeType="1" noTextEdit="1"/>
              </p:cNvSpPr>
              <p:nvPr/>
            </p:nvSpPr>
            <p:spPr>
              <a:xfrm>
                <a:off x="5652120" y="2014200"/>
                <a:ext cx="1175322" cy="616515"/>
              </a:xfrm>
              <a:prstGeom prst="rect">
                <a:avLst/>
              </a:prstGeom>
              <a:blipFill rotWithShape="1">
                <a:blip r:embed="rId5"/>
                <a:stretch>
                  <a:fillRect/>
                </a:stretch>
              </a:blipFill>
            </p:spPr>
            <p:txBody>
              <a:bodyPr/>
              <a:lstStyle/>
              <a:p>
                <a:r>
                  <a:rPr lang="es-CO">
                    <a:noFill/>
                  </a:rPr>
                  <a:t> </a:t>
                </a:r>
              </a:p>
            </p:txBody>
          </p:sp>
        </mc:Fallback>
      </mc:AlternateContent>
      <mc:AlternateContent xmlns:mc="http://schemas.openxmlformats.org/markup-compatibility/2006" xmlns:a14="http://schemas.microsoft.com/office/drawing/2010/main">
        <mc:Choice Requires="a14">
          <p:sp>
            <p:nvSpPr>
              <p:cNvPr id="13" name="12 CuadroTexto"/>
              <p:cNvSpPr txBox="1"/>
              <p:nvPr/>
            </p:nvSpPr>
            <p:spPr>
              <a:xfrm>
                <a:off x="6827442" y="2137792"/>
                <a:ext cx="77938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CO" b="0" i="1" smtClean="0">
                          <a:latin typeface="Cambria Math"/>
                        </a:rPr>
                        <m:t>=9,5</m:t>
                      </m:r>
                    </m:oMath>
                  </m:oMathPara>
                </a14:m>
                <a:endParaRPr lang="es-CO" dirty="0"/>
              </a:p>
            </p:txBody>
          </p:sp>
        </mc:Choice>
        <mc:Fallback xmlns="">
          <p:sp>
            <p:nvSpPr>
              <p:cNvPr id="13" name="12 CuadroTexto"/>
              <p:cNvSpPr txBox="1">
                <a:spLocks noRot="1" noChangeAspect="1" noMove="1" noResize="1" noEditPoints="1" noAdjustHandles="1" noChangeArrowheads="1" noChangeShapeType="1" noTextEdit="1"/>
              </p:cNvSpPr>
              <p:nvPr/>
            </p:nvSpPr>
            <p:spPr>
              <a:xfrm>
                <a:off x="6827442" y="2137792"/>
                <a:ext cx="779381" cy="369332"/>
              </a:xfrm>
              <a:prstGeom prst="rect">
                <a:avLst/>
              </a:prstGeom>
              <a:blipFill rotWithShape="1">
                <a:blip r:embed="rId6"/>
                <a:stretch>
                  <a:fillRect/>
                </a:stretch>
              </a:blipFill>
            </p:spPr>
            <p:txBody>
              <a:bodyPr/>
              <a:lstStyle/>
              <a:p>
                <a:r>
                  <a:rPr lang="es-CO">
                    <a:noFill/>
                  </a:rPr>
                  <a:t> </a:t>
                </a:r>
              </a:p>
            </p:txBody>
          </p:sp>
        </mc:Fallback>
      </mc:AlternateContent>
      <p:sp>
        <p:nvSpPr>
          <p:cNvPr id="14" name="13 CuadroTexto"/>
          <p:cNvSpPr txBox="1"/>
          <p:nvPr/>
        </p:nvSpPr>
        <p:spPr>
          <a:xfrm>
            <a:off x="0" y="2849836"/>
            <a:ext cx="9144000" cy="707886"/>
          </a:xfrm>
          <a:prstGeom prst="rect">
            <a:avLst/>
          </a:prstGeom>
          <a:noFill/>
        </p:spPr>
        <p:txBody>
          <a:bodyPr wrap="square" rtlCol="0">
            <a:spAutoFit/>
          </a:bodyPr>
          <a:lstStyle/>
          <a:p>
            <a:pPr algn="just"/>
            <a:r>
              <a:rPr lang="es-CO" sz="2000" dirty="0" smtClean="0">
                <a:latin typeface="Showcard Gothic" panose="04020904020102020604" pitchFamily="82" charset="0"/>
              </a:rPr>
              <a:t>To </a:t>
            </a:r>
            <a:r>
              <a:rPr lang="es-CO" sz="2000" dirty="0" err="1" smtClean="0">
                <a:latin typeface="Showcard Gothic" panose="04020904020102020604" pitchFamily="82" charset="0"/>
              </a:rPr>
              <a:t>calculate</a:t>
            </a:r>
            <a:r>
              <a:rPr lang="es-CO" sz="2000" dirty="0" smtClean="0">
                <a:latin typeface="Showcard Gothic" panose="04020904020102020604" pitchFamily="82" charset="0"/>
              </a:rPr>
              <a:t> </a:t>
            </a:r>
            <a:r>
              <a:rPr lang="es-CO" sz="2000" dirty="0" err="1" smtClean="0">
                <a:latin typeface="Showcard Gothic" panose="04020904020102020604" pitchFamily="82" charset="0"/>
              </a:rPr>
              <a:t>the</a:t>
            </a:r>
            <a:r>
              <a:rPr lang="es-CO" sz="2000" dirty="0" smtClean="0">
                <a:latin typeface="Showcard Gothic" panose="04020904020102020604" pitchFamily="82" charset="0"/>
              </a:rPr>
              <a:t> </a:t>
            </a:r>
            <a:r>
              <a:rPr lang="es-CO" sz="2000" dirty="0" err="1" smtClean="0">
                <a:solidFill>
                  <a:srgbClr val="FF0000"/>
                </a:solidFill>
                <a:latin typeface="Showcard Gothic" panose="04020904020102020604" pitchFamily="82" charset="0"/>
              </a:rPr>
              <a:t>variance</a:t>
            </a:r>
            <a:r>
              <a:rPr lang="es-CO" sz="2000" dirty="0" smtClean="0">
                <a:latin typeface="Showcard Gothic" panose="04020904020102020604" pitchFamily="82" charset="0"/>
              </a:rPr>
              <a:t> of a set of data, </a:t>
            </a:r>
            <a:r>
              <a:rPr lang="es-CO" sz="2000" dirty="0" err="1" smtClean="0">
                <a:latin typeface="Showcard Gothic" panose="04020904020102020604" pitchFamily="82" charset="0"/>
              </a:rPr>
              <a:t>the</a:t>
            </a:r>
            <a:r>
              <a:rPr lang="es-CO" sz="2000" dirty="0" smtClean="0">
                <a:latin typeface="Showcard Gothic" panose="04020904020102020604" pitchFamily="82" charset="0"/>
              </a:rPr>
              <a:t> </a:t>
            </a:r>
            <a:r>
              <a:rPr lang="es-CO" sz="2000" dirty="0" err="1" smtClean="0">
                <a:solidFill>
                  <a:srgbClr val="FF0000"/>
                </a:solidFill>
                <a:latin typeface="Showcard Gothic" panose="04020904020102020604" pitchFamily="82" charset="0"/>
              </a:rPr>
              <a:t>frequency</a:t>
            </a:r>
            <a:r>
              <a:rPr lang="es-CO" sz="2000" dirty="0" smtClean="0">
                <a:solidFill>
                  <a:srgbClr val="FF0000"/>
                </a:solidFill>
                <a:latin typeface="Showcard Gothic" panose="04020904020102020604" pitchFamily="82" charset="0"/>
              </a:rPr>
              <a:t> </a:t>
            </a:r>
            <a:r>
              <a:rPr lang="es-CO" sz="2000" dirty="0" err="1" smtClean="0">
                <a:solidFill>
                  <a:srgbClr val="FF0000"/>
                </a:solidFill>
                <a:latin typeface="Showcard Gothic" panose="04020904020102020604" pitchFamily="82" charset="0"/>
              </a:rPr>
              <a:t>table</a:t>
            </a:r>
            <a:r>
              <a:rPr lang="es-CO" sz="2000" dirty="0" smtClean="0">
                <a:latin typeface="Showcard Gothic" panose="04020904020102020604" pitchFamily="82" charset="0"/>
              </a:rPr>
              <a:t> can be extended as </a:t>
            </a:r>
            <a:r>
              <a:rPr lang="es-CO" sz="2000" dirty="0" err="1" smtClean="0">
                <a:latin typeface="Showcard Gothic" panose="04020904020102020604" pitchFamily="82" charset="0"/>
              </a:rPr>
              <a:t>follows</a:t>
            </a:r>
            <a:endParaRPr lang="es-CO" sz="2000" dirty="0">
              <a:latin typeface="Showcard Gothic" panose="04020904020102020604" pitchFamily="82" charset="0"/>
            </a:endParaRPr>
          </a:p>
        </p:txBody>
      </p:sp>
      <p:sp>
        <p:nvSpPr>
          <p:cNvPr id="15" name="14 Rectángulo"/>
          <p:cNvSpPr/>
          <p:nvPr/>
        </p:nvSpPr>
        <p:spPr>
          <a:xfrm>
            <a:off x="899592" y="4293096"/>
            <a:ext cx="914400" cy="914400"/>
          </a:xfrm>
          <a:prstGeom prst="rect">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tx1"/>
                </a:solidFill>
                <a:latin typeface="Snap ITC" panose="04040A07060A02020202" pitchFamily="82" charset="0"/>
              </a:rPr>
              <a:t>Mark</a:t>
            </a:r>
          </a:p>
        </p:txBody>
      </p:sp>
      <p:sp>
        <p:nvSpPr>
          <p:cNvPr id="16" name="15 Rectángulo"/>
          <p:cNvSpPr/>
          <p:nvPr/>
        </p:nvSpPr>
        <p:spPr>
          <a:xfrm>
            <a:off x="1812129" y="4293096"/>
            <a:ext cx="1619915" cy="914400"/>
          </a:xfrm>
          <a:prstGeom prst="rect">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err="1" smtClean="0">
                <a:solidFill>
                  <a:sysClr val="windowText" lastClr="000000"/>
                </a:solidFill>
                <a:latin typeface="Snap ITC" panose="04040A07060A02020202" pitchFamily="82" charset="0"/>
              </a:rPr>
              <a:t>Frequency</a:t>
            </a:r>
            <a:endParaRPr lang="es-CO" dirty="0">
              <a:solidFill>
                <a:sysClr val="windowText" lastClr="000000"/>
              </a:solidFill>
              <a:latin typeface="Snap ITC" panose="04040A07060A02020202" pitchFamily="82" charset="0"/>
            </a:endParaRPr>
          </a:p>
        </p:txBody>
      </p:sp>
      <p:sp>
        <p:nvSpPr>
          <p:cNvPr id="17" name="16 Rectángulo"/>
          <p:cNvSpPr/>
          <p:nvPr/>
        </p:nvSpPr>
        <p:spPr>
          <a:xfrm>
            <a:off x="3430181" y="4293096"/>
            <a:ext cx="1781907" cy="914400"/>
          </a:xfrm>
          <a:prstGeom prst="rect">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ysClr val="windowText" lastClr="000000"/>
                </a:solidFill>
                <a:latin typeface="Snap ITC" panose="04040A07060A02020202" pitchFamily="82" charset="0"/>
              </a:rPr>
              <a:t>Mark – mean</a:t>
            </a:r>
            <a:endParaRPr lang="es-CO" dirty="0">
              <a:solidFill>
                <a:sysClr val="windowText" lastClr="000000"/>
              </a:solidFill>
              <a:latin typeface="Snap ITC" panose="04040A07060A02020202" pitchFamily="82" charset="0"/>
            </a:endParaRPr>
          </a:p>
        </p:txBody>
      </p:sp>
      <p:sp>
        <p:nvSpPr>
          <p:cNvPr id="18" name="17 Rectángulo"/>
          <p:cNvSpPr/>
          <p:nvPr/>
        </p:nvSpPr>
        <p:spPr>
          <a:xfrm>
            <a:off x="5210225" y="4293096"/>
            <a:ext cx="2608891" cy="914400"/>
          </a:xfrm>
          <a:prstGeom prst="rect">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ysClr val="windowText" lastClr="000000"/>
                </a:solidFill>
                <a:latin typeface="Snap ITC" panose="04040A07060A02020202" pitchFamily="82" charset="0"/>
              </a:rPr>
              <a:t>f x (Mark – mean)</a:t>
            </a:r>
            <a:r>
              <a:rPr lang="es-CO" baseline="30000" dirty="0" smtClean="0">
                <a:solidFill>
                  <a:sysClr val="windowText" lastClr="000000"/>
                </a:solidFill>
                <a:latin typeface="Snap ITC" panose="04040A07060A02020202" pitchFamily="82" charset="0"/>
              </a:rPr>
              <a:t>2</a:t>
            </a:r>
            <a:endParaRPr lang="es-CO" baseline="30000" dirty="0">
              <a:solidFill>
                <a:sysClr val="windowText" lastClr="000000"/>
              </a:solidFill>
              <a:latin typeface="Snap ITC" panose="04040A07060A02020202" pitchFamily="82" charset="0"/>
            </a:endParaRPr>
          </a:p>
        </p:txBody>
      </p:sp>
    </p:spTree>
    <p:extLst>
      <p:ext uri="{BB962C8B-B14F-4D97-AF65-F5344CB8AC3E}">
        <p14:creationId xmlns:p14="http://schemas.microsoft.com/office/powerpoint/2010/main" val="344968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100"/>
                                  </p:iterate>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iterate type="lt">
                                    <p:tmAbs val="100"/>
                                  </p:iterate>
                                  <p:childTnLst>
                                    <p:set>
                                      <p:cBhvr>
                                        <p:cTn id="4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bg/>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iterate type="lt">
                                    <p:tmAbs val="100"/>
                                  </p:iterate>
                                  <p:childTnLst>
                                    <p:set>
                                      <p:cBhvr>
                                        <p:cTn id="5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bg/>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iterate type="lt">
                                    <p:tmAbs val="100"/>
                                  </p:iterate>
                                  <p:childTnLst>
                                    <p:set>
                                      <p:cBhvr>
                                        <p:cTn id="6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iterate type="lt">
                                    <p:tmAbs val="100"/>
                                  </p:iterate>
                                  <p:childTnLst>
                                    <p:set>
                                      <p:cBhvr>
                                        <p:cTn id="66" dur="1" fill="hold">
                                          <p:stCondLst>
                                            <p:cond delay="0"/>
                                          </p:stCondLst>
                                        </p:cTn>
                                        <p:tgtEl>
                                          <p:spTgt spid="18">
                                            <p:bg/>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iterate type="lt">
                                    <p:tmAbs val="100"/>
                                  </p:iterate>
                                  <p:childTnLst>
                                    <p:set>
                                      <p:cBhvr>
                                        <p:cTn id="7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P spid="12" grpId="0"/>
      <p:bldP spid="13" grpId="0"/>
      <p:bldP spid="14" grpId="0"/>
      <p:bldP spid="15" grpId="0" uiExpand="1" build="p" animBg="1"/>
      <p:bldP spid="16" grpId="0" uiExpand="1" build="p" animBg="1"/>
      <p:bldP spid="17" grpId="0" uiExpand="1" build="p" animBg="1"/>
      <p:bldP spid="18"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MEASURES</a:t>
            </a:r>
            <a:r>
              <a:rPr lang="es-CO"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 OF SPREAD</a:t>
            </a:r>
            <a:endParaRPr lang="es-CO" sz="49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aphicFrame>
        <p:nvGraphicFramePr>
          <p:cNvPr id="38" name="37 Tabla"/>
          <p:cNvGraphicFramePr>
            <a:graphicFrameLocks noGrp="1"/>
          </p:cNvGraphicFramePr>
          <p:nvPr>
            <p:extLst>
              <p:ext uri="{D42A27DB-BD31-4B8C-83A1-F6EECF244321}">
                <p14:modId xmlns:p14="http://schemas.microsoft.com/office/powerpoint/2010/main" val="644043395"/>
              </p:ext>
            </p:extLst>
          </p:nvPr>
        </p:nvGraphicFramePr>
        <p:xfrm>
          <a:off x="1079613" y="717232"/>
          <a:ext cx="6984775" cy="5514975"/>
        </p:xfrm>
        <a:graphic>
          <a:graphicData uri="http://schemas.openxmlformats.org/drawingml/2006/table">
            <a:tbl>
              <a:tblPr>
                <a:tableStyleId>{5C22544A-7EE6-4342-B048-85BDC9FD1C3A}</a:tableStyleId>
              </a:tblPr>
              <a:tblGrid>
                <a:gridCol w="916553"/>
                <a:gridCol w="347658"/>
                <a:gridCol w="1011370"/>
                <a:gridCol w="1991136"/>
                <a:gridCol w="2718058"/>
              </a:tblGrid>
              <a:tr h="269225">
                <a:tc>
                  <a:txBody>
                    <a:bodyPr/>
                    <a:lstStyle/>
                    <a:p>
                      <a:pPr algn="ctr" fontAlgn="b"/>
                      <a:r>
                        <a:rPr lang="es-CO" sz="2000" u="none" strike="noStrike" dirty="0">
                          <a:solidFill>
                            <a:schemeClr val="bg1"/>
                          </a:solidFill>
                          <a:effectLst/>
                          <a:latin typeface="Snap ITC" panose="04040A07060A02020202" pitchFamily="82" charset="0"/>
                        </a:rPr>
                        <a:t>Mark</a:t>
                      </a:r>
                      <a:endParaRPr lang="es-CO" sz="2000" b="0" i="0" u="none" strike="noStrike" dirty="0">
                        <a:solidFill>
                          <a:schemeClr val="bg1"/>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f</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Mean</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Mark - mean</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f </a:t>
                      </a:r>
                      <a:r>
                        <a:rPr lang="es-CO" sz="2000" u="none" strike="noStrike" dirty="0" smtClean="0">
                          <a:solidFill>
                            <a:schemeClr val="bg1"/>
                          </a:solidFill>
                          <a:effectLst/>
                          <a:latin typeface="Snap ITC" panose="04040A07060A02020202" pitchFamily="82" charset="0"/>
                          <a:sym typeface="Symbol"/>
                        </a:rPr>
                        <a:t></a:t>
                      </a:r>
                      <a:r>
                        <a:rPr lang="es-CO" sz="2000" u="none" strike="noStrike" dirty="0" smtClean="0">
                          <a:solidFill>
                            <a:schemeClr val="bg1"/>
                          </a:solidFill>
                          <a:effectLst/>
                          <a:latin typeface="Snap ITC" panose="04040A07060A02020202" pitchFamily="82" charset="0"/>
                        </a:rPr>
                        <a:t> </a:t>
                      </a:r>
                      <a:r>
                        <a:rPr lang="es-CO" sz="2000" u="none" strike="noStrike" dirty="0">
                          <a:solidFill>
                            <a:schemeClr val="bg1"/>
                          </a:solidFill>
                          <a:effectLst/>
                          <a:latin typeface="Snap ITC" panose="04040A07060A02020202" pitchFamily="82" charset="0"/>
                        </a:rPr>
                        <a:t>(Mark - mean)</a:t>
                      </a:r>
                      <a:r>
                        <a:rPr lang="es-CO" sz="2000" u="none" strike="noStrike" baseline="30000" dirty="0">
                          <a:solidFill>
                            <a:schemeClr val="bg1"/>
                          </a:solidFill>
                          <a:effectLst/>
                          <a:latin typeface="Snap ITC" panose="04040A07060A02020202" pitchFamily="82" charset="0"/>
                        </a:rPr>
                        <a:t>2</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r>
              <a:tr h="234108">
                <a:tc>
                  <a:txBody>
                    <a:bodyPr/>
                    <a:lstStyle/>
                    <a:p>
                      <a:pPr algn="ctr" fontAlgn="b"/>
                      <a:r>
                        <a:rPr lang="es-CO" sz="1800" u="none" strike="noStrike" dirty="0">
                          <a:effectLst/>
                          <a:latin typeface="Snap ITC" panose="04040A07060A02020202" pitchFamily="82" charset="0"/>
                        </a:rPr>
                        <a:t>3</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2</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-7,10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100,82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4</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2</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-6,10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74,42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5</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2</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-5,10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52,02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6</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4</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-4,10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67,24</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7</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3</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-3,10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28,83</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8</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2</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-2,10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8,82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9</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1,21</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10</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8</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-0,10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0,08</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11</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5</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0,90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4,05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12</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8</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28,88</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13</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6</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2,90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50,46</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14</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2</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3,90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30,42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15</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4,90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0,00</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16</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5,90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34,81</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17</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a:effectLst/>
                          <a:latin typeface="Snap ITC" panose="04040A07060A02020202" pitchFamily="82" charset="0"/>
                        </a:rPr>
                        <a:t>6,90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0,00</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u="none" strike="noStrike" dirty="0">
                          <a:effectLst/>
                          <a:latin typeface="Snap ITC" panose="04040A07060A02020202" pitchFamily="82" charset="0"/>
                        </a:rPr>
                        <a:t>18</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10,1</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a:effectLst/>
                          <a:latin typeface="Snap ITC" panose="04040A07060A02020202" pitchFamily="82" charset="0"/>
                        </a:rPr>
                        <a:t>7,90</a:t>
                      </a:r>
                      <a:endParaRPr lang="es-CO" sz="1800" b="0" i="0" u="none" strike="noStrike">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u="none" strike="noStrike" dirty="0">
                          <a:effectLst/>
                          <a:latin typeface="Snap ITC" panose="04040A07060A02020202" pitchFamily="82" charset="0"/>
                        </a:rPr>
                        <a:t>0,00</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u="none" strike="noStrike" dirty="0">
                          <a:effectLst/>
                          <a:latin typeface="Snap ITC" panose="04040A07060A02020202" pitchFamily="82" charset="0"/>
                        </a:rPr>
                        <a:t>19</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10,1</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8,90</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u="none" strike="noStrike" dirty="0">
                          <a:effectLst/>
                          <a:latin typeface="Snap ITC" panose="04040A07060A02020202" pitchFamily="82" charset="0"/>
                        </a:rPr>
                        <a:t>158,42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2400" b="0" i="0" u="none" strike="noStrike" dirty="0" smtClean="0">
                          <a:solidFill>
                            <a:srgbClr val="0000CC"/>
                          </a:solidFill>
                          <a:effectLst/>
                          <a:latin typeface="Snap ITC" panose="04040A07060A02020202" pitchFamily="82" charset="0"/>
                        </a:rPr>
                        <a:t>Total (</a:t>
                      </a:r>
                      <a:r>
                        <a:rPr lang="es-CO" sz="2400" b="0" i="0" u="none" strike="noStrike" dirty="0" smtClean="0">
                          <a:solidFill>
                            <a:srgbClr val="0000CC"/>
                          </a:solidFill>
                          <a:effectLst/>
                          <a:latin typeface="Snap ITC" panose="04040A07060A02020202" pitchFamily="82" charset="0"/>
                          <a:sym typeface="Symbol"/>
                        </a:rPr>
                        <a:t>)</a:t>
                      </a:r>
                      <a:endParaRPr lang="es-CO" sz="1800" b="0" i="0" u="none" strike="noStrike" dirty="0">
                        <a:solidFill>
                          <a:srgbClr val="0000CC"/>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2400" b="0" i="0" u="none" strike="noStrike" dirty="0" smtClean="0">
                          <a:solidFill>
                            <a:srgbClr val="0000CC"/>
                          </a:solidFill>
                          <a:effectLst/>
                          <a:latin typeface="Snap ITC" panose="04040A07060A02020202" pitchFamily="82" charset="0"/>
                        </a:rPr>
                        <a:t>640,48</a:t>
                      </a:r>
                      <a:endParaRPr lang="es-CO" sz="1800" b="0" i="0" u="none" strike="noStrike" dirty="0">
                        <a:solidFill>
                          <a:srgbClr val="0000CC"/>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51985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MEASURES</a:t>
            </a:r>
            <a:r>
              <a:rPr lang="es-CO"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 OF SPREAD</a:t>
            </a:r>
            <a:endParaRPr lang="es-CO" sz="49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692696"/>
            <a:ext cx="9144000" cy="830997"/>
          </a:xfrm>
          <a:prstGeom prst="rect">
            <a:avLst/>
          </a:prstGeom>
          <a:noFill/>
        </p:spPr>
        <p:txBody>
          <a:bodyPr wrap="square" rtlCol="0">
            <a:spAutoFit/>
          </a:bodyPr>
          <a:lstStyle/>
          <a:p>
            <a:pPr algn="just"/>
            <a:r>
              <a:rPr lang="en-AU" sz="2400" dirty="0" smtClean="0">
                <a:latin typeface="Showcard Gothic" panose="04020904020102020604" pitchFamily="82" charset="0"/>
              </a:rPr>
              <a:t>The </a:t>
            </a:r>
            <a:r>
              <a:rPr lang="en-AU" sz="2400" dirty="0" smtClean="0">
                <a:solidFill>
                  <a:srgbClr val="FF0000"/>
                </a:solidFill>
                <a:latin typeface="Showcard Gothic" panose="04020904020102020604" pitchFamily="82" charset="0"/>
              </a:rPr>
              <a:t>total</a:t>
            </a:r>
            <a:r>
              <a:rPr lang="en-AU" sz="2400" dirty="0" smtClean="0">
                <a:latin typeface="Showcard Gothic" panose="04020904020102020604" pitchFamily="82" charset="0"/>
              </a:rPr>
              <a:t> is divided by </a:t>
            </a:r>
            <a:r>
              <a:rPr lang="en-AU" sz="2400" dirty="0" smtClean="0">
                <a:solidFill>
                  <a:srgbClr val="FF0000"/>
                </a:solidFill>
                <a:latin typeface="Showcard Gothic" panose="04020904020102020604" pitchFamily="82" charset="0"/>
              </a:rPr>
              <a:t>the number of the data </a:t>
            </a:r>
            <a:r>
              <a:rPr lang="en-AU" sz="2400" dirty="0" smtClean="0">
                <a:latin typeface="Showcard Gothic" panose="04020904020102020604" pitchFamily="82" charset="0"/>
              </a:rPr>
              <a:t>(48) in order to obtain the </a:t>
            </a:r>
            <a:r>
              <a:rPr lang="en-AU" sz="2400" dirty="0" smtClean="0">
                <a:solidFill>
                  <a:srgbClr val="FF0000"/>
                </a:solidFill>
                <a:latin typeface="Showcard Gothic" panose="04020904020102020604" pitchFamily="82" charset="0"/>
              </a:rPr>
              <a:t>variance</a:t>
            </a:r>
            <a:r>
              <a:rPr lang="en-AU" sz="2400" dirty="0" smtClean="0">
                <a:latin typeface="Showcard Gothic" panose="04020904020102020604" pitchFamily="82" charset="0"/>
              </a:rPr>
              <a:t> of the marks</a:t>
            </a:r>
            <a:endParaRPr lang="en-AU" sz="2400" dirty="0">
              <a:latin typeface="Showcard Gothic" panose="04020904020102020604" pitchFamily="82" charset="0"/>
            </a:endParaRPr>
          </a:p>
        </p:txBody>
      </p:sp>
      <mc:AlternateContent xmlns:mc="http://schemas.openxmlformats.org/markup-compatibility/2006" xmlns:a14="http://schemas.microsoft.com/office/drawing/2010/main">
        <mc:Choice Requires="a14">
          <p:sp>
            <p:nvSpPr>
              <p:cNvPr id="6" name="5 CuadroTexto"/>
              <p:cNvSpPr txBox="1"/>
              <p:nvPr/>
            </p:nvSpPr>
            <p:spPr>
              <a:xfrm>
                <a:off x="1885510" y="2060848"/>
                <a:ext cx="3749744" cy="80797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sz="2400" b="0" i="0" smtClean="0">
                          <a:solidFill>
                            <a:srgbClr val="FF0000"/>
                          </a:solidFill>
                          <a:latin typeface="Snap ITC" panose="04040A07060A02020202" pitchFamily="82" charset="0"/>
                        </a:rPr>
                        <m:t>Variance</m:t>
                      </m:r>
                      <m:r>
                        <m:rPr>
                          <m:nor/>
                        </m:rPr>
                        <a:rPr lang="es-CO" sz="2400" b="0" i="0" smtClean="0">
                          <a:solidFill>
                            <a:srgbClr val="FF0000"/>
                          </a:solidFill>
                          <a:latin typeface="Snap ITC" panose="04040A07060A02020202" pitchFamily="82" charset="0"/>
                        </a:rPr>
                        <m:t> </m:t>
                      </m:r>
                      <m:r>
                        <m:rPr>
                          <m:nor/>
                        </m:rPr>
                        <a:rPr lang="es-CO" sz="2400" b="0" i="0" smtClean="0">
                          <a:latin typeface="Cambria Math"/>
                        </a:rPr>
                        <m:t>= </m:t>
                      </m:r>
                      <m:f>
                        <m:fPr>
                          <m:ctrlPr>
                            <a:rPr lang="es-CO" sz="2400" b="0" i="1" smtClean="0">
                              <a:latin typeface="Cambria Math"/>
                            </a:rPr>
                          </m:ctrlPr>
                        </m:fPr>
                        <m:num>
                          <m:r>
                            <m:rPr>
                              <m:nor/>
                            </m:rPr>
                            <a:rPr lang="es-CO" sz="2400" b="0" i="0" smtClean="0">
                              <a:latin typeface="Snap ITC" panose="04040A07060A02020202" pitchFamily="82" charset="0"/>
                            </a:rPr>
                            <m:t>640,48</m:t>
                          </m:r>
                        </m:num>
                        <m:den>
                          <m:r>
                            <m:rPr>
                              <m:nor/>
                            </m:rPr>
                            <a:rPr lang="es-CO" sz="2400" b="0" i="0" smtClean="0">
                              <a:latin typeface="Snap ITC" panose="04040A07060A02020202" pitchFamily="82" charset="0"/>
                            </a:rPr>
                            <m:t>48</m:t>
                          </m:r>
                        </m:den>
                      </m:f>
                    </m:oMath>
                  </m:oMathPara>
                </a14:m>
                <a:endParaRPr lang="es-CO" sz="2400" dirty="0">
                  <a:latin typeface="Snap ITC" panose="04040A07060A02020202" pitchFamily="82" charset="0"/>
                </a:endParaRPr>
              </a:p>
            </p:txBody>
          </p:sp>
        </mc:Choice>
        <mc:Fallback xmlns="">
          <p:sp>
            <p:nvSpPr>
              <p:cNvPr id="6" name="5 CuadroTexto"/>
              <p:cNvSpPr txBox="1">
                <a:spLocks noRot="1" noChangeAspect="1" noMove="1" noResize="1" noEditPoints="1" noAdjustHandles="1" noChangeArrowheads="1" noChangeShapeType="1" noTextEdit="1"/>
              </p:cNvSpPr>
              <p:nvPr/>
            </p:nvSpPr>
            <p:spPr>
              <a:xfrm>
                <a:off x="1885510" y="2060848"/>
                <a:ext cx="3749744" cy="807978"/>
              </a:xfrm>
              <a:prstGeom prst="rect">
                <a:avLst/>
              </a:prstGeom>
              <a:blipFill rotWithShape="1">
                <a:blip r:embed="rId2"/>
                <a:stretch>
                  <a:fillRect/>
                </a:stretch>
              </a:blipFill>
            </p:spPr>
            <p:txBody>
              <a:bodyPr/>
              <a:lstStyle/>
              <a:p>
                <a:r>
                  <a:rPr lang="es-CO">
                    <a:noFill/>
                  </a:rPr>
                  <a:t> </a:t>
                </a:r>
              </a:p>
            </p:txBody>
          </p:sp>
        </mc:Fallback>
      </mc:AlternateContent>
      <p:sp>
        <p:nvSpPr>
          <p:cNvPr id="7" name="6 CuadroTexto"/>
          <p:cNvSpPr txBox="1"/>
          <p:nvPr/>
        </p:nvSpPr>
        <p:spPr>
          <a:xfrm>
            <a:off x="5637277" y="2234004"/>
            <a:ext cx="1621213" cy="461665"/>
          </a:xfrm>
          <a:prstGeom prst="rect">
            <a:avLst/>
          </a:prstGeom>
          <a:noFill/>
        </p:spPr>
        <p:txBody>
          <a:bodyPr wrap="none" rtlCol="0">
            <a:spAutoFit/>
          </a:bodyPr>
          <a:lstStyle/>
          <a:p>
            <a:r>
              <a:rPr lang="es-CO" sz="2400" dirty="0" smtClean="0">
                <a:latin typeface="Snap ITC" panose="04040A07060A02020202" pitchFamily="82" charset="0"/>
              </a:rPr>
              <a:t>= 13,34</a:t>
            </a:r>
            <a:endParaRPr lang="es-CO" sz="2400" dirty="0">
              <a:latin typeface="Snap ITC" panose="04040A07060A02020202" pitchFamily="82" charset="0"/>
            </a:endParaRPr>
          </a:p>
        </p:txBody>
      </p:sp>
      <p:sp>
        <p:nvSpPr>
          <p:cNvPr id="9" name="8 CuadroTexto"/>
          <p:cNvSpPr txBox="1"/>
          <p:nvPr/>
        </p:nvSpPr>
        <p:spPr>
          <a:xfrm>
            <a:off x="0" y="3068960"/>
            <a:ext cx="9144000" cy="830997"/>
          </a:xfrm>
          <a:prstGeom prst="rect">
            <a:avLst/>
          </a:prstGeom>
          <a:noFill/>
        </p:spPr>
        <p:txBody>
          <a:bodyPr wrap="square" rtlCol="0">
            <a:spAutoFit/>
          </a:bodyPr>
          <a:lstStyle/>
          <a:p>
            <a:pPr algn="just"/>
            <a:r>
              <a:rPr lang="en-AU" sz="2400" dirty="0" smtClean="0">
                <a:latin typeface="Showcard Gothic" panose="04020904020102020604" pitchFamily="82" charset="0"/>
              </a:rPr>
              <a:t>If we used the square root of the </a:t>
            </a:r>
            <a:r>
              <a:rPr lang="en-AU" sz="2400" dirty="0" smtClean="0">
                <a:solidFill>
                  <a:srgbClr val="FF0000"/>
                </a:solidFill>
                <a:latin typeface="Showcard Gothic" panose="04020904020102020604" pitchFamily="82" charset="0"/>
              </a:rPr>
              <a:t>variance</a:t>
            </a:r>
            <a:r>
              <a:rPr lang="en-AU" sz="2400" dirty="0" smtClean="0">
                <a:latin typeface="Showcard Gothic" panose="04020904020102020604" pitchFamily="82" charset="0"/>
              </a:rPr>
              <a:t>, we obtain the </a:t>
            </a:r>
            <a:r>
              <a:rPr lang="en-AU" sz="2400" dirty="0" smtClean="0">
                <a:solidFill>
                  <a:srgbClr val="FF0000"/>
                </a:solidFill>
                <a:latin typeface="Showcard Gothic" panose="04020904020102020604" pitchFamily="82" charset="0"/>
              </a:rPr>
              <a:t>standard</a:t>
            </a:r>
            <a:r>
              <a:rPr lang="en-AU" sz="2400" dirty="0" smtClean="0">
                <a:latin typeface="Showcard Gothic" panose="04020904020102020604" pitchFamily="82" charset="0"/>
              </a:rPr>
              <a:t> </a:t>
            </a:r>
            <a:r>
              <a:rPr lang="en-AU" sz="2400" dirty="0" smtClean="0">
                <a:solidFill>
                  <a:srgbClr val="FF0000"/>
                </a:solidFill>
                <a:latin typeface="Showcard Gothic" panose="04020904020102020604" pitchFamily="82" charset="0"/>
              </a:rPr>
              <a:t>deviation</a:t>
            </a:r>
            <a:endParaRPr lang="en-AU" sz="2400" dirty="0">
              <a:solidFill>
                <a:srgbClr val="FF0000"/>
              </a:solidFill>
              <a:latin typeface="Showcard Gothic" panose="04020904020102020604" pitchFamily="82" charset="0"/>
            </a:endParaRPr>
          </a:p>
        </p:txBody>
      </p:sp>
      <p:sp>
        <p:nvSpPr>
          <p:cNvPr id="10" name="9 Rectángulo"/>
          <p:cNvSpPr/>
          <p:nvPr/>
        </p:nvSpPr>
        <p:spPr>
          <a:xfrm>
            <a:off x="1752318" y="4293096"/>
            <a:ext cx="3427541" cy="461665"/>
          </a:xfrm>
          <a:prstGeom prst="rect">
            <a:avLst/>
          </a:prstGeom>
        </p:spPr>
        <p:txBody>
          <a:bodyPr wrap="none">
            <a:spAutoFit/>
          </a:bodyPr>
          <a:lstStyle/>
          <a:p>
            <a:r>
              <a:rPr lang="en-AU" sz="2400" dirty="0">
                <a:solidFill>
                  <a:srgbClr val="FF0000"/>
                </a:solidFill>
                <a:latin typeface="Showcard Gothic" panose="04020904020102020604" pitchFamily="82" charset="0"/>
              </a:rPr>
              <a:t>standard</a:t>
            </a:r>
            <a:r>
              <a:rPr lang="en-AU" sz="2400" dirty="0">
                <a:latin typeface="Showcard Gothic" panose="04020904020102020604" pitchFamily="82" charset="0"/>
              </a:rPr>
              <a:t> </a:t>
            </a:r>
            <a:r>
              <a:rPr lang="en-AU" sz="2400" dirty="0">
                <a:solidFill>
                  <a:srgbClr val="FF0000"/>
                </a:solidFill>
                <a:latin typeface="Showcard Gothic" panose="04020904020102020604" pitchFamily="82" charset="0"/>
              </a:rPr>
              <a:t>deviation</a:t>
            </a:r>
            <a:endParaRPr lang="es-CO" sz="2400" dirty="0"/>
          </a:p>
        </p:txBody>
      </p:sp>
      <mc:AlternateContent xmlns:mc="http://schemas.openxmlformats.org/markup-compatibility/2006" xmlns:a14="http://schemas.microsoft.com/office/drawing/2010/main">
        <mc:Choice Requires="a14">
          <p:sp>
            <p:nvSpPr>
              <p:cNvPr id="11" name="10 CuadroTexto"/>
              <p:cNvSpPr txBox="1"/>
              <p:nvPr/>
            </p:nvSpPr>
            <p:spPr>
              <a:xfrm>
                <a:off x="5179859" y="4254142"/>
                <a:ext cx="2211824" cy="5395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sz="2400" b="0" i="0" smtClean="0">
                          <a:latin typeface="Showcard Gothic" panose="04020904020102020604" pitchFamily="82" charset="0"/>
                        </a:rPr>
                        <m:t>= </m:t>
                      </m:r>
                      <m:rad>
                        <m:radPr>
                          <m:degHide m:val="on"/>
                          <m:ctrlPr>
                            <a:rPr lang="es-CO" sz="2400" b="0" i="1" smtClean="0">
                              <a:latin typeface="Cambria Math"/>
                            </a:rPr>
                          </m:ctrlPr>
                        </m:radPr>
                        <m:deg/>
                        <m:e>
                          <m:r>
                            <m:rPr>
                              <m:nor/>
                            </m:rPr>
                            <a:rPr lang="es-CO" sz="2400" b="0" i="0" smtClean="0">
                              <a:latin typeface="Showcard Gothic" panose="04020904020102020604" pitchFamily="82" charset="0"/>
                            </a:rPr>
                            <m:t>13,34 </m:t>
                          </m:r>
                        </m:e>
                      </m:rad>
                      <m:r>
                        <m:rPr>
                          <m:nor/>
                        </m:rPr>
                        <a:rPr lang="es-CO" sz="2400" b="0" i="0" smtClean="0">
                          <a:latin typeface="Showcard Gothic" panose="04020904020102020604" pitchFamily="82" charset="0"/>
                        </a:rPr>
                        <m:t>= 3,65</m:t>
                      </m:r>
                    </m:oMath>
                  </m:oMathPara>
                </a14:m>
                <a:endParaRPr lang="es-CO" sz="2400" dirty="0">
                  <a:latin typeface="Showcard Gothic" panose="04020904020102020604" pitchFamily="82" charset="0"/>
                </a:endParaRPr>
              </a:p>
            </p:txBody>
          </p:sp>
        </mc:Choice>
        <mc:Fallback xmlns="">
          <p:sp>
            <p:nvSpPr>
              <p:cNvPr id="11" name="10 CuadroTexto"/>
              <p:cNvSpPr txBox="1">
                <a:spLocks noRot="1" noChangeAspect="1" noMove="1" noResize="1" noEditPoints="1" noAdjustHandles="1" noChangeArrowheads="1" noChangeShapeType="1" noTextEdit="1"/>
              </p:cNvSpPr>
              <p:nvPr/>
            </p:nvSpPr>
            <p:spPr>
              <a:xfrm>
                <a:off x="5179859" y="4254142"/>
                <a:ext cx="2211824" cy="539571"/>
              </a:xfrm>
              <a:prstGeom prst="rect">
                <a:avLst/>
              </a:prstGeom>
              <a:blipFill rotWithShape="1">
                <a:blip r:embed="rId3"/>
                <a:stretch>
                  <a:fillRect/>
                </a:stretch>
              </a:blipFill>
            </p:spPr>
            <p:txBody>
              <a:bodyPr/>
              <a:lstStyle/>
              <a:p>
                <a:r>
                  <a:rPr lang="es-CO">
                    <a:noFill/>
                  </a:rPr>
                  <a:t> </a:t>
                </a:r>
              </a:p>
            </p:txBody>
          </p:sp>
        </mc:Fallback>
      </mc:AlternateContent>
    </p:spTree>
    <p:extLst>
      <p:ext uri="{BB962C8B-B14F-4D97-AF65-F5344CB8AC3E}">
        <p14:creationId xmlns:p14="http://schemas.microsoft.com/office/powerpoint/2010/main" val="371195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00"/>
                                  </p:iterate>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0"/>
                                        </p:tgtEl>
                                        <p:attrNameLst>
                                          <p:attrName>style.visibility</p:attrName>
                                        </p:attrNameLst>
                                      </p:cBhvr>
                                      <p:to>
                                        <p:strVal val="visible"/>
                                      </p:to>
                                    </p:set>
                                  </p:childTnLst>
                                </p:cTn>
                              </p:par>
                            </p:childTnLst>
                          </p:cTn>
                        </p:par>
                        <p:par>
                          <p:cTn id="23" fill="hold">
                            <p:stCondLst>
                              <p:cond delay="1601"/>
                            </p:stCondLst>
                            <p:childTnLst>
                              <p:par>
                                <p:cTn id="24" presetID="1" presetClass="entr" presetSubtype="0" fill="hold" grpId="0" nodeType="afterEffect">
                                  <p:stCondLst>
                                    <p:cond delay="0"/>
                                  </p:stCondLst>
                                  <p:iterate type="lt">
                                    <p:tmAbs val="100"/>
                                  </p:iterate>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9" grpId="0"/>
      <p:bldP spid="10"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153493870"/>
              </p:ext>
            </p:extLst>
          </p:nvPr>
        </p:nvGraphicFramePr>
        <p:xfrm>
          <a:off x="1079613" y="1315978"/>
          <a:ext cx="6984775" cy="1824990"/>
        </p:xfrm>
        <a:graphic>
          <a:graphicData uri="http://schemas.openxmlformats.org/drawingml/2006/table">
            <a:tbl>
              <a:tblPr>
                <a:tableStyleId>{5C22544A-7EE6-4342-B048-85BDC9FD1C3A}</a:tableStyleId>
              </a:tblPr>
              <a:tblGrid>
                <a:gridCol w="916553"/>
                <a:gridCol w="347658"/>
                <a:gridCol w="1011370"/>
                <a:gridCol w="1991136"/>
                <a:gridCol w="2718058"/>
              </a:tblGrid>
              <a:tr h="269225">
                <a:tc>
                  <a:txBody>
                    <a:bodyPr/>
                    <a:lstStyle/>
                    <a:p>
                      <a:pPr algn="ctr" fontAlgn="b"/>
                      <a:r>
                        <a:rPr lang="es-CO" sz="2000" u="none" strike="noStrike" dirty="0">
                          <a:solidFill>
                            <a:schemeClr val="bg1"/>
                          </a:solidFill>
                          <a:effectLst/>
                          <a:latin typeface="Snap ITC" panose="04040A07060A02020202" pitchFamily="82" charset="0"/>
                        </a:rPr>
                        <a:t>Mark</a:t>
                      </a:r>
                      <a:endParaRPr lang="es-CO" sz="2000" b="0" i="0" u="none" strike="noStrike" dirty="0">
                        <a:solidFill>
                          <a:schemeClr val="bg1"/>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smtClean="0">
                          <a:solidFill>
                            <a:schemeClr val="bg1"/>
                          </a:solidFill>
                          <a:effectLst/>
                          <a:latin typeface="Snap ITC" panose="04040A07060A02020202" pitchFamily="82" charset="0"/>
                        </a:rPr>
                        <a:t>F</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Mean</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Mark - mean</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c>
                  <a:txBody>
                    <a:bodyPr/>
                    <a:lstStyle/>
                    <a:p>
                      <a:pPr algn="ctr" fontAlgn="b"/>
                      <a:r>
                        <a:rPr lang="es-CO" sz="2000" u="none" strike="noStrike" dirty="0">
                          <a:solidFill>
                            <a:schemeClr val="bg1"/>
                          </a:solidFill>
                          <a:effectLst/>
                          <a:latin typeface="Snap ITC" panose="04040A07060A02020202" pitchFamily="82" charset="0"/>
                        </a:rPr>
                        <a:t>f </a:t>
                      </a:r>
                      <a:r>
                        <a:rPr lang="es-CO" sz="2000" u="none" strike="noStrike" dirty="0" smtClean="0">
                          <a:solidFill>
                            <a:schemeClr val="bg1"/>
                          </a:solidFill>
                          <a:effectLst/>
                          <a:latin typeface="Snap ITC" panose="04040A07060A02020202" pitchFamily="82" charset="0"/>
                          <a:sym typeface="Symbol"/>
                        </a:rPr>
                        <a:t></a:t>
                      </a:r>
                      <a:r>
                        <a:rPr lang="es-CO" sz="2000" u="none" strike="noStrike" dirty="0" smtClean="0">
                          <a:solidFill>
                            <a:schemeClr val="bg1"/>
                          </a:solidFill>
                          <a:effectLst/>
                          <a:latin typeface="Snap ITC" panose="04040A07060A02020202" pitchFamily="82" charset="0"/>
                        </a:rPr>
                        <a:t> </a:t>
                      </a:r>
                      <a:r>
                        <a:rPr lang="es-CO" sz="2000" u="none" strike="noStrike" dirty="0">
                          <a:solidFill>
                            <a:schemeClr val="bg1"/>
                          </a:solidFill>
                          <a:effectLst/>
                          <a:latin typeface="Snap ITC" panose="04040A07060A02020202" pitchFamily="82" charset="0"/>
                        </a:rPr>
                        <a:t>(Mark - mean)</a:t>
                      </a:r>
                      <a:r>
                        <a:rPr lang="es-CO" sz="2000" u="none" strike="noStrike" baseline="30000" dirty="0">
                          <a:solidFill>
                            <a:schemeClr val="bg1"/>
                          </a:solidFill>
                          <a:effectLst/>
                          <a:latin typeface="Snap ITC" panose="04040A07060A02020202" pitchFamily="82" charset="0"/>
                        </a:rPr>
                        <a:t>2</a:t>
                      </a:r>
                      <a:endParaRPr lang="es-CO" sz="2000" b="0" i="0" u="none" strike="noStrike" dirty="0">
                        <a:solidFill>
                          <a:schemeClr val="bg1"/>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CC"/>
                    </a:solidFill>
                  </a:tcPr>
                </a:tc>
              </a:tr>
              <a:tr h="234108">
                <a:tc>
                  <a:txBody>
                    <a:bodyPr/>
                    <a:lstStyle/>
                    <a:p>
                      <a:pPr algn="ctr" fontAlgn="b"/>
                      <a:r>
                        <a:rPr lang="es-CO" sz="1800" b="0" i="0" u="none" strike="noStrike" dirty="0" smtClean="0">
                          <a:solidFill>
                            <a:srgbClr val="000000"/>
                          </a:solidFill>
                          <a:effectLst/>
                          <a:latin typeface="Snap ITC" panose="04040A07060A02020202" pitchFamily="82" charset="0"/>
                        </a:rPr>
                        <a:t>8</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13</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9,5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-1,48</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28,475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b="0" i="0" u="none" strike="noStrike" dirty="0" smtClean="0">
                          <a:solidFill>
                            <a:srgbClr val="000000"/>
                          </a:solidFill>
                          <a:effectLst/>
                          <a:latin typeface="Snap ITC" panose="04040A07060A02020202" pitchFamily="82" charset="0"/>
                        </a:rPr>
                        <a:t>9</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11</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-0,48</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2,534</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r>
                        <a:rPr lang="es-CO" sz="1800" b="0" i="0" u="none" strike="noStrike" dirty="0" smtClean="0">
                          <a:solidFill>
                            <a:srgbClr val="000000"/>
                          </a:solidFill>
                          <a:effectLst/>
                          <a:latin typeface="Snap ITC" panose="04040A07060A02020202" pitchFamily="82" charset="0"/>
                        </a:rPr>
                        <a:t>10</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12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9,5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0,52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800" b="0" i="0" u="none" strike="noStrike" dirty="0" smtClean="0">
                          <a:solidFill>
                            <a:srgbClr val="000000"/>
                          </a:solidFill>
                          <a:effectLst/>
                          <a:latin typeface="Snap ITC" panose="04040A07060A02020202" pitchFamily="82" charset="0"/>
                        </a:rPr>
                        <a:t>3,245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34108">
                <a:tc>
                  <a:txBody>
                    <a:bodyPr/>
                    <a:lstStyle/>
                    <a:p>
                      <a:pPr algn="ctr" fontAlgn="b"/>
                      <a:r>
                        <a:rPr lang="es-CO" sz="1800" b="0" i="0" u="none" strike="noStrike" dirty="0" smtClean="0">
                          <a:solidFill>
                            <a:srgbClr val="000000"/>
                          </a:solidFill>
                          <a:effectLst/>
                          <a:latin typeface="Snap ITC" panose="04040A07060A02020202" pitchFamily="82" charset="0"/>
                        </a:rPr>
                        <a:t>11</a:t>
                      </a:r>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12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9,5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1,52</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fontAlgn="b"/>
                      <a:r>
                        <a:rPr lang="es-CO" sz="1800" b="0" i="0" u="none" strike="noStrike" dirty="0" smtClean="0">
                          <a:solidFill>
                            <a:srgbClr val="000000"/>
                          </a:solidFill>
                          <a:effectLst/>
                          <a:latin typeface="Snap ITC" panose="04040A07060A02020202" pitchFamily="82" charset="0"/>
                        </a:rPr>
                        <a:t>27,725</a:t>
                      </a:r>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34108">
                <a:tc>
                  <a:txBody>
                    <a:bodyPr/>
                    <a:lstStyle/>
                    <a:p>
                      <a:pPr algn="ctr" fontAlgn="b"/>
                      <a:endParaRPr lang="es-CO" sz="1800" b="0" i="0" u="none" strike="noStrike" dirty="0">
                        <a:solidFill>
                          <a:srgbClr val="000000"/>
                        </a:solidFill>
                        <a:effectLst/>
                        <a:latin typeface="Snap ITC" panose="04040A07060A02020202" pitchFamily="82" charset="0"/>
                      </a:endParaRPr>
                    </a:p>
                  </a:txBody>
                  <a:tcPr marL="9525" marR="9525" marT="9525" marB="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endParaRPr lang="es-CO" sz="1800" b="0" i="0" u="none" strike="noStrike" dirty="0">
                        <a:solidFill>
                          <a:srgbClr val="000000"/>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2400" b="0" i="0" u="none" strike="noStrike" dirty="0" smtClean="0">
                          <a:solidFill>
                            <a:srgbClr val="0000CC"/>
                          </a:solidFill>
                          <a:effectLst/>
                          <a:latin typeface="Snap ITC" panose="04040A07060A02020202" pitchFamily="82" charset="0"/>
                        </a:rPr>
                        <a:t>Total</a:t>
                      </a:r>
                      <a:endParaRPr lang="es-CO" sz="1800" b="0" i="0" u="none" strike="noStrike" dirty="0">
                        <a:solidFill>
                          <a:srgbClr val="0000CC"/>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2400" b="0" i="0" u="none" strike="noStrike" dirty="0" smtClean="0">
                          <a:solidFill>
                            <a:srgbClr val="0000CC"/>
                          </a:solidFill>
                          <a:effectLst/>
                          <a:latin typeface="Snap ITC" panose="04040A07060A02020202" pitchFamily="82" charset="0"/>
                        </a:rPr>
                        <a:t>61,979</a:t>
                      </a:r>
                      <a:endParaRPr lang="es-CO" sz="1800" b="0" i="0" u="none" strike="noStrike" dirty="0">
                        <a:solidFill>
                          <a:srgbClr val="0000CC"/>
                        </a:solidFill>
                        <a:effectLst/>
                        <a:latin typeface="Snap ITC" panose="04040A07060A02020202" pitchFamily="82" charset="0"/>
                      </a:endParaRP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2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MEASURES</a:t>
            </a:r>
            <a:r>
              <a:rPr lang="es-CO" sz="49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 OF SPREAD</a:t>
            </a:r>
            <a:endParaRPr lang="es-CO" sz="49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4" name="3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 name="4 Rectángulo"/>
          <p:cNvSpPr/>
          <p:nvPr/>
        </p:nvSpPr>
        <p:spPr>
          <a:xfrm>
            <a:off x="0" y="692696"/>
            <a:ext cx="1394075" cy="523220"/>
          </a:xfrm>
          <a:prstGeom prst="rect">
            <a:avLst/>
          </a:prstGeom>
        </p:spPr>
        <p:txBody>
          <a:bodyPr wrap="square">
            <a:spAutoFit/>
          </a:bodyPr>
          <a:lstStyle/>
          <a:p>
            <a:r>
              <a:rPr lang="es-CO" sz="2800" dirty="0" smtClean="0">
                <a:latin typeface="Showcard Gothic" panose="04020904020102020604" pitchFamily="82" charset="0"/>
              </a:rPr>
              <a:t>Test 2.</a:t>
            </a:r>
            <a:endParaRPr lang="es-CO" sz="2800" dirty="0"/>
          </a:p>
        </p:txBody>
      </p:sp>
      <mc:AlternateContent xmlns:mc="http://schemas.openxmlformats.org/markup-compatibility/2006" xmlns:a14="http://schemas.microsoft.com/office/drawing/2010/main">
        <mc:Choice Requires="a14">
          <p:sp>
            <p:nvSpPr>
              <p:cNvPr id="7" name="6 CuadroTexto"/>
              <p:cNvSpPr txBox="1"/>
              <p:nvPr/>
            </p:nvSpPr>
            <p:spPr>
              <a:xfrm>
                <a:off x="1885510" y="3429000"/>
                <a:ext cx="3597460" cy="80740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sz="2400" b="0" i="0" smtClean="0">
                          <a:solidFill>
                            <a:srgbClr val="FF0000"/>
                          </a:solidFill>
                          <a:latin typeface="Snap ITC" panose="04040A07060A02020202" pitchFamily="82" charset="0"/>
                        </a:rPr>
                        <m:t>Variance</m:t>
                      </m:r>
                      <m:r>
                        <m:rPr>
                          <m:nor/>
                        </m:rPr>
                        <a:rPr lang="es-CO" sz="2400" b="0" i="0" smtClean="0">
                          <a:solidFill>
                            <a:srgbClr val="FF0000"/>
                          </a:solidFill>
                          <a:latin typeface="Snap ITC" panose="04040A07060A02020202" pitchFamily="82" charset="0"/>
                        </a:rPr>
                        <m:t> </m:t>
                      </m:r>
                      <m:r>
                        <m:rPr>
                          <m:nor/>
                        </m:rPr>
                        <a:rPr lang="es-CO" sz="2400" b="0" i="0" smtClean="0">
                          <a:latin typeface="Cambria Math"/>
                        </a:rPr>
                        <m:t>= </m:t>
                      </m:r>
                      <m:f>
                        <m:fPr>
                          <m:ctrlPr>
                            <a:rPr lang="es-CO" sz="2400" b="0" i="1" smtClean="0">
                              <a:latin typeface="Cambria Math"/>
                            </a:rPr>
                          </m:ctrlPr>
                        </m:fPr>
                        <m:num>
                          <m:r>
                            <m:rPr>
                              <m:nor/>
                            </m:rPr>
                            <a:rPr lang="es-CO" sz="2400" b="0" i="0" smtClean="0">
                              <a:latin typeface="Snap ITC" panose="04040A07060A02020202" pitchFamily="82" charset="0"/>
                            </a:rPr>
                            <m:t>61,979</m:t>
                          </m:r>
                        </m:num>
                        <m:den>
                          <m:r>
                            <m:rPr>
                              <m:nor/>
                            </m:rPr>
                            <a:rPr lang="es-CO" sz="2400" b="0" i="0" smtClean="0">
                              <a:latin typeface="Snap ITC" panose="04040A07060A02020202" pitchFamily="82" charset="0"/>
                            </a:rPr>
                            <m:t>48</m:t>
                          </m:r>
                        </m:den>
                      </m:f>
                    </m:oMath>
                  </m:oMathPara>
                </a14:m>
                <a:endParaRPr lang="es-CO" sz="2400" dirty="0">
                  <a:latin typeface="Snap ITC" panose="04040A07060A02020202" pitchFamily="82" charset="0"/>
                </a:endParaRPr>
              </a:p>
            </p:txBody>
          </p:sp>
        </mc:Choice>
        <mc:Fallback xmlns="">
          <p:sp>
            <p:nvSpPr>
              <p:cNvPr id="7" name="6 CuadroTexto"/>
              <p:cNvSpPr txBox="1">
                <a:spLocks noRot="1" noChangeAspect="1" noMove="1" noResize="1" noEditPoints="1" noAdjustHandles="1" noChangeArrowheads="1" noChangeShapeType="1" noTextEdit="1"/>
              </p:cNvSpPr>
              <p:nvPr/>
            </p:nvSpPr>
            <p:spPr>
              <a:xfrm>
                <a:off x="1885510" y="3429000"/>
                <a:ext cx="3597460" cy="807401"/>
              </a:xfrm>
              <a:prstGeom prst="rect">
                <a:avLst/>
              </a:prstGeom>
              <a:blipFill rotWithShape="1">
                <a:blip r:embed="rId2"/>
                <a:stretch>
                  <a:fillRect/>
                </a:stretch>
              </a:blipFill>
            </p:spPr>
            <p:txBody>
              <a:bodyPr/>
              <a:lstStyle/>
              <a:p>
                <a:r>
                  <a:rPr lang="es-CO">
                    <a:noFill/>
                  </a:rPr>
                  <a:t> </a:t>
                </a:r>
              </a:p>
            </p:txBody>
          </p:sp>
        </mc:Fallback>
      </mc:AlternateContent>
      <p:sp>
        <p:nvSpPr>
          <p:cNvPr id="8" name="7 CuadroTexto"/>
          <p:cNvSpPr txBox="1"/>
          <p:nvPr/>
        </p:nvSpPr>
        <p:spPr>
          <a:xfrm>
            <a:off x="5637277" y="3602156"/>
            <a:ext cx="1487267" cy="461665"/>
          </a:xfrm>
          <a:prstGeom prst="rect">
            <a:avLst/>
          </a:prstGeom>
          <a:noFill/>
        </p:spPr>
        <p:txBody>
          <a:bodyPr wrap="none" rtlCol="0">
            <a:spAutoFit/>
          </a:bodyPr>
          <a:lstStyle/>
          <a:p>
            <a:r>
              <a:rPr lang="es-CO" sz="2400" dirty="0" smtClean="0">
                <a:latin typeface="Snap ITC" panose="04040A07060A02020202" pitchFamily="82" charset="0"/>
              </a:rPr>
              <a:t>= 1,291</a:t>
            </a:r>
            <a:endParaRPr lang="es-CO" sz="2400" dirty="0">
              <a:latin typeface="Snap ITC" panose="04040A07060A02020202" pitchFamily="82" charset="0"/>
            </a:endParaRPr>
          </a:p>
        </p:txBody>
      </p:sp>
      <p:sp>
        <p:nvSpPr>
          <p:cNvPr id="10" name="9 Rectángulo"/>
          <p:cNvSpPr/>
          <p:nvPr/>
        </p:nvSpPr>
        <p:spPr>
          <a:xfrm>
            <a:off x="1752318" y="4620082"/>
            <a:ext cx="3427541" cy="461665"/>
          </a:xfrm>
          <a:prstGeom prst="rect">
            <a:avLst/>
          </a:prstGeom>
        </p:spPr>
        <p:txBody>
          <a:bodyPr wrap="none">
            <a:spAutoFit/>
          </a:bodyPr>
          <a:lstStyle/>
          <a:p>
            <a:r>
              <a:rPr lang="en-AU" sz="2400" dirty="0">
                <a:solidFill>
                  <a:srgbClr val="FF0000"/>
                </a:solidFill>
                <a:latin typeface="Showcard Gothic" panose="04020904020102020604" pitchFamily="82" charset="0"/>
              </a:rPr>
              <a:t>standard</a:t>
            </a:r>
            <a:r>
              <a:rPr lang="en-AU" sz="2400" dirty="0">
                <a:latin typeface="Showcard Gothic" panose="04020904020102020604" pitchFamily="82" charset="0"/>
              </a:rPr>
              <a:t> </a:t>
            </a:r>
            <a:r>
              <a:rPr lang="en-AU" sz="2400" dirty="0">
                <a:solidFill>
                  <a:srgbClr val="FF0000"/>
                </a:solidFill>
                <a:latin typeface="Showcard Gothic" panose="04020904020102020604" pitchFamily="82" charset="0"/>
              </a:rPr>
              <a:t>deviation</a:t>
            </a:r>
            <a:endParaRPr lang="es-CO" sz="2400" dirty="0"/>
          </a:p>
        </p:txBody>
      </p:sp>
      <mc:AlternateContent xmlns:mc="http://schemas.openxmlformats.org/markup-compatibility/2006" xmlns:a14="http://schemas.microsoft.com/office/drawing/2010/main">
        <mc:Choice Requires="a14">
          <p:sp>
            <p:nvSpPr>
              <p:cNvPr id="11" name="10 CuadroTexto"/>
              <p:cNvSpPr txBox="1"/>
              <p:nvPr/>
            </p:nvSpPr>
            <p:spPr>
              <a:xfrm>
                <a:off x="5179859" y="4581128"/>
                <a:ext cx="2277547" cy="5395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s-CO" sz="2400" b="0" i="0" smtClean="0">
                          <a:latin typeface="Showcard Gothic" panose="04020904020102020604" pitchFamily="82" charset="0"/>
                        </a:rPr>
                        <m:t>= </m:t>
                      </m:r>
                      <m:rad>
                        <m:radPr>
                          <m:degHide m:val="on"/>
                          <m:ctrlPr>
                            <a:rPr lang="es-CO" sz="2400" b="0" i="1" smtClean="0">
                              <a:latin typeface="Cambria Math"/>
                            </a:rPr>
                          </m:ctrlPr>
                        </m:radPr>
                        <m:deg/>
                        <m:e>
                          <m:r>
                            <m:rPr>
                              <m:nor/>
                            </m:rPr>
                            <a:rPr lang="es-CO" sz="2400" b="0" i="0" smtClean="0">
                              <a:latin typeface="Showcard Gothic" panose="04020904020102020604" pitchFamily="82" charset="0"/>
                            </a:rPr>
                            <m:t>1,291 </m:t>
                          </m:r>
                        </m:e>
                      </m:rad>
                      <m:r>
                        <m:rPr>
                          <m:nor/>
                        </m:rPr>
                        <a:rPr lang="es-CO" sz="2400" b="0" i="0" smtClean="0">
                          <a:latin typeface="Showcard Gothic" panose="04020904020102020604" pitchFamily="82" charset="0"/>
                        </a:rPr>
                        <m:t>= 1,136</m:t>
                      </m:r>
                    </m:oMath>
                  </m:oMathPara>
                </a14:m>
                <a:endParaRPr lang="es-CO" sz="2400" dirty="0">
                  <a:latin typeface="Showcard Gothic" panose="04020904020102020604" pitchFamily="82" charset="0"/>
                </a:endParaRPr>
              </a:p>
            </p:txBody>
          </p:sp>
        </mc:Choice>
        <mc:Fallback xmlns="">
          <p:sp>
            <p:nvSpPr>
              <p:cNvPr id="11" name="10 CuadroTexto"/>
              <p:cNvSpPr txBox="1">
                <a:spLocks noRot="1" noChangeAspect="1" noMove="1" noResize="1" noEditPoints="1" noAdjustHandles="1" noChangeArrowheads="1" noChangeShapeType="1" noTextEdit="1"/>
              </p:cNvSpPr>
              <p:nvPr/>
            </p:nvSpPr>
            <p:spPr>
              <a:xfrm>
                <a:off x="5179859" y="4581128"/>
                <a:ext cx="2277547" cy="539571"/>
              </a:xfrm>
              <a:prstGeom prst="rect">
                <a:avLst/>
              </a:prstGeom>
              <a:blipFill rotWithShape="1">
                <a:blip r:embed="rId3"/>
                <a:stretch>
                  <a:fillRect/>
                </a:stretch>
              </a:blipFill>
            </p:spPr>
            <p:txBody>
              <a:bodyPr/>
              <a:lstStyle/>
              <a:p>
                <a:r>
                  <a:rPr lang="es-CO">
                    <a:noFill/>
                  </a:rPr>
                  <a:t> </a:t>
                </a:r>
              </a:p>
            </p:txBody>
          </p:sp>
        </mc:Fallback>
      </mc:AlternateContent>
    </p:spTree>
    <p:extLst>
      <p:ext uri="{BB962C8B-B14F-4D97-AF65-F5344CB8AC3E}">
        <p14:creationId xmlns:p14="http://schemas.microsoft.com/office/powerpoint/2010/main" val="132281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10"/>
                                        </p:tgtEl>
                                        <p:attrNameLst>
                                          <p:attrName>style.visibility</p:attrName>
                                        </p:attrNameLst>
                                      </p:cBhvr>
                                      <p:to>
                                        <p:strVal val="visible"/>
                                      </p:to>
                                    </p:set>
                                  </p:childTnLst>
                                </p:cTn>
                              </p:par>
                            </p:childTnLst>
                          </p:cTn>
                        </p:par>
                        <p:par>
                          <p:cTn id="23" fill="hold">
                            <p:stCondLst>
                              <p:cond delay="1601"/>
                            </p:stCondLst>
                            <p:childTnLst>
                              <p:par>
                                <p:cTn id="24" presetID="1" presetClass="entr" presetSubtype="0" fill="hold" grpId="0" nodeType="afterEffect">
                                  <p:stCondLst>
                                    <p:cond delay="0"/>
                                  </p:stCondLst>
                                  <p:iterate type="lt">
                                    <p:tmAbs val="100"/>
                                  </p:iterate>
                                  <p:childTnLst>
                                    <p:set>
                                      <p:cBhvr>
                                        <p:cTn id="2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136338"/>
            <a:ext cx="9144775" cy="2585323"/>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another statistical measures…</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164167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500" dirty="0" smtClean="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STATISTICAL MEASURES</a:t>
            </a:r>
            <a:endParaRPr lang="en-AU" sz="4500" dirty="0">
              <a:ln>
                <a:solidFill>
                  <a:schemeClr val="accent3">
                    <a:lumMod val="40000"/>
                    <a:lumOff val="60000"/>
                  </a:schemeClr>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235794" y="620688"/>
            <a:ext cx="2132315"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quartile</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5" name="4 Rectángulo"/>
          <p:cNvSpPr/>
          <p:nvPr/>
        </p:nvSpPr>
        <p:spPr>
          <a:xfrm>
            <a:off x="2599742" y="620688"/>
            <a:ext cx="6394733" cy="1569660"/>
          </a:xfrm>
          <a:prstGeom prst="rect">
            <a:avLst/>
          </a:prstGeom>
        </p:spPr>
        <p:txBody>
          <a:bodyPr wrap="square">
            <a:spAutoFit/>
          </a:bodyPr>
          <a:lstStyle/>
          <a:p>
            <a:pPr algn="just"/>
            <a:r>
              <a:rPr lang="en-US" sz="2400" dirty="0">
                <a:latin typeface="Snap ITC" panose="04040A07060A02020202" pitchFamily="82" charset="0"/>
              </a:rPr>
              <a:t>Quartiles are three values that split sorted data into four parts, each with an equal number of observations.</a:t>
            </a:r>
            <a:endParaRPr lang="es-CO" sz="2400" dirty="0">
              <a:latin typeface="Snap ITC" panose="04040A07060A02020202" pitchFamily="82" charset="0"/>
            </a:endParaRPr>
          </a:p>
        </p:txBody>
      </p:sp>
      <p:sp>
        <p:nvSpPr>
          <p:cNvPr id="6" name="5 CuadroTexto"/>
          <p:cNvSpPr txBox="1"/>
          <p:nvPr/>
        </p:nvSpPr>
        <p:spPr>
          <a:xfrm>
            <a:off x="4161" y="2190348"/>
            <a:ext cx="2595582"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PERCENTILE</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7" name="6 Rectángulo"/>
          <p:cNvSpPr/>
          <p:nvPr/>
        </p:nvSpPr>
        <p:spPr>
          <a:xfrm>
            <a:off x="2599742" y="2190348"/>
            <a:ext cx="6544257" cy="1938992"/>
          </a:xfrm>
          <a:prstGeom prst="rect">
            <a:avLst/>
          </a:prstGeom>
        </p:spPr>
        <p:txBody>
          <a:bodyPr wrap="square">
            <a:spAutoFit/>
          </a:bodyPr>
          <a:lstStyle/>
          <a:p>
            <a:pPr algn="just"/>
            <a:r>
              <a:rPr lang="en-US" sz="2400" dirty="0">
                <a:latin typeface="Snap ITC" panose="04040A07060A02020202" pitchFamily="82" charset="0"/>
              </a:rPr>
              <a:t>A percentile is a value with a certain percentage of the data falling below it. In general terms, </a:t>
            </a:r>
            <a:r>
              <a:rPr lang="en-US" sz="2400" i="1" dirty="0">
                <a:latin typeface="Snap ITC" panose="04040A07060A02020202" pitchFamily="82" charset="0"/>
              </a:rPr>
              <a:t>k</a:t>
            </a:r>
            <a:r>
              <a:rPr lang="en-US" sz="2400" dirty="0">
                <a:latin typeface="Snap ITC" panose="04040A07060A02020202" pitchFamily="82" charset="0"/>
              </a:rPr>
              <a:t>% of the data falls below the </a:t>
            </a:r>
            <a:r>
              <a:rPr lang="en-US" sz="2400" i="1" dirty="0">
                <a:latin typeface="Snap ITC" panose="04040A07060A02020202" pitchFamily="82" charset="0"/>
              </a:rPr>
              <a:t>k</a:t>
            </a:r>
            <a:r>
              <a:rPr lang="en-US" sz="2400" dirty="0">
                <a:latin typeface="Snap ITC" panose="04040A07060A02020202" pitchFamily="82" charset="0"/>
              </a:rPr>
              <a:t>th percentile.</a:t>
            </a:r>
            <a:endParaRPr lang="es-CO" sz="2400" dirty="0">
              <a:latin typeface="Snap ITC" panose="04040A07060A02020202" pitchFamily="82" charset="0"/>
            </a:endParaRPr>
          </a:p>
        </p:txBody>
      </p:sp>
      <p:sp>
        <p:nvSpPr>
          <p:cNvPr id="8" name="7 CuadroTexto"/>
          <p:cNvSpPr txBox="1"/>
          <p:nvPr/>
        </p:nvSpPr>
        <p:spPr>
          <a:xfrm>
            <a:off x="250220" y="4129340"/>
            <a:ext cx="2103461"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outliers</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9" name="8 Rectángulo"/>
          <p:cNvSpPr/>
          <p:nvPr/>
        </p:nvSpPr>
        <p:spPr>
          <a:xfrm>
            <a:off x="2599740" y="4129289"/>
            <a:ext cx="6544260" cy="2308324"/>
          </a:xfrm>
          <a:prstGeom prst="rect">
            <a:avLst/>
          </a:prstGeom>
        </p:spPr>
        <p:txBody>
          <a:bodyPr wrap="square">
            <a:spAutoFit/>
          </a:bodyPr>
          <a:lstStyle/>
          <a:p>
            <a:pPr algn="just"/>
            <a:r>
              <a:rPr lang="en-US" sz="2400" dirty="0">
                <a:latin typeface="Snap ITC" panose="04040A07060A02020202" pitchFamily="82" charset="0"/>
              </a:rPr>
              <a:t>Outliers are observations that are extremely high or low. One definition of an outlier is any observation that is more than 1.5 IQR away from the first or third quartile.</a:t>
            </a:r>
            <a:endParaRPr lang="es-CO" sz="2400" dirty="0">
              <a:latin typeface="Snap ITC" panose="04040A07060A02020202" pitchFamily="82" charset="0"/>
            </a:endParaRPr>
          </a:p>
        </p:txBody>
      </p:sp>
    </p:spTree>
    <p:extLst>
      <p:ext uri="{BB962C8B-B14F-4D97-AF65-F5344CB8AC3E}">
        <p14:creationId xmlns:p14="http://schemas.microsoft.com/office/powerpoint/2010/main" val="334608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00"/>
                                  </p:iterate>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00"/>
                                  </p:iterate>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00"/>
                                  </p:iterate>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an example…</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3192380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500" dirty="0" smtClean="0">
                <a:ln>
                  <a:solidFill>
                    <a:srgbClr val="92D050"/>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rPr>
              <a:t>STATISTICAL MEASURES</a:t>
            </a:r>
            <a:endParaRPr lang="en-AU" sz="4500" dirty="0">
              <a:ln>
                <a:solidFill>
                  <a:srgbClr val="92D050"/>
                </a:solidFill>
              </a:ln>
              <a:solidFill>
                <a:schemeClr val="tx2"/>
              </a:solidFill>
              <a:effectLst>
                <a:glow rad="76200">
                  <a:srgbClr val="FFFF00">
                    <a:alpha val="90000"/>
                  </a:srgb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2105062" y="606951"/>
            <a:ext cx="7038937" cy="1200329"/>
          </a:xfrm>
          <a:prstGeom prst="rect">
            <a:avLst/>
          </a:prstGeom>
        </p:spPr>
        <p:txBody>
          <a:bodyPr wrap="square">
            <a:spAutoFit/>
          </a:bodyPr>
          <a:lstStyle/>
          <a:p>
            <a:pPr algn="just"/>
            <a:r>
              <a:rPr lang="en-US" dirty="0">
                <a:latin typeface="Snap ITC" panose="04040A07060A02020202" pitchFamily="82" charset="0"/>
              </a:rPr>
              <a:t>you conducted a small study on language development in children 1–6 years old. You’re writing a paper about the study and you want to report the quartiles of the children’s ages.</a:t>
            </a:r>
            <a:endParaRPr lang="es-CO" dirty="0">
              <a:latin typeface="Snap ITC" panose="04040A07060A02020202" pitchFamily="82" charset="0"/>
            </a:endParaRPr>
          </a:p>
        </p:txBody>
      </p:sp>
      <p:sp>
        <p:nvSpPr>
          <p:cNvPr id="5" name="4 CuadroTexto"/>
          <p:cNvSpPr txBox="1"/>
          <p:nvPr/>
        </p:nvSpPr>
        <p:spPr>
          <a:xfrm>
            <a:off x="0" y="606951"/>
            <a:ext cx="2105063"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Example:</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graphicFrame>
        <p:nvGraphicFramePr>
          <p:cNvPr id="7" name="6 Tabla"/>
          <p:cNvGraphicFramePr>
            <a:graphicFrameLocks noGrp="1"/>
          </p:cNvGraphicFramePr>
          <p:nvPr>
            <p:extLst>
              <p:ext uri="{D42A27DB-BD31-4B8C-83A1-F6EECF244321}">
                <p14:modId xmlns:p14="http://schemas.microsoft.com/office/powerpoint/2010/main" val="1679457290"/>
              </p:ext>
            </p:extLst>
          </p:nvPr>
        </p:nvGraphicFramePr>
        <p:xfrm>
          <a:off x="2386681" y="1958350"/>
          <a:ext cx="4370638" cy="750570"/>
        </p:xfrm>
        <a:graphic>
          <a:graphicData uri="http://schemas.openxmlformats.org/drawingml/2006/table">
            <a:tbl>
              <a:tblPr>
                <a:tableStyleId>{5C22544A-7EE6-4342-B048-85BDC9FD1C3A}</a:tableStyleId>
              </a:tblPr>
              <a:tblGrid>
                <a:gridCol w="2011030"/>
                <a:gridCol w="393268"/>
                <a:gridCol w="393268"/>
                <a:gridCol w="393268"/>
                <a:gridCol w="393268"/>
                <a:gridCol w="393268"/>
                <a:gridCol w="393268"/>
              </a:tblGrid>
              <a:tr h="190500">
                <a:tc>
                  <a:txBody>
                    <a:bodyPr/>
                    <a:lstStyle/>
                    <a:p>
                      <a:pPr algn="l" fontAlgn="b"/>
                      <a:r>
                        <a:rPr lang="en-AU" sz="2400" u="none" strike="noStrike" noProof="0" dirty="0" smtClean="0">
                          <a:solidFill>
                            <a:schemeClr val="bg1"/>
                          </a:solidFill>
                          <a:effectLst/>
                          <a:latin typeface="Snap ITC" panose="04040A07060A02020202" pitchFamily="82" charset="0"/>
                        </a:rPr>
                        <a:t>age</a:t>
                      </a:r>
                      <a:r>
                        <a:rPr lang="es-CO" sz="2400" u="none" strike="noStrike" dirty="0" smtClean="0">
                          <a:solidFill>
                            <a:schemeClr val="bg1"/>
                          </a:solidFill>
                          <a:effectLst/>
                          <a:latin typeface="Snap ITC" panose="04040A07060A02020202" pitchFamily="82" charset="0"/>
                        </a:rPr>
                        <a:t> (</a:t>
                      </a:r>
                      <a:r>
                        <a:rPr lang="en-AU" sz="2400" u="none" strike="noStrike" noProof="0" dirty="0" smtClean="0">
                          <a:solidFill>
                            <a:schemeClr val="bg1"/>
                          </a:solidFill>
                          <a:effectLst/>
                          <a:latin typeface="Snap ITC" panose="04040A07060A02020202" pitchFamily="82" charset="0"/>
                        </a:rPr>
                        <a:t>years</a:t>
                      </a:r>
                      <a:r>
                        <a:rPr lang="es-CO" sz="2400" u="none" strike="noStrike" dirty="0" smtClean="0">
                          <a:solidFill>
                            <a:schemeClr val="bg1"/>
                          </a:solidFill>
                          <a:effectLst/>
                          <a:latin typeface="Snap ITC" panose="04040A07060A02020202" pitchFamily="82" charset="0"/>
                        </a:rPr>
                        <a:t>)</a:t>
                      </a:r>
                      <a:endParaRPr lang="es-CO" sz="2400" b="0" i="0" u="none" strike="noStrike" dirty="0">
                        <a:solidFill>
                          <a:schemeClr val="bg1"/>
                        </a:solidFill>
                        <a:effectLst/>
                        <a:latin typeface="Snap ITC" panose="04040A07060A02020202" pitchFamily="82" charset="0"/>
                      </a:endParaRPr>
                    </a:p>
                  </a:txBody>
                  <a:tcPr marL="9525" marR="9525" marT="9525" marB="0" anchor="b">
                    <a:solidFill>
                      <a:srgbClr val="0000CC"/>
                    </a:solidFill>
                  </a:tcPr>
                </a:tc>
                <a:tc>
                  <a:txBody>
                    <a:bodyPr/>
                    <a:lstStyle/>
                    <a:p>
                      <a:pPr algn="r" fontAlgn="b"/>
                      <a:r>
                        <a:rPr lang="es-CO" sz="2400" u="none" strike="noStrike">
                          <a:solidFill>
                            <a:schemeClr val="bg1"/>
                          </a:solidFill>
                          <a:effectLst/>
                          <a:latin typeface="Snap ITC" panose="04040A07060A02020202" pitchFamily="82" charset="0"/>
                        </a:rPr>
                        <a:t>1</a:t>
                      </a:r>
                      <a:endParaRPr lang="es-CO" sz="2400" b="0" i="0" u="none" strike="noStrike">
                        <a:solidFill>
                          <a:schemeClr val="bg1"/>
                        </a:solidFill>
                        <a:effectLst/>
                        <a:latin typeface="Snap ITC" panose="04040A07060A02020202" pitchFamily="82" charset="0"/>
                      </a:endParaRPr>
                    </a:p>
                  </a:txBody>
                  <a:tcPr marL="9525" marR="9525" marT="9525" marB="0" anchor="b">
                    <a:solidFill>
                      <a:srgbClr val="0000CC"/>
                    </a:solidFill>
                  </a:tcPr>
                </a:tc>
                <a:tc>
                  <a:txBody>
                    <a:bodyPr/>
                    <a:lstStyle/>
                    <a:p>
                      <a:pPr algn="r" fontAlgn="b"/>
                      <a:r>
                        <a:rPr lang="es-CO" sz="2400" u="none" strike="noStrike">
                          <a:solidFill>
                            <a:schemeClr val="bg1"/>
                          </a:solidFill>
                          <a:effectLst/>
                          <a:latin typeface="Snap ITC" panose="04040A07060A02020202" pitchFamily="82" charset="0"/>
                        </a:rPr>
                        <a:t>2</a:t>
                      </a:r>
                      <a:endParaRPr lang="es-CO" sz="2400" b="0" i="0" u="none" strike="noStrike">
                        <a:solidFill>
                          <a:schemeClr val="bg1"/>
                        </a:solidFill>
                        <a:effectLst/>
                        <a:latin typeface="Snap ITC" panose="04040A07060A02020202" pitchFamily="82" charset="0"/>
                      </a:endParaRPr>
                    </a:p>
                  </a:txBody>
                  <a:tcPr marL="9525" marR="9525" marT="9525" marB="0" anchor="b">
                    <a:solidFill>
                      <a:srgbClr val="0000CC"/>
                    </a:solidFill>
                  </a:tcPr>
                </a:tc>
                <a:tc>
                  <a:txBody>
                    <a:bodyPr/>
                    <a:lstStyle/>
                    <a:p>
                      <a:pPr algn="r" fontAlgn="b"/>
                      <a:r>
                        <a:rPr lang="es-CO" sz="2400" u="none" strike="noStrike">
                          <a:solidFill>
                            <a:schemeClr val="bg1"/>
                          </a:solidFill>
                          <a:effectLst/>
                          <a:latin typeface="Snap ITC" panose="04040A07060A02020202" pitchFamily="82" charset="0"/>
                        </a:rPr>
                        <a:t>3</a:t>
                      </a:r>
                      <a:endParaRPr lang="es-CO" sz="2400" b="0" i="0" u="none" strike="noStrike">
                        <a:solidFill>
                          <a:schemeClr val="bg1"/>
                        </a:solidFill>
                        <a:effectLst/>
                        <a:latin typeface="Snap ITC" panose="04040A07060A02020202" pitchFamily="82" charset="0"/>
                      </a:endParaRPr>
                    </a:p>
                  </a:txBody>
                  <a:tcPr marL="9525" marR="9525" marT="9525" marB="0" anchor="b">
                    <a:solidFill>
                      <a:srgbClr val="0000CC"/>
                    </a:solidFill>
                  </a:tcPr>
                </a:tc>
                <a:tc>
                  <a:txBody>
                    <a:bodyPr/>
                    <a:lstStyle/>
                    <a:p>
                      <a:pPr algn="r" fontAlgn="b"/>
                      <a:r>
                        <a:rPr lang="es-CO" sz="2400" u="none" strike="noStrike">
                          <a:solidFill>
                            <a:schemeClr val="bg1"/>
                          </a:solidFill>
                          <a:effectLst/>
                          <a:latin typeface="Snap ITC" panose="04040A07060A02020202" pitchFamily="82" charset="0"/>
                        </a:rPr>
                        <a:t>4</a:t>
                      </a:r>
                      <a:endParaRPr lang="es-CO" sz="2400" b="0" i="0" u="none" strike="noStrike">
                        <a:solidFill>
                          <a:schemeClr val="bg1"/>
                        </a:solidFill>
                        <a:effectLst/>
                        <a:latin typeface="Snap ITC" panose="04040A07060A02020202" pitchFamily="82" charset="0"/>
                      </a:endParaRPr>
                    </a:p>
                  </a:txBody>
                  <a:tcPr marL="9525" marR="9525" marT="9525" marB="0" anchor="b">
                    <a:solidFill>
                      <a:srgbClr val="0000CC"/>
                    </a:solidFill>
                  </a:tcPr>
                </a:tc>
                <a:tc>
                  <a:txBody>
                    <a:bodyPr/>
                    <a:lstStyle/>
                    <a:p>
                      <a:pPr algn="r" fontAlgn="b"/>
                      <a:r>
                        <a:rPr lang="es-CO" sz="2400" u="none" strike="noStrike">
                          <a:solidFill>
                            <a:schemeClr val="bg1"/>
                          </a:solidFill>
                          <a:effectLst/>
                          <a:latin typeface="Snap ITC" panose="04040A07060A02020202" pitchFamily="82" charset="0"/>
                        </a:rPr>
                        <a:t>5</a:t>
                      </a:r>
                      <a:endParaRPr lang="es-CO" sz="2400" b="0" i="0" u="none" strike="noStrike">
                        <a:solidFill>
                          <a:schemeClr val="bg1"/>
                        </a:solidFill>
                        <a:effectLst/>
                        <a:latin typeface="Snap ITC" panose="04040A07060A02020202" pitchFamily="82" charset="0"/>
                      </a:endParaRPr>
                    </a:p>
                  </a:txBody>
                  <a:tcPr marL="9525" marR="9525" marT="9525" marB="0" anchor="b">
                    <a:solidFill>
                      <a:srgbClr val="0000CC"/>
                    </a:solidFill>
                  </a:tcPr>
                </a:tc>
                <a:tc>
                  <a:txBody>
                    <a:bodyPr/>
                    <a:lstStyle/>
                    <a:p>
                      <a:pPr algn="r" fontAlgn="b"/>
                      <a:r>
                        <a:rPr lang="es-CO" sz="2400" u="none" strike="noStrike" dirty="0">
                          <a:solidFill>
                            <a:schemeClr val="bg1"/>
                          </a:solidFill>
                          <a:effectLst/>
                          <a:latin typeface="Snap ITC" panose="04040A07060A02020202" pitchFamily="82" charset="0"/>
                        </a:rPr>
                        <a:t>6</a:t>
                      </a:r>
                      <a:endParaRPr lang="es-CO" sz="2400" b="0" i="0" u="none" strike="noStrike" dirty="0">
                        <a:solidFill>
                          <a:schemeClr val="bg1"/>
                        </a:solidFill>
                        <a:effectLst/>
                        <a:latin typeface="Snap ITC" panose="04040A07060A02020202" pitchFamily="82" charset="0"/>
                      </a:endParaRPr>
                    </a:p>
                  </a:txBody>
                  <a:tcPr marL="9525" marR="9525" marT="9525" marB="0" anchor="b">
                    <a:solidFill>
                      <a:srgbClr val="0000CC"/>
                    </a:solidFill>
                  </a:tcPr>
                </a:tc>
              </a:tr>
              <a:tr h="190500">
                <a:tc>
                  <a:txBody>
                    <a:bodyPr/>
                    <a:lstStyle/>
                    <a:p>
                      <a:pPr algn="l" fontAlgn="b"/>
                      <a:r>
                        <a:rPr lang="en-AU" sz="2400" u="none" strike="noStrike" noProof="0" dirty="0" smtClean="0">
                          <a:solidFill>
                            <a:srgbClr val="0000CC"/>
                          </a:solidFill>
                          <a:effectLst/>
                          <a:latin typeface="Snap ITC" panose="04040A07060A02020202" pitchFamily="82" charset="0"/>
                        </a:rPr>
                        <a:t>Frequency</a:t>
                      </a:r>
                      <a:endParaRPr lang="en-AU" sz="2400" b="0" i="0" u="none" strike="noStrike" noProof="0" dirty="0">
                        <a:solidFill>
                          <a:srgbClr val="0000CC"/>
                        </a:solidFill>
                        <a:effectLst/>
                        <a:latin typeface="Snap ITC" panose="04040A07060A02020202" pitchFamily="82" charset="0"/>
                      </a:endParaRPr>
                    </a:p>
                  </a:txBody>
                  <a:tcPr marL="9525" marR="9525" marT="9525" marB="0" anchor="b"/>
                </a:tc>
                <a:tc>
                  <a:txBody>
                    <a:bodyPr/>
                    <a:lstStyle/>
                    <a:p>
                      <a:pPr algn="r" fontAlgn="b"/>
                      <a:r>
                        <a:rPr lang="es-CO" sz="2400" u="none" strike="noStrike">
                          <a:solidFill>
                            <a:srgbClr val="0000CC"/>
                          </a:solidFill>
                          <a:effectLst/>
                          <a:latin typeface="Snap ITC" panose="04040A07060A02020202" pitchFamily="82" charset="0"/>
                        </a:rPr>
                        <a:t>2</a:t>
                      </a:r>
                      <a:endParaRPr lang="es-CO" sz="2400" b="0" i="0" u="none" strike="noStrike">
                        <a:solidFill>
                          <a:srgbClr val="0000CC"/>
                        </a:solidFill>
                        <a:effectLst/>
                        <a:latin typeface="Snap ITC" panose="04040A07060A02020202" pitchFamily="82" charset="0"/>
                      </a:endParaRPr>
                    </a:p>
                  </a:txBody>
                  <a:tcPr marL="9525" marR="9525" marT="9525" marB="0" anchor="b"/>
                </a:tc>
                <a:tc>
                  <a:txBody>
                    <a:bodyPr/>
                    <a:lstStyle/>
                    <a:p>
                      <a:pPr algn="r" fontAlgn="b"/>
                      <a:r>
                        <a:rPr lang="es-CO" sz="2400" u="none" strike="noStrike">
                          <a:solidFill>
                            <a:srgbClr val="0000CC"/>
                          </a:solidFill>
                          <a:effectLst/>
                          <a:latin typeface="Snap ITC" panose="04040A07060A02020202" pitchFamily="82" charset="0"/>
                        </a:rPr>
                        <a:t>3</a:t>
                      </a:r>
                      <a:endParaRPr lang="es-CO" sz="2400" b="0" i="0" u="none" strike="noStrike">
                        <a:solidFill>
                          <a:srgbClr val="0000CC"/>
                        </a:solidFill>
                        <a:effectLst/>
                        <a:latin typeface="Snap ITC" panose="04040A07060A02020202" pitchFamily="82" charset="0"/>
                      </a:endParaRPr>
                    </a:p>
                  </a:txBody>
                  <a:tcPr marL="9525" marR="9525" marT="9525" marB="0" anchor="b"/>
                </a:tc>
                <a:tc>
                  <a:txBody>
                    <a:bodyPr/>
                    <a:lstStyle/>
                    <a:p>
                      <a:pPr algn="r" fontAlgn="b"/>
                      <a:r>
                        <a:rPr lang="es-CO" sz="2400" u="none" strike="noStrike">
                          <a:solidFill>
                            <a:srgbClr val="0000CC"/>
                          </a:solidFill>
                          <a:effectLst/>
                          <a:latin typeface="Snap ITC" panose="04040A07060A02020202" pitchFamily="82" charset="0"/>
                        </a:rPr>
                        <a:t>4</a:t>
                      </a:r>
                      <a:endParaRPr lang="es-CO" sz="2400" b="0" i="0" u="none" strike="noStrike">
                        <a:solidFill>
                          <a:srgbClr val="0000CC"/>
                        </a:solidFill>
                        <a:effectLst/>
                        <a:latin typeface="Snap ITC" panose="04040A07060A02020202" pitchFamily="82" charset="0"/>
                      </a:endParaRPr>
                    </a:p>
                  </a:txBody>
                  <a:tcPr marL="9525" marR="9525" marT="9525" marB="0" anchor="b"/>
                </a:tc>
                <a:tc>
                  <a:txBody>
                    <a:bodyPr/>
                    <a:lstStyle/>
                    <a:p>
                      <a:pPr algn="r" fontAlgn="b"/>
                      <a:r>
                        <a:rPr lang="es-CO" sz="2400" u="none" strike="noStrike">
                          <a:solidFill>
                            <a:srgbClr val="0000CC"/>
                          </a:solidFill>
                          <a:effectLst/>
                          <a:latin typeface="Snap ITC" panose="04040A07060A02020202" pitchFamily="82" charset="0"/>
                        </a:rPr>
                        <a:t>1</a:t>
                      </a:r>
                      <a:endParaRPr lang="es-CO" sz="2400" b="0" i="0" u="none" strike="noStrike">
                        <a:solidFill>
                          <a:srgbClr val="0000CC"/>
                        </a:solidFill>
                        <a:effectLst/>
                        <a:latin typeface="Snap ITC" panose="04040A07060A02020202" pitchFamily="82" charset="0"/>
                      </a:endParaRPr>
                    </a:p>
                  </a:txBody>
                  <a:tcPr marL="9525" marR="9525" marT="9525" marB="0" anchor="b"/>
                </a:tc>
                <a:tc>
                  <a:txBody>
                    <a:bodyPr/>
                    <a:lstStyle/>
                    <a:p>
                      <a:pPr algn="r" fontAlgn="b"/>
                      <a:r>
                        <a:rPr lang="es-CO" sz="2400" u="none" strike="noStrike">
                          <a:solidFill>
                            <a:srgbClr val="0000CC"/>
                          </a:solidFill>
                          <a:effectLst/>
                          <a:latin typeface="Snap ITC" panose="04040A07060A02020202" pitchFamily="82" charset="0"/>
                        </a:rPr>
                        <a:t>2</a:t>
                      </a:r>
                      <a:endParaRPr lang="es-CO" sz="2400" b="0" i="0" u="none" strike="noStrike">
                        <a:solidFill>
                          <a:srgbClr val="0000CC"/>
                        </a:solidFill>
                        <a:effectLst/>
                        <a:latin typeface="Snap ITC" panose="04040A07060A02020202" pitchFamily="82" charset="0"/>
                      </a:endParaRPr>
                    </a:p>
                  </a:txBody>
                  <a:tcPr marL="9525" marR="9525" marT="9525" marB="0" anchor="b"/>
                </a:tc>
                <a:tc>
                  <a:txBody>
                    <a:bodyPr/>
                    <a:lstStyle/>
                    <a:p>
                      <a:pPr algn="r" fontAlgn="b"/>
                      <a:r>
                        <a:rPr lang="es-CO" sz="2400" u="none" strike="noStrike" dirty="0">
                          <a:solidFill>
                            <a:srgbClr val="0000CC"/>
                          </a:solidFill>
                          <a:effectLst/>
                          <a:latin typeface="Snap ITC" panose="04040A07060A02020202" pitchFamily="82" charset="0"/>
                        </a:rPr>
                        <a:t>2</a:t>
                      </a:r>
                      <a:endParaRPr lang="es-CO" sz="2400" b="0" i="0" u="none" strike="noStrike" dirty="0">
                        <a:solidFill>
                          <a:srgbClr val="0000CC"/>
                        </a:solidFill>
                        <a:effectLst/>
                        <a:latin typeface="Snap ITC" panose="04040A07060A02020202" pitchFamily="82" charset="0"/>
                      </a:endParaRPr>
                    </a:p>
                  </a:txBody>
                  <a:tcPr marL="9525" marR="9525" marT="9525" marB="0" anchor="b"/>
                </a:tc>
              </a:tr>
            </a:tbl>
          </a:graphicData>
        </a:graphic>
      </p:graphicFrame>
      <p:sp>
        <p:nvSpPr>
          <p:cNvPr id="8" name="7 CuadroTexto"/>
          <p:cNvSpPr txBox="1"/>
          <p:nvPr/>
        </p:nvSpPr>
        <p:spPr>
          <a:xfrm>
            <a:off x="0" y="2924944"/>
            <a:ext cx="1941557"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Answer:</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9" name="8 CuadroTexto"/>
          <p:cNvSpPr txBox="1"/>
          <p:nvPr/>
        </p:nvSpPr>
        <p:spPr>
          <a:xfrm>
            <a:off x="-1" y="3509719"/>
            <a:ext cx="553357"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1.</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10" name="9 Rectángulo"/>
          <p:cNvSpPr/>
          <p:nvPr/>
        </p:nvSpPr>
        <p:spPr>
          <a:xfrm>
            <a:off x="683568" y="3617440"/>
            <a:ext cx="3730612" cy="369332"/>
          </a:xfrm>
          <a:prstGeom prst="rect">
            <a:avLst/>
          </a:prstGeom>
        </p:spPr>
        <p:txBody>
          <a:bodyPr wrap="square">
            <a:spAutoFit/>
          </a:bodyPr>
          <a:lstStyle/>
          <a:p>
            <a:pPr algn="just"/>
            <a:r>
              <a:rPr lang="en-US" dirty="0" smtClean="0">
                <a:latin typeface="Snap ITC" panose="04040A07060A02020202" pitchFamily="82" charset="0"/>
              </a:rPr>
              <a:t>Find the total of data set.</a:t>
            </a:r>
            <a:endParaRPr lang="es-CO" dirty="0">
              <a:latin typeface="Snap ITC" panose="04040A07060A02020202" pitchFamily="82" charset="0"/>
            </a:endParaRPr>
          </a:p>
        </p:txBody>
      </p:sp>
      <p:sp>
        <p:nvSpPr>
          <p:cNvPr id="11" name="10 Flecha derecha"/>
          <p:cNvSpPr/>
          <p:nvPr/>
        </p:nvSpPr>
        <p:spPr>
          <a:xfrm flipH="1">
            <a:off x="6819100" y="2276872"/>
            <a:ext cx="489204" cy="484632"/>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CuadroTexto"/>
          <p:cNvSpPr txBox="1"/>
          <p:nvPr/>
        </p:nvSpPr>
        <p:spPr>
          <a:xfrm>
            <a:off x="7299564" y="1909014"/>
            <a:ext cx="1707519" cy="369332"/>
          </a:xfrm>
          <a:prstGeom prst="rect">
            <a:avLst/>
          </a:prstGeom>
          <a:noFill/>
        </p:spPr>
        <p:txBody>
          <a:bodyPr wrap="none" rtlCol="0">
            <a:spAutoFit/>
          </a:bodyPr>
          <a:lstStyle/>
          <a:p>
            <a:r>
              <a:rPr lang="es-CO" dirty="0" smtClean="0">
                <a:latin typeface="Tekton Pro Cond" pitchFamily="34" charset="0"/>
              </a:rPr>
              <a:t>2+3+4+1+2+2 =</a:t>
            </a:r>
          </a:p>
        </p:txBody>
      </p:sp>
      <p:sp>
        <p:nvSpPr>
          <p:cNvPr id="13" name="12 CuadroTexto"/>
          <p:cNvSpPr txBox="1"/>
          <p:nvPr/>
        </p:nvSpPr>
        <p:spPr>
          <a:xfrm>
            <a:off x="7308304" y="2299839"/>
            <a:ext cx="593304" cy="461665"/>
          </a:xfrm>
          <a:prstGeom prst="rect">
            <a:avLst/>
          </a:prstGeom>
          <a:noFill/>
        </p:spPr>
        <p:txBody>
          <a:bodyPr wrap="none" rtlCol="0">
            <a:spAutoFit/>
          </a:bodyPr>
          <a:lstStyle/>
          <a:p>
            <a:r>
              <a:rPr lang="es-CO" sz="2400" dirty="0" smtClean="0">
                <a:ln>
                  <a:solidFill>
                    <a:srgbClr val="0000CC"/>
                  </a:solidFill>
                </a:ln>
                <a:solidFill>
                  <a:srgbClr val="FF0000"/>
                </a:solidFill>
                <a:latin typeface="Snap ITC" panose="04040A07060A02020202" pitchFamily="82" charset="0"/>
              </a:rPr>
              <a:t>14</a:t>
            </a:r>
            <a:endParaRPr lang="es-CO" sz="2400" dirty="0">
              <a:ln>
                <a:solidFill>
                  <a:srgbClr val="0000CC"/>
                </a:solidFill>
              </a:ln>
              <a:solidFill>
                <a:srgbClr val="FF0000"/>
              </a:solidFill>
              <a:latin typeface="Snap ITC" panose="04040A07060A02020202" pitchFamily="82" charset="0"/>
            </a:endParaRPr>
          </a:p>
        </p:txBody>
      </p:sp>
      <p:sp>
        <p:nvSpPr>
          <p:cNvPr id="14" name="13 Flecha derecha"/>
          <p:cNvSpPr/>
          <p:nvPr/>
        </p:nvSpPr>
        <p:spPr>
          <a:xfrm>
            <a:off x="4414180" y="3622106"/>
            <a:ext cx="360000" cy="360000"/>
          </a:xfrm>
          <a:prstGeom prst="rightArrow">
            <a:avLst/>
          </a:prstGeom>
          <a:solidFill>
            <a:srgbClr val="FF000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14 CuadroTexto"/>
          <p:cNvSpPr txBox="1"/>
          <p:nvPr/>
        </p:nvSpPr>
        <p:spPr>
          <a:xfrm>
            <a:off x="-2" y="4008030"/>
            <a:ext cx="553357"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2.</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16" name="15 Rectángulo"/>
          <p:cNvSpPr/>
          <p:nvPr/>
        </p:nvSpPr>
        <p:spPr>
          <a:xfrm>
            <a:off x="553354" y="4115751"/>
            <a:ext cx="4306678" cy="369332"/>
          </a:xfrm>
          <a:prstGeom prst="rect">
            <a:avLst/>
          </a:prstGeom>
        </p:spPr>
        <p:txBody>
          <a:bodyPr wrap="square">
            <a:spAutoFit/>
          </a:bodyPr>
          <a:lstStyle/>
          <a:p>
            <a:pPr algn="just"/>
            <a:r>
              <a:rPr lang="en-US" dirty="0" smtClean="0">
                <a:latin typeface="Snap ITC" panose="04040A07060A02020202" pitchFamily="82" charset="0"/>
              </a:rPr>
              <a:t>Sort data from less to greater</a:t>
            </a:r>
            <a:endParaRPr lang="es-CO" dirty="0">
              <a:latin typeface="Snap ITC" panose="04040A07060A02020202" pitchFamily="82" charset="0"/>
            </a:endParaRPr>
          </a:p>
        </p:txBody>
      </p:sp>
      <p:sp>
        <p:nvSpPr>
          <p:cNvPr id="17" name="16 Rectángulo"/>
          <p:cNvSpPr/>
          <p:nvPr/>
        </p:nvSpPr>
        <p:spPr>
          <a:xfrm>
            <a:off x="1934699" y="4485019"/>
            <a:ext cx="5274602" cy="461665"/>
          </a:xfrm>
          <a:prstGeom prst="rect">
            <a:avLst/>
          </a:prstGeom>
        </p:spPr>
        <p:txBody>
          <a:bodyPr wrap="square">
            <a:spAutoFit/>
          </a:bodyPr>
          <a:lstStyle/>
          <a:p>
            <a:pPr algn="just"/>
            <a:r>
              <a:rPr lang="en-US" sz="2400" dirty="0" smtClean="0">
                <a:latin typeface="Snap ITC" panose="04040A07060A02020202" pitchFamily="82" charset="0"/>
              </a:rPr>
              <a:t>1 1 2 2 2 3 3 3 3 4 5 5 6 6</a:t>
            </a:r>
            <a:endParaRPr lang="es-CO" dirty="0">
              <a:latin typeface="Snap ITC" panose="04040A07060A02020202" pitchFamily="82" charset="0"/>
            </a:endParaRPr>
          </a:p>
        </p:txBody>
      </p:sp>
      <p:sp>
        <p:nvSpPr>
          <p:cNvPr id="18" name="17 CuadroTexto"/>
          <p:cNvSpPr txBox="1"/>
          <p:nvPr/>
        </p:nvSpPr>
        <p:spPr>
          <a:xfrm>
            <a:off x="0" y="4946684"/>
            <a:ext cx="553357"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3.</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19" name="18 Rectángulo"/>
          <p:cNvSpPr/>
          <p:nvPr/>
        </p:nvSpPr>
        <p:spPr>
          <a:xfrm>
            <a:off x="553356" y="5054405"/>
            <a:ext cx="3860823" cy="369332"/>
          </a:xfrm>
          <a:prstGeom prst="rect">
            <a:avLst/>
          </a:prstGeom>
        </p:spPr>
        <p:txBody>
          <a:bodyPr wrap="square">
            <a:spAutoFit/>
          </a:bodyPr>
          <a:lstStyle/>
          <a:p>
            <a:pPr algn="just"/>
            <a:r>
              <a:rPr lang="en-US" dirty="0" smtClean="0">
                <a:latin typeface="Snap ITC" panose="04040A07060A02020202" pitchFamily="82" charset="0"/>
              </a:rPr>
              <a:t>Find the mean  of data set.</a:t>
            </a:r>
            <a:endParaRPr lang="es-CO" dirty="0">
              <a:latin typeface="Snap ITC" panose="04040A07060A02020202" pitchFamily="82" charset="0"/>
            </a:endParaRPr>
          </a:p>
        </p:txBody>
      </p:sp>
      <p:sp>
        <p:nvSpPr>
          <p:cNvPr id="20" name="19 Elipse"/>
          <p:cNvSpPr/>
          <p:nvPr/>
        </p:nvSpPr>
        <p:spPr>
          <a:xfrm>
            <a:off x="3923415" y="4535851"/>
            <a:ext cx="900000" cy="36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20 Rectángulo"/>
          <p:cNvSpPr/>
          <p:nvPr/>
        </p:nvSpPr>
        <p:spPr>
          <a:xfrm>
            <a:off x="4414179" y="5054405"/>
            <a:ext cx="2930140" cy="369332"/>
          </a:xfrm>
          <a:prstGeom prst="rect">
            <a:avLst/>
          </a:prstGeom>
        </p:spPr>
        <p:txBody>
          <a:bodyPr wrap="square">
            <a:spAutoFit/>
          </a:bodyPr>
          <a:lstStyle/>
          <a:p>
            <a:pPr algn="just"/>
            <a:r>
              <a:rPr lang="en-US" dirty="0" smtClean="0">
                <a:latin typeface="Snap ITC" panose="04040A07060A02020202" pitchFamily="82" charset="0"/>
              </a:rPr>
              <a:t>Mean = 3 </a:t>
            </a:r>
            <a:r>
              <a:rPr lang="en-US" dirty="0" smtClean="0">
                <a:latin typeface="Snap ITC" panose="04040A07060A02020202" pitchFamily="82" charset="0"/>
                <a:sym typeface="Wingdings" panose="05000000000000000000" pitchFamily="2" charset="2"/>
              </a:rPr>
              <a:t> it is </a:t>
            </a:r>
            <a:r>
              <a:rPr lang="en-US" dirty="0" smtClean="0">
                <a:solidFill>
                  <a:srgbClr val="FF0000"/>
                </a:solidFill>
                <a:latin typeface="Snap ITC" panose="04040A07060A02020202" pitchFamily="82" charset="0"/>
                <a:sym typeface="Wingdings" panose="05000000000000000000" pitchFamily="2" charset="2"/>
              </a:rPr>
              <a:t>Q2</a:t>
            </a:r>
            <a:endParaRPr lang="es-CO" dirty="0">
              <a:solidFill>
                <a:srgbClr val="FF0000"/>
              </a:solidFill>
              <a:latin typeface="Snap ITC" panose="04040A07060A02020202" pitchFamily="82" charset="0"/>
            </a:endParaRPr>
          </a:p>
        </p:txBody>
      </p:sp>
      <p:sp>
        <p:nvSpPr>
          <p:cNvPr id="22" name="21 CuadroTexto"/>
          <p:cNvSpPr txBox="1"/>
          <p:nvPr/>
        </p:nvSpPr>
        <p:spPr>
          <a:xfrm>
            <a:off x="0" y="5423737"/>
            <a:ext cx="553357"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4.</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23" name="22 Rectángulo"/>
          <p:cNvSpPr/>
          <p:nvPr/>
        </p:nvSpPr>
        <p:spPr>
          <a:xfrm>
            <a:off x="553357" y="5531458"/>
            <a:ext cx="5818844" cy="369332"/>
          </a:xfrm>
          <a:prstGeom prst="rect">
            <a:avLst/>
          </a:prstGeom>
        </p:spPr>
        <p:txBody>
          <a:bodyPr wrap="square">
            <a:spAutoFit/>
          </a:bodyPr>
          <a:lstStyle/>
          <a:p>
            <a:pPr algn="just"/>
            <a:r>
              <a:rPr lang="en-US" dirty="0" smtClean="0">
                <a:latin typeface="Snap ITC" panose="04040A07060A02020202" pitchFamily="82" charset="0"/>
              </a:rPr>
              <a:t>Find the mean of the left side of the mean</a:t>
            </a:r>
            <a:endParaRPr lang="es-CO" dirty="0">
              <a:latin typeface="Snap ITC" panose="04040A07060A02020202" pitchFamily="82" charset="0"/>
            </a:endParaRPr>
          </a:p>
        </p:txBody>
      </p:sp>
      <p:sp>
        <p:nvSpPr>
          <p:cNvPr id="24" name="23 Elipse"/>
          <p:cNvSpPr/>
          <p:nvPr/>
        </p:nvSpPr>
        <p:spPr>
          <a:xfrm>
            <a:off x="2411760" y="4542244"/>
            <a:ext cx="900000" cy="360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5" name="24 Rectángulo"/>
          <p:cNvSpPr/>
          <p:nvPr/>
        </p:nvSpPr>
        <p:spPr>
          <a:xfrm>
            <a:off x="6329249" y="5531459"/>
            <a:ext cx="2376264" cy="369332"/>
          </a:xfrm>
          <a:prstGeom prst="rect">
            <a:avLst/>
          </a:prstGeom>
        </p:spPr>
        <p:txBody>
          <a:bodyPr wrap="square">
            <a:spAutoFit/>
          </a:bodyPr>
          <a:lstStyle/>
          <a:p>
            <a:pPr algn="just"/>
            <a:r>
              <a:rPr lang="en-US" dirty="0" smtClean="0">
                <a:latin typeface="Snap ITC" panose="04040A07060A02020202" pitchFamily="82" charset="0"/>
              </a:rPr>
              <a:t>Mean = 2 </a:t>
            </a:r>
            <a:r>
              <a:rPr lang="en-US" dirty="0" smtClean="0">
                <a:latin typeface="Snap ITC" panose="04040A07060A02020202" pitchFamily="82" charset="0"/>
                <a:sym typeface="Wingdings" panose="05000000000000000000" pitchFamily="2" charset="2"/>
              </a:rPr>
              <a:t> </a:t>
            </a:r>
            <a:r>
              <a:rPr lang="en-US" dirty="0" smtClean="0">
                <a:solidFill>
                  <a:srgbClr val="00B050"/>
                </a:solidFill>
                <a:latin typeface="Snap ITC" panose="04040A07060A02020202" pitchFamily="82" charset="0"/>
                <a:sym typeface="Wingdings" panose="05000000000000000000" pitchFamily="2" charset="2"/>
              </a:rPr>
              <a:t>Q1</a:t>
            </a:r>
            <a:endParaRPr lang="es-CO" dirty="0">
              <a:solidFill>
                <a:srgbClr val="00B050"/>
              </a:solidFill>
              <a:latin typeface="Snap ITC" panose="04040A07060A02020202" pitchFamily="82" charset="0"/>
            </a:endParaRPr>
          </a:p>
        </p:txBody>
      </p:sp>
      <p:sp>
        <p:nvSpPr>
          <p:cNvPr id="26" name="25 CuadroTexto"/>
          <p:cNvSpPr txBox="1"/>
          <p:nvPr/>
        </p:nvSpPr>
        <p:spPr>
          <a:xfrm>
            <a:off x="0" y="6008512"/>
            <a:ext cx="553357" cy="584775"/>
          </a:xfrm>
          <a:prstGeom prst="rect">
            <a:avLst/>
          </a:prstGeom>
          <a:noFill/>
        </p:spPr>
        <p:txBody>
          <a:bodyPr wrap="none" rtlCol="0">
            <a:spAutoFit/>
          </a:bodyPr>
          <a:lstStyle/>
          <a:p>
            <a:r>
              <a:rPr lang="en-AU" sz="3200"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5.</a:t>
            </a:r>
            <a:endParaRPr lang="en-AU" sz="3200"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27" name="26 Rectángulo"/>
          <p:cNvSpPr/>
          <p:nvPr/>
        </p:nvSpPr>
        <p:spPr>
          <a:xfrm>
            <a:off x="553354" y="6116233"/>
            <a:ext cx="6034870" cy="369332"/>
          </a:xfrm>
          <a:prstGeom prst="rect">
            <a:avLst/>
          </a:prstGeom>
        </p:spPr>
        <p:txBody>
          <a:bodyPr wrap="square">
            <a:spAutoFit/>
          </a:bodyPr>
          <a:lstStyle/>
          <a:p>
            <a:pPr algn="just"/>
            <a:r>
              <a:rPr lang="en-US" dirty="0" smtClean="0">
                <a:latin typeface="Snap ITC" panose="04040A07060A02020202" pitchFamily="82" charset="0"/>
              </a:rPr>
              <a:t>Find the mean of the right side of the mean</a:t>
            </a:r>
            <a:endParaRPr lang="es-CO" dirty="0">
              <a:latin typeface="Snap ITC" panose="04040A07060A02020202" pitchFamily="82" charset="0"/>
            </a:endParaRPr>
          </a:p>
        </p:txBody>
      </p:sp>
      <p:sp>
        <p:nvSpPr>
          <p:cNvPr id="28" name="27 Elipse"/>
          <p:cNvSpPr/>
          <p:nvPr/>
        </p:nvSpPr>
        <p:spPr>
          <a:xfrm>
            <a:off x="5429249" y="4542244"/>
            <a:ext cx="900000" cy="36000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9" name="28 Rectángulo"/>
          <p:cNvSpPr/>
          <p:nvPr/>
        </p:nvSpPr>
        <p:spPr>
          <a:xfrm>
            <a:off x="6588224" y="6116233"/>
            <a:ext cx="2304255" cy="369332"/>
          </a:xfrm>
          <a:prstGeom prst="rect">
            <a:avLst/>
          </a:prstGeom>
        </p:spPr>
        <p:txBody>
          <a:bodyPr wrap="square">
            <a:spAutoFit/>
          </a:bodyPr>
          <a:lstStyle/>
          <a:p>
            <a:pPr algn="just"/>
            <a:r>
              <a:rPr lang="en-US" dirty="0" smtClean="0">
                <a:latin typeface="Snap ITC" panose="04040A07060A02020202" pitchFamily="82" charset="0"/>
              </a:rPr>
              <a:t>Mean = 2 </a:t>
            </a:r>
            <a:r>
              <a:rPr lang="en-US" dirty="0" smtClean="0">
                <a:latin typeface="Snap ITC" panose="04040A07060A02020202" pitchFamily="82" charset="0"/>
                <a:sym typeface="Wingdings" panose="05000000000000000000" pitchFamily="2" charset="2"/>
              </a:rPr>
              <a:t> </a:t>
            </a:r>
            <a:r>
              <a:rPr lang="en-US" dirty="0" smtClean="0">
                <a:solidFill>
                  <a:srgbClr val="00B0F0"/>
                </a:solidFill>
                <a:latin typeface="Snap ITC" panose="04040A07060A02020202" pitchFamily="82" charset="0"/>
                <a:sym typeface="Wingdings" panose="05000000000000000000" pitchFamily="2" charset="2"/>
              </a:rPr>
              <a:t>Q3</a:t>
            </a:r>
            <a:endParaRPr lang="es-CO" dirty="0">
              <a:solidFill>
                <a:srgbClr val="00B0F0"/>
              </a:solidFill>
              <a:latin typeface="Snap ITC" panose="04040A07060A02020202" pitchFamily="82" charset="0"/>
            </a:endParaRPr>
          </a:p>
        </p:txBody>
      </p:sp>
    </p:spTree>
    <p:extLst>
      <p:ext uri="{BB962C8B-B14F-4D97-AF65-F5344CB8AC3E}">
        <p14:creationId xmlns:p14="http://schemas.microsoft.com/office/powerpoint/2010/main" val="34236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00"/>
                                  </p:iterate>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00"/>
                                  </p:iterate>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00"/>
                                  </p:iterate>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00"/>
                                  </p:iterate>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iterate type="lt">
                                    <p:tmAbs val="200"/>
                                  </p:iterate>
                                  <p:childTnLst>
                                    <p:set>
                                      <p:cBhvr>
                                        <p:cTn id="37" dur="1" fill="hold">
                                          <p:stCondLst>
                                            <p:cond delay="0"/>
                                          </p:stCondLst>
                                        </p:cTn>
                                        <p:tgtEl>
                                          <p:spTgt spid="12"/>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animEffect transition="in" filter="fade">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path" presetSubtype="0" accel="50000" decel="50000" fill="hold" grpId="1" nodeType="clickEffect">
                                  <p:stCondLst>
                                    <p:cond delay="0"/>
                                  </p:stCondLst>
                                  <p:childTnLst>
                                    <p:animMotion origin="layout" path="M 2.77778E-6 -1.48148E-6 L -0.27639 0.18357 " pathEditMode="relative" rAng="0" ptsTypes="AA">
                                      <p:cBhvr>
                                        <p:cTn id="52" dur="2000" fill="hold"/>
                                        <p:tgtEl>
                                          <p:spTgt spid="13"/>
                                        </p:tgtEl>
                                        <p:attrNameLst>
                                          <p:attrName>ppt_x</p:attrName>
                                          <p:attrName>ppt_y</p:attrName>
                                        </p:attrNameLst>
                                      </p:cBhvr>
                                      <p:rCtr x="-13819" y="9167"/>
                                    </p:animMotion>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iterate type="lt">
                                    <p:tmAbs val="100"/>
                                  </p:iterate>
                                  <p:childTnLst>
                                    <p:set>
                                      <p:cBhvr>
                                        <p:cTn id="56" dur="1" fill="hold">
                                          <p:stCondLst>
                                            <p:cond delay="0"/>
                                          </p:stCondLst>
                                        </p:cTn>
                                        <p:tgtEl>
                                          <p:spTgt spid="1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iterate type="lt">
                                    <p:tmAbs val="100"/>
                                  </p:iterate>
                                  <p:childTnLst>
                                    <p:set>
                                      <p:cBhvr>
                                        <p:cTn id="60" dur="1" fill="hold">
                                          <p:stCondLst>
                                            <p:cond delay="0"/>
                                          </p:stCondLst>
                                        </p:cTn>
                                        <p:tgtEl>
                                          <p:spTgt spid="1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iterate type="lt">
                                    <p:tmAbs val="100"/>
                                  </p:iterate>
                                  <p:childTnLst>
                                    <p:set>
                                      <p:cBhvr>
                                        <p:cTn id="64" dur="1" fill="hold">
                                          <p:stCondLst>
                                            <p:cond delay="0"/>
                                          </p:stCondLst>
                                        </p:cTn>
                                        <p:tgtEl>
                                          <p:spTgt spid="1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iterate type="lt">
                                    <p:tmAbs val="100"/>
                                  </p:iterate>
                                  <p:childTnLst>
                                    <p:set>
                                      <p:cBhvr>
                                        <p:cTn id="68" dur="1" fill="hold">
                                          <p:stCondLst>
                                            <p:cond delay="0"/>
                                          </p:stCondLst>
                                        </p:cTn>
                                        <p:tgtEl>
                                          <p:spTgt spid="1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iterate type="lt">
                                    <p:tmAbs val="100"/>
                                  </p:iterate>
                                  <p:childTnLst>
                                    <p:set>
                                      <p:cBhvr>
                                        <p:cTn id="72" dur="1" fill="hold">
                                          <p:stCondLst>
                                            <p:cond delay="0"/>
                                          </p:stCondLst>
                                        </p:cTn>
                                        <p:tgtEl>
                                          <p:spTgt spid="1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wipe(left)">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35" presetClass="emph" presetSubtype="0" repeatCount="3000" fill="hold" grpId="1" nodeType="clickEffect">
                                  <p:stCondLst>
                                    <p:cond delay="0"/>
                                  </p:stCondLst>
                                  <p:childTnLst>
                                    <p:anim calcmode="discrete" valueType="str">
                                      <p:cBhvr>
                                        <p:cTn id="81" dur="1000" fill="hold"/>
                                        <p:tgtEl>
                                          <p:spTgt spid="20"/>
                                        </p:tgtEl>
                                        <p:attrNameLst>
                                          <p:attrName>style.visibility</p:attrName>
                                        </p:attrNameLst>
                                      </p:cBhvr>
                                      <p:tavLst>
                                        <p:tav tm="0">
                                          <p:val>
                                            <p:strVal val="hidden"/>
                                          </p:val>
                                        </p:tav>
                                        <p:tav tm="50000">
                                          <p:val>
                                            <p:strVal val="visible"/>
                                          </p:val>
                                        </p:tav>
                                      </p:tavLst>
                                    </p:anim>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iterate type="lt">
                                    <p:tmAbs val="100"/>
                                  </p:iterate>
                                  <p:childTnLst>
                                    <p:set>
                                      <p:cBhvr>
                                        <p:cTn id="85" dur="1" fill="hold">
                                          <p:stCondLst>
                                            <p:cond delay="0"/>
                                          </p:stCondLst>
                                        </p:cTn>
                                        <p:tgtEl>
                                          <p:spTgt spid="21"/>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iterate type="lt">
                                    <p:tmAbs val="100"/>
                                  </p:iterate>
                                  <p:childTnLst>
                                    <p:set>
                                      <p:cBhvr>
                                        <p:cTn id="89" dur="1" fill="hold">
                                          <p:stCondLst>
                                            <p:cond delay="0"/>
                                          </p:stCondLst>
                                        </p:cTn>
                                        <p:tgtEl>
                                          <p:spTgt spid="22"/>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iterate type="lt">
                                    <p:tmAbs val="100"/>
                                  </p:iterate>
                                  <p:childTnLst>
                                    <p:set>
                                      <p:cBhvr>
                                        <p:cTn id="93" dur="1" fill="hold">
                                          <p:stCondLst>
                                            <p:cond delay="0"/>
                                          </p:stCondLst>
                                        </p:cTn>
                                        <p:tgtEl>
                                          <p:spTgt spid="23"/>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wipe(left)">
                                      <p:cBhvr>
                                        <p:cTn id="98" dur="500"/>
                                        <p:tgtEl>
                                          <p:spTgt spid="24"/>
                                        </p:tgtEl>
                                      </p:cBhvr>
                                    </p:animEffect>
                                  </p:childTnLst>
                                </p:cTn>
                              </p:par>
                            </p:childTnLst>
                          </p:cTn>
                        </p:par>
                      </p:childTnLst>
                    </p:cTn>
                  </p:par>
                  <p:par>
                    <p:cTn id="99" fill="hold">
                      <p:stCondLst>
                        <p:cond delay="indefinite"/>
                      </p:stCondLst>
                      <p:childTnLst>
                        <p:par>
                          <p:cTn id="100" fill="hold">
                            <p:stCondLst>
                              <p:cond delay="0"/>
                            </p:stCondLst>
                            <p:childTnLst>
                              <p:par>
                                <p:cTn id="101" presetID="35" presetClass="emph" presetSubtype="0" repeatCount="3000" fill="hold" grpId="1" nodeType="clickEffect">
                                  <p:stCondLst>
                                    <p:cond delay="0"/>
                                  </p:stCondLst>
                                  <p:childTnLst>
                                    <p:anim calcmode="discrete" valueType="str">
                                      <p:cBhvr>
                                        <p:cTn id="102" dur="1000" fill="hold"/>
                                        <p:tgtEl>
                                          <p:spTgt spid="24"/>
                                        </p:tgtEl>
                                        <p:attrNameLst>
                                          <p:attrName>style.visibility</p:attrName>
                                        </p:attrNameLst>
                                      </p:cBhvr>
                                      <p:tavLst>
                                        <p:tav tm="0">
                                          <p:val>
                                            <p:strVal val="hidden"/>
                                          </p:val>
                                        </p:tav>
                                        <p:tav tm="50000">
                                          <p:val>
                                            <p:strVal val="visible"/>
                                          </p:val>
                                        </p:tav>
                                      </p:tavLst>
                                    </p:anim>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iterate type="lt">
                                    <p:tmAbs val="100"/>
                                  </p:iterate>
                                  <p:childTnLst>
                                    <p:set>
                                      <p:cBhvr>
                                        <p:cTn id="106" dur="1" fill="hold">
                                          <p:stCondLst>
                                            <p:cond delay="0"/>
                                          </p:stCondLst>
                                        </p:cTn>
                                        <p:tgtEl>
                                          <p:spTgt spid="2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iterate type="lt">
                                    <p:tmAbs val="100"/>
                                  </p:iterate>
                                  <p:childTnLst>
                                    <p:set>
                                      <p:cBhvr>
                                        <p:cTn id="110" dur="1" fill="hold">
                                          <p:stCondLst>
                                            <p:cond delay="0"/>
                                          </p:stCondLst>
                                        </p:cTn>
                                        <p:tgtEl>
                                          <p:spTgt spid="2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iterate type="lt">
                                    <p:tmAbs val="100"/>
                                  </p:iterate>
                                  <p:childTnLst>
                                    <p:set>
                                      <p:cBhvr>
                                        <p:cTn id="114" dur="1" fill="hold">
                                          <p:stCondLst>
                                            <p:cond delay="0"/>
                                          </p:stCondLst>
                                        </p:cTn>
                                        <p:tgtEl>
                                          <p:spTgt spid="2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28"/>
                                        </p:tgtEl>
                                        <p:attrNameLst>
                                          <p:attrName>style.visibility</p:attrName>
                                        </p:attrNameLst>
                                      </p:cBhvr>
                                      <p:to>
                                        <p:strVal val="visible"/>
                                      </p:to>
                                    </p:set>
                                    <p:animEffect transition="in" filter="wipe(left)">
                                      <p:cBhvr>
                                        <p:cTn id="119" dur="500"/>
                                        <p:tgtEl>
                                          <p:spTgt spid="28"/>
                                        </p:tgtEl>
                                      </p:cBhvr>
                                    </p:animEffect>
                                  </p:childTnLst>
                                </p:cTn>
                              </p:par>
                            </p:childTnLst>
                          </p:cTn>
                        </p:par>
                      </p:childTnLst>
                    </p:cTn>
                  </p:par>
                  <p:par>
                    <p:cTn id="120" fill="hold">
                      <p:stCondLst>
                        <p:cond delay="indefinite"/>
                      </p:stCondLst>
                      <p:childTnLst>
                        <p:par>
                          <p:cTn id="121" fill="hold">
                            <p:stCondLst>
                              <p:cond delay="0"/>
                            </p:stCondLst>
                            <p:childTnLst>
                              <p:par>
                                <p:cTn id="122" presetID="35" presetClass="emph" presetSubtype="0" repeatCount="3000" fill="hold" grpId="1" nodeType="clickEffect">
                                  <p:stCondLst>
                                    <p:cond delay="0"/>
                                  </p:stCondLst>
                                  <p:childTnLst>
                                    <p:anim calcmode="discrete" valueType="str">
                                      <p:cBhvr>
                                        <p:cTn id="123" dur="1000" fill="hold"/>
                                        <p:tgtEl>
                                          <p:spTgt spid="28"/>
                                        </p:tgtEl>
                                        <p:attrNameLst>
                                          <p:attrName>style.visibility</p:attrName>
                                        </p:attrNameLst>
                                      </p:cBhvr>
                                      <p:tavLst>
                                        <p:tav tm="0">
                                          <p:val>
                                            <p:strVal val="hidden"/>
                                          </p:val>
                                        </p:tav>
                                        <p:tav tm="50000">
                                          <p:val>
                                            <p:strVal val="visible"/>
                                          </p:val>
                                        </p:tav>
                                      </p:tavLst>
                                    </p:anim>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iterate type="lt">
                                    <p:tmAbs val="100"/>
                                  </p:iterate>
                                  <p:childTnLst>
                                    <p:set>
                                      <p:cBhvr>
                                        <p:cTn id="127"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animBg="1"/>
      <p:bldP spid="12" grpId="0"/>
      <p:bldP spid="13" grpId="0"/>
      <p:bldP spid="13" grpId="1"/>
      <p:bldP spid="14" grpId="0" animBg="1"/>
      <p:bldP spid="15" grpId="0"/>
      <p:bldP spid="16" grpId="0"/>
      <p:bldP spid="17" grpId="0"/>
      <p:bldP spid="18" grpId="0"/>
      <p:bldP spid="19" grpId="0"/>
      <p:bldP spid="20" grpId="0" animBg="1"/>
      <p:bldP spid="20" grpId="1" animBg="1"/>
      <p:bldP spid="21" grpId="0"/>
      <p:bldP spid="22" grpId="0"/>
      <p:bldP spid="23" grpId="0"/>
      <p:bldP spid="24" grpId="0" animBg="1"/>
      <p:bldP spid="24" grpId="1" animBg="1"/>
      <p:bldP spid="25" grpId="0"/>
      <p:bldP spid="26" grpId="0"/>
      <p:bldP spid="27" grpId="0"/>
      <p:bldP spid="28" grpId="0" animBg="1"/>
      <p:bldP spid="28" grpId="1" animBg="1"/>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PRACTICE</a:t>
            </a:r>
            <a:endParaRPr lang="en-AU" sz="60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764704"/>
            <a:ext cx="9144000" cy="830997"/>
          </a:xfrm>
          <a:prstGeom prst="rect">
            <a:avLst/>
          </a:prstGeom>
          <a:noFill/>
        </p:spPr>
        <p:txBody>
          <a:bodyPr wrap="square" rtlCol="0">
            <a:spAutoFit/>
          </a:bodyPr>
          <a:lstStyle/>
          <a:p>
            <a:r>
              <a:rPr lang="en-AU" sz="2400" dirty="0" smtClean="0">
                <a:latin typeface="Ravie" panose="04040805050809020602" pitchFamily="82" charset="0"/>
              </a:rPr>
              <a:t>Classify the following data into discrete (D) or Continuous (C)</a:t>
            </a:r>
            <a:endParaRPr lang="en-AU" sz="2400" dirty="0">
              <a:latin typeface="Ravie" panose="04040805050809020602" pitchFamily="82" charset="0"/>
            </a:endParaRPr>
          </a:p>
        </p:txBody>
      </p:sp>
      <p:sp>
        <p:nvSpPr>
          <p:cNvPr id="5" name="4 CuadroTexto"/>
          <p:cNvSpPr txBox="1"/>
          <p:nvPr/>
        </p:nvSpPr>
        <p:spPr>
          <a:xfrm>
            <a:off x="0" y="1903692"/>
            <a:ext cx="4383161" cy="400110"/>
          </a:xfrm>
          <a:prstGeom prst="rect">
            <a:avLst/>
          </a:prstGeom>
          <a:noFill/>
        </p:spPr>
        <p:txBody>
          <a:bodyPr wrap="square" rtlCol="0">
            <a:spAutoFit/>
          </a:bodyPr>
          <a:lstStyle/>
          <a:p>
            <a:pPr marL="285750" indent="-285750">
              <a:buFont typeface="Arial" pitchFamily="34" charset="0"/>
              <a:buChar char="•"/>
            </a:pPr>
            <a:r>
              <a:rPr lang="en-AU" sz="2000" dirty="0" smtClean="0">
                <a:latin typeface="Arial" pitchFamily="34" charset="0"/>
                <a:cs typeface="Arial" pitchFamily="34" charset="0"/>
              </a:rPr>
              <a:t>The heights of a set of bonsais</a:t>
            </a:r>
            <a:endParaRPr lang="en-AU" sz="2000" dirty="0">
              <a:latin typeface="Arial" pitchFamily="34" charset="0"/>
              <a:cs typeface="Arial" pitchFamily="34" charset="0"/>
            </a:endParaRPr>
          </a:p>
        </p:txBody>
      </p:sp>
      <p:sp>
        <p:nvSpPr>
          <p:cNvPr id="6" name="5 CuadroTexto"/>
          <p:cNvSpPr txBox="1"/>
          <p:nvPr/>
        </p:nvSpPr>
        <p:spPr>
          <a:xfrm>
            <a:off x="-13816" y="2303802"/>
            <a:ext cx="4464495" cy="400110"/>
          </a:xfrm>
          <a:prstGeom prst="rect">
            <a:avLst/>
          </a:prstGeom>
          <a:noFill/>
        </p:spPr>
        <p:txBody>
          <a:bodyPr wrap="square" rtlCol="0">
            <a:spAutoFit/>
          </a:bodyPr>
          <a:lstStyle/>
          <a:p>
            <a:pPr marL="285750" indent="-285750">
              <a:buFont typeface="Arial" pitchFamily="34" charset="0"/>
              <a:buChar char="•"/>
            </a:pPr>
            <a:r>
              <a:rPr lang="en-AU" sz="2000" dirty="0" smtClean="0">
                <a:latin typeface="Arial" pitchFamily="34" charset="0"/>
                <a:cs typeface="Arial" pitchFamily="34" charset="0"/>
              </a:rPr>
              <a:t>The shoes sizes of the rugby team.</a:t>
            </a:r>
            <a:endParaRPr lang="en-AU" sz="2000" dirty="0">
              <a:latin typeface="Arial" pitchFamily="34" charset="0"/>
              <a:cs typeface="Arial" pitchFamily="34" charset="0"/>
            </a:endParaRPr>
          </a:p>
        </p:txBody>
      </p:sp>
      <p:sp>
        <p:nvSpPr>
          <p:cNvPr id="7" name="6 CuadroTexto"/>
          <p:cNvSpPr txBox="1"/>
          <p:nvPr/>
        </p:nvSpPr>
        <p:spPr>
          <a:xfrm>
            <a:off x="0" y="2703912"/>
            <a:ext cx="6660232" cy="400110"/>
          </a:xfrm>
          <a:prstGeom prst="rect">
            <a:avLst/>
          </a:prstGeom>
          <a:noFill/>
        </p:spPr>
        <p:txBody>
          <a:bodyPr wrap="square" rtlCol="0">
            <a:spAutoFit/>
          </a:bodyPr>
          <a:lstStyle/>
          <a:p>
            <a:pPr marL="285750" indent="-285750">
              <a:buFont typeface="Arial" pitchFamily="34" charset="0"/>
              <a:buChar char="•"/>
            </a:pPr>
            <a:r>
              <a:rPr lang="en-AU" sz="2000" dirty="0" smtClean="0">
                <a:latin typeface="Arial" pitchFamily="34" charset="0"/>
                <a:cs typeface="Arial" pitchFamily="34" charset="0"/>
              </a:rPr>
              <a:t>The number of hats of different colours in a showcase.</a:t>
            </a:r>
            <a:endParaRPr lang="en-AU" sz="2000" dirty="0">
              <a:latin typeface="Arial" pitchFamily="34" charset="0"/>
              <a:cs typeface="Arial" pitchFamily="34" charset="0"/>
            </a:endParaRPr>
          </a:p>
        </p:txBody>
      </p:sp>
      <p:sp>
        <p:nvSpPr>
          <p:cNvPr id="8" name="7 CuadroTexto"/>
          <p:cNvSpPr txBox="1"/>
          <p:nvPr/>
        </p:nvSpPr>
        <p:spPr>
          <a:xfrm>
            <a:off x="-13816" y="3096828"/>
            <a:ext cx="3709670" cy="400110"/>
          </a:xfrm>
          <a:prstGeom prst="rect">
            <a:avLst/>
          </a:prstGeom>
          <a:noFill/>
        </p:spPr>
        <p:txBody>
          <a:bodyPr wrap="none" rtlCol="0">
            <a:spAutoFit/>
          </a:bodyPr>
          <a:lstStyle/>
          <a:p>
            <a:pPr marL="342900" indent="-342900">
              <a:buFont typeface="Arial" panose="020B0604020202020204" pitchFamily="34" charset="0"/>
              <a:buChar char="•"/>
            </a:pPr>
            <a:r>
              <a:rPr lang="en-AU" sz="2000" dirty="0" smtClean="0">
                <a:latin typeface="Arial" pitchFamily="34" charset="0"/>
                <a:cs typeface="Arial" pitchFamily="34" charset="0"/>
              </a:rPr>
              <a:t>Baby chimpanzees weights.</a:t>
            </a:r>
            <a:endParaRPr lang="en-AU" sz="2000" dirty="0">
              <a:latin typeface="Arial" pitchFamily="34" charset="0"/>
              <a:cs typeface="Arial" pitchFamily="34" charset="0"/>
            </a:endParaRPr>
          </a:p>
        </p:txBody>
      </p:sp>
      <p:sp>
        <p:nvSpPr>
          <p:cNvPr id="9" name="8 Rectángulo"/>
          <p:cNvSpPr/>
          <p:nvPr/>
        </p:nvSpPr>
        <p:spPr>
          <a:xfrm>
            <a:off x="0" y="3496938"/>
            <a:ext cx="7740352" cy="400110"/>
          </a:xfrm>
          <a:prstGeom prst="rect">
            <a:avLst/>
          </a:prstGeom>
        </p:spPr>
        <p:txBody>
          <a:bodyPr wrap="square">
            <a:spAutoFit/>
          </a:bodyPr>
          <a:lstStyle/>
          <a:p>
            <a:pPr marL="285750" indent="-285750">
              <a:buFont typeface="Arial" pitchFamily="34" charset="0"/>
              <a:buChar char="•"/>
            </a:pPr>
            <a:r>
              <a:rPr lang="en-AU" sz="2000" dirty="0" smtClean="0">
                <a:latin typeface="Arial" pitchFamily="34" charset="0"/>
                <a:cs typeface="Arial" pitchFamily="34" charset="0"/>
              </a:rPr>
              <a:t>The students’ time taken for them to complete an English essay.</a:t>
            </a:r>
            <a:endParaRPr lang="en-AU" sz="2000" dirty="0">
              <a:latin typeface="Arial" pitchFamily="34" charset="0"/>
              <a:cs typeface="Arial" pitchFamily="34" charset="0"/>
            </a:endParaRPr>
          </a:p>
        </p:txBody>
      </p:sp>
      <p:sp>
        <p:nvSpPr>
          <p:cNvPr id="10" name="9 Rectángulo"/>
          <p:cNvSpPr/>
          <p:nvPr/>
        </p:nvSpPr>
        <p:spPr>
          <a:xfrm>
            <a:off x="-13816" y="3897048"/>
            <a:ext cx="3543454" cy="400110"/>
          </a:xfrm>
          <a:prstGeom prst="rect">
            <a:avLst/>
          </a:prstGeom>
        </p:spPr>
        <p:txBody>
          <a:bodyPr wrap="square">
            <a:spAutoFit/>
          </a:bodyPr>
          <a:lstStyle/>
          <a:p>
            <a:pPr marL="285750" indent="-285750">
              <a:buFont typeface="Arial" pitchFamily="34" charset="0"/>
              <a:buChar char="•"/>
            </a:pPr>
            <a:r>
              <a:rPr lang="en-AU" sz="2000" dirty="0" smtClean="0">
                <a:latin typeface="Arial" pitchFamily="34" charset="0"/>
                <a:cs typeface="Arial" pitchFamily="34" charset="0"/>
              </a:rPr>
              <a:t>The score of a French test.</a:t>
            </a:r>
            <a:endParaRPr lang="en-AU" sz="2000" dirty="0">
              <a:latin typeface="Arial" pitchFamily="34" charset="0"/>
              <a:cs typeface="Arial" pitchFamily="34" charset="0"/>
            </a:endParaRPr>
          </a:p>
        </p:txBody>
      </p:sp>
      <p:sp>
        <p:nvSpPr>
          <p:cNvPr id="11" name="10 Rectángulo"/>
          <p:cNvSpPr/>
          <p:nvPr/>
        </p:nvSpPr>
        <p:spPr>
          <a:xfrm>
            <a:off x="-13816" y="4297158"/>
            <a:ext cx="5958408" cy="400110"/>
          </a:xfrm>
          <a:prstGeom prst="rect">
            <a:avLst/>
          </a:prstGeom>
        </p:spPr>
        <p:txBody>
          <a:bodyPr wrap="square">
            <a:spAutoFit/>
          </a:bodyPr>
          <a:lstStyle/>
          <a:p>
            <a:pPr marL="285750" indent="-285750">
              <a:buFont typeface="Arial" pitchFamily="34" charset="0"/>
              <a:buChar char="•"/>
            </a:pPr>
            <a:r>
              <a:rPr lang="en-AU" sz="2000" dirty="0" smtClean="0">
                <a:latin typeface="Arial" pitchFamily="34" charset="0"/>
                <a:cs typeface="Arial" pitchFamily="34" charset="0"/>
              </a:rPr>
              <a:t>The obtained score by throwing a dart 50 times.</a:t>
            </a:r>
            <a:endParaRPr lang="en-AU" dirty="0">
              <a:latin typeface="Arial" pitchFamily="34" charset="0"/>
              <a:cs typeface="Arial" pitchFamily="34" charset="0"/>
            </a:endParaRPr>
          </a:p>
        </p:txBody>
      </p:sp>
      <p:sp>
        <p:nvSpPr>
          <p:cNvPr id="12" name="11 Rectángulo"/>
          <p:cNvSpPr/>
          <p:nvPr/>
        </p:nvSpPr>
        <p:spPr>
          <a:xfrm>
            <a:off x="0" y="4697268"/>
            <a:ext cx="8604448" cy="707886"/>
          </a:xfrm>
          <a:prstGeom prst="rect">
            <a:avLst/>
          </a:prstGeom>
        </p:spPr>
        <p:txBody>
          <a:bodyPr wrap="square">
            <a:spAutoFit/>
          </a:bodyPr>
          <a:lstStyle/>
          <a:p>
            <a:pPr marL="285750" indent="-285750">
              <a:buFont typeface="Arial" pitchFamily="34" charset="0"/>
              <a:buChar char="•"/>
            </a:pPr>
            <a:r>
              <a:rPr lang="en-AU" sz="2000" dirty="0" smtClean="0">
                <a:latin typeface="Arial" pitchFamily="34" charset="0"/>
                <a:cs typeface="Arial" pitchFamily="34" charset="0"/>
              </a:rPr>
              <a:t>The time taken by students of ten year walking from soccer field to their classroom.</a:t>
            </a:r>
            <a:endParaRPr lang="en-AU" dirty="0">
              <a:latin typeface="Arial" pitchFamily="34" charset="0"/>
              <a:cs typeface="Arial" pitchFamily="34" charset="0"/>
            </a:endParaRPr>
          </a:p>
        </p:txBody>
      </p:sp>
      <p:sp>
        <p:nvSpPr>
          <p:cNvPr id="14" name="13 Rectángulo"/>
          <p:cNvSpPr/>
          <p:nvPr/>
        </p:nvSpPr>
        <p:spPr>
          <a:xfrm>
            <a:off x="0" y="5405154"/>
            <a:ext cx="5364088" cy="400110"/>
          </a:xfrm>
          <a:prstGeom prst="rect">
            <a:avLst/>
          </a:prstGeom>
        </p:spPr>
        <p:txBody>
          <a:bodyPr wrap="square">
            <a:spAutoFit/>
          </a:bodyPr>
          <a:lstStyle/>
          <a:p>
            <a:pPr marL="285750" indent="-285750">
              <a:buFont typeface="Arial" pitchFamily="34" charset="0"/>
              <a:buChar char="•"/>
            </a:pPr>
            <a:r>
              <a:rPr lang="en-AU" sz="2000" dirty="0" smtClean="0">
                <a:latin typeface="Arial" pitchFamily="34" charset="0"/>
                <a:cs typeface="Arial" pitchFamily="34" charset="0"/>
              </a:rPr>
              <a:t>The number of visitors to the Niagara Falls.</a:t>
            </a:r>
            <a:endParaRPr lang="en-AU" dirty="0">
              <a:latin typeface="Arial" pitchFamily="34" charset="0"/>
              <a:cs typeface="Arial" pitchFamily="34" charset="0"/>
            </a:endParaRPr>
          </a:p>
        </p:txBody>
      </p:sp>
      <p:sp>
        <p:nvSpPr>
          <p:cNvPr id="15" name="14 CuadroTexto"/>
          <p:cNvSpPr txBox="1"/>
          <p:nvPr/>
        </p:nvSpPr>
        <p:spPr>
          <a:xfrm>
            <a:off x="3920323" y="1811359"/>
            <a:ext cx="428322" cy="584775"/>
          </a:xfrm>
          <a:prstGeom prst="rect">
            <a:avLst/>
          </a:prstGeom>
          <a:noFill/>
        </p:spPr>
        <p:txBody>
          <a:bodyPr wrap="none" rtlCol="0">
            <a:spAutoFit/>
          </a:bodyPr>
          <a:lstStyle/>
          <a:p>
            <a:r>
              <a:rPr lang="en-US" sz="3200" b="1" dirty="0" smtClean="0">
                <a:solidFill>
                  <a:srgbClr val="FF0000"/>
                </a:solidFill>
                <a:latin typeface="Stencil" panose="040409050D0802020404" pitchFamily="82" charset="0"/>
              </a:rPr>
              <a:t>C</a:t>
            </a:r>
            <a:endParaRPr lang="en-US" sz="3200" b="1" dirty="0">
              <a:solidFill>
                <a:srgbClr val="FF0000"/>
              </a:solidFill>
              <a:latin typeface="Stencil" panose="040409050D0802020404" pitchFamily="82" charset="0"/>
            </a:endParaRPr>
          </a:p>
        </p:txBody>
      </p:sp>
      <p:sp>
        <p:nvSpPr>
          <p:cNvPr id="16" name="15 CuadroTexto"/>
          <p:cNvSpPr txBox="1"/>
          <p:nvPr/>
        </p:nvSpPr>
        <p:spPr>
          <a:xfrm>
            <a:off x="3626359" y="3004495"/>
            <a:ext cx="428322" cy="584775"/>
          </a:xfrm>
          <a:prstGeom prst="rect">
            <a:avLst/>
          </a:prstGeom>
          <a:noFill/>
        </p:spPr>
        <p:txBody>
          <a:bodyPr wrap="none" rtlCol="0">
            <a:spAutoFit/>
          </a:bodyPr>
          <a:lstStyle/>
          <a:p>
            <a:r>
              <a:rPr lang="en-US" sz="3200" b="1" dirty="0" smtClean="0">
                <a:solidFill>
                  <a:srgbClr val="FF0000"/>
                </a:solidFill>
                <a:latin typeface="Stencil" panose="040409050D0802020404" pitchFamily="82" charset="0"/>
              </a:rPr>
              <a:t>C</a:t>
            </a:r>
            <a:endParaRPr lang="en-US" sz="3200" b="1" dirty="0">
              <a:solidFill>
                <a:srgbClr val="FF0000"/>
              </a:solidFill>
              <a:latin typeface="Stencil" panose="040409050D0802020404" pitchFamily="82" charset="0"/>
            </a:endParaRPr>
          </a:p>
        </p:txBody>
      </p:sp>
      <p:sp>
        <p:nvSpPr>
          <p:cNvPr id="17" name="16 CuadroTexto"/>
          <p:cNvSpPr txBox="1"/>
          <p:nvPr/>
        </p:nvSpPr>
        <p:spPr>
          <a:xfrm>
            <a:off x="7596336" y="3404605"/>
            <a:ext cx="428322" cy="584775"/>
          </a:xfrm>
          <a:prstGeom prst="rect">
            <a:avLst/>
          </a:prstGeom>
          <a:noFill/>
        </p:spPr>
        <p:txBody>
          <a:bodyPr wrap="none" rtlCol="0">
            <a:spAutoFit/>
          </a:bodyPr>
          <a:lstStyle/>
          <a:p>
            <a:r>
              <a:rPr lang="en-US" sz="3200" b="1" dirty="0" smtClean="0">
                <a:solidFill>
                  <a:srgbClr val="FF0000"/>
                </a:solidFill>
                <a:latin typeface="Stencil" panose="040409050D0802020404" pitchFamily="82" charset="0"/>
              </a:rPr>
              <a:t>C</a:t>
            </a:r>
            <a:endParaRPr lang="en-US" sz="3200" b="1" dirty="0">
              <a:solidFill>
                <a:srgbClr val="FF0000"/>
              </a:solidFill>
              <a:latin typeface="Stencil" panose="040409050D0802020404" pitchFamily="82" charset="0"/>
            </a:endParaRPr>
          </a:p>
        </p:txBody>
      </p:sp>
      <p:sp>
        <p:nvSpPr>
          <p:cNvPr id="18" name="17 CuadroTexto"/>
          <p:cNvSpPr txBox="1"/>
          <p:nvPr/>
        </p:nvSpPr>
        <p:spPr>
          <a:xfrm>
            <a:off x="8532440" y="4758823"/>
            <a:ext cx="428322" cy="584775"/>
          </a:xfrm>
          <a:prstGeom prst="rect">
            <a:avLst/>
          </a:prstGeom>
          <a:noFill/>
        </p:spPr>
        <p:txBody>
          <a:bodyPr wrap="none" rtlCol="0">
            <a:spAutoFit/>
          </a:bodyPr>
          <a:lstStyle/>
          <a:p>
            <a:r>
              <a:rPr lang="en-US" sz="3200" b="1" dirty="0" smtClean="0">
                <a:solidFill>
                  <a:srgbClr val="FF0000"/>
                </a:solidFill>
                <a:latin typeface="Stencil" panose="040409050D0802020404" pitchFamily="82" charset="0"/>
              </a:rPr>
              <a:t>C</a:t>
            </a:r>
            <a:endParaRPr lang="en-US" sz="3200" b="1" dirty="0">
              <a:solidFill>
                <a:srgbClr val="FF0000"/>
              </a:solidFill>
              <a:latin typeface="Stencil" panose="040409050D0802020404" pitchFamily="82" charset="0"/>
            </a:endParaRPr>
          </a:p>
        </p:txBody>
      </p:sp>
      <p:sp>
        <p:nvSpPr>
          <p:cNvPr id="19" name="18 CuadroTexto"/>
          <p:cNvSpPr txBox="1"/>
          <p:nvPr/>
        </p:nvSpPr>
        <p:spPr>
          <a:xfrm>
            <a:off x="4306542" y="2211469"/>
            <a:ext cx="450764" cy="584775"/>
          </a:xfrm>
          <a:prstGeom prst="rect">
            <a:avLst/>
          </a:prstGeom>
          <a:noFill/>
        </p:spPr>
        <p:txBody>
          <a:bodyPr wrap="none" rtlCol="0">
            <a:spAutoFit/>
          </a:bodyPr>
          <a:lstStyle/>
          <a:p>
            <a:r>
              <a:rPr lang="en-US" sz="3200" b="1" dirty="0">
                <a:solidFill>
                  <a:srgbClr val="FF0000"/>
                </a:solidFill>
                <a:latin typeface="Stencil" panose="040409050D0802020404" pitchFamily="82" charset="0"/>
              </a:rPr>
              <a:t>D</a:t>
            </a:r>
          </a:p>
        </p:txBody>
      </p:sp>
      <p:sp>
        <p:nvSpPr>
          <p:cNvPr id="20" name="19 CuadroTexto"/>
          <p:cNvSpPr txBox="1"/>
          <p:nvPr/>
        </p:nvSpPr>
        <p:spPr>
          <a:xfrm>
            <a:off x="6516216" y="2611579"/>
            <a:ext cx="450764" cy="584775"/>
          </a:xfrm>
          <a:prstGeom prst="rect">
            <a:avLst/>
          </a:prstGeom>
          <a:noFill/>
        </p:spPr>
        <p:txBody>
          <a:bodyPr wrap="none" rtlCol="0">
            <a:spAutoFit/>
          </a:bodyPr>
          <a:lstStyle/>
          <a:p>
            <a:r>
              <a:rPr lang="en-US" sz="3200" b="1" dirty="0">
                <a:solidFill>
                  <a:srgbClr val="FF0000"/>
                </a:solidFill>
                <a:latin typeface="Stencil" panose="040409050D0802020404" pitchFamily="82" charset="0"/>
              </a:rPr>
              <a:t>D</a:t>
            </a:r>
          </a:p>
        </p:txBody>
      </p:sp>
      <p:sp>
        <p:nvSpPr>
          <p:cNvPr id="21" name="20 CuadroTexto"/>
          <p:cNvSpPr txBox="1"/>
          <p:nvPr/>
        </p:nvSpPr>
        <p:spPr>
          <a:xfrm>
            <a:off x="3430396" y="3804715"/>
            <a:ext cx="450764" cy="584775"/>
          </a:xfrm>
          <a:prstGeom prst="rect">
            <a:avLst/>
          </a:prstGeom>
          <a:noFill/>
        </p:spPr>
        <p:txBody>
          <a:bodyPr wrap="none" rtlCol="0">
            <a:spAutoFit/>
          </a:bodyPr>
          <a:lstStyle/>
          <a:p>
            <a:r>
              <a:rPr lang="en-US" sz="3200" b="1" dirty="0">
                <a:solidFill>
                  <a:srgbClr val="FF0000"/>
                </a:solidFill>
                <a:latin typeface="Stencil" panose="040409050D0802020404" pitchFamily="82" charset="0"/>
              </a:rPr>
              <a:t>D</a:t>
            </a:r>
          </a:p>
        </p:txBody>
      </p:sp>
      <p:sp>
        <p:nvSpPr>
          <p:cNvPr id="22" name="21 CuadroTexto"/>
          <p:cNvSpPr txBox="1"/>
          <p:nvPr/>
        </p:nvSpPr>
        <p:spPr>
          <a:xfrm>
            <a:off x="5679134" y="4204825"/>
            <a:ext cx="450764" cy="584775"/>
          </a:xfrm>
          <a:prstGeom prst="rect">
            <a:avLst/>
          </a:prstGeom>
          <a:noFill/>
        </p:spPr>
        <p:txBody>
          <a:bodyPr wrap="none" rtlCol="0">
            <a:spAutoFit/>
          </a:bodyPr>
          <a:lstStyle/>
          <a:p>
            <a:r>
              <a:rPr lang="en-US" sz="3200" b="1" dirty="0">
                <a:solidFill>
                  <a:srgbClr val="FF0000"/>
                </a:solidFill>
                <a:latin typeface="Stencil" panose="040409050D0802020404" pitchFamily="82" charset="0"/>
              </a:rPr>
              <a:t>D</a:t>
            </a:r>
          </a:p>
        </p:txBody>
      </p:sp>
      <p:sp>
        <p:nvSpPr>
          <p:cNvPr id="23" name="22 CuadroTexto"/>
          <p:cNvSpPr txBox="1"/>
          <p:nvPr/>
        </p:nvSpPr>
        <p:spPr>
          <a:xfrm>
            <a:off x="5364088" y="5312821"/>
            <a:ext cx="450764" cy="584775"/>
          </a:xfrm>
          <a:prstGeom prst="rect">
            <a:avLst/>
          </a:prstGeom>
          <a:noFill/>
        </p:spPr>
        <p:txBody>
          <a:bodyPr wrap="none" rtlCol="0">
            <a:spAutoFit/>
          </a:bodyPr>
          <a:lstStyle/>
          <a:p>
            <a:r>
              <a:rPr lang="en-US" sz="3200" b="1" dirty="0">
                <a:solidFill>
                  <a:srgbClr val="FF0000"/>
                </a:solidFill>
                <a:latin typeface="Stencil" panose="040409050D0802020404" pitchFamily="82" charset="0"/>
              </a:rPr>
              <a:t>D</a:t>
            </a:r>
          </a:p>
        </p:txBody>
      </p:sp>
    </p:spTree>
    <p:extLst>
      <p:ext uri="{BB962C8B-B14F-4D97-AF65-F5344CB8AC3E}">
        <p14:creationId xmlns:p14="http://schemas.microsoft.com/office/powerpoint/2010/main" val="310604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iterate type="lt">
                                    <p:tmAbs val="100"/>
                                  </p:iterate>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100"/>
                                  </p:iterate>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iterate type="lt">
                                    <p:tmAbs val="100"/>
                                  </p:iterate>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iterate type="lt">
                                    <p:tmAbs val="100"/>
                                  </p:iterate>
                                  <p:childTnLst>
                                    <p:set>
                                      <p:cBhvr>
                                        <p:cTn id="35" dur="1" fill="hold">
                                          <p:stCondLst>
                                            <p:cond delay="0"/>
                                          </p:stCondLst>
                                        </p:cTn>
                                        <p:tgtEl>
                                          <p:spTgt spid="8"/>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iterate type="lt">
                                    <p:tmAbs val="100"/>
                                  </p:iterate>
                                  <p:childTnLst>
                                    <p:set>
                                      <p:cBhvr>
                                        <p:cTn id="43" dur="1" fill="hold">
                                          <p:stCondLst>
                                            <p:cond delay="0"/>
                                          </p:stCondLst>
                                        </p:cTn>
                                        <p:tgtEl>
                                          <p:spTgt spid="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iterate type="lt">
                                    <p:tmAbs val="100"/>
                                  </p:iterate>
                                  <p:childTnLst>
                                    <p:set>
                                      <p:cBhvr>
                                        <p:cTn id="51" dur="1" fill="hold">
                                          <p:stCondLst>
                                            <p:cond delay="0"/>
                                          </p:stCondLst>
                                        </p:cTn>
                                        <p:tgtEl>
                                          <p:spTgt spid="1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iterate type="lt">
                                    <p:tmAbs val="100"/>
                                  </p:iterate>
                                  <p:childTnLst>
                                    <p:set>
                                      <p:cBhvr>
                                        <p:cTn id="59" dur="1" fill="hold">
                                          <p:stCondLst>
                                            <p:cond delay="0"/>
                                          </p:stCondLst>
                                        </p:cTn>
                                        <p:tgtEl>
                                          <p:spTgt spid="1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iterate type="lt">
                                    <p:tmAbs val="100"/>
                                  </p:iterate>
                                  <p:childTnLst>
                                    <p:set>
                                      <p:cBhvr>
                                        <p:cTn id="67" dur="1" fill="hold">
                                          <p:stCondLst>
                                            <p:cond delay="0"/>
                                          </p:stCondLst>
                                        </p:cTn>
                                        <p:tgtEl>
                                          <p:spTgt spid="12"/>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8"/>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iterate type="lt">
                                    <p:tmAbs val="100"/>
                                  </p:iterate>
                                  <p:childTnLst>
                                    <p:set>
                                      <p:cBhvr>
                                        <p:cTn id="75" dur="1" fill="hold">
                                          <p:stCondLst>
                                            <p:cond delay="0"/>
                                          </p:stCondLst>
                                        </p:cTn>
                                        <p:tgtEl>
                                          <p:spTgt spid="14"/>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4" grpId="0"/>
      <p:bldP spid="15" grpId="0"/>
      <p:bldP spid="16" grpId="0"/>
      <p:bldP spid="17" grpId="0"/>
      <p:bldP spid="18" grpId="0"/>
      <p:bldP spid="19" grpId="0"/>
      <p:bldP spid="20" grpId="0"/>
      <p:bldP spid="21" grpId="0"/>
      <p:bldP spid="22" grpId="0"/>
      <p:bldP spid="2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learn how to plot…</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369371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w="3175">
                  <a:solidFill>
                    <a:schemeClr val="bg1"/>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BOXPLOT</a:t>
            </a:r>
            <a:endParaRPr lang="en-AU" sz="5400" dirty="0">
              <a:ln w="3175">
                <a:solidFill>
                  <a:schemeClr val="bg1"/>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20" name="19 Grupo"/>
          <p:cNvGrpSpPr/>
          <p:nvPr/>
        </p:nvGrpSpPr>
        <p:grpSpPr>
          <a:xfrm>
            <a:off x="971600" y="4722641"/>
            <a:ext cx="7200800" cy="209235"/>
            <a:chOff x="539552" y="2978960"/>
            <a:chExt cx="7200800" cy="209235"/>
          </a:xfrm>
        </p:grpSpPr>
        <p:cxnSp>
          <p:nvCxnSpPr>
            <p:cNvPr id="5" name="4 Conector recto"/>
            <p:cNvCxnSpPr/>
            <p:nvPr/>
          </p:nvCxnSpPr>
          <p:spPr>
            <a:xfrm>
              <a:off x="539552" y="3068960"/>
              <a:ext cx="7200800" cy="112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539552" y="2978960"/>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1259632" y="2978960"/>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a:off x="1979712" y="2996952"/>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2699792" y="3008195"/>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a:off x="3419872" y="3008195"/>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139952" y="2996952"/>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Conector recto"/>
            <p:cNvCxnSpPr/>
            <p:nvPr/>
          </p:nvCxnSpPr>
          <p:spPr>
            <a:xfrm>
              <a:off x="4860032" y="2978960"/>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5580112" y="2990203"/>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6300192" y="3001446"/>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7020272" y="2996952"/>
              <a:ext cx="0" cy="18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Conector recto"/>
            <p:cNvCxnSpPr/>
            <p:nvPr/>
          </p:nvCxnSpPr>
          <p:spPr>
            <a:xfrm>
              <a:off x="7740352" y="2990203"/>
              <a:ext cx="0" cy="1800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1" name="20 CuadroTexto"/>
          <p:cNvSpPr txBox="1"/>
          <p:nvPr/>
        </p:nvSpPr>
        <p:spPr>
          <a:xfrm>
            <a:off x="7609" y="692696"/>
            <a:ext cx="391454" cy="369332"/>
          </a:xfrm>
          <a:prstGeom prst="rect">
            <a:avLst/>
          </a:prstGeom>
          <a:noFill/>
        </p:spPr>
        <p:txBody>
          <a:bodyPr wrap="none" rtlCol="0">
            <a:spAutoFit/>
          </a:bodyPr>
          <a:lstStyle/>
          <a:p>
            <a:r>
              <a:rPr lang="en-AU"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1.</a:t>
            </a:r>
            <a:endParaRPr lang="en-AU"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22" name="21 Rectángulo"/>
          <p:cNvSpPr/>
          <p:nvPr/>
        </p:nvSpPr>
        <p:spPr>
          <a:xfrm>
            <a:off x="399062" y="692696"/>
            <a:ext cx="4604986" cy="369332"/>
          </a:xfrm>
          <a:prstGeom prst="rect">
            <a:avLst/>
          </a:prstGeom>
        </p:spPr>
        <p:txBody>
          <a:bodyPr wrap="square">
            <a:spAutoFit/>
          </a:bodyPr>
          <a:lstStyle/>
          <a:p>
            <a:pPr algn="just"/>
            <a:r>
              <a:rPr lang="en-US" dirty="0" smtClean="0">
                <a:latin typeface="Snap ITC" panose="04040A07060A02020202" pitchFamily="82" charset="0"/>
              </a:rPr>
              <a:t>Draw a straight line with marks.</a:t>
            </a:r>
            <a:endParaRPr lang="es-CO" dirty="0">
              <a:latin typeface="Snap ITC" panose="04040A07060A02020202" pitchFamily="82" charset="0"/>
            </a:endParaRPr>
          </a:p>
        </p:txBody>
      </p:sp>
      <p:sp>
        <p:nvSpPr>
          <p:cNvPr id="23" name="22 CuadroTexto"/>
          <p:cNvSpPr txBox="1"/>
          <p:nvPr/>
        </p:nvSpPr>
        <p:spPr>
          <a:xfrm>
            <a:off x="7609" y="1062028"/>
            <a:ext cx="391454" cy="369332"/>
          </a:xfrm>
          <a:prstGeom prst="rect">
            <a:avLst/>
          </a:prstGeom>
          <a:noFill/>
        </p:spPr>
        <p:txBody>
          <a:bodyPr wrap="none" rtlCol="0">
            <a:spAutoFit/>
          </a:bodyPr>
          <a:lstStyle/>
          <a:p>
            <a:r>
              <a:rPr lang="en-AU"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2.</a:t>
            </a:r>
            <a:endParaRPr lang="en-AU"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24" name="23 Rectángulo"/>
          <p:cNvSpPr/>
          <p:nvPr/>
        </p:nvSpPr>
        <p:spPr>
          <a:xfrm>
            <a:off x="399062" y="1062028"/>
            <a:ext cx="4460970" cy="369332"/>
          </a:xfrm>
          <a:prstGeom prst="rect">
            <a:avLst/>
          </a:prstGeom>
        </p:spPr>
        <p:txBody>
          <a:bodyPr wrap="square">
            <a:spAutoFit/>
          </a:bodyPr>
          <a:lstStyle/>
          <a:p>
            <a:pPr algn="just"/>
            <a:r>
              <a:rPr lang="en-US" dirty="0" smtClean="0">
                <a:latin typeface="Snap ITC" panose="04040A07060A02020202" pitchFamily="82" charset="0"/>
              </a:rPr>
              <a:t>Place the quartiles on the rec.</a:t>
            </a:r>
            <a:endParaRPr lang="es-CO" dirty="0">
              <a:latin typeface="Snap ITC" panose="04040A07060A02020202" pitchFamily="82" charset="0"/>
            </a:endParaRPr>
          </a:p>
        </p:txBody>
      </p:sp>
      <p:cxnSp>
        <p:nvCxnSpPr>
          <p:cNvPr id="26" name="25 Conector recto de flecha"/>
          <p:cNvCxnSpPr/>
          <p:nvPr/>
        </p:nvCxnSpPr>
        <p:spPr>
          <a:xfrm flipV="1">
            <a:off x="2411146" y="4067780"/>
            <a:ext cx="0" cy="677347"/>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a:off x="2411146" y="3656035"/>
            <a:ext cx="0" cy="252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27 Rectángulo"/>
          <p:cNvSpPr/>
          <p:nvPr/>
        </p:nvSpPr>
        <p:spPr>
          <a:xfrm>
            <a:off x="2165280" y="3294474"/>
            <a:ext cx="492443" cy="369332"/>
          </a:xfrm>
          <a:prstGeom prst="rect">
            <a:avLst/>
          </a:prstGeom>
        </p:spPr>
        <p:txBody>
          <a:bodyPr wrap="none">
            <a:spAutoFit/>
          </a:bodyPr>
          <a:lstStyle/>
          <a:p>
            <a:r>
              <a:rPr lang="en-US" dirty="0">
                <a:solidFill>
                  <a:srgbClr val="00B050"/>
                </a:solidFill>
                <a:latin typeface="Snap ITC" panose="04040A07060A02020202" pitchFamily="82" charset="0"/>
                <a:sym typeface="Wingdings" panose="05000000000000000000" pitchFamily="2" charset="2"/>
              </a:rPr>
              <a:t>Q1</a:t>
            </a:r>
            <a:endParaRPr lang="es-CO" dirty="0"/>
          </a:p>
        </p:txBody>
      </p:sp>
      <p:sp>
        <p:nvSpPr>
          <p:cNvPr id="29" name="28 Rectángulo"/>
          <p:cNvSpPr/>
          <p:nvPr/>
        </p:nvSpPr>
        <p:spPr>
          <a:xfrm>
            <a:off x="2271757" y="4931876"/>
            <a:ext cx="357790" cy="369332"/>
          </a:xfrm>
          <a:prstGeom prst="rect">
            <a:avLst/>
          </a:prstGeom>
          <a:noFill/>
        </p:spPr>
        <p:txBody>
          <a:bodyPr wrap="none">
            <a:spAutoFit/>
          </a:bodyPr>
          <a:lstStyle/>
          <a:p>
            <a:r>
              <a:rPr lang="en-US" dirty="0" smtClean="0">
                <a:latin typeface="Snap ITC" panose="04040A07060A02020202" pitchFamily="82" charset="0"/>
                <a:sym typeface="Wingdings" panose="05000000000000000000" pitchFamily="2" charset="2"/>
              </a:rPr>
              <a:t>2</a:t>
            </a:r>
            <a:endParaRPr lang="es-CO" dirty="0"/>
          </a:p>
        </p:txBody>
      </p:sp>
      <p:cxnSp>
        <p:nvCxnSpPr>
          <p:cNvPr id="30" name="29 Conector recto de flecha"/>
          <p:cNvCxnSpPr/>
          <p:nvPr/>
        </p:nvCxnSpPr>
        <p:spPr>
          <a:xfrm flipV="1">
            <a:off x="3131840" y="4067782"/>
            <a:ext cx="0" cy="744859"/>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p:cNvCxnSpPr/>
          <p:nvPr/>
        </p:nvCxnSpPr>
        <p:spPr>
          <a:xfrm>
            <a:off x="3131550" y="3663806"/>
            <a:ext cx="0" cy="252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33 Rectángulo"/>
          <p:cNvSpPr/>
          <p:nvPr/>
        </p:nvSpPr>
        <p:spPr>
          <a:xfrm>
            <a:off x="2885618" y="3294474"/>
            <a:ext cx="551754" cy="369332"/>
          </a:xfrm>
          <a:prstGeom prst="rect">
            <a:avLst/>
          </a:prstGeom>
        </p:spPr>
        <p:txBody>
          <a:bodyPr wrap="none">
            <a:spAutoFit/>
          </a:bodyPr>
          <a:lstStyle/>
          <a:p>
            <a:r>
              <a:rPr lang="en-US" dirty="0" smtClean="0">
                <a:solidFill>
                  <a:srgbClr val="FF0000"/>
                </a:solidFill>
                <a:latin typeface="Snap ITC" panose="04040A07060A02020202" pitchFamily="82" charset="0"/>
                <a:sym typeface="Wingdings" panose="05000000000000000000" pitchFamily="2" charset="2"/>
              </a:rPr>
              <a:t>Q2</a:t>
            </a:r>
            <a:endParaRPr lang="es-CO" dirty="0">
              <a:solidFill>
                <a:srgbClr val="FF0000"/>
              </a:solidFill>
            </a:endParaRPr>
          </a:p>
        </p:txBody>
      </p:sp>
      <p:sp>
        <p:nvSpPr>
          <p:cNvPr id="35" name="34 Rectángulo"/>
          <p:cNvSpPr/>
          <p:nvPr/>
        </p:nvSpPr>
        <p:spPr>
          <a:xfrm>
            <a:off x="2952945" y="4931876"/>
            <a:ext cx="370614" cy="369332"/>
          </a:xfrm>
          <a:prstGeom prst="rect">
            <a:avLst/>
          </a:prstGeom>
          <a:noFill/>
        </p:spPr>
        <p:txBody>
          <a:bodyPr wrap="none">
            <a:spAutoFit/>
          </a:bodyPr>
          <a:lstStyle/>
          <a:p>
            <a:r>
              <a:rPr lang="en-US" dirty="0" smtClean="0">
                <a:latin typeface="Snap ITC" panose="04040A07060A02020202" pitchFamily="82" charset="0"/>
                <a:sym typeface="Wingdings" panose="05000000000000000000" pitchFamily="2" charset="2"/>
              </a:rPr>
              <a:t>3</a:t>
            </a:r>
            <a:endParaRPr lang="es-CO" dirty="0"/>
          </a:p>
        </p:txBody>
      </p:sp>
      <p:cxnSp>
        <p:nvCxnSpPr>
          <p:cNvPr id="36" name="35 Conector recto de flecha"/>
          <p:cNvCxnSpPr/>
          <p:nvPr/>
        </p:nvCxnSpPr>
        <p:spPr>
          <a:xfrm flipV="1">
            <a:off x="4572000" y="4000268"/>
            <a:ext cx="0" cy="744859"/>
          </a:xfrm>
          <a:prstGeom prst="straightConnector1">
            <a:avLst/>
          </a:prstGeom>
          <a:ln>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a:off x="4572000" y="3663806"/>
            <a:ext cx="0" cy="252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37 Rectángulo"/>
          <p:cNvSpPr/>
          <p:nvPr/>
        </p:nvSpPr>
        <p:spPr>
          <a:xfrm>
            <a:off x="4325778" y="3226960"/>
            <a:ext cx="564578" cy="369332"/>
          </a:xfrm>
          <a:prstGeom prst="rect">
            <a:avLst/>
          </a:prstGeom>
        </p:spPr>
        <p:txBody>
          <a:bodyPr wrap="none">
            <a:spAutoFit/>
          </a:bodyPr>
          <a:lstStyle/>
          <a:p>
            <a:r>
              <a:rPr lang="en-US" dirty="0" smtClean="0">
                <a:solidFill>
                  <a:srgbClr val="00B0F0"/>
                </a:solidFill>
                <a:latin typeface="Snap ITC" panose="04040A07060A02020202" pitchFamily="82" charset="0"/>
                <a:sym typeface="Wingdings" panose="05000000000000000000" pitchFamily="2" charset="2"/>
              </a:rPr>
              <a:t>Q3</a:t>
            </a:r>
            <a:endParaRPr lang="es-CO" dirty="0">
              <a:solidFill>
                <a:srgbClr val="00B0F0"/>
              </a:solidFill>
            </a:endParaRPr>
          </a:p>
        </p:txBody>
      </p:sp>
      <p:sp>
        <p:nvSpPr>
          <p:cNvPr id="39" name="38 Rectángulo"/>
          <p:cNvSpPr/>
          <p:nvPr/>
        </p:nvSpPr>
        <p:spPr>
          <a:xfrm>
            <a:off x="4386693" y="4931876"/>
            <a:ext cx="375424" cy="369332"/>
          </a:xfrm>
          <a:prstGeom prst="rect">
            <a:avLst/>
          </a:prstGeom>
          <a:noFill/>
        </p:spPr>
        <p:txBody>
          <a:bodyPr wrap="none">
            <a:spAutoFit/>
          </a:bodyPr>
          <a:lstStyle/>
          <a:p>
            <a:r>
              <a:rPr lang="en-US" dirty="0">
                <a:latin typeface="Snap ITC" panose="04040A07060A02020202" pitchFamily="82" charset="0"/>
                <a:sym typeface="Wingdings" panose="05000000000000000000" pitchFamily="2" charset="2"/>
              </a:rPr>
              <a:t>5</a:t>
            </a:r>
            <a:endParaRPr lang="es-CO" dirty="0"/>
          </a:p>
        </p:txBody>
      </p:sp>
      <p:sp>
        <p:nvSpPr>
          <p:cNvPr id="40" name="39 CuadroTexto"/>
          <p:cNvSpPr txBox="1"/>
          <p:nvPr/>
        </p:nvSpPr>
        <p:spPr>
          <a:xfrm>
            <a:off x="7609" y="1431360"/>
            <a:ext cx="391454" cy="369332"/>
          </a:xfrm>
          <a:prstGeom prst="rect">
            <a:avLst/>
          </a:prstGeom>
          <a:noFill/>
        </p:spPr>
        <p:txBody>
          <a:bodyPr wrap="none" rtlCol="0">
            <a:spAutoFit/>
          </a:bodyPr>
          <a:lstStyle/>
          <a:p>
            <a:r>
              <a:rPr lang="en-AU"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3.</a:t>
            </a:r>
            <a:endParaRPr lang="en-AU"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41" name="40 Rectángulo"/>
          <p:cNvSpPr/>
          <p:nvPr/>
        </p:nvSpPr>
        <p:spPr>
          <a:xfrm>
            <a:off x="399062" y="1431360"/>
            <a:ext cx="4460970" cy="369332"/>
          </a:xfrm>
          <a:prstGeom prst="rect">
            <a:avLst/>
          </a:prstGeom>
        </p:spPr>
        <p:txBody>
          <a:bodyPr wrap="square">
            <a:spAutoFit/>
          </a:bodyPr>
          <a:lstStyle/>
          <a:p>
            <a:pPr algn="just"/>
            <a:r>
              <a:rPr lang="en-US" dirty="0" smtClean="0">
                <a:latin typeface="Snap ITC" panose="04040A07060A02020202" pitchFamily="82" charset="0"/>
              </a:rPr>
              <a:t>Make the box.</a:t>
            </a:r>
            <a:endParaRPr lang="es-CO" dirty="0">
              <a:latin typeface="Snap ITC" panose="04040A07060A02020202" pitchFamily="82" charset="0"/>
            </a:endParaRPr>
          </a:p>
        </p:txBody>
      </p:sp>
      <p:cxnSp>
        <p:nvCxnSpPr>
          <p:cNvPr id="43" name="42 Conector recto"/>
          <p:cNvCxnSpPr>
            <a:stCxn id="28" idx="2"/>
          </p:cNvCxnSpPr>
          <p:nvPr/>
        </p:nvCxnSpPr>
        <p:spPr>
          <a:xfrm>
            <a:off x="2411502" y="3663806"/>
            <a:ext cx="216049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44 Conector recto"/>
          <p:cNvCxnSpPr/>
          <p:nvPr/>
        </p:nvCxnSpPr>
        <p:spPr>
          <a:xfrm>
            <a:off x="2411146" y="3908035"/>
            <a:ext cx="2160854" cy="777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45 CuadroTexto"/>
          <p:cNvSpPr txBox="1"/>
          <p:nvPr/>
        </p:nvSpPr>
        <p:spPr>
          <a:xfrm>
            <a:off x="7609" y="1800692"/>
            <a:ext cx="391454" cy="369332"/>
          </a:xfrm>
          <a:prstGeom prst="rect">
            <a:avLst/>
          </a:prstGeom>
          <a:noFill/>
        </p:spPr>
        <p:txBody>
          <a:bodyPr wrap="none" rtlCol="0">
            <a:spAutoFit/>
          </a:bodyPr>
          <a:lstStyle/>
          <a:p>
            <a:r>
              <a:rPr lang="en-AU" dirty="0" smtClean="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rPr>
              <a:t>4.</a:t>
            </a:r>
            <a:endParaRPr lang="en-AU" dirty="0">
              <a:ln w="3175">
                <a:solidFill>
                  <a:sysClr val="windowText" lastClr="000000"/>
                </a:solidFill>
                <a:prstDash val="sysDot"/>
              </a:ln>
              <a:solidFill>
                <a:srgbClr val="FF0000"/>
              </a:solidFill>
              <a:effectLst>
                <a:outerShdw blurRad="50800" dist="38100" dir="2700000" algn="tl" rotWithShape="0">
                  <a:prstClr val="black"/>
                </a:outerShdw>
              </a:effectLst>
              <a:latin typeface="Stencil" panose="040409050D0802020404" pitchFamily="82" charset="0"/>
            </a:endParaRPr>
          </a:p>
        </p:txBody>
      </p:sp>
      <p:sp>
        <p:nvSpPr>
          <p:cNvPr id="47" name="46 Rectángulo"/>
          <p:cNvSpPr/>
          <p:nvPr/>
        </p:nvSpPr>
        <p:spPr>
          <a:xfrm>
            <a:off x="399062" y="1800692"/>
            <a:ext cx="4460970" cy="369332"/>
          </a:xfrm>
          <a:prstGeom prst="rect">
            <a:avLst/>
          </a:prstGeom>
        </p:spPr>
        <p:txBody>
          <a:bodyPr wrap="square">
            <a:spAutoFit/>
          </a:bodyPr>
          <a:lstStyle/>
          <a:p>
            <a:pPr algn="just"/>
            <a:r>
              <a:rPr lang="en-AU" dirty="0" smtClean="0">
                <a:latin typeface="Snap ITC" panose="04040A07060A02020202" pitchFamily="82" charset="0"/>
              </a:rPr>
              <a:t>Place the minimum and maximum</a:t>
            </a:r>
            <a:endParaRPr lang="en-AU" dirty="0">
              <a:latin typeface="Snap ITC" panose="04040A07060A02020202" pitchFamily="82" charset="0"/>
            </a:endParaRPr>
          </a:p>
        </p:txBody>
      </p:sp>
      <p:cxnSp>
        <p:nvCxnSpPr>
          <p:cNvPr id="48" name="47 Conector recto"/>
          <p:cNvCxnSpPr/>
          <p:nvPr/>
        </p:nvCxnSpPr>
        <p:spPr>
          <a:xfrm>
            <a:off x="1689826" y="3645024"/>
            <a:ext cx="0" cy="252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5290226" y="3645024"/>
            <a:ext cx="0" cy="252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flipH="1">
            <a:off x="1689826" y="3782035"/>
            <a:ext cx="7213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flipH="1">
            <a:off x="4570760" y="3782035"/>
            <a:ext cx="72132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631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00"/>
                                  </p:iterate>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100"/>
                                  </p:iterate>
                                  <p:childTnLst>
                                    <p:set>
                                      <p:cBhvr>
                                        <p:cTn id="19" dur="1" fill="hold">
                                          <p:stCondLst>
                                            <p:cond delay="0"/>
                                          </p:stCondLst>
                                        </p:cTn>
                                        <p:tgtEl>
                                          <p:spTgt spid="23"/>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type="lt">
                                    <p:tmAbs val="100"/>
                                  </p:iterate>
                                  <p:childTnLst>
                                    <p:set>
                                      <p:cBhvr>
                                        <p:cTn id="23" dur="1" fill="hold">
                                          <p:stCondLst>
                                            <p:cond delay="0"/>
                                          </p:stCondLst>
                                        </p:cTn>
                                        <p:tgtEl>
                                          <p:spTgt spid="2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down)">
                                      <p:cBhvr>
                                        <p:cTn id="28" dur="500"/>
                                        <p:tgtEl>
                                          <p:spTgt spid="26"/>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down)">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fade">
                                      <p:cBhvr>
                                        <p:cTn id="56" dur="500"/>
                                        <p:tgtEl>
                                          <p:spTgt spid="3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fade">
                                      <p:cBhvr>
                                        <p:cTn id="61" dur="500"/>
                                        <p:tgtEl>
                                          <p:spTgt spid="35"/>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nodeType="click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wipe(down)">
                                      <p:cBhvr>
                                        <p:cTn id="66" dur="500"/>
                                        <p:tgtEl>
                                          <p:spTgt spid="36"/>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fade">
                                      <p:cBhvr>
                                        <p:cTn id="75" dur="500"/>
                                        <p:tgtEl>
                                          <p:spTgt spid="38"/>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500"/>
                                        <p:tgtEl>
                                          <p:spTgt spid="39"/>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iterate type="lt">
                                    <p:tmAbs val="100"/>
                                  </p:iterate>
                                  <p:childTnLst>
                                    <p:set>
                                      <p:cBhvr>
                                        <p:cTn id="84" dur="1" fill="hold">
                                          <p:stCondLst>
                                            <p:cond delay="0"/>
                                          </p:stCondLst>
                                        </p:cTn>
                                        <p:tgtEl>
                                          <p:spTgt spid="4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iterate type="lt">
                                    <p:tmAbs val="100"/>
                                  </p:iterate>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43"/>
                                        </p:tgtEl>
                                        <p:attrNameLst>
                                          <p:attrName>style.visibility</p:attrName>
                                        </p:attrNameLst>
                                      </p:cBhvr>
                                      <p:to>
                                        <p:strVal val="visible"/>
                                      </p:to>
                                    </p:set>
                                    <p:animEffect transition="in" filter="wipe(left)">
                                      <p:cBhvr>
                                        <p:cTn id="93" dur="500"/>
                                        <p:tgtEl>
                                          <p:spTgt spid="4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wipe(left)">
                                      <p:cBhvr>
                                        <p:cTn id="98" dur="500"/>
                                        <p:tgtEl>
                                          <p:spTgt spid="45"/>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iterate type="lt">
                                    <p:tmAbs val="100"/>
                                  </p:iterate>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iterate type="lt">
                                    <p:tmAbs val="100"/>
                                  </p:iterate>
                                  <p:childTnLst>
                                    <p:set>
                                      <p:cBhvr>
                                        <p:cTn id="106" dur="1" fill="hold">
                                          <p:stCondLst>
                                            <p:cond delay="0"/>
                                          </p:stCondLst>
                                        </p:cTn>
                                        <p:tgtEl>
                                          <p:spTgt spid="47"/>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4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49"/>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22" presetClass="entr" presetSubtype="2" fill="hold" nodeType="clickEffect">
                                  <p:stCondLst>
                                    <p:cond delay="0"/>
                                  </p:stCondLst>
                                  <p:childTnLst>
                                    <p:set>
                                      <p:cBhvr>
                                        <p:cTn id="118" dur="1" fill="hold">
                                          <p:stCondLst>
                                            <p:cond delay="0"/>
                                          </p:stCondLst>
                                        </p:cTn>
                                        <p:tgtEl>
                                          <p:spTgt spid="51"/>
                                        </p:tgtEl>
                                        <p:attrNameLst>
                                          <p:attrName>style.visibility</p:attrName>
                                        </p:attrNameLst>
                                      </p:cBhvr>
                                      <p:to>
                                        <p:strVal val="visible"/>
                                      </p:to>
                                    </p:set>
                                    <p:animEffect transition="in" filter="wipe(right)">
                                      <p:cBhvr>
                                        <p:cTn id="119" dur="500"/>
                                        <p:tgtEl>
                                          <p:spTgt spid="51"/>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52"/>
                                        </p:tgtEl>
                                        <p:attrNameLst>
                                          <p:attrName>style.visibility</p:attrName>
                                        </p:attrNameLst>
                                      </p:cBhvr>
                                      <p:to>
                                        <p:strVal val="visible"/>
                                      </p:to>
                                    </p:set>
                                    <p:animEffect transition="in" filter="wipe(left)">
                                      <p:cBhvr>
                                        <p:cTn id="124"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8" grpId="0"/>
      <p:bldP spid="29" grpId="0"/>
      <p:bldP spid="34" grpId="0"/>
      <p:bldP spid="35" grpId="0"/>
      <p:bldP spid="38" grpId="0"/>
      <p:bldP spid="39" grpId="0"/>
      <p:bldP spid="40" grpId="0"/>
      <p:bldP spid="41" grpId="0"/>
      <p:bldP spid="46" grpId="0"/>
      <p:bldP spid="4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Rectángulo"/>
          <p:cNvSpPr/>
          <p:nvPr/>
        </p:nvSpPr>
        <p:spPr>
          <a:xfrm>
            <a:off x="0" y="2551837"/>
            <a:ext cx="9144775" cy="175432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how to construct tables…</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225153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FREQUENCY TABLES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980728"/>
            <a:ext cx="1745991"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1</a:t>
            </a:r>
            <a:r>
              <a:rPr lang="en-AU" sz="3000" u="dbl" baseline="30000" dirty="0" smtClean="0">
                <a:solidFill>
                  <a:srgbClr val="FF0000"/>
                </a:solidFill>
                <a:latin typeface="Showcard Gothic" panose="04020904020102020604" pitchFamily="82" charset="0"/>
              </a:rPr>
              <a:t>st</a:t>
            </a:r>
            <a:r>
              <a:rPr lang="en-AU" sz="3000" u="dbl" dirty="0" smtClean="0">
                <a:solidFill>
                  <a:srgbClr val="FF0000"/>
                </a:solidFill>
                <a:latin typeface="Showcard Gothic" panose="04020904020102020604" pitchFamily="82" charset="0"/>
              </a:rPr>
              <a:t> step:</a:t>
            </a:r>
            <a:endParaRPr lang="en-AU" sz="3000" u="dbl" dirty="0">
              <a:solidFill>
                <a:srgbClr val="FF0000"/>
              </a:solidFill>
              <a:latin typeface="Showcard Gothic" panose="04020904020102020604" pitchFamily="82" charset="0"/>
            </a:endParaRPr>
          </a:p>
        </p:txBody>
      </p:sp>
      <p:sp>
        <p:nvSpPr>
          <p:cNvPr id="5" name="4 CuadroTexto"/>
          <p:cNvSpPr txBox="1"/>
          <p:nvPr/>
        </p:nvSpPr>
        <p:spPr>
          <a:xfrm>
            <a:off x="1745991" y="980728"/>
            <a:ext cx="7398009" cy="1938992"/>
          </a:xfrm>
          <a:prstGeom prst="rect">
            <a:avLst/>
          </a:prstGeom>
          <a:noFill/>
        </p:spPr>
        <p:txBody>
          <a:bodyPr wrap="square" rtlCol="0">
            <a:spAutoFit/>
          </a:bodyPr>
          <a:lstStyle/>
          <a:p>
            <a:pPr algn="just"/>
            <a:r>
              <a:rPr lang="en-AU" sz="3000" dirty="0" smtClean="0">
                <a:solidFill>
                  <a:srgbClr val="0000CC"/>
                </a:solidFill>
                <a:latin typeface="Showcard Gothic" panose="04020904020102020604" pitchFamily="82" charset="0"/>
              </a:rPr>
              <a:t>find the range (R) of the data. It is the difference between the maximum data and the minimum data.</a:t>
            </a:r>
            <a:endParaRPr lang="en-AU" sz="3000" dirty="0">
              <a:solidFill>
                <a:srgbClr val="0000CC"/>
              </a:solidFill>
              <a:latin typeface="Showcard Gothic" panose="04020904020102020604" pitchFamily="82" charset="0"/>
            </a:endParaRPr>
          </a:p>
        </p:txBody>
      </p:sp>
      <p:sp>
        <p:nvSpPr>
          <p:cNvPr id="6" name="5 CuadroTexto"/>
          <p:cNvSpPr txBox="1"/>
          <p:nvPr/>
        </p:nvSpPr>
        <p:spPr>
          <a:xfrm>
            <a:off x="1745991" y="2919720"/>
            <a:ext cx="3593676" cy="369332"/>
          </a:xfrm>
          <a:prstGeom prst="rect">
            <a:avLst/>
          </a:prstGeom>
          <a:noFill/>
        </p:spPr>
        <p:txBody>
          <a:bodyPr wrap="none" rtlCol="0">
            <a:spAutoFit/>
          </a:bodyPr>
          <a:lstStyle/>
          <a:p>
            <a:r>
              <a:rPr lang="en-AU" dirty="0" smtClean="0">
                <a:latin typeface="Tekton Pro" pitchFamily="34" charset="0"/>
              </a:rPr>
              <a:t>Use the following formula to do that</a:t>
            </a:r>
            <a:endParaRPr lang="en-AU" dirty="0">
              <a:latin typeface="Tekton Pro" pitchFamily="34" charset="0"/>
            </a:endParaRPr>
          </a:p>
        </p:txBody>
      </p:sp>
      <p:sp>
        <p:nvSpPr>
          <p:cNvPr id="7" name="6 CuadroTexto"/>
          <p:cNvSpPr txBox="1"/>
          <p:nvPr/>
        </p:nvSpPr>
        <p:spPr>
          <a:xfrm>
            <a:off x="5339667" y="2919720"/>
            <a:ext cx="2077813" cy="369332"/>
          </a:xfrm>
          <a:prstGeom prst="rect">
            <a:avLst/>
          </a:prstGeom>
          <a:solidFill>
            <a:srgbClr val="FFC000"/>
          </a:solidFill>
        </p:spPr>
        <p:txBody>
          <a:bodyPr wrap="none" rtlCol="0">
            <a:spAutoFit/>
          </a:bodyPr>
          <a:lstStyle/>
          <a:p>
            <a:r>
              <a:rPr lang="en-AU" dirty="0" smtClean="0">
                <a:latin typeface="Snap ITC" panose="04040A07060A02020202" pitchFamily="82" charset="0"/>
              </a:rPr>
              <a:t>R = V</a:t>
            </a:r>
            <a:r>
              <a:rPr lang="en-AU" baseline="-25000" dirty="0" smtClean="0">
                <a:latin typeface="Snap ITC" panose="04040A07060A02020202" pitchFamily="82" charset="0"/>
              </a:rPr>
              <a:t>max</a:t>
            </a:r>
            <a:r>
              <a:rPr lang="en-AU" dirty="0" smtClean="0">
                <a:latin typeface="Snap ITC" panose="04040A07060A02020202" pitchFamily="82" charset="0"/>
              </a:rPr>
              <a:t> </a:t>
            </a:r>
            <a:r>
              <a:rPr lang="en-AU" b="1" dirty="0"/>
              <a:t>–</a:t>
            </a:r>
            <a:r>
              <a:rPr lang="en-AU" dirty="0" smtClean="0">
                <a:latin typeface="Snap ITC" panose="04040A07060A02020202" pitchFamily="82" charset="0"/>
              </a:rPr>
              <a:t> V</a:t>
            </a:r>
            <a:r>
              <a:rPr lang="en-AU" baseline="-25000" dirty="0" smtClean="0">
                <a:latin typeface="Snap ITC" panose="04040A07060A02020202" pitchFamily="82" charset="0"/>
              </a:rPr>
              <a:t>min</a:t>
            </a:r>
            <a:endParaRPr lang="en-AU" baseline="-25000" dirty="0">
              <a:latin typeface="Snap ITC" panose="04040A07060A02020202" pitchFamily="82" charset="0"/>
            </a:endParaRPr>
          </a:p>
        </p:txBody>
      </p:sp>
      <p:sp>
        <p:nvSpPr>
          <p:cNvPr id="9" name="8 CuadroTexto"/>
          <p:cNvSpPr txBox="1"/>
          <p:nvPr/>
        </p:nvSpPr>
        <p:spPr>
          <a:xfrm>
            <a:off x="0" y="3595082"/>
            <a:ext cx="1818126"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2</a:t>
            </a:r>
            <a:r>
              <a:rPr lang="en-AU" sz="3000" u="dbl" baseline="30000" dirty="0" smtClean="0">
                <a:solidFill>
                  <a:srgbClr val="FF0000"/>
                </a:solidFill>
                <a:latin typeface="Showcard Gothic" panose="04020904020102020604" pitchFamily="82" charset="0"/>
              </a:rPr>
              <a:t>nd</a:t>
            </a:r>
            <a:r>
              <a:rPr lang="en-AU" sz="3000" u="dbl" dirty="0" smtClean="0">
                <a:solidFill>
                  <a:srgbClr val="FF0000"/>
                </a:solidFill>
                <a:latin typeface="Showcard Gothic" panose="04020904020102020604" pitchFamily="82" charset="0"/>
              </a:rPr>
              <a:t> Step:</a:t>
            </a:r>
            <a:endParaRPr lang="en-AU" sz="3000" u="dbl" dirty="0">
              <a:solidFill>
                <a:srgbClr val="FF0000"/>
              </a:solidFill>
              <a:latin typeface="Showcard Gothic" panose="04020904020102020604" pitchFamily="82" charset="0"/>
            </a:endParaRPr>
          </a:p>
        </p:txBody>
      </p:sp>
      <p:sp>
        <p:nvSpPr>
          <p:cNvPr id="10" name="9 CuadroTexto"/>
          <p:cNvSpPr txBox="1"/>
          <p:nvPr/>
        </p:nvSpPr>
        <p:spPr>
          <a:xfrm>
            <a:off x="1745991" y="3595082"/>
            <a:ext cx="7398009" cy="553998"/>
          </a:xfrm>
          <a:prstGeom prst="rect">
            <a:avLst/>
          </a:prstGeom>
          <a:noFill/>
        </p:spPr>
        <p:txBody>
          <a:bodyPr wrap="square" rtlCol="0">
            <a:spAutoFit/>
          </a:bodyPr>
          <a:lstStyle/>
          <a:p>
            <a:pPr algn="just"/>
            <a:r>
              <a:rPr lang="en-AU" sz="3000" dirty="0" smtClean="0">
                <a:solidFill>
                  <a:srgbClr val="0000CC"/>
                </a:solidFill>
                <a:latin typeface="Showcard Gothic" panose="04020904020102020604" pitchFamily="82" charset="0"/>
              </a:rPr>
              <a:t>find the number of class intervals. </a:t>
            </a:r>
            <a:endParaRPr lang="en-AU" sz="3000" dirty="0">
              <a:solidFill>
                <a:srgbClr val="0000CC"/>
              </a:solidFill>
              <a:latin typeface="Showcard Gothic" panose="04020904020102020604" pitchFamily="82" charset="0"/>
            </a:endParaRPr>
          </a:p>
        </p:txBody>
      </p:sp>
      <p:sp>
        <p:nvSpPr>
          <p:cNvPr id="11" name="10 CuadroTexto"/>
          <p:cNvSpPr txBox="1"/>
          <p:nvPr/>
        </p:nvSpPr>
        <p:spPr>
          <a:xfrm>
            <a:off x="1818126" y="4149080"/>
            <a:ext cx="3593676" cy="369332"/>
          </a:xfrm>
          <a:prstGeom prst="rect">
            <a:avLst/>
          </a:prstGeom>
          <a:noFill/>
        </p:spPr>
        <p:txBody>
          <a:bodyPr wrap="none" rtlCol="0">
            <a:spAutoFit/>
          </a:bodyPr>
          <a:lstStyle/>
          <a:p>
            <a:r>
              <a:rPr lang="en-AU" dirty="0" smtClean="0">
                <a:latin typeface="Tekton Pro" pitchFamily="34" charset="0"/>
              </a:rPr>
              <a:t>Use the following formula to do that</a:t>
            </a:r>
            <a:endParaRPr lang="en-AU" dirty="0">
              <a:latin typeface="Tekton Pro" pitchFamily="34" charset="0"/>
            </a:endParaRPr>
          </a:p>
        </p:txBody>
      </p:sp>
      <p:sp>
        <p:nvSpPr>
          <p:cNvPr id="12" name="11 CuadroTexto"/>
          <p:cNvSpPr txBox="1"/>
          <p:nvPr/>
        </p:nvSpPr>
        <p:spPr>
          <a:xfrm>
            <a:off x="1818126" y="4518412"/>
            <a:ext cx="6786322" cy="369332"/>
          </a:xfrm>
          <a:prstGeom prst="rect">
            <a:avLst/>
          </a:prstGeom>
          <a:solidFill>
            <a:srgbClr val="FFC000"/>
          </a:solidFill>
        </p:spPr>
        <p:txBody>
          <a:bodyPr wrap="square" rtlCol="0">
            <a:spAutoFit/>
          </a:bodyPr>
          <a:lstStyle/>
          <a:p>
            <a:r>
              <a:rPr lang="en-AU" dirty="0" smtClean="0">
                <a:latin typeface="Snap ITC" panose="04040A07060A02020202" pitchFamily="82" charset="0"/>
              </a:rPr>
              <a:t>Number of Classes = R </a:t>
            </a:r>
            <a:r>
              <a:rPr lang="en-AU" dirty="0" smtClean="0">
                <a:latin typeface="Ravie"/>
              </a:rPr>
              <a:t>÷ </a:t>
            </a:r>
            <a:r>
              <a:rPr lang="en-AU" dirty="0" smtClean="0">
                <a:latin typeface="Snap ITC" panose="04040A07060A02020202" pitchFamily="82" charset="0"/>
              </a:rPr>
              <a:t>length of class-intervals</a:t>
            </a:r>
            <a:endParaRPr lang="en-AU" baseline="-25000" dirty="0">
              <a:latin typeface="Snap ITC" panose="04040A07060A02020202" pitchFamily="82" charset="0"/>
            </a:endParaRPr>
          </a:p>
        </p:txBody>
      </p:sp>
      <p:sp>
        <p:nvSpPr>
          <p:cNvPr id="13" name="12 CuadroTexto"/>
          <p:cNvSpPr txBox="1"/>
          <p:nvPr/>
        </p:nvSpPr>
        <p:spPr>
          <a:xfrm>
            <a:off x="1818127" y="4887744"/>
            <a:ext cx="7325874" cy="553998"/>
          </a:xfrm>
          <a:prstGeom prst="rect">
            <a:avLst/>
          </a:prstGeom>
          <a:noFill/>
        </p:spPr>
        <p:txBody>
          <a:bodyPr wrap="square" rtlCol="0">
            <a:spAutoFit/>
          </a:bodyPr>
          <a:lstStyle/>
          <a:p>
            <a:pPr algn="just"/>
            <a:r>
              <a:rPr lang="en-AU" sz="3000" dirty="0" smtClean="0">
                <a:solidFill>
                  <a:srgbClr val="0000CC"/>
                </a:solidFill>
                <a:latin typeface="Showcard Gothic" panose="04020904020102020604" pitchFamily="82" charset="0"/>
              </a:rPr>
              <a:t>find the length of class intervals. </a:t>
            </a:r>
            <a:endParaRPr lang="en-AU" sz="3000" dirty="0">
              <a:solidFill>
                <a:srgbClr val="0000CC"/>
              </a:solidFill>
              <a:latin typeface="Showcard Gothic" panose="04020904020102020604" pitchFamily="82" charset="0"/>
            </a:endParaRPr>
          </a:p>
        </p:txBody>
      </p:sp>
      <p:sp>
        <p:nvSpPr>
          <p:cNvPr id="14" name="13 CuadroTexto"/>
          <p:cNvSpPr txBox="1"/>
          <p:nvPr/>
        </p:nvSpPr>
        <p:spPr>
          <a:xfrm>
            <a:off x="1818126" y="5441951"/>
            <a:ext cx="3593676" cy="369332"/>
          </a:xfrm>
          <a:prstGeom prst="rect">
            <a:avLst/>
          </a:prstGeom>
          <a:noFill/>
        </p:spPr>
        <p:txBody>
          <a:bodyPr wrap="none" rtlCol="0">
            <a:spAutoFit/>
          </a:bodyPr>
          <a:lstStyle/>
          <a:p>
            <a:r>
              <a:rPr lang="en-AU" dirty="0" smtClean="0">
                <a:latin typeface="Tekton Pro" pitchFamily="34" charset="0"/>
              </a:rPr>
              <a:t>Use the following formula to do that</a:t>
            </a:r>
            <a:endParaRPr lang="en-AU" dirty="0">
              <a:latin typeface="Tekton Pro" pitchFamily="34" charset="0"/>
            </a:endParaRPr>
          </a:p>
        </p:txBody>
      </p:sp>
      <p:sp>
        <p:nvSpPr>
          <p:cNvPr id="15" name="14 CuadroTexto"/>
          <p:cNvSpPr txBox="1"/>
          <p:nvPr/>
        </p:nvSpPr>
        <p:spPr>
          <a:xfrm>
            <a:off x="1818126" y="5811283"/>
            <a:ext cx="7002346" cy="369332"/>
          </a:xfrm>
          <a:prstGeom prst="rect">
            <a:avLst/>
          </a:prstGeom>
          <a:solidFill>
            <a:srgbClr val="FFC000"/>
          </a:solidFill>
        </p:spPr>
        <p:txBody>
          <a:bodyPr wrap="square" rtlCol="0">
            <a:spAutoFit/>
          </a:bodyPr>
          <a:lstStyle/>
          <a:p>
            <a:r>
              <a:rPr lang="en-AU" dirty="0" smtClean="0">
                <a:latin typeface="Snap ITC" panose="04040A07060A02020202" pitchFamily="82" charset="0"/>
              </a:rPr>
              <a:t>length of Class-intervals = R </a:t>
            </a:r>
            <a:r>
              <a:rPr lang="en-AU" dirty="0" smtClean="0">
                <a:latin typeface="Ravie"/>
              </a:rPr>
              <a:t>÷ </a:t>
            </a:r>
            <a:r>
              <a:rPr lang="en-AU" dirty="0" smtClean="0">
                <a:latin typeface="Snap ITC" panose="04040A07060A02020202" pitchFamily="82" charset="0"/>
              </a:rPr>
              <a:t>Number of intervals</a:t>
            </a:r>
            <a:endParaRPr lang="en-AU" baseline="-25000" dirty="0">
              <a:latin typeface="Snap ITC" panose="04040A07060A02020202" pitchFamily="82" charset="0"/>
            </a:endParaRPr>
          </a:p>
        </p:txBody>
      </p:sp>
    </p:spTree>
    <p:extLst>
      <p:ext uri="{BB962C8B-B14F-4D97-AF65-F5344CB8AC3E}">
        <p14:creationId xmlns:p14="http://schemas.microsoft.com/office/powerpoint/2010/main" val="154800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iterate type="lt">
                                    <p:tmPct val="10000"/>
                                  </p:iterate>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0-#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iterate type="lt">
                                    <p:tmAbs val="100"/>
                                  </p:iterate>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iterate type="lt">
                                    <p:tmPct val="5000"/>
                                  </p:iterate>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iterate type="lt">
                                    <p:tmAbs val="100"/>
                                  </p:iterate>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47"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1000"/>
                                        <p:tgtEl>
                                          <p:spTgt spid="14"/>
                                        </p:tgtEl>
                                      </p:cBhvr>
                                    </p:animEffect>
                                    <p:anim calcmode="lin" valueType="num">
                                      <p:cBhvr>
                                        <p:cTn id="60" dur="1000" fill="hold"/>
                                        <p:tgtEl>
                                          <p:spTgt spid="14"/>
                                        </p:tgtEl>
                                        <p:attrNameLst>
                                          <p:attrName>ppt_x</p:attrName>
                                        </p:attrNameLst>
                                      </p:cBhvr>
                                      <p:tavLst>
                                        <p:tav tm="0">
                                          <p:val>
                                            <p:strVal val="#ppt_x"/>
                                          </p:val>
                                        </p:tav>
                                        <p:tav tm="100000">
                                          <p:val>
                                            <p:strVal val="#ppt_x"/>
                                          </p:val>
                                        </p:tav>
                                      </p:tavLst>
                                    </p:anim>
                                    <p:anim calcmode="lin" valueType="num">
                                      <p:cBhvr>
                                        <p:cTn id="6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grpId="0" nodeType="clickEffect">
                                  <p:stCondLst>
                                    <p:cond delay="0"/>
                                  </p:stCondLst>
                                  <p:iterate type="lt">
                                    <p:tmPct val="15000"/>
                                  </p:iterate>
                                  <p:childTnLst>
                                    <p:set>
                                      <p:cBhvr>
                                        <p:cTn id="65" dur="1" fill="hold">
                                          <p:stCondLst>
                                            <p:cond delay="0"/>
                                          </p:stCondLst>
                                        </p:cTn>
                                        <p:tgtEl>
                                          <p:spTgt spid="15"/>
                                        </p:tgtEl>
                                        <p:attrNameLst>
                                          <p:attrName>style.visibility</p:attrName>
                                        </p:attrNameLst>
                                      </p:cBhvr>
                                      <p:to>
                                        <p:strVal val="visible"/>
                                      </p:to>
                                    </p:set>
                                    <p:anim calcmode="lin" valueType="num">
                                      <p:cBhvr>
                                        <p:cTn id="66" dur="500" fill="hold"/>
                                        <p:tgtEl>
                                          <p:spTgt spid="15"/>
                                        </p:tgtEl>
                                        <p:attrNameLst>
                                          <p:attrName>ppt_w</p:attrName>
                                        </p:attrNameLst>
                                      </p:cBhvr>
                                      <p:tavLst>
                                        <p:tav tm="0">
                                          <p:val>
                                            <p:fltVal val="0"/>
                                          </p:val>
                                        </p:tav>
                                        <p:tav tm="100000">
                                          <p:val>
                                            <p:strVal val="#ppt_w"/>
                                          </p:val>
                                        </p:tav>
                                      </p:tavLst>
                                    </p:anim>
                                    <p:anim calcmode="lin" valueType="num">
                                      <p:cBhvr>
                                        <p:cTn id="67" dur="500" fill="hold"/>
                                        <p:tgtEl>
                                          <p:spTgt spid="15"/>
                                        </p:tgtEl>
                                        <p:attrNameLst>
                                          <p:attrName>ppt_h</p:attrName>
                                        </p:attrNameLst>
                                      </p:cBhvr>
                                      <p:tavLst>
                                        <p:tav tm="0">
                                          <p:val>
                                            <p:fltVal val="0"/>
                                          </p:val>
                                        </p:tav>
                                        <p:tav tm="100000">
                                          <p:val>
                                            <p:strVal val="#ppt_h"/>
                                          </p:val>
                                        </p:tav>
                                      </p:tavLst>
                                    </p:anim>
                                    <p:animEffect transition="in" filter="fade">
                                      <p:cBhvr>
                                        <p:cTn id="6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9" grpId="0"/>
      <p:bldP spid="10" grpId="0"/>
      <p:bldP spid="11" grpId="0"/>
      <p:bldP spid="12" grpId="0" animBg="1"/>
      <p:bldP spid="13" grpId="0"/>
      <p:bldP spid="14" grpId="0"/>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FREQUENCY TABLES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4" name="3 CuadroTexto"/>
          <p:cNvSpPr txBox="1"/>
          <p:nvPr/>
        </p:nvSpPr>
        <p:spPr>
          <a:xfrm>
            <a:off x="0" y="1362472"/>
            <a:ext cx="1842171" cy="553998"/>
          </a:xfrm>
          <a:prstGeom prst="rect">
            <a:avLst/>
          </a:prstGeom>
          <a:noFill/>
        </p:spPr>
        <p:txBody>
          <a:bodyPr wrap="none" rtlCol="0">
            <a:spAutoFit/>
          </a:bodyPr>
          <a:lstStyle/>
          <a:p>
            <a:r>
              <a:rPr lang="en-AU" sz="3000" u="dbl" dirty="0" smtClean="0">
                <a:solidFill>
                  <a:srgbClr val="FF0000"/>
                </a:solidFill>
                <a:latin typeface="Showcard Gothic" panose="04020904020102020604" pitchFamily="82" charset="0"/>
              </a:rPr>
              <a:t>3</a:t>
            </a:r>
            <a:r>
              <a:rPr lang="en-AU" sz="3000" u="dbl" baseline="30000" dirty="0" smtClean="0">
                <a:solidFill>
                  <a:srgbClr val="FF0000"/>
                </a:solidFill>
                <a:latin typeface="Showcard Gothic" panose="04020904020102020604" pitchFamily="82" charset="0"/>
              </a:rPr>
              <a:t>rd</a:t>
            </a:r>
            <a:r>
              <a:rPr lang="en-AU" sz="3000" u="dbl" dirty="0" smtClean="0">
                <a:solidFill>
                  <a:srgbClr val="FF0000"/>
                </a:solidFill>
                <a:latin typeface="Showcard Gothic" panose="04020904020102020604" pitchFamily="82" charset="0"/>
              </a:rPr>
              <a:t> step:</a:t>
            </a:r>
            <a:endParaRPr lang="en-AU" sz="3000" u="dbl" dirty="0">
              <a:solidFill>
                <a:srgbClr val="FF0000"/>
              </a:solidFill>
              <a:latin typeface="Showcard Gothic" panose="04020904020102020604" pitchFamily="82" charset="0"/>
            </a:endParaRPr>
          </a:p>
        </p:txBody>
      </p:sp>
      <p:sp>
        <p:nvSpPr>
          <p:cNvPr id="5" name="4 CuadroTexto"/>
          <p:cNvSpPr txBox="1"/>
          <p:nvPr/>
        </p:nvSpPr>
        <p:spPr>
          <a:xfrm>
            <a:off x="1745991" y="1362472"/>
            <a:ext cx="7398009" cy="1015663"/>
          </a:xfrm>
          <a:prstGeom prst="rect">
            <a:avLst/>
          </a:prstGeom>
          <a:noFill/>
        </p:spPr>
        <p:txBody>
          <a:bodyPr wrap="square" rtlCol="0">
            <a:spAutoFit/>
          </a:bodyPr>
          <a:lstStyle/>
          <a:p>
            <a:pPr algn="just"/>
            <a:r>
              <a:rPr lang="en-AU" sz="3000" dirty="0" smtClean="0">
                <a:solidFill>
                  <a:srgbClr val="0000CC"/>
                </a:solidFill>
                <a:latin typeface="Showcard Gothic" panose="04020904020102020604" pitchFamily="82" charset="0"/>
              </a:rPr>
              <a:t>Construct the table with the following items.</a:t>
            </a:r>
            <a:endParaRPr lang="en-AU" sz="3000" dirty="0">
              <a:solidFill>
                <a:srgbClr val="0000CC"/>
              </a:solidFill>
              <a:latin typeface="Showcard Gothic" panose="04020904020102020604" pitchFamily="82" charset="0"/>
            </a:endParaRPr>
          </a:p>
        </p:txBody>
      </p:sp>
      <p:grpSp>
        <p:nvGrpSpPr>
          <p:cNvPr id="6" name="5 Grupo"/>
          <p:cNvGrpSpPr/>
          <p:nvPr/>
        </p:nvGrpSpPr>
        <p:grpSpPr>
          <a:xfrm>
            <a:off x="1012621" y="2378135"/>
            <a:ext cx="7146824" cy="864000"/>
            <a:chOff x="971600" y="3069056"/>
            <a:chExt cx="7146824" cy="864000"/>
          </a:xfrm>
        </p:grpSpPr>
        <p:sp>
          <p:nvSpPr>
            <p:cNvPr id="7" name="6 Rectángulo"/>
            <p:cNvSpPr/>
            <p:nvPr/>
          </p:nvSpPr>
          <p:spPr>
            <a:xfrm>
              <a:off x="6930800" y="3069056"/>
              <a:ext cx="1187624"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Cumulative relative  frequency</a:t>
              </a:r>
            </a:p>
            <a:p>
              <a:pPr algn="ctr"/>
              <a:r>
                <a:rPr lang="en-AU" sz="1050" dirty="0">
                  <a:solidFill>
                    <a:schemeClr val="tx1"/>
                  </a:solidFill>
                  <a:latin typeface="Arial Black" panose="020B0A04020102020204" pitchFamily="34" charset="0"/>
                </a:rPr>
                <a:t>(</a:t>
              </a:r>
              <a:r>
                <a:rPr lang="en-AU" sz="1050" dirty="0" smtClean="0">
                  <a:solidFill>
                    <a:schemeClr val="tx1"/>
                  </a:solidFill>
                  <a:latin typeface="Arial Black" panose="020B0A04020102020204" pitchFamily="34" charset="0"/>
                </a:rPr>
                <a:t>F</a:t>
              </a:r>
              <a:r>
                <a:rPr lang="en-AU" sz="1050" baseline="-25000" dirty="0" smtClean="0">
                  <a:solidFill>
                    <a:schemeClr val="tx1"/>
                  </a:solidFill>
                  <a:latin typeface="Arial Black" panose="020B0A04020102020204" pitchFamily="34" charset="0"/>
                </a:rPr>
                <a:t>r</a:t>
              </a:r>
              <a:r>
                <a:rPr lang="en-AU" sz="1050" dirty="0" smtClean="0">
                  <a:solidFill>
                    <a:schemeClr val="tx1"/>
                  </a:solidFill>
                  <a:latin typeface="Arial Black" panose="020B0A04020102020204" pitchFamily="34" charset="0"/>
                </a:rPr>
                <a:t>)</a:t>
              </a:r>
              <a:endParaRPr lang="en-AU" sz="1050" dirty="0">
                <a:solidFill>
                  <a:schemeClr val="tx1"/>
                </a:solidFill>
                <a:latin typeface="Arial Black" panose="020B0A04020102020204" pitchFamily="34" charset="0"/>
              </a:endParaRPr>
            </a:p>
          </p:txBody>
        </p:sp>
        <p:sp>
          <p:nvSpPr>
            <p:cNvPr id="8" name="7 Rectángulo"/>
            <p:cNvSpPr/>
            <p:nvPr/>
          </p:nvSpPr>
          <p:spPr>
            <a:xfrm>
              <a:off x="5743176" y="3069056"/>
              <a:ext cx="1187624"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Relative frequency</a:t>
              </a:r>
            </a:p>
            <a:p>
              <a:pPr algn="ctr"/>
              <a:r>
                <a:rPr lang="en-AU" sz="1050" dirty="0" smtClean="0">
                  <a:solidFill>
                    <a:schemeClr val="tx1"/>
                  </a:solidFill>
                  <a:latin typeface="Arial Black" panose="020B0A04020102020204" pitchFamily="34" charset="0"/>
                </a:rPr>
                <a:t>(F)</a:t>
              </a:r>
              <a:endParaRPr lang="en-AU" sz="1050" baseline="-25000" dirty="0">
                <a:solidFill>
                  <a:schemeClr val="tx1"/>
                </a:solidFill>
                <a:latin typeface="Arial Black" panose="020B0A04020102020204" pitchFamily="34" charset="0"/>
              </a:endParaRPr>
            </a:p>
          </p:txBody>
        </p:sp>
        <p:sp>
          <p:nvSpPr>
            <p:cNvPr id="9" name="8 Rectángulo"/>
            <p:cNvSpPr/>
            <p:nvPr/>
          </p:nvSpPr>
          <p:spPr>
            <a:xfrm>
              <a:off x="3367928" y="3069056"/>
              <a:ext cx="1187624"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Absolute frequency</a:t>
              </a:r>
            </a:p>
            <a:p>
              <a:pPr algn="ctr"/>
              <a:r>
                <a:rPr lang="en-AU" sz="1050" dirty="0" smtClean="0">
                  <a:solidFill>
                    <a:schemeClr val="tx1"/>
                  </a:solidFill>
                  <a:latin typeface="Arial Black" panose="020B0A04020102020204" pitchFamily="34" charset="0"/>
                </a:rPr>
                <a:t>(f)</a:t>
              </a:r>
              <a:endParaRPr lang="en-AU" sz="1050" dirty="0">
                <a:solidFill>
                  <a:schemeClr val="tx1"/>
                </a:solidFill>
                <a:latin typeface="Arial Black" panose="020B0A04020102020204" pitchFamily="34" charset="0"/>
              </a:endParaRPr>
            </a:p>
          </p:txBody>
        </p:sp>
        <p:sp>
          <p:nvSpPr>
            <p:cNvPr id="10" name="9 Rectángulo"/>
            <p:cNvSpPr/>
            <p:nvPr/>
          </p:nvSpPr>
          <p:spPr>
            <a:xfrm>
              <a:off x="2545149" y="3069056"/>
              <a:ext cx="822779"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Middle point</a:t>
              </a:r>
              <a:endParaRPr lang="en-AU" sz="1050" dirty="0">
                <a:solidFill>
                  <a:schemeClr val="tx1"/>
                </a:solidFill>
                <a:latin typeface="Arial Black" panose="020B0A04020102020204" pitchFamily="34" charset="0"/>
              </a:endParaRPr>
            </a:p>
          </p:txBody>
        </p:sp>
        <p:sp>
          <p:nvSpPr>
            <p:cNvPr id="11" name="10 Rectángulo"/>
            <p:cNvSpPr/>
            <p:nvPr/>
          </p:nvSpPr>
          <p:spPr>
            <a:xfrm>
              <a:off x="1650362" y="3069056"/>
              <a:ext cx="894787"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Class limits</a:t>
              </a:r>
              <a:endParaRPr lang="en-AU" sz="1050" dirty="0">
                <a:solidFill>
                  <a:schemeClr val="tx1"/>
                </a:solidFill>
                <a:latin typeface="Arial Black" panose="020B0A04020102020204" pitchFamily="34" charset="0"/>
              </a:endParaRPr>
            </a:p>
          </p:txBody>
        </p:sp>
        <p:sp>
          <p:nvSpPr>
            <p:cNvPr id="12" name="11 Rectángulo"/>
            <p:cNvSpPr/>
            <p:nvPr/>
          </p:nvSpPr>
          <p:spPr>
            <a:xfrm>
              <a:off x="971600" y="3069056"/>
              <a:ext cx="678762"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Class</a:t>
              </a:r>
              <a:endParaRPr lang="en-AU" sz="1050" dirty="0">
                <a:solidFill>
                  <a:schemeClr val="tx1"/>
                </a:solidFill>
                <a:latin typeface="Arial Black" panose="020B0A04020102020204" pitchFamily="34" charset="0"/>
              </a:endParaRPr>
            </a:p>
          </p:txBody>
        </p:sp>
        <p:sp>
          <p:nvSpPr>
            <p:cNvPr id="13" name="12 Rectángulo"/>
            <p:cNvSpPr/>
            <p:nvPr/>
          </p:nvSpPr>
          <p:spPr>
            <a:xfrm>
              <a:off x="4555552" y="3069056"/>
              <a:ext cx="1187624" cy="864000"/>
            </a:xfrm>
            <a:prstGeom prst="rect">
              <a:avLst/>
            </a:prstGeom>
            <a:solidFill>
              <a:schemeClr val="bg2">
                <a:lumMod val="50000"/>
              </a:schemeClr>
            </a:solidFill>
            <a:ln w="31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smtClean="0">
                  <a:solidFill>
                    <a:schemeClr val="tx1"/>
                  </a:solidFill>
                  <a:latin typeface="Arial Black" panose="020B0A04020102020204" pitchFamily="34" charset="0"/>
                </a:rPr>
                <a:t>Cumulative absolute frequency</a:t>
              </a:r>
            </a:p>
            <a:p>
              <a:pPr algn="ctr"/>
              <a:r>
                <a:rPr lang="en-AU" sz="1050" dirty="0" smtClean="0">
                  <a:solidFill>
                    <a:schemeClr val="tx1"/>
                  </a:solidFill>
                  <a:latin typeface="Arial Black" panose="020B0A04020102020204" pitchFamily="34" charset="0"/>
                </a:rPr>
                <a:t>(f</a:t>
              </a:r>
              <a:r>
                <a:rPr lang="en-AU" sz="1050" baseline="-25000" dirty="0" smtClean="0">
                  <a:solidFill>
                    <a:schemeClr val="tx1"/>
                  </a:solidFill>
                  <a:latin typeface="Arial Black" panose="020B0A04020102020204" pitchFamily="34" charset="0"/>
                </a:rPr>
                <a:t>i</a:t>
              </a:r>
              <a:r>
                <a:rPr lang="en-AU" sz="1050" dirty="0" smtClean="0">
                  <a:solidFill>
                    <a:schemeClr val="tx1"/>
                  </a:solidFill>
                  <a:latin typeface="Arial Black" panose="020B0A04020102020204" pitchFamily="34" charset="0"/>
                </a:rPr>
                <a:t>)</a:t>
              </a:r>
              <a:endParaRPr lang="en-AU" sz="1050" dirty="0">
                <a:solidFill>
                  <a:schemeClr val="tx1"/>
                </a:solidFill>
                <a:latin typeface="Arial Black" panose="020B0A04020102020204" pitchFamily="34" charset="0"/>
              </a:endParaRPr>
            </a:p>
          </p:txBody>
        </p:sp>
      </p:grpSp>
      <p:sp>
        <p:nvSpPr>
          <p:cNvPr id="14" name="13 Rectángulo"/>
          <p:cNvSpPr/>
          <p:nvPr/>
        </p:nvSpPr>
        <p:spPr>
          <a:xfrm>
            <a:off x="323528" y="4530824"/>
            <a:ext cx="2056947" cy="9144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1400" dirty="0" smtClean="0">
                <a:latin typeface="Arial Black" panose="020B0A04020102020204" pitchFamily="34" charset="0"/>
              </a:rPr>
              <a:t>Add and subtract 0.5 to the class value</a:t>
            </a:r>
            <a:endParaRPr lang="en-AU" sz="1400" dirty="0">
              <a:latin typeface="Arial Black" panose="020B0A04020102020204" pitchFamily="34" charset="0"/>
            </a:endParaRPr>
          </a:p>
        </p:txBody>
      </p:sp>
      <p:cxnSp>
        <p:nvCxnSpPr>
          <p:cNvPr id="16" name="15 Conector recto de flecha"/>
          <p:cNvCxnSpPr>
            <a:stCxn id="11" idx="2"/>
            <a:endCxn id="14" idx="0"/>
          </p:cNvCxnSpPr>
          <p:nvPr/>
        </p:nvCxnSpPr>
        <p:spPr>
          <a:xfrm flipH="1">
            <a:off x="1352002" y="3242135"/>
            <a:ext cx="786775" cy="1288689"/>
          </a:xfrm>
          <a:prstGeom prst="straightConnector1">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sp>
        <p:nvSpPr>
          <p:cNvPr id="17" name="16 Rectángulo"/>
          <p:cNvSpPr/>
          <p:nvPr/>
        </p:nvSpPr>
        <p:spPr>
          <a:xfrm>
            <a:off x="2915816" y="4514800"/>
            <a:ext cx="2724365" cy="914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AU" sz="1400" dirty="0" smtClean="0">
                <a:latin typeface="Arial Black" panose="020B0A04020102020204" pitchFamily="34" charset="0"/>
              </a:rPr>
              <a:t>Add both, the maximum and minimum of the class interval and then divide by 2</a:t>
            </a:r>
            <a:endParaRPr lang="en-AU" sz="1400" dirty="0">
              <a:latin typeface="Arial Black" panose="020B0A04020102020204" pitchFamily="34" charset="0"/>
            </a:endParaRPr>
          </a:p>
        </p:txBody>
      </p:sp>
      <p:cxnSp>
        <p:nvCxnSpPr>
          <p:cNvPr id="19" name="18 Conector recto de flecha"/>
          <p:cNvCxnSpPr>
            <a:stCxn id="10" idx="2"/>
            <a:endCxn id="17" idx="0"/>
          </p:cNvCxnSpPr>
          <p:nvPr/>
        </p:nvCxnSpPr>
        <p:spPr>
          <a:xfrm>
            <a:off x="2997560" y="3242135"/>
            <a:ext cx="1280439" cy="1272665"/>
          </a:xfrm>
          <a:prstGeom prst="straightConnector1">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sp>
        <p:nvSpPr>
          <p:cNvPr id="23" name="22 Rectángulo"/>
          <p:cNvSpPr/>
          <p:nvPr/>
        </p:nvSpPr>
        <p:spPr>
          <a:xfrm>
            <a:off x="6084168" y="4530824"/>
            <a:ext cx="2915816"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300" dirty="0" smtClean="0">
                <a:latin typeface="Arial Black" panose="020B0A04020102020204" pitchFamily="34" charset="0"/>
              </a:rPr>
              <a:t>It is the </a:t>
            </a:r>
            <a:r>
              <a:rPr lang="en-US" sz="1300" dirty="0">
                <a:latin typeface="Arial Black" panose="020B0A04020102020204" pitchFamily="34" charset="0"/>
              </a:rPr>
              <a:t>sum of each and every one of the absolute frequencies for all equal events or earlier than a value.</a:t>
            </a:r>
            <a:endParaRPr lang="en-AU" sz="1300" dirty="0">
              <a:latin typeface="Arial Black" panose="020B0A04020102020204" pitchFamily="34" charset="0"/>
            </a:endParaRPr>
          </a:p>
        </p:txBody>
      </p:sp>
      <p:cxnSp>
        <p:nvCxnSpPr>
          <p:cNvPr id="25" name="24 Conector recto de flecha"/>
          <p:cNvCxnSpPr>
            <a:stCxn id="13" idx="2"/>
            <a:endCxn id="23" idx="0"/>
          </p:cNvCxnSpPr>
          <p:nvPr/>
        </p:nvCxnSpPr>
        <p:spPr>
          <a:xfrm>
            <a:off x="5190385" y="3242135"/>
            <a:ext cx="2351691" cy="1288689"/>
          </a:xfrm>
          <a:prstGeom prst="straightConnector1">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a:stCxn id="7" idx="2"/>
            <a:endCxn id="23" idx="0"/>
          </p:cNvCxnSpPr>
          <p:nvPr/>
        </p:nvCxnSpPr>
        <p:spPr>
          <a:xfrm flipH="1">
            <a:off x="7542076" y="3242135"/>
            <a:ext cx="23557" cy="1288689"/>
          </a:xfrm>
          <a:prstGeom prst="straightConnector1">
            <a:avLst/>
          </a:prstGeom>
          <a:ln w="28575">
            <a:solidFill>
              <a:srgbClr val="0000CC"/>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606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iterate type="lt">
                                    <p:tmAbs val="100"/>
                                  </p:iterate>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52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anim calcmode="lin" valueType="num">
                                      <p:cBhvr>
                                        <p:cTn id="20" dur="500" fill="hold"/>
                                        <p:tgtEl>
                                          <p:spTgt spid="6"/>
                                        </p:tgtEl>
                                        <p:attrNameLst>
                                          <p:attrName>ppt_x</p:attrName>
                                        </p:attrNameLst>
                                      </p:cBhvr>
                                      <p:tavLst>
                                        <p:tav tm="0">
                                          <p:val>
                                            <p:fltVal val="0.5"/>
                                          </p:val>
                                        </p:tav>
                                        <p:tav tm="100000">
                                          <p:val>
                                            <p:strVal val="#ppt_x"/>
                                          </p:val>
                                        </p:tav>
                                      </p:tavLst>
                                    </p:anim>
                                    <p:anim calcmode="lin" valueType="num">
                                      <p:cBhvr>
                                        <p:cTn id="21" dur="500" fill="hold"/>
                                        <p:tgtEl>
                                          <p:spTgt spid="6"/>
                                        </p:tgtEl>
                                        <p:attrNameLst>
                                          <p:attrName>ppt_y</p:attrName>
                                        </p:attrNameLst>
                                      </p:cBhvr>
                                      <p:tavLst>
                                        <p:tav tm="0">
                                          <p:val>
                                            <p:fltVal val="0.5"/>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00"/>
                                  </p:iterate>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up)">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iterate type="lt">
                                    <p:tmAbs val="100"/>
                                  </p:iterate>
                                  <p:childTnLst>
                                    <p:set>
                                      <p:cBhvr>
                                        <p:cTn id="39" dur="1" fill="hold">
                                          <p:stCondLst>
                                            <p:cond delay="0"/>
                                          </p:stCondLst>
                                        </p:cTn>
                                        <p:tgtEl>
                                          <p:spTgt spid="1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wipe(up)">
                                      <p:cBhvr>
                                        <p:cTn id="44" dur="500"/>
                                        <p:tgtEl>
                                          <p:spTgt spid="27"/>
                                        </p:tgtEl>
                                      </p:cBhvr>
                                    </p:animEffect>
                                  </p:childTnLst>
                                </p:cTn>
                              </p:par>
                              <p:par>
                                <p:cTn id="45" presetID="22" presetClass="entr" presetSubtype="1"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up)">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iterate type="lt">
                                    <p:tmAbs val="100"/>
                                  </p:iterate>
                                  <p:childTnLst>
                                    <p:set>
                                      <p:cBhvr>
                                        <p:cTn id="51"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4" grpId="0" animBg="1"/>
      <p:bldP spid="17" grpId="0" animBg="1"/>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5439"/>
            <a:ext cx="9144000" cy="54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dirty="0">
              <a:ln>
                <a:solidFill>
                  <a:schemeClr val="accent3">
                    <a:lumMod val="40000"/>
                    <a:lumOff val="60000"/>
                  </a:schemeClr>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4" name="3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5" name="4 Rectángulo"/>
          <p:cNvSpPr/>
          <p:nvPr/>
        </p:nvSpPr>
        <p:spPr>
          <a:xfrm>
            <a:off x="0" y="2136339"/>
            <a:ext cx="9144775" cy="2585323"/>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AU" sz="5400" dirty="0" smtClean="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rPr>
              <a:t>Let´s see how to show data in graphs…</a:t>
            </a:r>
            <a:endParaRPr lang="en-AU" sz="5400" cap="none" spc="0" dirty="0">
              <a:ln>
                <a:solidFill>
                  <a:schemeClr val="bg2">
                    <a:lumMod val="50000"/>
                  </a:schemeClr>
                </a:solidFill>
                <a:prstDash val="solid"/>
              </a:ln>
              <a:effectLst>
                <a:outerShdw blurRad="38100" dist="38100" dir="2700000" algn="tl">
                  <a:srgbClr val="000000">
                    <a:alpha val="43137"/>
                  </a:srgbClr>
                </a:outerShdw>
              </a:effectLst>
              <a:latin typeface="Ravie" panose="04040805050809020602" pitchFamily="82" charset="0"/>
            </a:endParaRPr>
          </a:p>
        </p:txBody>
      </p:sp>
    </p:spTree>
    <p:extLst>
      <p:ext uri="{BB962C8B-B14F-4D97-AF65-F5344CB8AC3E}">
        <p14:creationId xmlns:p14="http://schemas.microsoft.com/office/powerpoint/2010/main" val="168842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00"/>
                                  </p:iterate>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5439"/>
            <a:ext cx="9144000" cy="72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5400" dirty="0" smtClean="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rPr>
              <a:t>GRAPHS</a:t>
            </a:r>
            <a:endParaRPr lang="en-AU" sz="5400" dirty="0">
              <a:ln>
                <a:solidFill>
                  <a:srgbClr val="FFFF00"/>
                </a:solidFill>
              </a:ln>
              <a:solidFill>
                <a:schemeClr val="tx2"/>
              </a:solidFill>
              <a:effectLst>
                <a:glow rad="101600">
                  <a:schemeClr val="accent3">
                    <a:satMod val="175000"/>
                    <a:alpha val="40000"/>
                  </a:schemeClr>
                </a:glow>
                <a:outerShdw blurRad="38100" dist="38100" dir="2700000" algn="tl">
                  <a:srgbClr val="000000">
                    <a:alpha val="43137"/>
                  </a:srgbClr>
                </a:outerShdw>
              </a:effectLst>
              <a:latin typeface="Snap ITC" panose="04040A07060A02020202" pitchFamily="82" charset="0"/>
            </a:endParaRPr>
          </a:p>
        </p:txBody>
      </p:sp>
      <p:sp>
        <p:nvSpPr>
          <p:cNvPr id="3" name="2 Rectángulo"/>
          <p:cNvSpPr/>
          <p:nvPr/>
        </p:nvSpPr>
        <p:spPr>
          <a:xfrm>
            <a:off x="0" y="6498000"/>
            <a:ext cx="9144000" cy="360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aphicFrame>
        <p:nvGraphicFramePr>
          <p:cNvPr id="4" name="3 Gráfico"/>
          <p:cNvGraphicFramePr/>
          <p:nvPr>
            <p:extLst>
              <p:ext uri="{D42A27DB-BD31-4B8C-83A1-F6EECF244321}">
                <p14:modId xmlns:p14="http://schemas.microsoft.com/office/powerpoint/2010/main" val="1000169949"/>
              </p:ext>
            </p:extLst>
          </p:nvPr>
        </p:nvGraphicFramePr>
        <p:xfrm>
          <a:off x="604300" y="1391236"/>
          <a:ext cx="3600000"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1643515" y="980728"/>
            <a:ext cx="1521570" cy="369332"/>
          </a:xfrm>
          <a:prstGeom prst="rect">
            <a:avLst/>
          </a:prstGeom>
          <a:noFill/>
        </p:spPr>
        <p:txBody>
          <a:bodyPr wrap="none" rtlCol="0">
            <a:spAutoFit/>
          </a:bodyPr>
          <a:lstStyle/>
          <a:p>
            <a:r>
              <a:rPr lang="en-AU" u="sng" dirty="0" smtClean="0">
                <a:solidFill>
                  <a:srgbClr val="FF0000"/>
                </a:solidFill>
                <a:latin typeface="Showcard Gothic" panose="04020904020102020604" pitchFamily="82" charset="0"/>
              </a:rPr>
              <a:t>Histogram</a:t>
            </a:r>
            <a:endParaRPr lang="en-AU" u="sng" dirty="0">
              <a:solidFill>
                <a:srgbClr val="FF0000"/>
              </a:solidFill>
              <a:latin typeface="Showcard Gothic" panose="04020904020102020604" pitchFamily="82" charset="0"/>
            </a:endParaRPr>
          </a:p>
        </p:txBody>
      </p:sp>
      <p:sp>
        <p:nvSpPr>
          <p:cNvPr id="6" name="5 CuadroTexto"/>
          <p:cNvSpPr txBox="1"/>
          <p:nvPr/>
        </p:nvSpPr>
        <p:spPr>
          <a:xfrm rot="16200000">
            <a:off x="-109792" y="2229318"/>
            <a:ext cx="1165704" cy="276999"/>
          </a:xfrm>
          <a:prstGeom prst="rect">
            <a:avLst/>
          </a:prstGeom>
          <a:noFill/>
        </p:spPr>
        <p:txBody>
          <a:bodyPr wrap="none" rtlCol="0">
            <a:spAutoFit/>
          </a:bodyPr>
          <a:lstStyle/>
          <a:p>
            <a:r>
              <a:rPr lang="en-AU" sz="1200" dirty="0" smtClean="0">
                <a:latin typeface="Showcard Gothic" panose="04020904020102020604" pitchFamily="82" charset="0"/>
              </a:rPr>
              <a:t>Frequencies</a:t>
            </a:r>
            <a:endParaRPr lang="en-AU" sz="1200" dirty="0">
              <a:latin typeface="Showcard Gothic" panose="04020904020102020604" pitchFamily="82" charset="0"/>
            </a:endParaRPr>
          </a:p>
        </p:txBody>
      </p:sp>
      <p:sp>
        <p:nvSpPr>
          <p:cNvPr id="7" name="6 CuadroTexto"/>
          <p:cNvSpPr txBox="1"/>
          <p:nvPr/>
        </p:nvSpPr>
        <p:spPr>
          <a:xfrm>
            <a:off x="2771800" y="3573016"/>
            <a:ext cx="1467068" cy="276999"/>
          </a:xfrm>
          <a:prstGeom prst="rect">
            <a:avLst/>
          </a:prstGeom>
          <a:noFill/>
        </p:spPr>
        <p:txBody>
          <a:bodyPr wrap="none" rtlCol="0">
            <a:spAutoFit/>
          </a:bodyPr>
          <a:lstStyle/>
          <a:p>
            <a:r>
              <a:rPr lang="en-AU" sz="1200" dirty="0" smtClean="0">
                <a:latin typeface="Showcard Gothic" panose="04020904020102020604" pitchFamily="82" charset="0"/>
              </a:rPr>
              <a:t>Class-intervals</a:t>
            </a:r>
            <a:endParaRPr lang="en-AU" sz="1200" dirty="0">
              <a:latin typeface="Showcard Gothic" panose="04020904020102020604" pitchFamily="82" charset="0"/>
            </a:endParaRPr>
          </a:p>
        </p:txBody>
      </p:sp>
      <p:graphicFrame>
        <p:nvGraphicFramePr>
          <p:cNvPr id="8" name="7 Gráfico"/>
          <p:cNvGraphicFramePr/>
          <p:nvPr>
            <p:extLst>
              <p:ext uri="{D42A27DB-BD31-4B8C-83A1-F6EECF244321}">
                <p14:modId xmlns:p14="http://schemas.microsoft.com/office/powerpoint/2010/main" val="1282570740"/>
              </p:ext>
            </p:extLst>
          </p:nvPr>
        </p:nvGraphicFramePr>
        <p:xfrm>
          <a:off x="5148064" y="1391236"/>
          <a:ext cx="360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9" name="8 CuadroTexto"/>
          <p:cNvSpPr txBox="1"/>
          <p:nvPr/>
        </p:nvSpPr>
        <p:spPr>
          <a:xfrm>
            <a:off x="5724128" y="980728"/>
            <a:ext cx="2605200" cy="369332"/>
          </a:xfrm>
          <a:prstGeom prst="rect">
            <a:avLst/>
          </a:prstGeom>
          <a:noFill/>
        </p:spPr>
        <p:txBody>
          <a:bodyPr wrap="none" rtlCol="0">
            <a:spAutoFit/>
          </a:bodyPr>
          <a:lstStyle/>
          <a:p>
            <a:r>
              <a:rPr lang="en-AU" u="sng" dirty="0" smtClean="0">
                <a:solidFill>
                  <a:srgbClr val="FF0000"/>
                </a:solidFill>
                <a:latin typeface="Showcard Gothic" panose="04020904020102020604" pitchFamily="82" charset="0"/>
              </a:rPr>
              <a:t>Frequency polygon</a:t>
            </a:r>
            <a:endParaRPr lang="en-AU" u="sng" dirty="0">
              <a:solidFill>
                <a:srgbClr val="FF0000"/>
              </a:solidFill>
              <a:latin typeface="Showcard Gothic" panose="04020904020102020604" pitchFamily="82" charset="0"/>
            </a:endParaRPr>
          </a:p>
        </p:txBody>
      </p:sp>
      <p:sp>
        <p:nvSpPr>
          <p:cNvPr id="10" name="9 CuadroTexto"/>
          <p:cNvSpPr txBox="1"/>
          <p:nvPr/>
        </p:nvSpPr>
        <p:spPr>
          <a:xfrm rot="16200000">
            <a:off x="4415680" y="2217169"/>
            <a:ext cx="1165704" cy="276999"/>
          </a:xfrm>
          <a:prstGeom prst="rect">
            <a:avLst/>
          </a:prstGeom>
          <a:noFill/>
        </p:spPr>
        <p:txBody>
          <a:bodyPr wrap="none" rtlCol="0">
            <a:spAutoFit/>
          </a:bodyPr>
          <a:lstStyle/>
          <a:p>
            <a:r>
              <a:rPr lang="en-AU" sz="1200" dirty="0" smtClean="0">
                <a:latin typeface="Showcard Gothic" panose="04020904020102020604" pitchFamily="82" charset="0"/>
              </a:rPr>
              <a:t>Frequencies</a:t>
            </a:r>
            <a:endParaRPr lang="en-AU" sz="1200" dirty="0">
              <a:latin typeface="Showcard Gothic" panose="04020904020102020604" pitchFamily="82" charset="0"/>
            </a:endParaRPr>
          </a:p>
        </p:txBody>
      </p:sp>
      <p:sp>
        <p:nvSpPr>
          <p:cNvPr id="11" name="10 CuadroTexto"/>
          <p:cNvSpPr txBox="1"/>
          <p:nvPr/>
        </p:nvSpPr>
        <p:spPr>
          <a:xfrm>
            <a:off x="7292916" y="3560867"/>
            <a:ext cx="1467068" cy="276999"/>
          </a:xfrm>
          <a:prstGeom prst="rect">
            <a:avLst/>
          </a:prstGeom>
          <a:noFill/>
        </p:spPr>
        <p:txBody>
          <a:bodyPr wrap="none" rtlCol="0">
            <a:spAutoFit/>
          </a:bodyPr>
          <a:lstStyle/>
          <a:p>
            <a:r>
              <a:rPr lang="en-AU" sz="1200" dirty="0" smtClean="0">
                <a:latin typeface="Showcard Gothic" panose="04020904020102020604" pitchFamily="82" charset="0"/>
              </a:rPr>
              <a:t>Class-intervals</a:t>
            </a:r>
            <a:endParaRPr lang="en-AU" sz="1200" dirty="0">
              <a:latin typeface="Showcard Gothic" panose="04020904020102020604" pitchFamily="82" charset="0"/>
            </a:endParaRPr>
          </a:p>
        </p:txBody>
      </p:sp>
      <p:pic>
        <p:nvPicPr>
          <p:cNvPr id="12" name="Picture 8"/>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12256" y="4350467"/>
            <a:ext cx="3626611" cy="1742829"/>
          </a:xfrm>
          <a:prstGeom prst="rect">
            <a:avLst/>
          </a:prstGeom>
          <a:noFill/>
          <a:ln w="9525">
            <a:solidFill>
              <a:schemeClr val="tx1"/>
            </a:solidFill>
            <a:miter lim="800000"/>
            <a:headEnd/>
            <a:tailEnd/>
          </a:ln>
          <a:effectLst>
            <a:glow rad="101600">
              <a:srgbClr val="FFFF00">
                <a:alpha val="60000"/>
              </a:srgbClr>
            </a:glow>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pic>
        <p:nvPicPr>
          <p:cNvPr id="13" name="Picture 10" descr="http://t0.gstatic.com/images?q=tbn:ANd9GcQ47m7y8qZmNf8G9iWmtMKwV3zieU8DCd5w_C8ZAl31A9SjxJCzEA"/>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137032" y="4293096"/>
            <a:ext cx="3622952" cy="1800200"/>
          </a:xfrm>
          <a:prstGeom prst="rect">
            <a:avLst/>
          </a:prstGeom>
          <a:noFill/>
          <a:effectLst>
            <a:glow rad="101600">
              <a:srgbClr val="FFFF00">
                <a:alpha val="60000"/>
              </a:srgbClr>
            </a:glow>
          </a:effectLst>
          <a:extLst>
            <a:ext uri="{909E8E84-426E-40DD-AFC4-6F175D3DCCD1}">
              <a14:hiddenFill xmlns:a14="http://schemas.microsoft.com/office/drawing/2010/main">
                <a:solidFill>
                  <a:srgbClr val="FFFFFF"/>
                </a:solidFill>
              </a14:hiddenFill>
            </a:ext>
          </a:extLst>
        </p:spPr>
      </p:pic>
      <p:sp>
        <p:nvSpPr>
          <p:cNvPr id="14" name="13 CuadroTexto"/>
          <p:cNvSpPr txBox="1"/>
          <p:nvPr/>
        </p:nvSpPr>
        <p:spPr>
          <a:xfrm>
            <a:off x="539552" y="3933056"/>
            <a:ext cx="3714478" cy="369332"/>
          </a:xfrm>
          <a:prstGeom prst="rect">
            <a:avLst/>
          </a:prstGeom>
          <a:noFill/>
        </p:spPr>
        <p:txBody>
          <a:bodyPr wrap="none" rtlCol="0">
            <a:spAutoFit/>
          </a:bodyPr>
          <a:lstStyle/>
          <a:p>
            <a:r>
              <a:rPr lang="en-AU" u="sng" dirty="0" smtClean="0">
                <a:solidFill>
                  <a:srgbClr val="FF0000"/>
                </a:solidFill>
                <a:latin typeface="Showcard Gothic" panose="04020904020102020604" pitchFamily="82" charset="0"/>
              </a:rPr>
              <a:t>Relative frequency polygon</a:t>
            </a:r>
            <a:endParaRPr lang="en-AU" u="sng" dirty="0">
              <a:solidFill>
                <a:srgbClr val="FF0000"/>
              </a:solidFill>
              <a:latin typeface="Showcard Gothic" panose="04020904020102020604" pitchFamily="82" charset="0"/>
            </a:endParaRPr>
          </a:p>
        </p:txBody>
      </p:sp>
      <p:sp>
        <p:nvSpPr>
          <p:cNvPr id="15" name="14 CuadroTexto"/>
          <p:cNvSpPr txBox="1"/>
          <p:nvPr/>
        </p:nvSpPr>
        <p:spPr>
          <a:xfrm>
            <a:off x="5508104" y="3923764"/>
            <a:ext cx="2970685" cy="369332"/>
          </a:xfrm>
          <a:prstGeom prst="rect">
            <a:avLst/>
          </a:prstGeom>
          <a:noFill/>
        </p:spPr>
        <p:txBody>
          <a:bodyPr wrap="none" rtlCol="0">
            <a:spAutoFit/>
          </a:bodyPr>
          <a:lstStyle/>
          <a:p>
            <a:r>
              <a:rPr lang="en-AU" u="sng" dirty="0" smtClean="0">
                <a:solidFill>
                  <a:srgbClr val="FF0000"/>
                </a:solidFill>
                <a:latin typeface="Showcard Gothic" panose="04020904020102020604" pitchFamily="82" charset="0"/>
              </a:rPr>
              <a:t>Cumulative frequency</a:t>
            </a:r>
            <a:endParaRPr lang="en-AU" u="sng" dirty="0">
              <a:solidFill>
                <a:srgbClr val="FF0000"/>
              </a:solidFill>
              <a:latin typeface="Showcard Gothic" panose="04020904020102020604" pitchFamily="82" charset="0"/>
            </a:endParaRPr>
          </a:p>
        </p:txBody>
      </p:sp>
    </p:spTree>
    <p:extLst>
      <p:ext uri="{BB962C8B-B14F-4D97-AF65-F5344CB8AC3E}">
        <p14:creationId xmlns:p14="http://schemas.microsoft.com/office/powerpoint/2010/main" val="157163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type="lt">
                                    <p:tmAbs val="100"/>
                                  </p:iterate>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iterate type="lt">
                                    <p:tmAbs val="100"/>
                                  </p:iterate>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iterate type="lt">
                                    <p:tmAbs val="100"/>
                                  </p:iterate>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iterate type="lt">
                                    <p:tmAbs val="100"/>
                                  </p:iterate>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8"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0-#ppt_w/2"/>
                                          </p:val>
                                        </p:tav>
                                        <p:tav tm="100000">
                                          <p:val>
                                            <p:strVal val="#ppt_x"/>
                                          </p:val>
                                        </p:tav>
                                      </p:tavLst>
                                    </p:anim>
                                    <p:anim calcmode="lin" valueType="num">
                                      <p:cBhvr additive="base">
                                        <p:cTn id="5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Effect transition="in" filter="fade">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1+#ppt_w/2"/>
                                          </p:val>
                                        </p:tav>
                                        <p:tav tm="100000">
                                          <p:val>
                                            <p:strVal val="#ppt_x"/>
                                          </p:val>
                                        </p:tav>
                                      </p:tavLst>
                                    </p:anim>
                                    <p:anim calcmode="lin" valueType="num">
                                      <p:cBhvr additive="base">
                                        <p:cTn id="70"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P spid="6" grpId="0"/>
      <p:bldP spid="7" grpId="0"/>
      <p:bldGraphic spid="8" grpId="0">
        <p:bldAsOne/>
      </p:bldGraphic>
      <p:bldP spid="9" grpId="0"/>
      <p:bldP spid="10" grpId="0"/>
      <p:bldP spid="11" grpId="0"/>
      <p:bldP spid="14" grpId="0"/>
      <p:bldP spid="15"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1924</TotalTime>
  <Words>3056</Words>
  <Application>Microsoft Office PowerPoint</Application>
  <PresentationFormat>Presentación en pantalla (4:3)</PresentationFormat>
  <Paragraphs>798</Paragraphs>
  <Slides>41</Slides>
  <Notes>2</Notes>
  <HiddenSlides>0</HiddenSlides>
  <MMClips>0</MMClips>
  <ScaleCrop>false</ScaleCrop>
  <HeadingPairs>
    <vt:vector size="4" baseType="variant">
      <vt:variant>
        <vt:lpstr>Tema</vt:lpstr>
      </vt:variant>
      <vt:variant>
        <vt:i4>1</vt:i4>
      </vt:variant>
      <vt:variant>
        <vt:lpstr>Títulos de diapositiva</vt:lpstr>
      </vt:variant>
      <vt:variant>
        <vt:i4>41</vt:i4>
      </vt:variant>
    </vt:vector>
  </HeadingPairs>
  <TitlesOfParts>
    <vt:vector size="42"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Erick Duque Barragán</dc:creator>
  <cp:lastModifiedBy>Erick Duque Barragán</cp:lastModifiedBy>
  <cp:revision>88</cp:revision>
  <dcterms:created xsi:type="dcterms:W3CDTF">2021-08-03T03:26:50Z</dcterms:created>
  <dcterms:modified xsi:type="dcterms:W3CDTF">2023-05-10T22:13:42Z</dcterms:modified>
</cp:coreProperties>
</file>