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wav"/>
  <Default Extension="wdp" ContentType="image/vnd.ms-photo"/>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1" r:id="rId2"/>
    <p:sldId id="256" r:id="rId3"/>
    <p:sldId id="257" r:id="rId4"/>
    <p:sldId id="258" r:id="rId5"/>
    <p:sldId id="259" r:id="rId6"/>
    <p:sldId id="260" r:id="rId7"/>
    <p:sldId id="274" r:id="rId8"/>
    <p:sldId id="262" r:id="rId9"/>
    <p:sldId id="264" r:id="rId10"/>
    <p:sldId id="265" r:id="rId11"/>
    <p:sldId id="267" r:id="rId12"/>
    <p:sldId id="268" r:id="rId13"/>
    <p:sldId id="269" r:id="rId14"/>
    <p:sldId id="270" r:id="rId15"/>
    <p:sldId id="271" r:id="rId16"/>
    <p:sldId id="272" r:id="rId17"/>
    <p:sldId id="273" r:id="rId18"/>
    <p:sldId id="275" r:id="rId19"/>
    <p:sldId id="276" r:id="rId2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D:\Documents\Documents\Clases%20virtuales\Datos%20de%20ejercicio.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Hoja1!$B$1</c:f>
              <c:strCache>
                <c:ptCount val="1"/>
                <c:pt idx="0">
                  <c:v>Serie 1</c:v>
                </c:pt>
              </c:strCache>
            </c:strRef>
          </c:tx>
          <c:marker>
            <c:symbol val="none"/>
          </c:marker>
          <c:cat>
            <c:numRef>
              <c:f>Hoja1!$A$2:$A$8</c:f>
              <c:numCache>
                <c:formatCode>General</c:formatCode>
                <c:ptCount val="7"/>
                <c:pt idx="0">
                  <c:v>28</c:v>
                </c:pt>
                <c:pt idx="1">
                  <c:v>30</c:v>
                </c:pt>
                <c:pt idx="2">
                  <c:v>32</c:v>
                </c:pt>
                <c:pt idx="3">
                  <c:v>34</c:v>
                </c:pt>
                <c:pt idx="4">
                  <c:v>36</c:v>
                </c:pt>
                <c:pt idx="5">
                  <c:v>38</c:v>
                </c:pt>
                <c:pt idx="6">
                  <c:v>40</c:v>
                </c:pt>
              </c:numCache>
            </c:numRef>
          </c:cat>
          <c:val>
            <c:numRef>
              <c:f>Hoja1!$B$2:$B$8</c:f>
              <c:numCache>
                <c:formatCode>General</c:formatCode>
                <c:ptCount val="7"/>
                <c:pt idx="0">
                  <c:v>6</c:v>
                </c:pt>
                <c:pt idx="1">
                  <c:v>10</c:v>
                </c:pt>
                <c:pt idx="2">
                  <c:v>8</c:v>
                </c:pt>
                <c:pt idx="3">
                  <c:v>12</c:v>
                </c:pt>
                <c:pt idx="4">
                  <c:v>4</c:v>
                </c:pt>
                <c:pt idx="5">
                  <c:v>2</c:v>
                </c:pt>
                <c:pt idx="6">
                  <c:v>0</c:v>
                </c:pt>
              </c:numCache>
            </c:numRef>
          </c:val>
          <c:smooth val="0"/>
        </c:ser>
        <c:dLbls>
          <c:showLegendKey val="0"/>
          <c:showVal val="0"/>
          <c:showCatName val="0"/>
          <c:showSerName val="0"/>
          <c:showPercent val="0"/>
          <c:showBubbleSize val="0"/>
        </c:dLbls>
        <c:dropLines/>
        <c:marker val="1"/>
        <c:smooth val="0"/>
        <c:axId val="51590656"/>
        <c:axId val="51592192"/>
      </c:lineChart>
      <c:catAx>
        <c:axId val="51590656"/>
        <c:scaling>
          <c:orientation val="minMax"/>
        </c:scaling>
        <c:delete val="0"/>
        <c:axPos val="b"/>
        <c:numFmt formatCode="General" sourceLinked="1"/>
        <c:majorTickMark val="none"/>
        <c:minorTickMark val="none"/>
        <c:tickLblPos val="nextTo"/>
        <c:spPr>
          <a:ln w="28575">
            <a:solidFill>
              <a:schemeClr val="tx1"/>
            </a:solidFill>
            <a:headEnd type="none" w="med" len="med"/>
            <a:tailEnd type="arrow" w="med" len="med"/>
          </a:ln>
        </c:spPr>
        <c:txPr>
          <a:bodyPr/>
          <a:lstStyle/>
          <a:p>
            <a:pPr>
              <a:defRPr>
                <a:latin typeface="Arial Narrow" panose="020B0606020202030204" pitchFamily="34" charset="0"/>
              </a:defRPr>
            </a:pPr>
            <a:endParaRPr lang="es-CO"/>
          </a:p>
        </c:txPr>
        <c:crossAx val="51592192"/>
        <c:crosses val="autoZero"/>
        <c:auto val="1"/>
        <c:lblAlgn val="ctr"/>
        <c:lblOffset val="100"/>
        <c:noMultiLvlLbl val="0"/>
      </c:catAx>
      <c:valAx>
        <c:axId val="51592192"/>
        <c:scaling>
          <c:orientation val="minMax"/>
          <c:max val="12"/>
        </c:scaling>
        <c:delete val="0"/>
        <c:axPos val="l"/>
        <c:numFmt formatCode="General" sourceLinked="1"/>
        <c:majorTickMark val="out"/>
        <c:minorTickMark val="none"/>
        <c:tickLblPos val="nextTo"/>
        <c:spPr>
          <a:ln w="28575">
            <a:solidFill>
              <a:schemeClr val="tx1"/>
            </a:solidFill>
            <a:headEnd type="none" w="med" len="med"/>
            <a:tailEnd type="arrow" w="med" len="med"/>
          </a:ln>
        </c:spPr>
        <c:txPr>
          <a:bodyPr/>
          <a:lstStyle/>
          <a:p>
            <a:pPr>
              <a:defRPr>
                <a:latin typeface="Arial Narrow" panose="020B0606020202030204" pitchFamily="34" charset="0"/>
              </a:defRPr>
            </a:pPr>
            <a:endParaRPr lang="es-CO"/>
          </a:p>
        </c:txPr>
        <c:crossAx val="51590656"/>
        <c:crosses val="autoZero"/>
        <c:crossBetween val="between"/>
      </c:valAx>
    </c:plotArea>
    <c:plotVisOnly val="1"/>
    <c:dispBlanksAs val="gap"/>
    <c:showDLblsOverMax val="0"/>
  </c:chart>
  <c:spPr>
    <a:ln>
      <a:solidFill>
        <a:schemeClr val="tx1"/>
      </a:solidFill>
    </a:ln>
    <a:effectLst>
      <a:glow rad="63500">
        <a:srgbClr val="FFFF00">
          <a:alpha val="40000"/>
        </a:srgbClr>
      </a:glow>
    </a:effectLst>
  </c:spPr>
  <c:txPr>
    <a:bodyPr/>
    <a:lstStyle/>
    <a:p>
      <a:pPr>
        <a:defRPr sz="1800"/>
      </a:pPr>
      <a:endParaRPr lang="es-CO"/>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lang="es-CO" sz="2000" b="0" noProof="0">
                <a:solidFill>
                  <a:srgbClr val="FF0000"/>
                </a:solidFill>
                <a:latin typeface="Ravie" panose="04040805050809020602" pitchFamily="82" charset="0"/>
              </a:defRPr>
            </a:pPr>
            <a:r>
              <a:rPr lang="es-CO" sz="2000" b="0" noProof="0" dirty="0">
                <a:solidFill>
                  <a:srgbClr val="FF0000"/>
                </a:solidFill>
                <a:latin typeface="Ravie" panose="04040805050809020602" pitchFamily="82" charset="0"/>
              </a:rPr>
              <a:t>Estaturas de los estudiantes del grado 10° Colegio “El hueco – El </a:t>
            </a:r>
            <a:r>
              <a:rPr lang="es-CO" sz="2000" b="0" noProof="0" dirty="0" smtClean="0">
                <a:solidFill>
                  <a:srgbClr val="FF0000"/>
                </a:solidFill>
                <a:latin typeface="Ravie" panose="04040805050809020602" pitchFamily="82" charset="0"/>
              </a:rPr>
              <a:t>Túnel</a:t>
            </a:r>
            <a:r>
              <a:rPr lang="es-CO" sz="2000" b="0" noProof="0" dirty="0">
                <a:solidFill>
                  <a:srgbClr val="FF0000"/>
                </a:solidFill>
                <a:latin typeface="Ravie" panose="04040805050809020602" pitchFamily="82" charset="0"/>
              </a:rPr>
              <a:t>”</a:t>
            </a:r>
          </a:p>
        </c:rich>
      </c:tx>
      <c:layout/>
      <c:overlay val="0"/>
    </c:title>
    <c:autoTitleDeleted val="0"/>
    <c:plotArea>
      <c:layout/>
      <c:barChart>
        <c:barDir val="col"/>
        <c:grouping val="clustered"/>
        <c:varyColors val="0"/>
        <c:ser>
          <c:idx val="0"/>
          <c:order val="0"/>
          <c:tx>
            <c:v>Frecuencia</c:v>
          </c:tx>
          <c:spPr>
            <a:solidFill>
              <a:srgbClr val="0000FF"/>
            </a:solidFill>
            <a:ln>
              <a:solidFill>
                <a:schemeClr val="tx1"/>
              </a:solidFill>
            </a:ln>
          </c:spPr>
          <c:invertIfNegative val="0"/>
          <c:cat>
            <c:numRef>
              <c:f>Hoja1!$D$15:$D$23</c:f>
              <c:numCache>
                <c:formatCode>General</c:formatCode>
                <c:ptCount val="9"/>
                <c:pt idx="0">
                  <c:v>150</c:v>
                </c:pt>
                <c:pt idx="1">
                  <c:v>156</c:v>
                </c:pt>
                <c:pt idx="2">
                  <c:v>162</c:v>
                </c:pt>
                <c:pt idx="3">
                  <c:v>168</c:v>
                </c:pt>
                <c:pt idx="4">
                  <c:v>174</c:v>
                </c:pt>
                <c:pt idx="5">
                  <c:v>180</c:v>
                </c:pt>
                <c:pt idx="6">
                  <c:v>186</c:v>
                </c:pt>
                <c:pt idx="7">
                  <c:v>192</c:v>
                </c:pt>
              </c:numCache>
            </c:numRef>
          </c:cat>
          <c:val>
            <c:numRef>
              <c:f>Hoja1!$E$15:$E$23</c:f>
              <c:numCache>
                <c:formatCode>General</c:formatCode>
                <c:ptCount val="9"/>
                <c:pt idx="0">
                  <c:v>1</c:v>
                </c:pt>
                <c:pt idx="1">
                  <c:v>3</c:v>
                </c:pt>
                <c:pt idx="2">
                  <c:v>8</c:v>
                </c:pt>
                <c:pt idx="3">
                  <c:v>16</c:v>
                </c:pt>
                <c:pt idx="4">
                  <c:v>29</c:v>
                </c:pt>
                <c:pt idx="5">
                  <c:v>10</c:v>
                </c:pt>
                <c:pt idx="6">
                  <c:v>6</c:v>
                </c:pt>
                <c:pt idx="7">
                  <c:v>2</c:v>
                </c:pt>
              </c:numCache>
            </c:numRef>
          </c:val>
        </c:ser>
        <c:dLbls>
          <c:showLegendKey val="0"/>
          <c:showVal val="0"/>
          <c:showCatName val="0"/>
          <c:showSerName val="0"/>
          <c:showPercent val="0"/>
          <c:showBubbleSize val="0"/>
        </c:dLbls>
        <c:gapWidth val="0"/>
        <c:axId val="183697792"/>
        <c:axId val="183699712"/>
      </c:barChart>
      <c:catAx>
        <c:axId val="183697792"/>
        <c:scaling>
          <c:orientation val="minMax"/>
        </c:scaling>
        <c:delete val="0"/>
        <c:axPos val="b"/>
        <c:title>
          <c:tx>
            <c:rich>
              <a:bodyPr/>
              <a:lstStyle/>
              <a:p>
                <a:pPr>
                  <a:defRPr sz="1200" b="0">
                    <a:latin typeface="Ravie" panose="04040805050809020602" pitchFamily="82" charset="0"/>
                  </a:defRPr>
                </a:pPr>
                <a:r>
                  <a:rPr lang="es-CO" sz="1200" b="0">
                    <a:latin typeface="Ravie" panose="04040805050809020602" pitchFamily="82" charset="0"/>
                  </a:rPr>
                  <a:t>Estaturas (cm)</a:t>
                </a:r>
              </a:p>
            </c:rich>
          </c:tx>
          <c:layout>
            <c:manualLayout>
              <c:xMode val="edge"/>
              <c:yMode val="edge"/>
              <c:x val="0.78269806858297031"/>
              <c:y val="0.91112205091399401"/>
            </c:manualLayout>
          </c:layout>
          <c:overlay val="0"/>
        </c:title>
        <c:numFmt formatCode="General" sourceLinked="1"/>
        <c:majorTickMark val="none"/>
        <c:minorTickMark val="none"/>
        <c:tickLblPos val="nextTo"/>
        <c:spPr>
          <a:ln w="28575">
            <a:solidFill>
              <a:schemeClr val="tx1"/>
            </a:solidFill>
            <a:headEnd type="none" w="med" len="med"/>
            <a:tailEnd type="arrow" w="med" len="med"/>
          </a:ln>
        </c:spPr>
        <c:txPr>
          <a:bodyPr/>
          <a:lstStyle/>
          <a:p>
            <a:pPr>
              <a:defRPr>
                <a:latin typeface="Showcard Gothic" panose="04020904020102020604" pitchFamily="82" charset="0"/>
              </a:defRPr>
            </a:pPr>
            <a:endParaRPr lang="es-CO"/>
          </a:p>
        </c:txPr>
        <c:crossAx val="183699712"/>
        <c:crosses val="autoZero"/>
        <c:auto val="1"/>
        <c:lblAlgn val="ctr"/>
        <c:lblOffset val="100"/>
        <c:noMultiLvlLbl val="0"/>
      </c:catAx>
      <c:valAx>
        <c:axId val="183699712"/>
        <c:scaling>
          <c:orientation val="minMax"/>
          <c:max val="36"/>
        </c:scaling>
        <c:delete val="0"/>
        <c:axPos val="l"/>
        <c:majorGridlines>
          <c:spPr>
            <a:ln>
              <a:solidFill>
                <a:schemeClr val="bg1">
                  <a:lumMod val="75000"/>
                </a:schemeClr>
              </a:solidFill>
            </a:ln>
          </c:spPr>
        </c:majorGridlines>
        <c:title>
          <c:tx>
            <c:rich>
              <a:bodyPr/>
              <a:lstStyle/>
              <a:p>
                <a:pPr>
                  <a:defRPr sz="1200">
                    <a:latin typeface="Ravie" panose="04040805050809020602" pitchFamily="82" charset="0"/>
                  </a:defRPr>
                </a:pPr>
                <a:r>
                  <a:rPr lang="es-CO" sz="1200">
                    <a:latin typeface="Ravie" panose="04040805050809020602" pitchFamily="82" charset="0"/>
                  </a:rPr>
                  <a:t>Número de estudiantes</a:t>
                </a:r>
              </a:p>
            </c:rich>
          </c:tx>
          <c:layout>
            <c:manualLayout>
              <c:xMode val="edge"/>
              <c:yMode val="edge"/>
              <c:x val="9.7983357204554852E-3"/>
              <c:y val="0.17515968232175172"/>
            </c:manualLayout>
          </c:layout>
          <c:overlay val="0"/>
        </c:title>
        <c:numFmt formatCode="General" sourceLinked="1"/>
        <c:majorTickMark val="out"/>
        <c:minorTickMark val="none"/>
        <c:tickLblPos val="nextTo"/>
        <c:spPr>
          <a:ln w="28575">
            <a:solidFill>
              <a:schemeClr val="tx1"/>
            </a:solidFill>
            <a:headEnd type="none" w="med" len="med"/>
            <a:tailEnd type="arrow" w="med" len="med"/>
          </a:ln>
        </c:spPr>
        <c:txPr>
          <a:bodyPr/>
          <a:lstStyle/>
          <a:p>
            <a:pPr>
              <a:defRPr sz="1800">
                <a:latin typeface="Showcard Gothic" panose="04020904020102020604" pitchFamily="82" charset="0"/>
              </a:defRPr>
            </a:pPr>
            <a:endParaRPr lang="es-CO"/>
          </a:p>
        </c:txPr>
        <c:crossAx val="183697792"/>
        <c:crosses val="autoZero"/>
        <c:crossBetween val="between"/>
        <c:majorUnit val="3"/>
      </c:valAx>
    </c:plotArea>
    <c:plotVisOnly val="1"/>
    <c:dispBlanksAs val="gap"/>
    <c:showDLblsOverMax val="0"/>
  </c:chart>
  <c:txPr>
    <a:bodyPr/>
    <a:lstStyle/>
    <a:p>
      <a:pPr>
        <a:defRPr sz="1800"/>
      </a:pPr>
      <a:endParaRPr lang="es-C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lineChart>
        <c:grouping val="standard"/>
        <c:varyColors val="0"/>
        <c:ser>
          <c:idx val="0"/>
          <c:order val="0"/>
          <c:tx>
            <c:strRef>
              <c:f>Hoja1!$B$1</c:f>
              <c:strCache>
                <c:ptCount val="1"/>
                <c:pt idx="0">
                  <c:v>Columna1</c:v>
                </c:pt>
              </c:strCache>
            </c:strRef>
          </c:tx>
          <c:spPr>
            <a:ln>
              <a:solidFill>
                <a:srgbClr val="0000FF"/>
              </a:solidFill>
            </a:ln>
          </c:spPr>
          <c:marker>
            <c:symbol val="none"/>
          </c:marker>
          <c:cat>
            <c:numRef>
              <c:f>Hoja1!$A$2:$A$10</c:f>
              <c:numCache>
                <c:formatCode>General</c:formatCode>
                <c:ptCount val="9"/>
                <c:pt idx="0">
                  <c:v>0</c:v>
                </c:pt>
                <c:pt idx="1">
                  <c:v>155.5</c:v>
                </c:pt>
                <c:pt idx="2">
                  <c:v>161.5</c:v>
                </c:pt>
                <c:pt idx="3">
                  <c:v>167.5</c:v>
                </c:pt>
                <c:pt idx="4">
                  <c:v>173.5</c:v>
                </c:pt>
                <c:pt idx="5">
                  <c:v>179.5</c:v>
                </c:pt>
                <c:pt idx="6">
                  <c:v>185.5</c:v>
                </c:pt>
                <c:pt idx="7">
                  <c:v>191.5</c:v>
                </c:pt>
                <c:pt idx="8">
                  <c:v>197.5</c:v>
                </c:pt>
              </c:numCache>
            </c:numRef>
          </c:cat>
          <c:val>
            <c:numRef>
              <c:f>Hoja1!$B$2:$B$10</c:f>
              <c:numCache>
                <c:formatCode>General</c:formatCode>
                <c:ptCount val="9"/>
                <c:pt idx="0">
                  <c:v>0</c:v>
                </c:pt>
                <c:pt idx="1">
                  <c:v>3</c:v>
                </c:pt>
                <c:pt idx="2">
                  <c:v>10</c:v>
                </c:pt>
                <c:pt idx="3">
                  <c:v>24</c:v>
                </c:pt>
                <c:pt idx="4">
                  <c:v>52</c:v>
                </c:pt>
                <c:pt idx="5">
                  <c:v>65</c:v>
                </c:pt>
                <c:pt idx="6">
                  <c:v>72</c:v>
                </c:pt>
                <c:pt idx="7">
                  <c:v>74</c:v>
                </c:pt>
                <c:pt idx="8">
                  <c:v>75</c:v>
                </c:pt>
              </c:numCache>
            </c:numRef>
          </c:val>
          <c:smooth val="0"/>
        </c:ser>
        <c:dLbls>
          <c:showLegendKey val="0"/>
          <c:showVal val="0"/>
          <c:showCatName val="0"/>
          <c:showSerName val="0"/>
          <c:showPercent val="0"/>
          <c:showBubbleSize val="0"/>
        </c:dLbls>
        <c:marker val="1"/>
        <c:smooth val="0"/>
        <c:axId val="245029504"/>
        <c:axId val="244372224"/>
      </c:lineChart>
      <c:catAx>
        <c:axId val="245029504"/>
        <c:scaling>
          <c:orientation val="minMax"/>
        </c:scaling>
        <c:delete val="0"/>
        <c:axPos val="b"/>
        <c:minorGridlines>
          <c:spPr>
            <a:ln>
              <a:solidFill>
                <a:schemeClr val="bg1">
                  <a:lumMod val="75000"/>
                </a:schemeClr>
              </a:solidFill>
            </a:ln>
          </c:spPr>
        </c:minorGridlines>
        <c:title>
          <c:tx>
            <c:rich>
              <a:bodyPr/>
              <a:lstStyle/>
              <a:p>
                <a:pPr>
                  <a:defRPr sz="1200" b="0">
                    <a:latin typeface="Showcard Gothic" panose="04020904020102020604" pitchFamily="82" charset="0"/>
                  </a:defRPr>
                </a:pPr>
                <a:r>
                  <a:rPr lang="es-CO" sz="1200" b="0">
                    <a:latin typeface="Showcard Gothic" panose="04020904020102020604" pitchFamily="82" charset="0"/>
                  </a:rPr>
                  <a:t>Estatura (cm)</a:t>
                </a:r>
              </a:p>
            </c:rich>
          </c:tx>
          <c:layout>
            <c:manualLayout>
              <c:xMode val="edge"/>
              <c:yMode val="edge"/>
              <c:x val="0.86682944030547326"/>
              <c:y val="0.92026483148426186"/>
            </c:manualLayout>
          </c:layout>
          <c:overlay val="0"/>
        </c:title>
        <c:numFmt formatCode="General" sourceLinked="1"/>
        <c:majorTickMark val="none"/>
        <c:minorTickMark val="none"/>
        <c:tickLblPos val="nextTo"/>
        <c:spPr>
          <a:ln w="28575">
            <a:solidFill>
              <a:schemeClr val="tx1"/>
            </a:solidFill>
            <a:headEnd type="none" w="med" len="med"/>
            <a:tailEnd type="arrow" w="med" len="med"/>
          </a:ln>
        </c:spPr>
        <c:txPr>
          <a:bodyPr rot="0" vert="horz"/>
          <a:lstStyle/>
          <a:p>
            <a:pPr>
              <a:defRPr>
                <a:latin typeface="Showcard Gothic" panose="04020904020102020604" pitchFamily="82" charset="0"/>
              </a:defRPr>
            </a:pPr>
            <a:endParaRPr lang="es-CO"/>
          </a:p>
        </c:txPr>
        <c:crossAx val="244372224"/>
        <c:crosses val="autoZero"/>
        <c:auto val="1"/>
        <c:lblAlgn val="ctr"/>
        <c:lblOffset val="100"/>
        <c:tickLblSkip val="1"/>
        <c:tickMarkSkip val="1"/>
        <c:noMultiLvlLbl val="0"/>
      </c:catAx>
      <c:valAx>
        <c:axId val="244372224"/>
        <c:scaling>
          <c:orientation val="minMax"/>
          <c:max val="100"/>
        </c:scaling>
        <c:delete val="0"/>
        <c:axPos val="l"/>
        <c:majorGridlines>
          <c:spPr>
            <a:ln>
              <a:solidFill>
                <a:schemeClr val="bg1">
                  <a:lumMod val="75000"/>
                </a:schemeClr>
              </a:solidFill>
            </a:ln>
          </c:spPr>
        </c:majorGridlines>
        <c:title>
          <c:tx>
            <c:rich>
              <a:bodyPr rot="-5400000" vert="horz"/>
              <a:lstStyle/>
              <a:p>
                <a:pPr>
                  <a:defRPr sz="1200" b="0" i="0">
                    <a:latin typeface="Showcard Gothic" panose="04020904020102020604" pitchFamily="82" charset="0"/>
                  </a:defRPr>
                </a:pPr>
                <a:r>
                  <a:rPr lang="es-CO" sz="1200" b="0" i="0">
                    <a:latin typeface="Showcard Gothic" panose="04020904020102020604" pitchFamily="82" charset="0"/>
                  </a:rPr>
                  <a:t>Frecuencias acumuladas</a:t>
                </a:r>
              </a:p>
            </c:rich>
          </c:tx>
          <c:layout>
            <c:manualLayout>
              <c:xMode val="edge"/>
              <c:yMode val="edge"/>
              <c:x val="1.0374664252991498E-2"/>
              <c:y val="1.2859421728436097E-2"/>
            </c:manualLayout>
          </c:layout>
          <c:overlay val="0"/>
        </c:title>
        <c:numFmt formatCode="General" sourceLinked="1"/>
        <c:majorTickMark val="none"/>
        <c:minorTickMark val="none"/>
        <c:tickLblPos val="nextTo"/>
        <c:spPr>
          <a:ln w="28575">
            <a:solidFill>
              <a:schemeClr val="tx1"/>
            </a:solidFill>
            <a:headEnd type="none" w="med" len="med"/>
            <a:tailEnd type="arrow" w="med" len="med"/>
          </a:ln>
        </c:spPr>
        <c:txPr>
          <a:bodyPr/>
          <a:lstStyle/>
          <a:p>
            <a:pPr>
              <a:defRPr>
                <a:latin typeface="Showcard Gothic" panose="04020904020102020604" pitchFamily="82" charset="0"/>
              </a:defRPr>
            </a:pPr>
            <a:endParaRPr lang="es-CO"/>
          </a:p>
        </c:txPr>
        <c:crossAx val="245029504"/>
        <c:crosses val="autoZero"/>
        <c:crossBetween val="between"/>
      </c:valAx>
    </c:plotArea>
    <c:plotVisOnly val="1"/>
    <c:dispBlanksAs val="gap"/>
    <c:showDLblsOverMax val="0"/>
  </c:chart>
  <c:txPr>
    <a:bodyPr/>
    <a:lstStyle/>
    <a:p>
      <a:pPr>
        <a:defRPr sz="1800"/>
      </a:pPr>
      <a:endParaRPr lang="es-C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sz="1400" b="0">
                <a:solidFill>
                  <a:srgbClr val="FF0000"/>
                </a:solidFill>
                <a:latin typeface="Ravie" panose="04040805050809020602" pitchFamily="82" charset="0"/>
              </a:defRPr>
            </a:pPr>
            <a:r>
              <a:rPr lang="en-US" sz="1400" b="0">
                <a:solidFill>
                  <a:srgbClr val="FF0000"/>
                </a:solidFill>
                <a:latin typeface="Ravie" panose="04040805050809020602" pitchFamily="82" charset="0"/>
              </a:rPr>
              <a:t>Estaturas de los estudiante de 10° del Colegio “El Hueco – El Tunel”</a:t>
            </a:r>
          </a:p>
        </c:rich>
      </c:tx>
      <c:layout/>
      <c:overlay val="0"/>
    </c:title>
    <c:autoTitleDeleted val="0"/>
    <c:plotArea>
      <c:layout/>
      <c:lineChart>
        <c:grouping val="standard"/>
        <c:varyColors val="0"/>
        <c:ser>
          <c:idx val="0"/>
          <c:order val="0"/>
          <c:tx>
            <c:strRef>
              <c:f>Hoja1!$B$1</c:f>
              <c:strCache>
                <c:ptCount val="1"/>
                <c:pt idx="0">
                  <c:v>Columna1</c:v>
                </c:pt>
              </c:strCache>
            </c:strRef>
          </c:tx>
          <c:spPr>
            <a:ln w="38100">
              <a:solidFill>
                <a:srgbClr val="0000FF"/>
              </a:solidFill>
            </a:ln>
          </c:spPr>
          <c:marker>
            <c:symbol val="none"/>
          </c:marker>
          <c:cat>
            <c:numRef>
              <c:f>Hoja1!$A$2:$A$11</c:f>
              <c:numCache>
                <c:formatCode>General</c:formatCode>
                <c:ptCount val="10"/>
                <c:pt idx="0">
                  <c:v>146.5</c:v>
                </c:pt>
                <c:pt idx="1">
                  <c:v>152.5</c:v>
                </c:pt>
                <c:pt idx="2">
                  <c:v>158.5</c:v>
                </c:pt>
                <c:pt idx="3">
                  <c:v>164.5</c:v>
                </c:pt>
                <c:pt idx="4">
                  <c:v>170.5</c:v>
                </c:pt>
                <c:pt idx="5">
                  <c:v>176.5</c:v>
                </c:pt>
                <c:pt idx="6">
                  <c:v>182.5</c:v>
                </c:pt>
                <c:pt idx="7">
                  <c:v>188.5</c:v>
                </c:pt>
                <c:pt idx="8">
                  <c:v>194.5</c:v>
                </c:pt>
                <c:pt idx="9">
                  <c:v>200.5</c:v>
                </c:pt>
              </c:numCache>
            </c:numRef>
          </c:cat>
          <c:val>
            <c:numRef>
              <c:f>Hoja1!$B$2:$B$11</c:f>
              <c:numCache>
                <c:formatCode>General</c:formatCode>
                <c:ptCount val="10"/>
                <c:pt idx="0">
                  <c:v>0</c:v>
                </c:pt>
                <c:pt idx="1">
                  <c:v>3</c:v>
                </c:pt>
                <c:pt idx="2">
                  <c:v>10</c:v>
                </c:pt>
                <c:pt idx="3">
                  <c:v>14</c:v>
                </c:pt>
                <c:pt idx="4">
                  <c:v>28</c:v>
                </c:pt>
                <c:pt idx="5">
                  <c:v>13</c:v>
                </c:pt>
                <c:pt idx="6">
                  <c:v>7</c:v>
                </c:pt>
                <c:pt idx="7">
                  <c:v>2</c:v>
                </c:pt>
                <c:pt idx="8">
                  <c:v>1</c:v>
                </c:pt>
                <c:pt idx="9">
                  <c:v>0</c:v>
                </c:pt>
              </c:numCache>
            </c:numRef>
          </c:val>
          <c:smooth val="0"/>
        </c:ser>
        <c:dLbls>
          <c:showLegendKey val="0"/>
          <c:showVal val="0"/>
          <c:showCatName val="0"/>
          <c:showSerName val="0"/>
          <c:showPercent val="0"/>
          <c:showBubbleSize val="0"/>
        </c:dLbls>
        <c:marker val="1"/>
        <c:smooth val="0"/>
        <c:axId val="244381184"/>
        <c:axId val="244382720"/>
      </c:lineChart>
      <c:catAx>
        <c:axId val="244381184"/>
        <c:scaling>
          <c:orientation val="minMax"/>
        </c:scaling>
        <c:delete val="0"/>
        <c:axPos val="b"/>
        <c:majorGridlines>
          <c:spPr>
            <a:ln>
              <a:solidFill>
                <a:schemeClr val="bg1">
                  <a:lumMod val="85000"/>
                </a:schemeClr>
              </a:solidFill>
            </a:ln>
          </c:spPr>
        </c:majorGridlines>
        <c:numFmt formatCode="General" sourceLinked="1"/>
        <c:majorTickMark val="out"/>
        <c:minorTickMark val="none"/>
        <c:tickLblPos val="nextTo"/>
        <c:spPr>
          <a:ln w="28575">
            <a:solidFill>
              <a:schemeClr val="tx1"/>
            </a:solidFill>
            <a:headEnd type="none" w="med" len="med"/>
            <a:tailEnd type="arrow" w="med" len="med"/>
          </a:ln>
        </c:spPr>
        <c:txPr>
          <a:bodyPr rot="0" vert="horz"/>
          <a:lstStyle/>
          <a:p>
            <a:pPr>
              <a:defRPr sz="1400">
                <a:latin typeface="Showcard Gothic" panose="04020904020102020604" pitchFamily="82" charset="0"/>
              </a:defRPr>
            </a:pPr>
            <a:endParaRPr lang="es-CO"/>
          </a:p>
        </c:txPr>
        <c:crossAx val="244382720"/>
        <c:crosses val="autoZero"/>
        <c:auto val="1"/>
        <c:lblAlgn val="ctr"/>
        <c:lblOffset val="100"/>
        <c:noMultiLvlLbl val="0"/>
      </c:catAx>
      <c:valAx>
        <c:axId val="244382720"/>
        <c:scaling>
          <c:orientation val="minMax"/>
        </c:scaling>
        <c:delete val="0"/>
        <c:axPos val="l"/>
        <c:majorGridlines>
          <c:spPr>
            <a:ln>
              <a:solidFill>
                <a:schemeClr val="bg1">
                  <a:lumMod val="85000"/>
                </a:schemeClr>
              </a:solidFill>
            </a:ln>
          </c:spPr>
        </c:majorGridlines>
        <c:numFmt formatCode="General" sourceLinked="1"/>
        <c:majorTickMark val="out"/>
        <c:minorTickMark val="none"/>
        <c:tickLblPos val="nextTo"/>
        <c:spPr>
          <a:ln w="28575">
            <a:solidFill>
              <a:schemeClr val="tx1"/>
            </a:solidFill>
            <a:headEnd type="none" w="med" len="med"/>
            <a:tailEnd type="arrow" w="med" len="med"/>
          </a:ln>
        </c:spPr>
        <c:txPr>
          <a:bodyPr/>
          <a:lstStyle/>
          <a:p>
            <a:pPr>
              <a:defRPr>
                <a:latin typeface="Showcard Gothic" panose="04020904020102020604" pitchFamily="82" charset="0"/>
              </a:defRPr>
            </a:pPr>
            <a:endParaRPr lang="es-CO"/>
          </a:p>
        </c:txPr>
        <c:crossAx val="244381184"/>
        <c:crosses val="autoZero"/>
        <c:crossBetween val="midCat"/>
      </c:valAx>
    </c:plotArea>
    <c:plotVisOnly val="1"/>
    <c:dispBlanksAs val="gap"/>
    <c:showDLblsOverMax val="0"/>
  </c:chart>
  <c:txPr>
    <a:bodyPr/>
    <a:lstStyle/>
    <a:p>
      <a:pPr>
        <a:defRPr sz="1800"/>
      </a:pPr>
      <a:endParaRPr lang="es-C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sz="1600" b="0" noProof="0">
                <a:solidFill>
                  <a:srgbClr val="FF0000"/>
                </a:solidFill>
                <a:latin typeface="Ravie" panose="04040805050809020602" pitchFamily="82" charset="0"/>
              </a:defRPr>
            </a:pPr>
            <a:r>
              <a:rPr lang="es-CO" sz="1600" b="0" noProof="0" dirty="0">
                <a:solidFill>
                  <a:srgbClr val="FF0000"/>
                </a:solidFill>
                <a:latin typeface="Ravie" panose="04040805050809020602" pitchFamily="82" charset="0"/>
              </a:rPr>
              <a:t>Estaturas de los estudiantes del grado 10° Colegio “El Hueco – El </a:t>
            </a:r>
            <a:r>
              <a:rPr lang="es-CO" sz="1600" b="0" noProof="0" dirty="0" smtClean="0">
                <a:solidFill>
                  <a:srgbClr val="FF0000"/>
                </a:solidFill>
                <a:latin typeface="Ravie" panose="04040805050809020602" pitchFamily="82" charset="0"/>
              </a:rPr>
              <a:t>Túnel</a:t>
            </a:r>
            <a:r>
              <a:rPr lang="es-CO" sz="1600" b="0" noProof="0" dirty="0">
                <a:solidFill>
                  <a:srgbClr val="FF0000"/>
                </a:solidFill>
                <a:latin typeface="Ravie" panose="04040805050809020602" pitchFamily="82" charset="0"/>
              </a:rPr>
              <a:t>”</a:t>
            </a:r>
          </a:p>
        </c:rich>
      </c:tx>
      <c:layout>
        <c:manualLayout>
          <c:xMode val="edge"/>
          <c:yMode val="edge"/>
          <c:x val="0.16793833336256986"/>
          <c:y val="1.2043942371158268E-2"/>
        </c:manualLayout>
      </c:layout>
      <c:overlay val="0"/>
    </c:title>
    <c:autoTitleDeleted val="0"/>
    <c:plotArea>
      <c:layout/>
      <c:lineChart>
        <c:grouping val="standard"/>
        <c:varyColors val="0"/>
        <c:ser>
          <c:idx val="0"/>
          <c:order val="0"/>
          <c:tx>
            <c:strRef>
              <c:f>Hoja1!$B$1</c:f>
              <c:strCache>
                <c:ptCount val="1"/>
                <c:pt idx="0">
                  <c:v>Columna1</c:v>
                </c:pt>
              </c:strCache>
            </c:strRef>
          </c:tx>
          <c:spPr>
            <a:ln w="38100">
              <a:solidFill>
                <a:srgbClr val="0000FF"/>
              </a:solidFill>
            </a:ln>
          </c:spPr>
          <c:marker>
            <c:symbol val="none"/>
          </c:marker>
          <c:cat>
            <c:numRef>
              <c:f>Hoja1!$A$2:$A$11</c:f>
              <c:numCache>
                <c:formatCode>General</c:formatCode>
                <c:ptCount val="10"/>
                <c:pt idx="0">
                  <c:v>146.5</c:v>
                </c:pt>
                <c:pt idx="1">
                  <c:v>152.5</c:v>
                </c:pt>
                <c:pt idx="2">
                  <c:v>158.5</c:v>
                </c:pt>
                <c:pt idx="3">
                  <c:v>164.5</c:v>
                </c:pt>
                <c:pt idx="4">
                  <c:v>170.5</c:v>
                </c:pt>
                <c:pt idx="5">
                  <c:v>176.5</c:v>
                </c:pt>
                <c:pt idx="6">
                  <c:v>182.5</c:v>
                </c:pt>
                <c:pt idx="7">
                  <c:v>188.5</c:v>
                </c:pt>
                <c:pt idx="8">
                  <c:v>194.5</c:v>
                </c:pt>
                <c:pt idx="9">
                  <c:v>200.5</c:v>
                </c:pt>
              </c:numCache>
            </c:numRef>
          </c:cat>
          <c:val>
            <c:numRef>
              <c:f>Hoja1!$B$2:$B$11</c:f>
              <c:numCache>
                <c:formatCode>General</c:formatCode>
                <c:ptCount val="10"/>
                <c:pt idx="0">
                  <c:v>0</c:v>
                </c:pt>
                <c:pt idx="1">
                  <c:v>0.04</c:v>
                </c:pt>
                <c:pt idx="2">
                  <c:v>9.2999999999999999E-2</c:v>
                </c:pt>
                <c:pt idx="3">
                  <c:v>0.187</c:v>
                </c:pt>
                <c:pt idx="4">
                  <c:v>0.373</c:v>
                </c:pt>
                <c:pt idx="5">
                  <c:v>0.17299999999999999</c:v>
                </c:pt>
                <c:pt idx="6">
                  <c:v>9.2999999999999999E-2</c:v>
                </c:pt>
                <c:pt idx="7">
                  <c:v>2.7E-2</c:v>
                </c:pt>
                <c:pt idx="8">
                  <c:v>1.2999999999999999E-2</c:v>
                </c:pt>
                <c:pt idx="9">
                  <c:v>0</c:v>
                </c:pt>
              </c:numCache>
            </c:numRef>
          </c:val>
          <c:smooth val="0"/>
        </c:ser>
        <c:dLbls>
          <c:showLegendKey val="0"/>
          <c:showVal val="0"/>
          <c:showCatName val="0"/>
          <c:showSerName val="0"/>
          <c:showPercent val="0"/>
          <c:showBubbleSize val="0"/>
        </c:dLbls>
        <c:marker val="1"/>
        <c:smooth val="0"/>
        <c:axId val="245075328"/>
        <c:axId val="245081600"/>
      </c:lineChart>
      <c:catAx>
        <c:axId val="245075328"/>
        <c:scaling>
          <c:orientation val="minMax"/>
        </c:scaling>
        <c:delete val="0"/>
        <c:axPos val="b"/>
        <c:minorGridlines>
          <c:spPr>
            <a:ln>
              <a:solidFill>
                <a:schemeClr val="bg1">
                  <a:lumMod val="85000"/>
                </a:schemeClr>
              </a:solidFill>
            </a:ln>
          </c:spPr>
        </c:minorGridlines>
        <c:title>
          <c:tx>
            <c:rich>
              <a:bodyPr/>
              <a:lstStyle/>
              <a:p>
                <a:pPr>
                  <a:defRPr sz="1200" b="0">
                    <a:latin typeface="Showcard Gothic" panose="04020904020102020604" pitchFamily="82" charset="0"/>
                  </a:defRPr>
                </a:pPr>
                <a:r>
                  <a:rPr lang="es-CO" sz="1200" b="0">
                    <a:latin typeface="Showcard Gothic" panose="04020904020102020604" pitchFamily="82" charset="0"/>
                  </a:rPr>
                  <a:t>Estatura (cm)</a:t>
                </a:r>
              </a:p>
            </c:rich>
          </c:tx>
          <c:layout>
            <c:manualLayout>
              <c:xMode val="edge"/>
              <c:yMode val="edge"/>
              <c:x val="0.84171191017762159"/>
              <c:y val="0.92709754265641953"/>
            </c:manualLayout>
          </c:layout>
          <c:overlay val="0"/>
        </c:title>
        <c:numFmt formatCode="General" sourceLinked="1"/>
        <c:majorTickMark val="out"/>
        <c:minorTickMark val="none"/>
        <c:tickLblPos val="nextTo"/>
        <c:txPr>
          <a:bodyPr rot="0" vert="horz"/>
          <a:lstStyle/>
          <a:p>
            <a:pPr>
              <a:defRPr sz="1400">
                <a:latin typeface="Showcard Gothic" panose="04020904020102020604" pitchFamily="82" charset="0"/>
              </a:defRPr>
            </a:pPr>
            <a:endParaRPr lang="es-CO"/>
          </a:p>
        </c:txPr>
        <c:crossAx val="245081600"/>
        <c:crosses val="autoZero"/>
        <c:auto val="1"/>
        <c:lblAlgn val="ctr"/>
        <c:lblOffset val="100"/>
        <c:noMultiLvlLbl val="0"/>
      </c:catAx>
      <c:valAx>
        <c:axId val="245081600"/>
        <c:scaling>
          <c:orientation val="minMax"/>
          <c:max val="0.5"/>
        </c:scaling>
        <c:delete val="0"/>
        <c:axPos val="l"/>
        <c:majorGridlines>
          <c:spPr>
            <a:ln>
              <a:solidFill>
                <a:schemeClr val="bg1">
                  <a:lumMod val="85000"/>
                </a:schemeClr>
              </a:solidFill>
            </a:ln>
          </c:spPr>
        </c:majorGridlines>
        <c:title>
          <c:tx>
            <c:rich>
              <a:bodyPr rot="-5400000" vert="horz"/>
              <a:lstStyle/>
              <a:p>
                <a:pPr>
                  <a:defRPr sz="1200" b="0">
                    <a:latin typeface="Showcard Gothic" panose="04020904020102020604" pitchFamily="82" charset="0"/>
                  </a:defRPr>
                </a:pPr>
                <a:r>
                  <a:rPr lang="es-CO" sz="1200" b="0">
                    <a:latin typeface="Showcard Gothic" panose="04020904020102020604" pitchFamily="82" charset="0"/>
                  </a:rPr>
                  <a:t>Frecuencia Relativa</a:t>
                </a:r>
              </a:p>
            </c:rich>
          </c:tx>
          <c:layout>
            <c:manualLayout>
              <c:xMode val="edge"/>
              <c:yMode val="edge"/>
              <c:x val="1.701808960797728E-2"/>
              <c:y val="0.16500163114810068"/>
            </c:manualLayout>
          </c:layout>
          <c:overlay val="0"/>
        </c:title>
        <c:numFmt formatCode="General" sourceLinked="1"/>
        <c:majorTickMark val="out"/>
        <c:minorTickMark val="none"/>
        <c:tickLblPos val="nextTo"/>
        <c:txPr>
          <a:bodyPr/>
          <a:lstStyle/>
          <a:p>
            <a:pPr>
              <a:defRPr sz="1400">
                <a:latin typeface="Showcard Gothic" panose="04020904020102020604" pitchFamily="82" charset="0"/>
              </a:defRPr>
            </a:pPr>
            <a:endParaRPr lang="es-CO"/>
          </a:p>
        </c:txPr>
        <c:crossAx val="245075328"/>
        <c:crosses val="autoZero"/>
        <c:crossBetween val="between"/>
        <c:majorUnit val="5.000000000000001E-2"/>
      </c:valAx>
    </c:plotArea>
    <c:plotVisOnly val="1"/>
    <c:dispBlanksAs val="gap"/>
    <c:showDLblsOverMax val="0"/>
  </c:chart>
  <c:txPr>
    <a:bodyPr/>
    <a:lstStyle/>
    <a:p>
      <a:pPr>
        <a:defRPr sz="1800"/>
      </a:pPr>
      <a:endParaRPr lang="es-C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sz="1800" b="0">
                <a:solidFill>
                  <a:srgbClr val="FF0000"/>
                </a:solidFill>
                <a:latin typeface="Ravie" panose="04040805050809020602" pitchFamily="82" charset="0"/>
              </a:defRPr>
            </a:pPr>
            <a:r>
              <a:rPr lang="en-US" sz="1800" b="0">
                <a:solidFill>
                  <a:srgbClr val="FF0000"/>
                </a:solidFill>
                <a:latin typeface="Ravie" panose="04040805050809020602" pitchFamily="82" charset="0"/>
              </a:rPr>
              <a:t>Estaturas de los estudiantes de 10° Colegio “El Hueco – El Tunel”</a:t>
            </a:r>
          </a:p>
        </c:rich>
      </c:tx>
      <c:layout/>
      <c:overlay val="0"/>
    </c:title>
    <c:autoTitleDeleted val="0"/>
    <c:plotArea>
      <c:layout/>
      <c:lineChart>
        <c:grouping val="standard"/>
        <c:varyColors val="0"/>
        <c:ser>
          <c:idx val="0"/>
          <c:order val="0"/>
          <c:tx>
            <c:strRef>
              <c:f>Hoja1!$B$1</c:f>
              <c:strCache>
                <c:ptCount val="1"/>
                <c:pt idx="0">
                  <c:v>Serie 1</c:v>
                </c:pt>
              </c:strCache>
            </c:strRef>
          </c:tx>
          <c:spPr>
            <a:ln>
              <a:solidFill>
                <a:srgbClr val="0000FF"/>
              </a:solidFill>
            </a:ln>
          </c:spPr>
          <c:marker>
            <c:symbol val="none"/>
          </c:marker>
          <c:cat>
            <c:numRef>
              <c:f>Hoja1!$A$2:$A$10</c:f>
              <c:numCache>
                <c:formatCode>General</c:formatCode>
                <c:ptCount val="9"/>
                <c:pt idx="0">
                  <c:v>149.5</c:v>
                </c:pt>
                <c:pt idx="1">
                  <c:v>155.5</c:v>
                </c:pt>
                <c:pt idx="2">
                  <c:v>161.5</c:v>
                </c:pt>
                <c:pt idx="3">
                  <c:v>167.5</c:v>
                </c:pt>
                <c:pt idx="4">
                  <c:v>172.5</c:v>
                </c:pt>
                <c:pt idx="5">
                  <c:v>179.5</c:v>
                </c:pt>
                <c:pt idx="6">
                  <c:v>185.5</c:v>
                </c:pt>
                <c:pt idx="7">
                  <c:v>191.5</c:v>
                </c:pt>
                <c:pt idx="8">
                  <c:v>197.5</c:v>
                </c:pt>
              </c:numCache>
            </c:numRef>
          </c:cat>
          <c:val>
            <c:numRef>
              <c:f>Hoja1!$B$2:$B$10</c:f>
              <c:numCache>
                <c:formatCode>General</c:formatCode>
                <c:ptCount val="9"/>
                <c:pt idx="0">
                  <c:v>0</c:v>
                </c:pt>
                <c:pt idx="1">
                  <c:v>0.04</c:v>
                </c:pt>
                <c:pt idx="2">
                  <c:v>0.13300000000000001</c:v>
                </c:pt>
                <c:pt idx="3">
                  <c:v>0.32</c:v>
                </c:pt>
                <c:pt idx="4">
                  <c:v>0.69299999999999995</c:v>
                </c:pt>
                <c:pt idx="5">
                  <c:v>0.86699999999999999</c:v>
                </c:pt>
                <c:pt idx="6">
                  <c:v>0.96</c:v>
                </c:pt>
                <c:pt idx="7">
                  <c:v>0.98699999999999999</c:v>
                </c:pt>
                <c:pt idx="8">
                  <c:v>1</c:v>
                </c:pt>
              </c:numCache>
            </c:numRef>
          </c:val>
          <c:smooth val="0"/>
        </c:ser>
        <c:dLbls>
          <c:showLegendKey val="0"/>
          <c:showVal val="0"/>
          <c:showCatName val="0"/>
          <c:showSerName val="0"/>
          <c:showPercent val="0"/>
          <c:showBubbleSize val="0"/>
        </c:dLbls>
        <c:marker val="1"/>
        <c:smooth val="0"/>
        <c:axId val="187062528"/>
        <c:axId val="187068416"/>
      </c:lineChart>
      <c:catAx>
        <c:axId val="187062528"/>
        <c:scaling>
          <c:orientation val="minMax"/>
        </c:scaling>
        <c:delete val="0"/>
        <c:axPos val="b"/>
        <c:majorGridlines>
          <c:spPr>
            <a:ln>
              <a:solidFill>
                <a:schemeClr val="bg1">
                  <a:lumMod val="85000"/>
                </a:schemeClr>
              </a:solidFill>
            </a:ln>
          </c:spPr>
        </c:majorGridlines>
        <c:minorGridlines>
          <c:spPr>
            <a:ln>
              <a:solidFill>
                <a:schemeClr val="bg1">
                  <a:lumMod val="85000"/>
                </a:schemeClr>
              </a:solidFill>
            </a:ln>
          </c:spPr>
        </c:minorGridlines>
        <c:numFmt formatCode="General" sourceLinked="1"/>
        <c:majorTickMark val="out"/>
        <c:minorTickMark val="none"/>
        <c:tickLblPos val="nextTo"/>
        <c:txPr>
          <a:bodyPr rot="0" vert="horz"/>
          <a:lstStyle/>
          <a:p>
            <a:pPr>
              <a:defRPr sz="1400">
                <a:latin typeface="Showcard Gothic" panose="04020904020102020604" pitchFamily="82" charset="0"/>
              </a:defRPr>
            </a:pPr>
            <a:endParaRPr lang="es-CO"/>
          </a:p>
        </c:txPr>
        <c:crossAx val="187068416"/>
        <c:crosses val="autoZero"/>
        <c:auto val="1"/>
        <c:lblAlgn val="ctr"/>
        <c:lblOffset val="100"/>
        <c:noMultiLvlLbl val="0"/>
      </c:catAx>
      <c:valAx>
        <c:axId val="187068416"/>
        <c:scaling>
          <c:orientation val="minMax"/>
          <c:max val="1"/>
        </c:scaling>
        <c:delete val="0"/>
        <c:axPos val="l"/>
        <c:majorGridlines>
          <c:spPr>
            <a:ln>
              <a:solidFill>
                <a:schemeClr val="bg1">
                  <a:lumMod val="85000"/>
                </a:schemeClr>
              </a:solidFill>
            </a:ln>
          </c:spPr>
        </c:majorGridlines>
        <c:numFmt formatCode="General" sourceLinked="1"/>
        <c:majorTickMark val="out"/>
        <c:minorTickMark val="none"/>
        <c:tickLblPos val="nextTo"/>
        <c:txPr>
          <a:bodyPr/>
          <a:lstStyle/>
          <a:p>
            <a:pPr>
              <a:defRPr sz="1400">
                <a:latin typeface="Showcard Gothic" panose="04020904020102020604" pitchFamily="82" charset="0"/>
              </a:defRPr>
            </a:pPr>
            <a:endParaRPr lang="es-CO"/>
          </a:p>
        </c:txPr>
        <c:crossAx val="187062528"/>
        <c:crosses val="autoZero"/>
        <c:crossBetween val="between"/>
      </c:valAx>
    </c:plotArea>
    <c:plotVisOnly val="1"/>
    <c:dispBlanksAs val="gap"/>
    <c:showDLblsOverMax val="0"/>
  </c:chart>
  <c:txPr>
    <a:bodyPr/>
    <a:lstStyle/>
    <a:p>
      <a:pPr>
        <a:defRPr sz="1800"/>
      </a:pPr>
      <a:endParaRPr lang="es-CO"/>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97D2FF-7CDE-4923-98E6-EF5DB7C6B2B9}" type="datetimeFigureOut">
              <a:rPr lang="es-CO" smtClean="0"/>
              <a:t>6/05/2023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74DED5-D337-4E7B-8447-27E05CAF2C1A}" type="slidenum">
              <a:rPr lang="es-CO" smtClean="0"/>
              <a:t>‹Nº›</a:t>
            </a:fld>
            <a:endParaRPr lang="es-CO"/>
          </a:p>
        </p:txBody>
      </p:sp>
    </p:spTree>
    <p:extLst>
      <p:ext uri="{BB962C8B-B14F-4D97-AF65-F5344CB8AC3E}">
        <p14:creationId xmlns:p14="http://schemas.microsoft.com/office/powerpoint/2010/main" val="477424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AU" dirty="0"/>
          </a:p>
        </p:txBody>
      </p:sp>
      <p:sp>
        <p:nvSpPr>
          <p:cNvPr id="4" name="3 Marcador de número de diapositiva"/>
          <p:cNvSpPr>
            <a:spLocks noGrp="1"/>
          </p:cNvSpPr>
          <p:nvPr>
            <p:ph type="sldNum" sz="quarter" idx="10"/>
          </p:nvPr>
        </p:nvSpPr>
        <p:spPr/>
        <p:txBody>
          <a:bodyPr/>
          <a:lstStyle/>
          <a:p>
            <a:fld id="{B674DED5-D337-4E7B-8447-27E05CAF2C1A}" type="slidenum">
              <a:rPr lang="es-CO" smtClean="0"/>
              <a:t>3</a:t>
            </a:fld>
            <a:endParaRPr lang="es-CO"/>
          </a:p>
        </p:txBody>
      </p:sp>
    </p:spTree>
    <p:extLst>
      <p:ext uri="{BB962C8B-B14F-4D97-AF65-F5344CB8AC3E}">
        <p14:creationId xmlns:p14="http://schemas.microsoft.com/office/powerpoint/2010/main" val="3212000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1275202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1589606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2908063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4062571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3036880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1306919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3209129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2576312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3169293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258187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41C8517-6FEE-4E22-A9C8-F682D65822F9}" type="datetimeFigureOut">
              <a:rPr lang="en-US" smtClean="0"/>
              <a:t>5/6/2023</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1B4DD9E-BBD8-4B69-B8B3-7B4D8E7CD44A}" type="slidenum">
              <a:rPr lang="en-US" smtClean="0"/>
              <a:t>‹Nº›</a:t>
            </a:fld>
            <a:endParaRPr lang="en-US"/>
          </a:p>
        </p:txBody>
      </p:sp>
    </p:spTree>
    <p:extLst>
      <p:ext uri="{BB962C8B-B14F-4D97-AF65-F5344CB8AC3E}">
        <p14:creationId xmlns:p14="http://schemas.microsoft.com/office/powerpoint/2010/main" val="177740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horzBrick">
          <a:fgClr>
            <a:srgbClr val="FFFFCC"/>
          </a:fgClr>
          <a:bgClr>
            <a:schemeClr val="accent6">
              <a:lumMod val="20000"/>
              <a:lumOff val="80000"/>
            </a:schemeClr>
          </a:bgClr>
        </a:patt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1C8517-6FEE-4E22-A9C8-F682D65822F9}" type="datetimeFigureOut">
              <a:rPr lang="en-US" smtClean="0"/>
              <a:t>5/6/2023</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B4DD9E-BBD8-4B69-B8B3-7B4D8E7CD44A}" type="slidenum">
              <a:rPr lang="en-US" smtClean="0"/>
              <a:t>‹Nº›</a:t>
            </a:fld>
            <a:endParaRPr lang="en-US"/>
          </a:p>
        </p:txBody>
      </p:sp>
    </p:spTree>
    <p:extLst>
      <p:ext uri="{BB962C8B-B14F-4D97-AF65-F5344CB8AC3E}">
        <p14:creationId xmlns:p14="http://schemas.microsoft.com/office/powerpoint/2010/main" val="4012175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6.emf"/></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 Id="rId9" Type="http://schemas.openxmlformats.org/officeDocument/2006/relationships/image" Target="../media/image1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chart" Target="../charts/chart1.xml"/><Relationship Id="rId3" Type="http://schemas.microsoft.com/office/2007/relationships/hdphoto" Target="../media/hdphoto3.wdp"/><Relationship Id="rId7" Type="http://schemas.microsoft.com/office/2007/relationships/hdphoto" Target="../media/hdphoto5.wdp"/><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5.png"/><Relationship Id="rId5" Type="http://schemas.microsoft.com/office/2007/relationships/hdphoto" Target="../media/hdphoto4.wdp"/><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89829" y="188640"/>
            <a:ext cx="8364341" cy="923330"/>
          </a:xfrm>
          <a:prstGeom prst="rect">
            <a:avLst/>
          </a:prstGeom>
          <a:noFill/>
        </p:spPr>
        <p:txBody>
          <a:bodyPr wrap="none" rtlCol="0">
            <a:spAutoFit/>
          </a:bodyPr>
          <a:lstStyle/>
          <a:p>
            <a:r>
              <a:rPr lang="es-CO" sz="5400" dirty="0" smtClean="0">
                <a:latin typeface="Snap ITC" panose="04040A07060A02020202" pitchFamily="82" charset="0"/>
              </a:rPr>
              <a:t>DATOS AGRUPADOS</a:t>
            </a:r>
            <a:endParaRPr lang="es-CO" sz="5400" dirty="0">
              <a:latin typeface="Snap ITC" panose="04040A07060A02020202" pitchFamily="82" charset="0"/>
            </a:endParaRPr>
          </a:p>
        </p:txBody>
      </p:sp>
      <p:sp>
        <p:nvSpPr>
          <p:cNvPr id="5" name="4 CuadroTexto"/>
          <p:cNvSpPr txBox="1"/>
          <p:nvPr/>
        </p:nvSpPr>
        <p:spPr>
          <a:xfrm>
            <a:off x="1850938" y="3645024"/>
            <a:ext cx="5149167" cy="646331"/>
          </a:xfrm>
          <a:prstGeom prst="rect">
            <a:avLst/>
          </a:prstGeom>
          <a:noFill/>
        </p:spPr>
        <p:txBody>
          <a:bodyPr wrap="none" rtlCol="0">
            <a:spAutoFit/>
          </a:bodyPr>
          <a:lstStyle/>
          <a:p>
            <a:r>
              <a:rPr lang="es-CO" sz="3600" dirty="0" smtClean="0">
                <a:latin typeface="Showcard Gothic" pitchFamily="82" charset="0"/>
              </a:rPr>
              <a:t>Por Mr. Erick Duque</a:t>
            </a:r>
            <a:endParaRPr lang="es-CO" sz="3600" dirty="0">
              <a:latin typeface="Showcard Gothic" pitchFamily="82" charset="0"/>
            </a:endParaRPr>
          </a:p>
        </p:txBody>
      </p:sp>
      <p:grpSp>
        <p:nvGrpSpPr>
          <p:cNvPr id="6" name="5 Grupo"/>
          <p:cNvGrpSpPr/>
          <p:nvPr/>
        </p:nvGrpSpPr>
        <p:grpSpPr>
          <a:xfrm>
            <a:off x="1926885" y="4509120"/>
            <a:ext cx="5290231" cy="1754326"/>
            <a:chOff x="1926885" y="4149080"/>
            <a:chExt cx="5290231" cy="1754326"/>
          </a:xfrm>
        </p:grpSpPr>
        <p:grpSp>
          <p:nvGrpSpPr>
            <p:cNvPr id="7" name="6 Grupo"/>
            <p:cNvGrpSpPr/>
            <p:nvPr/>
          </p:nvGrpSpPr>
          <p:grpSpPr>
            <a:xfrm>
              <a:off x="1926885" y="4149080"/>
              <a:ext cx="5290231" cy="1754326"/>
              <a:chOff x="1907704" y="4437112"/>
              <a:chExt cx="5290231" cy="1754326"/>
            </a:xfrm>
          </p:grpSpPr>
          <p:sp>
            <p:nvSpPr>
              <p:cNvPr id="9" name="8 CuadroTexto"/>
              <p:cNvSpPr txBox="1"/>
              <p:nvPr/>
            </p:nvSpPr>
            <p:spPr>
              <a:xfrm>
                <a:off x="1907704" y="4437112"/>
                <a:ext cx="5290231" cy="1754326"/>
              </a:xfrm>
              <a:prstGeom prst="rect">
                <a:avLst/>
              </a:prstGeom>
              <a:noFill/>
            </p:spPr>
            <p:txBody>
              <a:bodyPr wrap="none" rtlCol="0">
                <a:spAutoFit/>
              </a:bodyPr>
              <a:lstStyle/>
              <a:p>
                <a:r>
                  <a:rPr lang="es-CO" b="1" dirty="0" smtClean="0">
                    <a:latin typeface="Arial" panose="020B0604020202020204" pitchFamily="34" charset="0"/>
                    <a:cs typeface="Arial" panose="020B0604020202020204" pitchFamily="34" charset="0"/>
                  </a:rPr>
                  <a:t>Contáctenos</a:t>
                </a:r>
                <a:r>
                  <a:rPr lang="en-AU" b="1" dirty="0" smtClean="0">
                    <a:latin typeface="Arial" panose="020B0604020202020204" pitchFamily="34" charset="0"/>
                    <a:cs typeface="Arial" panose="020B0604020202020204" pitchFamily="34" charset="0"/>
                  </a:rPr>
                  <a:t>:</a:t>
                </a:r>
              </a:p>
              <a:p>
                <a:pPr marL="285750" indent="-285750">
                  <a:buFont typeface="Wingdings"/>
                  <a:buChar char="*"/>
                </a:pPr>
                <a:r>
                  <a:rPr lang="en-AU" b="1" dirty="0" smtClean="0">
                    <a:latin typeface="Arial" panose="020B0604020202020204" pitchFamily="34" charset="0"/>
                    <a:cs typeface="Arial" panose="020B0604020202020204" pitchFamily="34" charset="0"/>
                    <a:sym typeface="Wingdings" panose="05000000000000000000" pitchFamily="2" charset="2"/>
                  </a:rPr>
                  <a:t> a.m.e.asesoriasmatematicas@gmail.com</a:t>
                </a:r>
              </a:p>
              <a:p>
                <a:pPr marL="285750" indent="-285750">
                  <a:buFont typeface="Wingdings"/>
                  <a:buChar char=":"/>
                </a:pPr>
                <a:r>
                  <a:rPr lang="en-AU" b="1" dirty="0" smtClean="0">
                    <a:latin typeface="Arial" panose="020B0604020202020204" pitchFamily="34" charset="0"/>
                    <a:cs typeface="Arial" panose="020B0604020202020204" pitchFamily="34" charset="0"/>
                    <a:sym typeface="Wingdings" panose="05000000000000000000" pitchFamily="2" charset="2"/>
                  </a:rPr>
                  <a:t> asesoriasmatematicas0.webnode.com.co</a:t>
                </a:r>
              </a:p>
              <a:p>
                <a:r>
                  <a:rPr lang="en-AU" b="1" dirty="0">
                    <a:latin typeface="Arial" panose="020B0604020202020204" pitchFamily="34" charset="0"/>
                    <a:cs typeface="Arial" panose="020B0604020202020204" pitchFamily="34" charset="0"/>
                    <a:sym typeface="Wingdings" panose="05000000000000000000" pitchFamily="2" charset="2"/>
                  </a:rPr>
                  <a:t> </a:t>
                </a:r>
                <a:r>
                  <a:rPr lang="en-AU" b="1" dirty="0" smtClean="0">
                    <a:latin typeface="Arial" panose="020B0604020202020204" pitchFamily="34" charset="0"/>
                    <a:cs typeface="Arial" panose="020B0604020202020204" pitchFamily="34" charset="0"/>
                    <a:sym typeface="Wingdings" panose="05000000000000000000" pitchFamily="2" charset="2"/>
                  </a:rPr>
                  <a:t>     @asesoriasmatematicas0</a:t>
                </a:r>
              </a:p>
              <a:p>
                <a:r>
                  <a:rPr lang="en-AU" b="1" dirty="0" smtClean="0">
                    <a:latin typeface="Arial" panose="020B0604020202020204" pitchFamily="34" charset="0"/>
                    <a:cs typeface="Arial" panose="020B0604020202020204" pitchFamily="34" charset="0"/>
                    <a:sym typeface="Wingdings" panose="05000000000000000000" pitchFamily="2" charset="2"/>
                  </a:rPr>
                  <a:t>      @</a:t>
                </a:r>
                <a:r>
                  <a:rPr lang="en-AU" b="1" dirty="0" err="1" smtClean="0">
                    <a:latin typeface="Arial" panose="020B0604020202020204" pitchFamily="34" charset="0"/>
                    <a:cs typeface="Arial" panose="020B0604020202020204" pitchFamily="34" charset="0"/>
                    <a:sym typeface="Wingdings" panose="05000000000000000000" pitchFamily="2" charset="2"/>
                  </a:rPr>
                  <a:t>a.m.e</a:t>
                </a:r>
                <a:r>
                  <a:rPr lang="en-AU" b="1" dirty="0" smtClean="0">
                    <a:latin typeface="Arial" panose="020B0604020202020204" pitchFamily="34" charset="0"/>
                    <a:cs typeface="Arial" panose="020B0604020202020204" pitchFamily="34" charset="0"/>
                    <a:sym typeface="Wingdings" panose="05000000000000000000" pitchFamily="2" charset="2"/>
                  </a:rPr>
                  <a:t>._</a:t>
                </a:r>
                <a:r>
                  <a:rPr lang="es-CO" b="1" dirty="0" smtClean="0">
                    <a:latin typeface="Arial" panose="020B0604020202020204" pitchFamily="34" charset="0"/>
                    <a:cs typeface="Arial" panose="020B0604020202020204" pitchFamily="34" charset="0"/>
                    <a:sym typeface="Wingdings" panose="05000000000000000000" pitchFamily="2" charset="2"/>
                  </a:rPr>
                  <a:t>asesorias_matematicas</a:t>
                </a:r>
              </a:p>
              <a:p>
                <a:r>
                  <a:rPr lang="en-AU" b="1" dirty="0" smtClean="0">
                    <a:latin typeface="Arial" panose="020B0604020202020204" pitchFamily="34" charset="0"/>
                    <a:cs typeface="Arial" panose="020B0604020202020204" pitchFamily="34" charset="0"/>
                    <a:sym typeface="Wingdings" panose="05000000000000000000" pitchFamily="2" charset="2"/>
                  </a:rPr>
                  <a:t>      Erick Duque</a:t>
                </a:r>
              </a:p>
            </p:txBody>
          </p:sp>
          <p:pic>
            <p:nvPicPr>
              <p:cNvPr id="10" name="Picture 2" descr="Nueva actualización de Instagram: reels en Facebook, dúo de vídeos y más"/>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foregroundMark x1="43958" y1="37500" x2="43958" y2="37500"/>
                            <a14:foregroundMark x1="66146" y1="33854" x2="66146" y2="33854"/>
                          </a14:backgroundRemoval>
                        </a14:imgEffect>
                      </a14:imgLayer>
                    </a14:imgProps>
                  </a:ext>
                  <a:ext uri="{28A0092B-C50C-407E-A947-70E740481C1C}">
                    <a14:useLocalDpi xmlns:a14="http://schemas.microsoft.com/office/drawing/2010/main" val="0"/>
                  </a:ext>
                </a:extLst>
              </a:blip>
              <a:srcRect l="18541" t="18476" r="19018" b="18552"/>
              <a:stretch/>
            </p:blipFill>
            <p:spPr bwMode="auto">
              <a:xfrm>
                <a:off x="2017248" y="5661248"/>
                <a:ext cx="178488" cy="18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Facebook - Inicia sesión o regístra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17248" y="5373216"/>
                <a:ext cx="180000" cy="180000"/>
              </a:xfrm>
              <a:prstGeom prst="rect">
                <a:avLst/>
              </a:prstGeom>
              <a:noFill/>
              <a:extLst>
                <a:ext uri="{909E8E84-426E-40DD-AFC4-6F175D3DCCD1}">
                  <a14:hiddenFill xmlns:a14="http://schemas.microsoft.com/office/drawing/2010/main">
                    <a:solidFill>
                      <a:srgbClr val="FFFFFF"/>
                    </a:solidFill>
                  </a14:hiddenFill>
                </a:ext>
              </a:extLst>
            </p:spPr>
          </p:pic>
        </p:grpSp>
        <p:pic>
          <p:nvPicPr>
            <p:cNvPr id="8" name="Picture 2" descr="Logo YouTube: la historia y el significado del logotipo, la marca y el  símbolo. | png, vecto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5556" b="95972" l="10000" r="90000">
                          <a14:foregroundMark x1="45234" y1="38889" x2="51094" y2="49722"/>
                          <a14:foregroundMark x1="41406" y1="49306" x2="63594" y2="49306"/>
                          <a14:foregroundMark x1="57344" y1="47083" x2="35547" y2="70000"/>
                        </a14:backgroundRemoval>
                      </a14:imgEffect>
                    </a14:imgLayer>
                  </a14:imgProps>
                </a:ext>
                <a:ext uri="{28A0092B-C50C-407E-A947-70E740481C1C}">
                  <a14:useLocalDpi xmlns:a14="http://schemas.microsoft.com/office/drawing/2010/main" val="0"/>
                </a:ext>
              </a:extLst>
            </a:blip>
            <a:srcRect l="15265" t="6360" r="15359" b="7003"/>
            <a:stretch/>
          </p:blipFill>
          <p:spPr bwMode="auto">
            <a:xfrm>
              <a:off x="1985660" y="5625264"/>
              <a:ext cx="281538" cy="180000"/>
            </a:xfrm>
            <a:prstGeom prst="rect">
              <a:avLst/>
            </a:prstGeom>
            <a:noFill/>
            <a:extLst>
              <a:ext uri="{909E8E84-426E-40DD-AFC4-6F175D3DCCD1}">
                <a14:hiddenFill xmlns:a14="http://schemas.microsoft.com/office/drawing/2010/main">
                  <a:solidFill>
                    <a:srgbClr val="FFFFFF"/>
                  </a:solidFill>
                </a14:hiddenFill>
              </a:ext>
            </a:extLst>
          </p:spPr>
        </p:pic>
      </p:grpSp>
      <p:pic>
        <p:nvPicPr>
          <p:cNvPr id="2" name="1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296583" y="1052736"/>
            <a:ext cx="2550833" cy="2520000"/>
          </a:xfrm>
          <a:prstGeom prst="rect">
            <a:avLst/>
          </a:prstGeom>
        </p:spPr>
      </p:pic>
    </p:spTree>
    <p:extLst>
      <p:ext uri="{BB962C8B-B14F-4D97-AF65-F5344CB8AC3E}">
        <p14:creationId xmlns:p14="http://schemas.microsoft.com/office/powerpoint/2010/main" val="244364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set>
                                      <p:cBhvr>
                                        <p:cTn id="7" dur="455" fill="hold">
                                          <p:stCondLst>
                                            <p:cond delay="0"/>
                                          </p:stCondLst>
                                        </p:cTn>
                                        <p:tgtEl>
                                          <p:spTgt spid="4"/>
                                        </p:tgtEl>
                                        <p:attrNameLst>
                                          <p:attrName>style.rotation</p:attrName>
                                        </p:attrNameLst>
                                      </p:cBhvr>
                                      <p:to>
                                        <p:strVal val="-45.0"/>
                                      </p:to>
                                    </p:set>
                                    <p:anim calcmode="lin" valueType="num">
                                      <p:cBhvr>
                                        <p:cTn id="8"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anim calcmode="lin" valueType="num">
                                      <p:cBhvr>
                                        <p:cTn id="19" dur="500" fill="hold"/>
                                        <p:tgtEl>
                                          <p:spTgt spid="2"/>
                                        </p:tgtEl>
                                        <p:attrNameLst>
                                          <p:attrName>ppt_x</p:attrName>
                                        </p:attrNameLst>
                                      </p:cBhvr>
                                      <p:tavLst>
                                        <p:tav tm="0">
                                          <p:val>
                                            <p:fltVal val="0.5"/>
                                          </p:val>
                                        </p:tav>
                                        <p:tav tm="100000">
                                          <p:val>
                                            <p:strVal val="#ppt_x"/>
                                          </p:val>
                                        </p:tav>
                                      </p:tavLst>
                                    </p:anim>
                                    <p:anim calcmode="lin" valueType="num">
                                      <p:cBhvr>
                                        <p:cTn id="20" dur="500" fill="hold"/>
                                        <p:tgtEl>
                                          <p:spTgt spid="2"/>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subTnLst>
                                    <p:animClr clrSpc="rgb" dir="cw">
                                      <p:cBhvr override="childStyle">
                                        <p:cTn dur="1" fill="hold" display="0" masterRel="nextClick" afterEffect="1"/>
                                        <p:tgtEl>
                                          <p:spTgt spid="6"/>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Llamada rectangular"/>
          <p:cNvSpPr/>
          <p:nvPr/>
        </p:nvSpPr>
        <p:spPr>
          <a:xfrm>
            <a:off x="179512" y="6232232"/>
            <a:ext cx="1477720" cy="612648"/>
          </a:xfrm>
          <a:prstGeom prst="wedgeRectCallout">
            <a:avLst>
              <a:gd name="adj1" fmla="val -60729"/>
              <a:gd name="adj2" fmla="val -4944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b="1" dirty="0" smtClean="0">
                <a:solidFill>
                  <a:schemeClr val="tx1"/>
                </a:solidFill>
                <a:latin typeface="Ravie" panose="04040805050809020602" pitchFamily="82" charset="0"/>
                <a:cs typeface="Arial" pitchFamily="34" charset="0"/>
              </a:rPr>
              <a:t>Primero el Rango (R)</a:t>
            </a:r>
            <a:endParaRPr lang="es-CO" sz="1400" b="1" dirty="0">
              <a:solidFill>
                <a:schemeClr val="tx1"/>
              </a:solidFill>
              <a:latin typeface="Ravie" panose="04040805050809020602" pitchFamily="82" charset="0"/>
              <a:cs typeface="Arial" pitchFamily="34" charset="0"/>
            </a:endParaRPr>
          </a:p>
        </p:txBody>
      </p:sp>
      <p:sp>
        <p:nvSpPr>
          <p:cNvPr id="3" name="2 CuadroTexto"/>
          <p:cNvSpPr txBox="1"/>
          <p:nvPr/>
        </p:nvSpPr>
        <p:spPr>
          <a:xfrm>
            <a:off x="107504" y="1063476"/>
            <a:ext cx="2749471" cy="461665"/>
          </a:xfrm>
          <a:prstGeom prst="rect">
            <a:avLst/>
          </a:prstGeom>
          <a:noFill/>
        </p:spPr>
        <p:txBody>
          <a:bodyPr wrap="none" rtlCol="0">
            <a:spAutoFit/>
          </a:bodyPr>
          <a:lstStyle/>
          <a:p>
            <a:r>
              <a:rPr lang="es-CO" sz="2400" dirty="0" smtClean="0">
                <a:latin typeface="Ravie" panose="04040805050809020602" pitchFamily="82" charset="0"/>
                <a:cs typeface="Arial" pitchFamily="34" charset="0"/>
              </a:rPr>
              <a:t>R = </a:t>
            </a:r>
            <a:r>
              <a:rPr lang="es-CO" sz="2400" dirty="0" smtClean="0">
                <a:solidFill>
                  <a:srgbClr val="FF0000"/>
                </a:solidFill>
                <a:latin typeface="Showcard Gothic" panose="04020904020102020604" pitchFamily="82" charset="0"/>
                <a:cs typeface="Arial" pitchFamily="34" charset="0"/>
              </a:rPr>
              <a:t>1</a:t>
            </a:r>
            <a:r>
              <a:rPr lang="es-CO" sz="2400" dirty="0" smtClean="0">
                <a:solidFill>
                  <a:srgbClr val="FF0000"/>
                </a:solidFill>
                <a:latin typeface="Ravie" panose="04040805050809020602" pitchFamily="82" charset="0"/>
                <a:cs typeface="Arial" pitchFamily="34" charset="0"/>
              </a:rPr>
              <a:t>92</a:t>
            </a:r>
            <a:r>
              <a:rPr lang="es-CO" sz="2400" dirty="0" smtClean="0">
                <a:latin typeface="Ravie" panose="04040805050809020602" pitchFamily="82" charset="0"/>
                <a:cs typeface="Arial" pitchFamily="34" charset="0"/>
              </a:rPr>
              <a:t> – </a:t>
            </a:r>
            <a:r>
              <a:rPr lang="es-CO" sz="2400" dirty="0" smtClean="0">
                <a:solidFill>
                  <a:srgbClr val="00B0F0"/>
                </a:solidFill>
                <a:latin typeface="Showcard Gothic" panose="04020904020102020604" pitchFamily="82" charset="0"/>
                <a:cs typeface="Arial" pitchFamily="34" charset="0"/>
              </a:rPr>
              <a:t>1</a:t>
            </a:r>
            <a:r>
              <a:rPr lang="es-CO" sz="2400" dirty="0" smtClean="0">
                <a:solidFill>
                  <a:srgbClr val="00B0F0"/>
                </a:solidFill>
                <a:latin typeface="Ravie" panose="04040805050809020602" pitchFamily="82" charset="0"/>
                <a:cs typeface="Arial" pitchFamily="34" charset="0"/>
              </a:rPr>
              <a:t>50</a:t>
            </a:r>
            <a:r>
              <a:rPr lang="es-CO" sz="2400" dirty="0" smtClean="0">
                <a:latin typeface="Ravie" panose="04040805050809020602" pitchFamily="82" charset="0"/>
                <a:cs typeface="Arial" pitchFamily="34" charset="0"/>
              </a:rPr>
              <a:t> </a:t>
            </a:r>
            <a:endParaRPr lang="es-CO" sz="2400" dirty="0">
              <a:latin typeface="Ravie" panose="04040805050809020602" pitchFamily="82" charset="0"/>
              <a:cs typeface="Arial" pitchFamily="34" charset="0"/>
            </a:endParaRPr>
          </a:p>
        </p:txBody>
      </p:sp>
      <p:sp>
        <p:nvSpPr>
          <p:cNvPr id="6" name="5 CuadroTexto"/>
          <p:cNvSpPr txBox="1"/>
          <p:nvPr/>
        </p:nvSpPr>
        <p:spPr>
          <a:xfrm>
            <a:off x="2699675" y="1063476"/>
            <a:ext cx="992579" cy="461665"/>
          </a:xfrm>
          <a:prstGeom prst="rect">
            <a:avLst/>
          </a:prstGeom>
          <a:noFill/>
        </p:spPr>
        <p:txBody>
          <a:bodyPr wrap="none" rtlCol="0">
            <a:spAutoFit/>
          </a:bodyPr>
          <a:lstStyle/>
          <a:p>
            <a:r>
              <a:rPr lang="es-CO" sz="2400" dirty="0" smtClean="0">
                <a:latin typeface="Ravie" panose="04040805050809020602" pitchFamily="82" charset="0"/>
                <a:cs typeface="Arial" pitchFamily="34" charset="0"/>
              </a:rPr>
              <a:t>= 42</a:t>
            </a:r>
            <a:endParaRPr lang="es-CO" sz="2400" dirty="0">
              <a:latin typeface="Ravie" panose="04040805050809020602" pitchFamily="82" charset="0"/>
              <a:cs typeface="Arial" pitchFamily="34" charset="0"/>
            </a:endParaRPr>
          </a:p>
        </p:txBody>
      </p:sp>
      <p:sp>
        <p:nvSpPr>
          <p:cNvPr id="5" name="4 Rectángulo"/>
          <p:cNvSpPr/>
          <p:nvPr/>
        </p:nvSpPr>
        <p:spPr>
          <a:xfrm>
            <a:off x="4863677" y="1602618"/>
            <a:ext cx="4248472" cy="4154984"/>
          </a:xfrm>
          <a:prstGeom prst="rect">
            <a:avLst/>
          </a:prstGeom>
        </p:spPr>
        <p:txBody>
          <a:bodyPr wrap="square">
            <a:spAutoFit/>
          </a:bodyPr>
          <a:lstStyle/>
          <a:p>
            <a:r>
              <a:rPr lang="es-ES" sz="2400" dirty="0">
                <a:latin typeface="Showcard Gothic" panose="04020904020102020604" pitchFamily="82" charset="0"/>
                <a:cs typeface="Arial" pitchFamily="34" charset="0"/>
              </a:rPr>
              <a:t>175  156  172  159  161 </a:t>
            </a:r>
            <a:r>
              <a:rPr lang="es-ES" sz="2400" dirty="0" smtClean="0">
                <a:latin typeface="Showcard Gothic" panose="04020904020102020604" pitchFamily="82" charset="0"/>
                <a:cs typeface="Arial" pitchFamily="34" charset="0"/>
              </a:rPr>
              <a:t>185  </a:t>
            </a:r>
            <a:r>
              <a:rPr lang="es-ES" sz="2400" dirty="0">
                <a:latin typeface="Showcard Gothic" panose="04020904020102020604" pitchFamily="82" charset="0"/>
                <a:cs typeface="Arial" pitchFamily="34" charset="0"/>
              </a:rPr>
              <a:t>186  192  179  163  164 </a:t>
            </a:r>
            <a:r>
              <a:rPr lang="es-ES" sz="2400" dirty="0" smtClean="0">
                <a:latin typeface="Showcard Gothic" panose="04020904020102020604" pitchFamily="82" charset="0"/>
                <a:cs typeface="Arial" pitchFamily="34" charset="0"/>
              </a:rPr>
              <a:t>170  </a:t>
            </a:r>
            <a:r>
              <a:rPr lang="es-ES" sz="2400" dirty="0">
                <a:latin typeface="Showcard Gothic" panose="04020904020102020604" pitchFamily="82" charset="0"/>
                <a:cs typeface="Arial" pitchFamily="34" charset="0"/>
              </a:rPr>
              <a:t>164  167  168  174  172 </a:t>
            </a:r>
            <a:r>
              <a:rPr lang="es-ES" sz="2400" dirty="0" smtClean="0">
                <a:latin typeface="Showcard Gothic" panose="04020904020102020604" pitchFamily="82" charset="0"/>
                <a:cs typeface="Arial" pitchFamily="34" charset="0"/>
              </a:rPr>
              <a:t>168  </a:t>
            </a:r>
            <a:r>
              <a:rPr lang="es-ES" sz="2400" dirty="0">
                <a:latin typeface="Showcard Gothic" panose="04020904020102020604" pitchFamily="82" charset="0"/>
                <a:cs typeface="Arial" pitchFamily="34" charset="0"/>
              </a:rPr>
              <a:t>176  </a:t>
            </a:r>
            <a:r>
              <a:rPr lang="es-ES" sz="2400" dirty="0" smtClean="0">
                <a:latin typeface="Showcard Gothic" panose="04020904020102020604" pitchFamily="82" charset="0"/>
                <a:cs typeface="Arial" pitchFamily="34" charset="0"/>
              </a:rPr>
              <a:t>166</a:t>
            </a:r>
            <a:r>
              <a:rPr lang="es-CO" sz="2400" dirty="0">
                <a:latin typeface="Showcard Gothic" panose="04020904020102020604" pitchFamily="82" charset="0"/>
                <a:cs typeface="Arial" pitchFamily="34" charset="0"/>
              </a:rPr>
              <a:t> </a:t>
            </a:r>
            <a:r>
              <a:rPr lang="es-CO" sz="2400" dirty="0" smtClean="0">
                <a:latin typeface="Showcard Gothic" panose="04020904020102020604" pitchFamily="82" charset="0"/>
                <a:cs typeface="Arial" pitchFamily="34" charset="0"/>
              </a:rPr>
              <a:t> </a:t>
            </a:r>
            <a:r>
              <a:rPr lang="es-ES" sz="2400" dirty="0" smtClean="0">
                <a:latin typeface="Showcard Gothic" panose="04020904020102020604" pitchFamily="82" charset="0"/>
                <a:cs typeface="Arial" pitchFamily="34" charset="0"/>
              </a:rPr>
              <a:t>167  </a:t>
            </a:r>
            <a:r>
              <a:rPr lang="es-ES" sz="2400" dirty="0">
                <a:latin typeface="Showcard Gothic" panose="04020904020102020604" pitchFamily="82" charset="0"/>
                <a:cs typeface="Arial" pitchFamily="34" charset="0"/>
              </a:rPr>
              <a:t>169  182  170  169  167  170  162  172  171  174  171  155  171  171  170  157  170  173  173 </a:t>
            </a:r>
            <a:r>
              <a:rPr lang="es-ES" sz="2400" dirty="0" smtClean="0">
                <a:latin typeface="Showcard Gothic" panose="04020904020102020604" pitchFamily="82" charset="0"/>
                <a:cs typeface="Arial" pitchFamily="34" charset="0"/>
              </a:rPr>
              <a:t>174  </a:t>
            </a:r>
            <a:r>
              <a:rPr lang="es-ES" sz="2400" dirty="0">
                <a:latin typeface="Showcard Gothic" panose="04020904020102020604" pitchFamily="82" charset="0"/>
                <a:cs typeface="Arial" pitchFamily="34" charset="0"/>
              </a:rPr>
              <a:t>168  166  172  172  158  159  163  163  168  174  175  150  154  175  160  175  177  178  180 </a:t>
            </a:r>
            <a:r>
              <a:rPr lang="es-ES" sz="2400" dirty="0" smtClean="0">
                <a:latin typeface="Showcard Gothic" panose="04020904020102020604" pitchFamily="82" charset="0"/>
                <a:cs typeface="Arial" pitchFamily="34" charset="0"/>
              </a:rPr>
              <a:t>169  </a:t>
            </a:r>
            <a:r>
              <a:rPr lang="es-ES" sz="2400" dirty="0">
                <a:latin typeface="Showcard Gothic" panose="04020904020102020604" pitchFamily="82" charset="0"/>
                <a:cs typeface="Arial" pitchFamily="34" charset="0"/>
              </a:rPr>
              <a:t>165  180  166  184  183  174  173  162  185  189  169  173  171  173</a:t>
            </a:r>
            <a:endParaRPr lang="es-CO" sz="2400" dirty="0">
              <a:latin typeface="Showcard Gothic" panose="04020904020102020604" pitchFamily="82" charset="0"/>
              <a:cs typeface="Arial" pitchFamily="34" charset="0"/>
            </a:endParaRPr>
          </a:p>
        </p:txBody>
      </p:sp>
      <p:sp>
        <p:nvSpPr>
          <p:cNvPr id="11" name="10 Llamada rectangular"/>
          <p:cNvSpPr/>
          <p:nvPr/>
        </p:nvSpPr>
        <p:spPr>
          <a:xfrm>
            <a:off x="179512" y="6256295"/>
            <a:ext cx="2379883" cy="612648"/>
          </a:xfrm>
          <a:prstGeom prst="wedgeRectCallout">
            <a:avLst>
              <a:gd name="adj1" fmla="val -60729"/>
              <a:gd name="adj2" fmla="val -4944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b="1" dirty="0" smtClean="0">
                <a:solidFill>
                  <a:schemeClr val="tx1"/>
                </a:solidFill>
                <a:latin typeface="Ravie" panose="04040805050809020602" pitchFamily="82" charset="0"/>
                <a:cs typeface="Arial" pitchFamily="34" charset="0"/>
              </a:rPr>
              <a:t>Luego la amplitud del intervalo</a:t>
            </a:r>
            <a:endParaRPr lang="es-CO" sz="1400" b="1" dirty="0">
              <a:solidFill>
                <a:schemeClr val="tx1"/>
              </a:solidFill>
              <a:latin typeface="Ravie" panose="04040805050809020602" pitchFamily="82" charset="0"/>
              <a:cs typeface="Arial" pitchFamily="34" charset="0"/>
            </a:endParaRPr>
          </a:p>
        </p:txBody>
      </p:sp>
      <p:sp>
        <p:nvSpPr>
          <p:cNvPr id="13" name="12 Llamada rectangular"/>
          <p:cNvSpPr/>
          <p:nvPr/>
        </p:nvSpPr>
        <p:spPr>
          <a:xfrm>
            <a:off x="179512" y="6232232"/>
            <a:ext cx="2617871" cy="612648"/>
          </a:xfrm>
          <a:prstGeom prst="wedgeRectCallout">
            <a:avLst>
              <a:gd name="adj1" fmla="val -60729"/>
              <a:gd name="adj2" fmla="val -4944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b="1" dirty="0" smtClean="0">
                <a:solidFill>
                  <a:schemeClr val="tx1"/>
                </a:solidFill>
                <a:latin typeface="Ravie" panose="04040805050809020602" pitchFamily="82" charset="0"/>
                <a:cs typeface="Arial" pitchFamily="34" charset="0"/>
              </a:rPr>
              <a:t>Ahora los intervalos o clases</a:t>
            </a:r>
            <a:endParaRPr lang="es-CO" sz="1400" b="1" dirty="0">
              <a:solidFill>
                <a:schemeClr val="tx1"/>
              </a:solidFill>
              <a:latin typeface="Ravie" panose="04040805050809020602" pitchFamily="82" charset="0"/>
              <a:cs typeface="Arial" pitchFamily="34" charset="0"/>
            </a:endParaRPr>
          </a:p>
        </p:txBody>
      </p:sp>
      <p:sp>
        <p:nvSpPr>
          <p:cNvPr id="12" name="11 CuadroTexto"/>
          <p:cNvSpPr txBox="1"/>
          <p:nvPr/>
        </p:nvSpPr>
        <p:spPr>
          <a:xfrm>
            <a:off x="129267" y="2385461"/>
            <a:ext cx="1803699"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150 + 5 = 155</a:t>
            </a:r>
            <a:endParaRPr lang="es-CO" sz="2400" dirty="0">
              <a:latin typeface="Showcard Gothic" panose="04020904020102020604" pitchFamily="82" charset="0"/>
              <a:cs typeface="Arial" pitchFamily="34" charset="0"/>
            </a:endParaRPr>
          </a:p>
        </p:txBody>
      </p:sp>
      <p:sp>
        <p:nvSpPr>
          <p:cNvPr id="14" name="13 CuadroTexto"/>
          <p:cNvSpPr txBox="1"/>
          <p:nvPr/>
        </p:nvSpPr>
        <p:spPr>
          <a:xfrm>
            <a:off x="2076118" y="2431628"/>
            <a:ext cx="410690" cy="369332"/>
          </a:xfrm>
          <a:prstGeom prst="rect">
            <a:avLst/>
          </a:prstGeom>
          <a:noFill/>
        </p:spPr>
        <p:txBody>
          <a:bodyPr wrap="none" rtlCol="0">
            <a:spAutoFit/>
          </a:bodyPr>
          <a:lstStyle/>
          <a:p>
            <a:r>
              <a:rPr lang="es-CO" dirty="0" smtClean="0">
                <a:latin typeface="Showcard Gothic" panose="04020904020102020604" pitchFamily="82" charset="0"/>
                <a:sym typeface="Wingdings" pitchFamily="2" charset="2"/>
              </a:rPr>
              <a:t></a:t>
            </a:r>
            <a:endParaRPr lang="es-CO" dirty="0">
              <a:latin typeface="Showcard Gothic" panose="04020904020102020604" pitchFamily="82" charset="0"/>
            </a:endParaRPr>
          </a:p>
        </p:txBody>
      </p:sp>
      <p:sp>
        <p:nvSpPr>
          <p:cNvPr id="15" name="14 CuadroTexto"/>
          <p:cNvSpPr txBox="1"/>
          <p:nvPr/>
        </p:nvSpPr>
        <p:spPr>
          <a:xfrm>
            <a:off x="2414800" y="2359620"/>
            <a:ext cx="1614545"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[150 – 155]</a:t>
            </a:r>
            <a:endParaRPr lang="es-CO" sz="2400" dirty="0">
              <a:latin typeface="Showcard Gothic" panose="04020904020102020604" pitchFamily="82" charset="0"/>
              <a:cs typeface="Arial" pitchFamily="34" charset="0"/>
            </a:endParaRPr>
          </a:p>
        </p:txBody>
      </p:sp>
      <p:sp>
        <p:nvSpPr>
          <p:cNvPr id="16" name="15 CuadroTexto"/>
          <p:cNvSpPr txBox="1"/>
          <p:nvPr/>
        </p:nvSpPr>
        <p:spPr>
          <a:xfrm>
            <a:off x="107504" y="2844459"/>
            <a:ext cx="1773242"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156 + 5 = 161</a:t>
            </a:r>
            <a:endParaRPr lang="es-CO" sz="2400" dirty="0">
              <a:latin typeface="Showcard Gothic" panose="04020904020102020604" pitchFamily="82" charset="0"/>
              <a:cs typeface="Arial" pitchFamily="34" charset="0"/>
            </a:endParaRPr>
          </a:p>
        </p:txBody>
      </p:sp>
      <p:sp>
        <p:nvSpPr>
          <p:cNvPr id="17" name="16 CuadroTexto"/>
          <p:cNvSpPr txBox="1"/>
          <p:nvPr/>
        </p:nvSpPr>
        <p:spPr>
          <a:xfrm>
            <a:off x="2091688" y="2926392"/>
            <a:ext cx="410690" cy="369332"/>
          </a:xfrm>
          <a:prstGeom prst="rect">
            <a:avLst/>
          </a:prstGeom>
          <a:noFill/>
        </p:spPr>
        <p:txBody>
          <a:bodyPr wrap="none" rtlCol="0">
            <a:spAutoFit/>
          </a:bodyPr>
          <a:lstStyle/>
          <a:p>
            <a:r>
              <a:rPr lang="es-CO" dirty="0" smtClean="0">
                <a:latin typeface="Showcard Gothic" panose="04020904020102020604" pitchFamily="82" charset="0"/>
                <a:sym typeface="Wingdings" pitchFamily="2" charset="2"/>
              </a:rPr>
              <a:t></a:t>
            </a:r>
            <a:endParaRPr lang="es-CO" dirty="0">
              <a:latin typeface="Showcard Gothic" panose="04020904020102020604" pitchFamily="82" charset="0"/>
            </a:endParaRPr>
          </a:p>
        </p:txBody>
      </p:sp>
      <p:sp>
        <p:nvSpPr>
          <p:cNvPr id="18" name="17 CuadroTexto"/>
          <p:cNvSpPr txBox="1"/>
          <p:nvPr/>
        </p:nvSpPr>
        <p:spPr>
          <a:xfrm>
            <a:off x="2411760" y="2834059"/>
            <a:ext cx="1584088"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[156 – 161]</a:t>
            </a:r>
            <a:endParaRPr lang="es-CO" sz="2400" dirty="0">
              <a:latin typeface="Showcard Gothic" panose="04020904020102020604" pitchFamily="82" charset="0"/>
              <a:cs typeface="Arial" pitchFamily="34" charset="0"/>
            </a:endParaRPr>
          </a:p>
        </p:txBody>
      </p:sp>
      <p:sp>
        <p:nvSpPr>
          <p:cNvPr id="19" name="18 CuadroTexto"/>
          <p:cNvSpPr txBox="1"/>
          <p:nvPr/>
        </p:nvSpPr>
        <p:spPr>
          <a:xfrm>
            <a:off x="111511" y="3295724"/>
            <a:ext cx="1797287"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162 + 5 = 167</a:t>
            </a:r>
            <a:endParaRPr lang="es-CO" sz="2400" dirty="0">
              <a:latin typeface="Showcard Gothic" panose="04020904020102020604" pitchFamily="82" charset="0"/>
              <a:cs typeface="Arial" pitchFamily="34" charset="0"/>
            </a:endParaRPr>
          </a:p>
        </p:txBody>
      </p:sp>
      <p:sp>
        <p:nvSpPr>
          <p:cNvPr id="20" name="19 CuadroTexto"/>
          <p:cNvSpPr txBox="1"/>
          <p:nvPr/>
        </p:nvSpPr>
        <p:spPr>
          <a:xfrm>
            <a:off x="2073078" y="3358440"/>
            <a:ext cx="410690" cy="369332"/>
          </a:xfrm>
          <a:prstGeom prst="rect">
            <a:avLst/>
          </a:prstGeom>
          <a:noFill/>
        </p:spPr>
        <p:txBody>
          <a:bodyPr wrap="none" rtlCol="0">
            <a:spAutoFit/>
          </a:bodyPr>
          <a:lstStyle/>
          <a:p>
            <a:r>
              <a:rPr lang="es-CO" dirty="0" smtClean="0">
                <a:latin typeface="Showcard Gothic" panose="04020904020102020604" pitchFamily="82" charset="0"/>
                <a:sym typeface="Wingdings" pitchFamily="2" charset="2"/>
              </a:rPr>
              <a:t></a:t>
            </a:r>
            <a:endParaRPr lang="es-CO" dirty="0">
              <a:latin typeface="Showcard Gothic" panose="04020904020102020604" pitchFamily="82" charset="0"/>
            </a:endParaRPr>
          </a:p>
        </p:txBody>
      </p:sp>
      <p:sp>
        <p:nvSpPr>
          <p:cNvPr id="21" name="20 CuadroTexto"/>
          <p:cNvSpPr txBox="1"/>
          <p:nvPr/>
        </p:nvSpPr>
        <p:spPr>
          <a:xfrm>
            <a:off x="2411760" y="3266107"/>
            <a:ext cx="1608133"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[162 – 167]</a:t>
            </a:r>
            <a:endParaRPr lang="es-CO" sz="2400" dirty="0">
              <a:latin typeface="Showcard Gothic" panose="04020904020102020604" pitchFamily="82" charset="0"/>
              <a:cs typeface="Arial" pitchFamily="34" charset="0"/>
            </a:endParaRPr>
          </a:p>
        </p:txBody>
      </p:sp>
      <p:sp>
        <p:nvSpPr>
          <p:cNvPr id="22" name="21 CuadroTexto"/>
          <p:cNvSpPr txBox="1"/>
          <p:nvPr/>
        </p:nvSpPr>
        <p:spPr>
          <a:xfrm>
            <a:off x="107504" y="3698155"/>
            <a:ext cx="1810111"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168 + 5 = 173</a:t>
            </a:r>
            <a:endParaRPr lang="es-CO" sz="2400" dirty="0">
              <a:latin typeface="Showcard Gothic" panose="04020904020102020604" pitchFamily="82" charset="0"/>
              <a:cs typeface="Arial" pitchFamily="34" charset="0"/>
            </a:endParaRPr>
          </a:p>
        </p:txBody>
      </p:sp>
      <p:sp>
        <p:nvSpPr>
          <p:cNvPr id="23" name="22 CuadroTexto"/>
          <p:cNvSpPr txBox="1"/>
          <p:nvPr/>
        </p:nvSpPr>
        <p:spPr>
          <a:xfrm>
            <a:off x="2073078" y="3727772"/>
            <a:ext cx="410690" cy="369332"/>
          </a:xfrm>
          <a:prstGeom prst="rect">
            <a:avLst/>
          </a:prstGeom>
          <a:noFill/>
        </p:spPr>
        <p:txBody>
          <a:bodyPr wrap="none" rtlCol="0">
            <a:spAutoFit/>
          </a:bodyPr>
          <a:lstStyle/>
          <a:p>
            <a:r>
              <a:rPr lang="es-CO" dirty="0" smtClean="0">
                <a:latin typeface="Showcard Gothic" panose="04020904020102020604" pitchFamily="82" charset="0"/>
                <a:sym typeface="Wingdings" pitchFamily="2" charset="2"/>
              </a:rPr>
              <a:t></a:t>
            </a:r>
            <a:endParaRPr lang="es-CO" dirty="0">
              <a:latin typeface="Showcard Gothic" panose="04020904020102020604" pitchFamily="82" charset="0"/>
            </a:endParaRPr>
          </a:p>
        </p:txBody>
      </p:sp>
      <p:sp>
        <p:nvSpPr>
          <p:cNvPr id="24" name="23 CuadroTexto"/>
          <p:cNvSpPr txBox="1"/>
          <p:nvPr/>
        </p:nvSpPr>
        <p:spPr>
          <a:xfrm>
            <a:off x="2414800" y="3698155"/>
            <a:ext cx="1620957"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[168 – 173]</a:t>
            </a:r>
            <a:endParaRPr lang="es-CO" sz="2400" dirty="0">
              <a:latin typeface="Showcard Gothic" panose="04020904020102020604" pitchFamily="82" charset="0"/>
              <a:cs typeface="Arial" pitchFamily="34" charset="0"/>
            </a:endParaRPr>
          </a:p>
        </p:txBody>
      </p:sp>
      <p:sp>
        <p:nvSpPr>
          <p:cNvPr id="25" name="24 CuadroTexto"/>
          <p:cNvSpPr txBox="1"/>
          <p:nvPr/>
        </p:nvSpPr>
        <p:spPr>
          <a:xfrm>
            <a:off x="107504" y="4087812"/>
            <a:ext cx="1835759"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174 + 5 = 179</a:t>
            </a:r>
            <a:endParaRPr lang="es-CO" sz="2400" dirty="0">
              <a:latin typeface="Showcard Gothic" panose="04020904020102020604" pitchFamily="82" charset="0"/>
              <a:cs typeface="Arial" pitchFamily="34" charset="0"/>
            </a:endParaRPr>
          </a:p>
        </p:txBody>
      </p:sp>
      <p:sp>
        <p:nvSpPr>
          <p:cNvPr id="26" name="25 CuadroTexto"/>
          <p:cNvSpPr txBox="1"/>
          <p:nvPr/>
        </p:nvSpPr>
        <p:spPr>
          <a:xfrm>
            <a:off x="2073078" y="4150528"/>
            <a:ext cx="410690" cy="369332"/>
          </a:xfrm>
          <a:prstGeom prst="rect">
            <a:avLst/>
          </a:prstGeom>
          <a:noFill/>
        </p:spPr>
        <p:txBody>
          <a:bodyPr wrap="none" rtlCol="0">
            <a:spAutoFit/>
          </a:bodyPr>
          <a:lstStyle/>
          <a:p>
            <a:r>
              <a:rPr lang="es-CO" dirty="0" smtClean="0">
                <a:latin typeface="Showcard Gothic" panose="04020904020102020604" pitchFamily="82" charset="0"/>
                <a:sym typeface="Wingdings" pitchFamily="2" charset="2"/>
              </a:rPr>
              <a:t></a:t>
            </a:r>
            <a:endParaRPr lang="es-CO" dirty="0">
              <a:latin typeface="Showcard Gothic" panose="04020904020102020604" pitchFamily="82" charset="0"/>
            </a:endParaRPr>
          </a:p>
        </p:txBody>
      </p:sp>
      <p:sp>
        <p:nvSpPr>
          <p:cNvPr id="27" name="26 CuadroTexto"/>
          <p:cNvSpPr txBox="1"/>
          <p:nvPr/>
        </p:nvSpPr>
        <p:spPr>
          <a:xfrm>
            <a:off x="2411760" y="4087812"/>
            <a:ext cx="1646605"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[174 – 179]</a:t>
            </a:r>
            <a:endParaRPr lang="es-CO" sz="2400" dirty="0">
              <a:latin typeface="Showcard Gothic" panose="04020904020102020604" pitchFamily="82" charset="0"/>
              <a:cs typeface="Arial" pitchFamily="34" charset="0"/>
            </a:endParaRPr>
          </a:p>
        </p:txBody>
      </p:sp>
      <p:sp>
        <p:nvSpPr>
          <p:cNvPr id="28" name="27 CuadroTexto"/>
          <p:cNvSpPr txBox="1"/>
          <p:nvPr/>
        </p:nvSpPr>
        <p:spPr>
          <a:xfrm>
            <a:off x="107504" y="4519860"/>
            <a:ext cx="1832553"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180 + 5 = 185</a:t>
            </a:r>
            <a:endParaRPr lang="es-CO" sz="2400" dirty="0">
              <a:latin typeface="Showcard Gothic" panose="04020904020102020604" pitchFamily="82" charset="0"/>
              <a:cs typeface="Arial" pitchFamily="34" charset="0"/>
            </a:endParaRPr>
          </a:p>
        </p:txBody>
      </p:sp>
      <p:sp>
        <p:nvSpPr>
          <p:cNvPr id="29" name="28 CuadroTexto"/>
          <p:cNvSpPr txBox="1"/>
          <p:nvPr/>
        </p:nvSpPr>
        <p:spPr>
          <a:xfrm>
            <a:off x="2073078" y="4582576"/>
            <a:ext cx="410690" cy="369332"/>
          </a:xfrm>
          <a:prstGeom prst="rect">
            <a:avLst/>
          </a:prstGeom>
          <a:noFill/>
        </p:spPr>
        <p:txBody>
          <a:bodyPr wrap="none" rtlCol="0">
            <a:spAutoFit/>
          </a:bodyPr>
          <a:lstStyle/>
          <a:p>
            <a:r>
              <a:rPr lang="es-CO" dirty="0" smtClean="0">
                <a:latin typeface="Showcard Gothic" panose="04020904020102020604" pitchFamily="82" charset="0"/>
                <a:sym typeface="Wingdings" pitchFamily="2" charset="2"/>
              </a:rPr>
              <a:t></a:t>
            </a:r>
            <a:endParaRPr lang="es-CO" dirty="0">
              <a:latin typeface="Showcard Gothic" panose="04020904020102020604" pitchFamily="82" charset="0"/>
            </a:endParaRPr>
          </a:p>
        </p:txBody>
      </p:sp>
      <p:sp>
        <p:nvSpPr>
          <p:cNvPr id="30" name="29 CuadroTexto"/>
          <p:cNvSpPr txBox="1"/>
          <p:nvPr/>
        </p:nvSpPr>
        <p:spPr>
          <a:xfrm>
            <a:off x="2414800" y="4519860"/>
            <a:ext cx="1643399"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[180 – 185]</a:t>
            </a:r>
            <a:endParaRPr lang="es-CO" sz="2400" dirty="0">
              <a:latin typeface="Showcard Gothic" panose="04020904020102020604" pitchFamily="82" charset="0"/>
              <a:cs typeface="Arial" pitchFamily="34" charset="0"/>
            </a:endParaRPr>
          </a:p>
        </p:txBody>
      </p:sp>
      <p:sp>
        <p:nvSpPr>
          <p:cNvPr id="32" name="31 CuadroTexto"/>
          <p:cNvSpPr txBox="1"/>
          <p:nvPr/>
        </p:nvSpPr>
        <p:spPr>
          <a:xfrm>
            <a:off x="107504" y="4922291"/>
            <a:ext cx="1792478"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186 + 5 = 191</a:t>
            </a:r>
            <a:endParaRPr lang="es-CO" sz="2400" dirty="0">
              <a:latin typeface="Showcard Gothic" panose="04020904020102020604" pitchFamily="82" charset="0"/>
              <a:cs typeface="Arial" pitchFamily="34" charset="0"/>
            </a:endParaRPr>
          </a:p>
        </p:txBody>
      </p:sp>
      <p:sp>
        <p:nvSpPr>
          <p:cNvPr id="33" name="32 CuadroTexto"/>
          <p:cNvSpPr txBox="1"/>
          <p:nvPr/>
        </p:nvSpPr>
        <p:spPr>
          <a:xfrm>
            <a:off x="2073078" y="4985007"/>
            <a:ext cx="410690" cy="369332"/>
          </a:xfrm>
          <a:prstGeom prst="rect">
            <a:avLst/>
          </a:prstGeom>
          <a:noFill/>
        </p:spPr>
        <p:txBody>
          <a:bodyPr wrap="none" rtlCol="0">
            <a:spAutoFit/>
          </a:bodyPr>
          <a:lstStyle/>
          <a:p>
            <a:r>
              <a:rPr lang="es-CO" dirty="0" smtClean="0">
                <a:latin typeface="Showcard Gothic" panose="04020904020102020604" pitchFamily="82" charset="0"/>
                <a:sym typeface="Wingdings" pitchFamily="2" charset="2"/>
              </a:rPr>
              <a:t></a:t>
            </a:r>
            <a:endParaRPr lang="es-CO" dirty="0">
              <a:latin typeface="Showcard Gothic" panose="04020904020102020604" pitchFamily="82" charset="0"/>
            </a:endParaRPr>
          </a:p>
        </p:txBody>
      </p:sp>
      <p:sp>
        <p:nvSpPr>
          <p:cNvPr id="34" name="33 CuadroTexto"/>
          <p:cNvSpPr txBox="1"/>
          <p:nvPr/>
        </p:nvSpPr>
        <p:spPr>
          <a:xfrm>
            <a:off x="2414800" y="4922291"/>
            <a:ext cx="1603324"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[186 – 191]</a:t>
            </a:r>
            <a:endParaRPr lang="es-CO" sz="2400" dirty="0">
              <a:latin typeface="Showcard Gothic" panose="04020904020102020604" pitchFamily="82" charset="0"/>
              <a:cs typeface="Arial" pitchFamily="34" charset="0"/>
            </a:endParaRPr>
          </a:p>
        </p:txBody>
      </p:sp>
      <p:sp>
        <p:nvSpPr>
          <p:cNvPr id="35" name="34 CuadroTexto"/>
          <p:cNvSpPr txBox="1"/>
          <p:nvPr/>
        </p:nvSpPr>
        <p:spPr>
          <a:xfrm>
            <a:off x="107504" y="5311948"/>
            <a:ext cx="1806905"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192 + 5 = 197</a:t>
            </a:r>
            <a:endParaRPr lang="es-CO" sz="2400" dirty="0">
              <a:latin typeface="Showcard Gothic" panose="04020904020102020604" pitchFamily="82" charset="0"/>
              <a:cs typeface="Arial" pitchFamily="34" charset="0"/>
            </a:endParaRPr>
          </a:p>
        </p:txBody>
      </p:sp>
      <p:sp>
        <p:nvSpPr>
          <p:cNvPr id="36" name="35 CuadroTexto"/>
          <p:cNvSpPr txBox="1"/>
          <p:nvPr/>
        </p:nvSpPr>
        <p:spPr>
          <a:xfrm>
            <a:off x="2073078" y="5374664"/>
            <a:ext cx="410690" cy="369332"/>
          </a:xfrm>
          <a:prstGeom prst="rect">
            <a:avLst/>
          </a:prstGeom>
          <a:noFill/>
        </p:spPr>
        <p:txBody>
          <a:bodyPr wrap="none" rtlCol="0">
            <a:spAutoFit/>
          </a:bodyPr>
          <a:lstStyle/>
          <a:p>
            <a:r>
              <a:rPr lang="es-CO" dirty="0" smtClean="0">
                <a:latin typeface="Showcard Gothic" panose="04020904020102020604" pitchFamily="82" charset="0"/>
                <a:sym typeface="Wingdings" pitchFamily="2" charset="2"/>
              </a:rPr>
              <a:t></a:t>
            </a:r>
            <a:endParaRPr lang="es-CO" dirty="0">
              <a:latin typeface="Showcard Gothic" panose="04020904020102020604" pitchFamily="82" charset="0"/>
            </a:endParaRPr>
          </a:p>
        </p:txBody>
      </p:sp>
      <p:sp>
        <p:nvSpPr>
          <p:cNvPr id="37" name="36 CuadroTexto"/>
          <p:cNvSpPr txBox="1"/>
          <p:nvPr/>
        </p:nvSpPr>
        <p:spPr>
          <a:xfrm>
            <a:off x="2414800" y="5311948"/>
            <a:ext cx="1617751" cy="461665"/>
          </a:xfrm>
          <a:prstGeom prst="rect">
            <a:avLst/>
          </a:prstGeom>
          <a:noFill/>
        </p:spPr>
        <p:txBody>
          <a:bodyPr wrap="none" rtlCol="0">
            <a:spAutoFit/>
          </a:bodyPr>
          <a:lstStyle/>
          <a:p>
            <a:r>
              <a:rPr lang="es-CO" sz="2400" dirty="0" smtClean="0">
                <a:latin typeface="Showcard Gothic" panose="04020904020102020604" pitchFamily="82" charset="0"/>
                <a:cs typeface="Arial" pitchFamily="34" charset="0"/>
              </a:rPr>
              <a:t>[192 – 197]</a:t>
            </a:r>
            <a:endParaRPr lang="es-CO" sz="2400" dirty="0">
              <a:latin typeface="Showcard Gothic" panose="04020904020102020604" pitchFamily="82" charset="0"/>
              <a:cs typeface="Arial" pitchFamily="34" charset="0"/>
            </a:endParaRPr>
          </a:p>
        </p:txBody>
      </p:sp>
      <p:sp>
        <p:nvSpPr>
          <p:cNvPr id="31" name="30 Elipse"/>
          <p:cNvSpPr/>
          <p:nvPr/>
        </p:nvSpPr>
        <p:spPr>
          <a:xfrm>
            <a:off x="4716016" y="2033060"/>
            <a:ext cx="864096" cy="3524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38 Elipse"/>
          <p:cNvSpPr/>
          <p:nvPr/>
        </p:nvSpPr>
        <p:spPr>
          <a:xfrm>
            <a:off x="6444208" y="4191471"/>
            <a:ext cx="914400" cy="389657"/>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8" name="37 CuadroTexto"/>
          <p:cNvSpPr txBox="1"/>
          <p:nvPr/>
        </p:nvSpPr>
        <p:spPr>
          <a:xfrm>
            <a:off x="107504" y="1525141"/>
            <a:ext cx="3696846" cy="461665"/>
          </a:xfrm>
          <a:prstGeom prst="rect">
            <a:avLst/>
          </a:prstGeom>
          <a:noFill/>
        </p:spPr>
        <p:txBody>
          <a:bodyPr wrap="none" rtlCol="0">
            <a:spAutoFit/>
          </a:bodyPr>
          <a:lstStyle/>
          <a:p>
            <a:r>
              <a:rPr lang="en-AU" sz="2400" dirty="0" smtClean="0">
                <a:latin typeface="Ravie" panose="04040805050809020602" pitchFamily="82" charset="0"/>
              </a:rPr>
              <a:t>C = 42/8 = 5,25 </a:t>
            </a:r>
            <a:r>
              <a:rPr lang="en-AU" sz="2400" dirty="0" smtClean="0">
                <a:latin typeface="Ravie" panose="04040805050809020602" pitchFamily="82" charset="0"/>
                <a:sym typeface="Symbol"/>
              </a:rPr>
              <a:t> 5</a:t>
            </a:r>
            <a:endParaRPr lang="en-AU" sz="2400" dirty="0">
              <a:latin typeface="Ravie" panose="04040805050809020602" pitchFamily="82" charset="0"/>
            </a:endParaRPr>
          </a:p>
        </p:txBody>
      </p:sp>
      <p:sp>
        <p:nvSpPr>
          <p:cNvPr id="41" name="40 CuadroTexto"/>
          <p:cNvSpPr txBox="1"/>
          <p:nvPr/>
        </p:nvSpPr>
        <p:spPr>
          <a:xfrm>
            <a:off x="35496" y="44624"/>
            <a:ext cx="2450736" cy="523220"/>
          </a:xfrm>
          <a:prstGeom prst="rect">
            <a:avLst/>
          </a:prstGeom>
          <a:noFill/>
        </p:spPr>
        <p:txBody>
          <a:bodyPr wrap="none" rtlCol="0">
            <a:spAutoFit/>
          </a:bodyPr>
          <a:lstStyle/>
          <a:p>
            <a:r>
              <a:rPr lang="en-US" sz="2800" dirty="0" smtClean="0">
                <a:latin typeface="Snap ITC" panose="04040A07060A02020202" pitchFamily="82" charset="0"/>
                <a:cs typeface="Arial" pitchFamily="34" charset="0"/>
              </a:rPr>
              <a:t>SOLUCIÓN</a:t>
            </a:r>
            <a:endParaRPr lang="en-US" sz="2800" dirty="0">
              <a:latin typeface="Snap ITC" panose="04040A07060A02020202" pitchFamily="82" charset="0"/>
              <a:cs typeface="Arial" pitchFamily="34" charset="0"/>
            </a:endParaRPr>
          </a:p>
        </p:txBody>
      </p:sp>
    </p:spTree>
    <p:extLst>
      <p:ext uri="{BB962C8B-B14F-4D97-AF65-F5344CB8AC3E}">
        <p14:creationId xmlns:p14="http://schemas.microsoft.com/office/powerpoint/2010/main" val="4060404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iterate type="lt">
                                    <p:tmPct val="10000"/>
                                  </p:iterate>
                                  <p:childTnLst>
                                    <p:set>
                                      <p:cBhvr>
                                        <p:cTn id="6" dur="1" fill="hold">
                                          <p:stCondLst>
                                            <p:cond delay="0"/>
                                          </p:stCondLst>
                                        </p:cTn>
                                        <p:tgtEl>
                                          <p:spTgt spid="41"/>
                                        </p:tgtEl>
                                        <p:attrNameLst>
                                          <p:attrName>style.visibility</p:attrName>
                                        </p:attrNameLst>
                                      </p:cBhvr>
                                      <p:to>
                                        <p:strVal val="visible"/>
                                      </p:to>
                                    </p:set>
                                    <p:anim calcmode="lin" valueType="num">
                                      <p:cBhvr additive="base">
                                        <p:cTn id="7" dur="500"/>
                                        <p:tgtEl>
                                          <p:spTgt spid="41"/>
                                        </p:tgtEl>
                                        <p:attrNameLst>
                                          <p:attrName>ppt_y</p:attrName>
                                        </p:attrNameLst>
                                      </p:cBhvr>
                                      <p:tavLst>
                                        <p:tav tm="0">
                                          <p:val>
                                            <p:strVal val="#ppt_y-#ppt_h*1.125000"/>
                                          </p:val>
                                        </p:tav>
                                        <p:tav tm="100000">
                                          <p:val>
                                            <p:strVal val="#ppt_y"/>
                                          </p:val>
                                        </p:tav>
                                      </p:tavLst>
                                    </p:anim>
                                    <p:animEffect transition="in" filter="wipe(down)">
                                      <p:cBhvr>
                                        <p:cTn id="8" dur="500"/>
                                        <p:tgtEl>
                                          <p:spTgt spid="41"/>
                                        </p:tgtEl>
                                      </p:cBhvr>
                                    </p:animEffec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wipe(left)">
                                      <p:cBhvr>
                                        <p:cTn id="26" dur="500"/>
                                        <p:tgtEl>
                                          <p:spTgt spid="3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left)">
                                      <p:cBhvr>
                                        <p:cTn id="31" dur="500"/>
                                        <p:tgtEl>
                                          <p:spTgt spid="39"/>
                                        </p:tgtEl>
                                      </p:cBhvr>
                                    </p:animEffect>
                                  </p:childTnLst>
                                </p:cTn>
                              </p:par>
                            </p:childTnLst>
                          </p:cTn>
                        </p:par>
                      </p:childTnLst>
                    </p:cTn>
                  </p:par>
                  <p:par>
                    <p:cTn id="32" fill="hold">
                      <p:stCondLst>
                        <p:cond delay="indefinite"/>
                      </p:stCondLst>
                      <p:childTnLst>
                        <p:par>
                          <p:cTn id="33" fill="hold">
                            <p:stCondLst>
                              <p:cond delay="0"/>
                            </p:stCondLst>
                            <p:childTnLst>
                              <p:par>
                                <p:cTn id="34" presetID="38" presetClass="entr" presetSubtype="0" accel="50000" fill="hold" grpId="0" nodeType="clickEffect">
                                  <p:stCondLst>
                                    <p:cond delay="0"/>
                                  </p:stCondLst>
                                  <p:iterate type="lt">
                                    <p:tmPct val="10000"/>
                                  </p:iterate>
                                  <p:childTnLst>
                                    <p:set>
                                      <p:cBhvr>
                                        <p:cTn id="35" dur="1" fill="hold">
                                          <p:stCondLst>
                                            <p:cond delay="0"/>
                                          </p:stCondLst>
                                        </p:cTn>
                                        <p:tgtEl>
                                          <p:spTgt spid="3"/>
                                        </p:tgtEl>
                                        <p:attrNameLst>
                                          <p:attrName>style.visibility</p:attrName>
                                        </p:attrNameLst>
                                      </p:cBhvr>
                                      <p:to>
                                        <p:strVal val="visible"/>
                                      </p:to>
                                    </p:set>
                                    <p:set>
                                      <p:cBhvr>
                                        <p:cTn id="36" dur="455" fill="hold">
                                          <p:stCondLst>
                                            <p:cond delay="0"/>
                                          </p:stCondLst>
                                        </p:cTn>
                                        <p:tgtEl>
                                          <p:spTgt spid="3"/>
                                        </p:tgtEl>
                                        <p:attrNameLst>
                                          <p:attrName>style.rotation</p:attrName>
                                        </p:attrNameLst>
                                      </p:cBhvr>
                                      <p:to>
                                        <p:strVal val="-45.0"/>
                                      </p:to>
                                    </p:set>
                                    <p:anim calcmode="lin" valueType="num">
                                      <p:cBhvr>
                                        <p:cTn id="37" dur="455" fill="hold">
                                          <p:stCondLst>
                                            <p:cond delay="455"/>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id="38" dur="455" fill="hold">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id="39" dur="156" decel="50000" autoRev="1" fill="hold">
                                          <p:stCondLst>
                                            <p:cond delay="455"/>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id="40" dur="136" fill="hold">
                                          <p:stCondLst>
                                            <p:cond delay="864"/>
                                          </p:stCondLst>
                                        </p:cTn>
                                        <p:tgtEl>
                                          <p:spTgt spid="3"/>
                                        </p:tgtEl>
                                        <p:attrNameLst>
                                          <p:attrName>ppt_y</p:attrName>
                                        </p:attrNameLst>
                                      </p:cBhvr>
                                      <p:tavLst>
                                        <p:tav tm="0">
                                          <p:val>
                                            <p:strVal val="#ppt_y-(0.354*#ppt_w-0.172*#ppt_h)"/>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p:cTn id="45" dur="500" fill="hold"/>
                                        <p:tgtEl>
                                          <p:spTgt spid="6"/>
                                        </p:tgtEl>
                                        <p:attrNameLst>
                                          <p:attrName>ppt_w</p:attrName>
                                        </p:attrNameLst>
                                      </p:cBhvr>
                                      <p:tavLst>
                                        <p:tav tm="0">
                                          <p:val>
                                            <p:fltVal val="0"/>
                                          </p:val>
                                        </p:tav>
                                        <p:tav tm="100000">
                                          <p:val>
                                            <p:strVal val="#ppt_w"/>
                                          </p:val>
                                        </p:tav>
                                      </p:tavLst>
                                    </p:anim>
                                    <p:anim calcmode="lin" valueType="num">
                                      <p:cBhvr>
                                        <p:cTn id="46" dur="500" fill="hold"/>
                                        <p:tgtEl>
                                          <p:spTgt spid="6"/>
                                        </p:tgtEl>
                                        <p:attrNameLst>
                                          <p:attrName>ppt_h</p:attrName>
                                        </p:attrNameLst>
                                      </p:cBhvr>
                                      <p:tavLst>
                                        <p:tav tm="0">
                                          <p:val>
                                            <p:fltVal val="0"/>
                                          </p:val>
                                        </p:tav>
                                        <p:tav tm="100000">
                                          <p:val>
                                            <p:strVal val="#ppt_h"/>
                                          </p:val>
                                        </p:tav>
                                      </p:tavLst>
                                    </p:anim>
                                    <p:animEffect transition="in" filter="fade">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1" nodeType="clickEffect">
                                  <p:stCondLst>
                                    <p:cond delay="0"/>
                                  </p:stCondLst>
                                  <p:childTnLst>
                                    <p:animEffect transition="out" filter="fade">
                                      <p:cBhvr>
                                        <p:cTn id="55" dur="500"/>
                                        <p:tgtEl>
                                          <p:spTgt spid="11"/>
                                        </p:tgtEl>
                                      </p:cBhvr>
                                    </p:animEffect>
                                    <p:set>
                                      <p:cBhvr>
                                        <p:cTn id="56" dur="1" fill="hold">
                                          <p:stCondLst>
                                            <p:cond delay="499"/>
                                          </p:stCondLst>
                                        </p:cTn>
                                        <p:tgtEl>
                                          <p:spTgt spid="11"/>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xit" presetSubtype="0" fill="hold" grpId="1" nodeType="clickEffect">
                                  <p:stCondLst>
                                    <p:cond delay="0"/>
                                  </p:stCondLst>
                                  <p:childTnLst>
                                    <p:animEffect transition="out" filter="fade">
                                      <p:cBhvr>
                                        <p:cTn id="60" dur="500"/>
                                        <p:tgtEl>
                                          <p:spTgt spid="5"/>
                                        </p:tgtEl>
                                      </p:cBhvr>
                                    </p:animEffect>
                                    <p:set>
                                      <p:cBhvr>
                                        <p:cTn id="61" dur="1" fill="hold">
                                          <p:stCondLst>
                                            <p:cond delay="499"/>
                                          </p:stCondLst>
                                        </p:cTn>
                                        <p:tgtEl>
                                          <p:spTgt spid="5"/>
                                        </p:tgtEl>
                                        <p:attrNameLst>
                                          <p:attrName>style.visibility</p:attrName>
                                        </p:attrNameLst>
                                      </p:cBhvr>
                                      <p:to>
                                        <p:strVal val="hidden"/>
                                      </p:to>
                                    </p:set>
                                  </p:childTnLst>
                                </p:cTn>
                              </p:par>
                              <p:par>
                                <p:cTn id="62" presetID="10" presetClass="exit" presetSubtype="0" fill="hold" grpId="1" nodeType="withEffect">
                                  <p:stCondLst>
                                    <p:cond delay="0"/>
                                  </p:stCondLst>
                                  <p:childTnLst>
                                    <p:animEffect transition="out" filter="fade">
                                      <p:cBhvr>
                                        <p:cTn id="63" dur="500"/>
                                        <p:tgtEl>
                                          <p:spTgt spid="31"/>
                                        </p:tgtEl>
                                      </p:cBhvr>
                                    </p:animEffect>
                                    <p:set>
                                      <p:cBhvr>
                                        <p:cTn id="64" dur="1" fill="hold">
                                          <p:stCondLst>
                                            <p:cond delay="499"/>
                                          </p:stCondLst>
                                        </p:cTn>
                                        <p:tgtEl>
                                          <p:spTgt spid="31"/>
                                        </p:tgtEl>
                                        <p:attrNameLst>
                                          <p:attrName>style.visibility</p:attrName>
                                        </p:attrNameLst>
                                      </p:cBhvr>
                                      <p:to>
                                        <p:strVal val="hidden"/>
                                      </p:to>
                                    </p:set>
                                  </p:childTnLst>
                                </p:cTn>
                              </p:par>
                              <p:par>
                                <p:cTn id="65" presetID="10" presetClass="exit" presetSubtype="0" fill="hold" grpId="1" nodeType="withEffect">
                                  <p:stCondLst>
                                    <p:cond delay="0"/>
                                  </p:stCondLst>
                                  <p:childTnLst>
                                    <p:animEffect transition="out" filter="fade">
                                      <p:cBhvr>
                                        <p:cTn id="66" dur="500"/>
                                        <p:tgtEl>
                                          <p:spTgt spid="39"/>
                                        </p:tgtEl>
                                      </p:cBhvr>
                                    </p:animEffect>
                                    <p:set>
                                      <p:cBhvr>
                                        <p:cTn id="67" dur="1" fill="hold">
                                          <p:stCondLst>
                                            <p:cond delay="499"/>
                                          </p:stCondLst>
                                        </p:cTn>
                                        <p:tgtEl>
                                          <p:spTgt spid="39"/>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iterate type="lt">
                                    <p:tmAbs val="200"/>
                                  </p:iterate>
                                  <p:childTnLst>
                                    <p:set>
                                      <p:cBhvr>
                                        <p:cTn id="71" dur="1" fill="hold">
                                          <p:stCondLst>
                                            <p:cond delay="0"/>
                                          </p:stCondLst>
                                        </p:cTn>
                                        <p:tgtEl>
                                          <p:spTgt spid="38"/>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3"/>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0" presetClass="exit" presetSubtype="0" fill="hold" grpId="1" nodeType="clickEffect">
                                  <p:stCondLst>
                                    <p:cond delay="0"/>
                                  </p:stCondLst>
                                  <p:childTnLst>
                                    <p:animEffect transition="out" filter="fade">
                                      <p:cBhvr>
                                        <p:cTn id="79" dur="500"/>
                                        <p:tgtEl>
                                          <p:spTgt spid="13"/>
                                        </p:tgtEl>
                                      </p:cBhvr>
                                    </p:animEffect>
                                    <p:set>
                                      <p:cBhvr>
                                        <p:cTn id="80" dur="1" fill="hold">
                                          <p:stCondLst>
                                            <p:cond delay="499"/>
                                          </p:stCondLst>
                                        </p:cTn>
                                        <p:tgtEl>
                                          <p:spTgt spid="13"/>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iterate type="lt">
                                    <p:tmAbs val="200"/>
                                  </p:iterate>
                                  <p:childTnLst>
                                    <p:set>
                                      <p:cBhvr>
                                        <p:cTn id="84" dur="1" fill="hold">
                                          <p:stCondLst>
                                            <p:cond delay="0"/>
                                          </p:stCondLst>
                                        </p:cTn>
                                        <p:tgtEl>
                                          <p:spTgt spid="1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iterate type="lt">
                                    <p:tmAbs val="200"/>
                                  </p:iterate>
                                  <p:childTnLst>
                                    <p:set>
                                      <p:cBhvr>
                                        <p:cTn id="92" dur="1" fill="hold">
                                          <p:stCondLst>
                                            <p:cond delay="0"/>
                                          </p:stCondLst>
                                        </p:cTn>
                                        <p:tgtEl>
                                          <p:spTgt spid="1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iterate type="lt">
                                    <p:tmAbs val="200"/>
                                  </p:iterate>
                                  <p:childTnLst>
                                    <p:set>
                                      <p:cBhvr>
                                        <p:cTn id="96" dur="1" fill="hold">
                                          <p:stCondLst>
                                            <p:cond delay="0"/>
                                          </p:stCondLst>
                                        </p:cTn>
                                        <p:tgtEl>
                                          <p:spTgt spid="16"/>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iterate type="lt">
                                    <p:tmAbs val="200"/>
                                  </p:iterate>
                                  <p:childTnLst>
                                    <p:set>
                                      <p:cBhvr>
                                        <p:cTn id="104" dur="1" fill="hold">
                                          <p:stCondLst>
                                            <p:cond delay="0"/>
                                          </p:stCondLst>
                                        </p:cTn>
                                        <p:tgtEl>
                                          <p:spTgt spid="18"/>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iterate type="lt">
                                    <p:tmAbs val="200"/>
                                  </p:iterate>
                                  <p:childTnLst>
                                    <p:set>
                                      <p:cBhvr>
                                        <p:cTn id="108" dur="1" fill="hold">
                                          <p:stCondLst>
                                            <p:cond delay="0"/>
                                          </p:stCondLst>
                                        </p:cTn>
                                        <p:tgtEl>
                                          <p:spTgt spid="19"/>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20"/>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iterate type="lt">
                                    <p:tmAbs val="200"/>
                                  </p:iterate>
                                  <p:childTnLst>
                                    <p:set>
                                      <p:cBhvr>
                                        <p:cTn id="116" dur="1" fill="hold">
                                          <p:stCondLst>
                                            <p:cond delay="0"/>
                                          </p:stCondLst>
                                        </p:cTn>
                                        <p:tgtEl>
                                          <p:spTgt spid="21"/>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iterate type="lt">
                                    <p:tmAbs val="200"/>
                                  </p:iterate>
                                  <p:childTnLst>
                                    <p:set>
                                      <p:cBhvr>
                                        <p:cTn id="120" dur="1" fill="hold">
                                          <p:stCondLst>
                                            <p:cond delay="0"/>
                                          </p:stCondLst>
                                        </p:cTn>
                                        <p:tgtEl>
                                          <p:spTgt spid="22"/>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3"/>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iterate type="lt">
                                    <p:tmAbs val="200"/>
                                  </p:iterate>
                                  <p:childTnLst>
                                    <p:set>
                                      <p:cBhvr>
                                        <p:cTn id="128" dur="1" fill="hold">
                                          <p:stCondLst>
                                            <p:cond delay="0"/>
                                          </p:stCondLst>
                                        </p:cTn>
                                        <p:tgtEl>
                                          <p:spTgt spid="24"/>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iterate type="lt">
                                    <p:tmAbs val="200"/>
                                  </p:iterate>
                                  <p:childTnLst>
                                    <p:set>
                                      <p:cBhvr>
                                        <p:cTn id="132" dur="1" fill="hold">
                                          <p:stCondLst>
                                            <p:cond delay="0"/>
                                          </p:stCondLst>
                                        </p:cTn>
                                        <p:tgtEl>
                                          <p:spTgt spid="25"/>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26"/>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iterate type="lt">
                                    <p:tmAbs val="200"/>
                                  </p:iterate>
                                  <p:childTnLst>
                                    <p:set>
                                      <p:cBhvr>
                                        <p:cTn id="140" dur="1" fill="hold">
                                          <p:stCondLst>
                                            <p:cond delay="0"/>
                                          </p:stCondLst>
                                        </p:cTn>
                                        <p:tgtEl>
                                          <p:spTgt spid="27"/>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iterate type="lt">
                                    <p:tmAbs val="200"/>
                                  </p:iterate>
                                  <p:childTnLst>
                                    <p:set>
                                      <p:cBhvr>
                                        <p:cTn id="144" dur="1" fill="hold">
                                          <p:stCondLst>
                                            <p:cond delay="0"/>
                                          </p:stCondLst>
                                        </p:cTn>
                                        <p:tgtEl>
                                          <p:spTgt spid="28"/>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29"/>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iterate type="lt">
                                    <p:tmAbs val="200"/>
                                  </p:iterate>
                                  <p:childTnLst>
                                    <p:set>
                                      <p:cBhvr>
                                        <p:cTn id="152" dur="1" fill="hold">
                                          <p:stCondLst>
                                            <p:cond delay="0"/>
                                          </p:stCondLst>
                                        </p:cTn>
                                        <p:tgtEl>
                                          <p:spTgt spid="30"/>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iterate type="lt">
                                    <p:tmAbs val="200"/>
                                  </p:iterate>
                                  <p:childTnLst>
                                    <p:set>
                                      <p:cBhvr>
                                        <p:cTn id="156" dur="1" fill="hold">
                                          <p:stCondLst>
                                            <p:cond delay="0"/>
                                          </p:stCondLst>
                                        </p:cTn>
                                        <p:tgtEl>
                                          <p:spTgt spid="32"/>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33"/>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iterate type="lt">
                                    <p:tmAbs val="200"/>
                                  </p:iterate>
                                  <p:childTnLst>
                                    <p:set>
                                      <p:cBhvr>
                                        <p:cTn id="164" dur="1" fill="hold">
                                          <p:stCondLst>
                                            <p:cond delay="0"/>
                                          </p:stCondLst>
                                        </p:cTn>
                                        <p:tgtEl>
                                          <p:spTgt spid="34"/>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iterate type="lt">
                                    <p:tmAbs val="200"/>
                                  </p:iterate>
                                  <p:childTnLst>
                                    <p:set>
                                      <p:cBhvr>
                                        <p:cTn id="168" dur="1" fill="hold">
                                          <p:stCondLst>
                                            <p:cond delay="0"/>
                                          </p:stCondLst>
                                        </p:cTn>
                                        <p:tgtEl>
                                          <p:spTgt spid="35"/>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36"/>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grpId="0" nodeType="clickEffect">
                                  <p:stCondLst>
                                    <p:cond delay="0"/>
                                  </p:stCondLst>
                                  <p:iterate type="lt">
                                    <p:tmAbs val="200"/>
                                  </p:iterate>
                                  <p:childTnLst>
                                    <p:set>
                                      <p:cBhvr>
                                        <p:cTn id="17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3" grpId="0"/>
      <p:bldP spid="6" grpId="0"/>
      <p:bldP spid="5" grpId="0"/>
      <p:bldP spid="5" grpId="1"/>
      <p:bldP spid="11" grpId="0" animBg="1"/>
      <p:bldP spid="11" grpId="1" animBg="1"/>
      <p:bldP spid="13" grpId="0" animBg="1"/>
      <p:bldP spid="13" grpId="1" animBg="1"/>
      <p:bldP spid="12"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2" grpId="0"/>
      <p:bldP spid="33" grpId="0"/>
      <p:bldP spid="34" grpId="0"/>
      <p:bldP spid="35" grpId="0"/>
      <p:bldP spid="36" grpId="0"/>
      <p:bldP spid="37" grpId="0"/>
      <p:bldP spid="31" grpId="0" animBg="1"/>
      <p:bldP spid="31" grpId="1" animBg="1"/>
      <p:bldP spid="39" grpId="0" animBg="1"/>
      <p:bldP spid="39" grpId="1" animBg="1"/>
      <p:bldP spid="38" grpId="0"/>
      <p:bldP spid="4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Objeto"/>
          <p:cNvGraphicFramePr>
            <a:graphicFrameLocks noChangeAspect="1"/>
          </p:cNvGraphicFramePr>
          <p:nvPr>
            <p:extLst>
              <p:ext uri="{D42A27DB-BD31-4B8C-83A1-F6EECF244321}">
                <p14:modId xmlns:p14="http://schemas.microsoft.com/office/powerpoint/2010/main" val="2977292967"/>
              </p:ext>
            </p:extLst>
          </p:nvPr>
        </p:nvGraphicFramePr>
        <p:xfrm>
          <a:off x="593812" y="1484171"/>
          <a:ext cx="7956376" cy="4753141"/>
        </p:xfrm>
        <a:graphic>
          <a:graphicData uri="http://schemas.openxmlformats.org/presentationml/2006/ole">
            <mc:AlternateContent xmlns:mc="http://schemas.openxmlformats.org/markup-compatibility/2006">
              <mc:Choice xmlns:v="urn:schemas-microsoft-com:vml" Requires="v">
                <p:oleObj spid="_x0000_s1046" name="Hoja de cálculo" r:id="rId3" imgW="5505532" imgH="2057306" progId="Excel.Sheet.12">
                  <p:embed/>
                </p:oleObj>
              </mc:Choice>
              <mc:Fallback>
                <p:oleObj name="Hoja de cálculo" r:id="rId3" imgW="5505532" imgH="2057306" progId="Excel.Sheet.12">
                  <p:embed/>
                  <p:pic>
                    <p:nvPicPr>
                      <p:cNvPr id="0" name=""/>
                      <p:cNvPicPr/>
                      <p:nvPr/>
                    </p:nvPicPr>
                    <p:blipFill>
                      <a:blip r:embed="rId4"/>
                      <a:stretch>
                        <a:fillRect/>
                      </a:stretch>
                    </p:blipFill>
                    <p:spPr>
                      <a:xfrm>
                        <a:off x="593812" y="1484171"/>
                        <a:ext cx="7956376" cy="4753141"/>
                      </a:xfrm>
                      <a:prstGeom prst="rect">
                        <a:avLst/>
                      </a:prstGeom>
                      <a:ln>
                        <a:solidFill>
                          <a:schemeClr val="tx1"/>
                        </a:solidFill>
                      </a:ln>
                    </p:spPr>
                  </p:pic>
                </p:oleObj>
              </mc:Fallback>
            </mc:AlternateContent>
          </a:graphicData>
        </a:graphic>
      </p:graphicFrame>
      <p:sp>
        <p:nvSpPr>
          <p:cNvPr id="6" name="5 Rectángulo"/>
          <p:cNvSpPr/>
          <p:nvPr/>
        </p:nvSpPr>
        <p:spPr>
          <a:xfrm>
            <a:off x="0" y="747990"/>
            <a:ext cx="6218369" cy="369332"/>
          </a:xfrm>
          <a:prstGeom prst="rect">
            <a:avLst/>
          </a:prstGeom>
        </p:spPr>
        <p:txBody>
          <a:bodyPr wrap="none">
            <a:spAutoFit/>
          </a:bodyPr>
          <a:lstStyle/>
          <a:p>
            <a:pPr algn="ctr"/>
            <a:r>
              <a:rPr lang="es-CO" dirty="0">
                <a:latin typeface="Ravie" panose="04040805050809020602" pitchFamily="82" charset="0"/>
                <a:cs typeface="Arial" pitchFamily="34" charset="0"/>
              </a:rPr>
              <a:t>Así queda la tabla de frecuencias final</a:t>
            </a:r>
          </a:p>
        </p:txBody>
      </p:sp>
      <p:sp>
        <p:nvSpPr>
          <p:cNvPr id="7" name="6 CuadroTexto"/>
          <p:cNvSpPr txBox="1"/>
          <p:nvPr/>
        </p:nvSpPr>
        <p:spPr>
          <a:xfrm>
            <a:off x="35496" y="44624"/>
            <a:ext cx="2450736" cy="523220"/>
          </a:xfrm>
          <a:prstGeom prst="rect">
            <a:avLst/>
          </a:prstGeom>
          <a:noFill/>
        </p:spPr>
        <p:txBody>
          <a:bodyPr wrap="none" rtlCol="0">
            <a:spAutoFit/>
          </a:bodyPr>
          <a:lstStyle/>
          <a:p>
            <a:r>
              <a:rPr lang="en-US" sz="2800" dirty="0" smtClean="0">
                <a:latin typeface="Snap ITC" panose="04040A07060A02020202" pitchFamily="82" charset="0"/>
                <a:cs typeface="Arial" pitchFamily="34" charset="0"/>
              </a:rPr>
              <a:t>SOLUCIÓN</a:t>
            </a:r>
            <a:endParaRPr lang="en-US" sz="2800" dirty="0">
              <a:latin typeface="Snap ITC" panose="04040A07060A02020202" pitchFamily="82" charset="0"/>
              <a:cs typeface="Arial" pitchFamily="34" charset="0"/>
            </a:endParaRPr>
          </a:p>
        </p:txBody>
      </p:sp>
    </p:spTree>
    <p:extLst>
      <p:ext uri="{BB962C8B-B14F-4D97-AF65-F5344CB8AC3E}">
        <p14:creationId xmlns:p14="http://schemas.microsoft.com/office/powerpoint/2010/main" val="40808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1 Gráfico"/>
          <p:cNvGraphicFramePr>
            <a:graphicFrameLocks/>
          </p:cNvGraphicFramePr>
          <p:nvPr>
            <p:extLst>
              <p:ext uri="{D42A27DB-BD31-4B8C-83A1-F6EECF244321}">
                <p14:modId xmlns:p14="http://schemas.microsoft.com/office/powerpoint/2010/main" val="2879100216"/>
              </p:ext>
            </p:extLst>
          </p:nvPr>
        </p:nvGraphicFramePr>
        <p:xfrm>
          <a:off x="611560" y="1196752"/>
          <a:ext cx="7992888" cy="5283459"/>
        </p:xfrm>
        <a:graphic>
          <a:graphicData uri="http://schemas.openxmlformats.org/drawingml/2006/chart">
            <c:chart xmlns:c="http://schemas.openxmlformats.org/drawingml/2006/chart" xmlns:r="http://schemas.openxmlformats.org/officeDocument/2006/relationships" r:id="rId2"/>
          </a:graphicData>
        </a:graphic>
      </p:graphicFrame>
      <p:sp>
        <p:nvSpPr>
          <p:cNvPr id="5" name="4 Rectángulo"/>
          <p:cNvSpPr/>
          <p:nvPr/>
        </p:nvSpPr>
        <p:spPr>
          <a:xfrm>
            <a:off x="49930" y="567844"/>
            <a:ext cx="3600666" cy="369332"/>
          </a:xfrm>
          <a:prstGeom prst="rect">
            <a:avLst/>
          </a:prstGeom>
        </p:spPr>
        <p:txBody>
          <a:bodyPr wrap="none">
            <a:spAutoFit/>
          </a:bodyPr>
          <a:lstStyle/>
          <a:p>
            <a:pPr algn="ctr"/>
            <a:r>
              <a:rPr lang="es-CO" dirty="0" smtClean="0">
                <a:latin typeface="Ravie" panose="04040805050809020602" pitchFamily="82" charset="0"/>
                <a:cs typeface="Arial" pitchFamily="34" charset="0"/>
              </a:rPr>
              <a:t>Y su gráfica será así:</a:t>
            </a:r>
            <a:endParaRPr lang="es-CO" dirty="0">
              <a:latin typeface="Ravie" panose="04040805050809020602" pitchFamily="82" charset="0"/>
              <a:cs typeface="Arial" pitchFamily="34" charset="0"/>
            </a:endParaRPr>
          </a:p>
        </p:txBody>
      </p:sp>
      <p:sp>
        <p:nvSpPr>
          <p:cNvPr id="6" name="5 CuadroTexto"/>
          <p:cNvSpPr txBox="1"/>
          <p:nvPr/>
        </p:nvSpPr>
        <p:spPr>
          <a:xfrm>
            <a:off x="35496" y="44624"/>
            <a:ext cx="2450736" cy="523220"/>
          </a:xfrm>
          <a:prstGeom prst="rect">
            <a:avLst/>
          </a:prstGeom>
          <a:noFill/>
        </p:spPr>
        <p:txBody>
          <a:bodyPr wrap="none" rtlCol="0">
            <a:spAutoFit/>
          </a:bodyPr>
          <a:lstStyle/>
          <a:p>
            <a:r>
              <a:rPr lang="en-US" sz="2800" dirty="0" smtClean="0">
                <a:latin typeface="Snap ITC" panose="04040A07060A02020202" pitchFamily="82" charset="0"/>
                <a:cs typeface="Arial" pitchFamily="34" charset="0"/>
              </a:rPr>
              <a:t>SOLUCIÓN</a:t>
            </a:r>
            <a:endParaRPr lang="en-US" sz="2800" dirty="0">
              <a:latin typeface="Snap ITC" panose="04040A07060A02020202" pitchFamily="82" charset="0"/>
              <a:cs typeface="Arial" pitchFamily="34" charset="0"/>
            </a:endParaRPr>
          </a:p>
        </p:txBody>
      </p:sp>
    </p:spTree>
    <p:extLst>
      <p:ext uri="{BB962C8B-B14F-4D97-AF65-F5344CB8AC3E}">
        <p14:creationId xmlns:p14="http://schemas.microsoft.com/office/powerpoint/2010/main" val="57005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528"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anim calcmode="lin" valueType="num">
                                      <p:cBhvr>
                                        <p:cTn id="14" dur="500" fill="hold"/>
                                        <p:tgtEl>
                                          <p:spTgt spid="4"/>
                                        </p:tgtEl>
                                        <p:attrNameLst>
                                          <p:attrName>ppt_x</p:attrName>
                                        </p:attrNameLst>
                                      </p:cBhvr>
                                      <p:tavLst>
                                        <p:tav tm="0">
                                          <p:val>
                                            <p:fltVal val="0.5"/>
                                          </p:val>
                                        </p:tav>
                                        <p:tav tm="100000">
                                          <p:val>
                                            <p:strVal val="#ppt_x"/>
                                          </p:val>
                                        </p:tav>
                                      </p:tavLst>
                                    </p:anim>
                                    <p:anim calcmode="lin" valueType="num">
                                      <p:cBhvr>
                                        <p:cTn id="15" dur="500" fill="hold"/>
                                        <p:tgtEl>
                                          <p:spTgt spid="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2976435" y="56818"/>
            <a:ext cx="3191130" cy="707886"/>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latin typeface="Snap ITC" panose="04040A07060A02020202" pitchFamily="82" charset="0"/>
              </a:rPr>
              <a:t>LA OJIVA</a:t>
            </a:r>
            <a:endParaRPr lang="en-US" sz="4000" dirty="0">
              <a:effectLst>
                <a:outerShdw blurRad="38100" dist="38100" dir="2700000" algn="tl">
                  <a:srgbClr val="000000">
                    <a:alpha val="43137"/>
                  </a:srgbClr>
                </a:outerShdw>
              </a:effectLst>
              <a:latin typeface="Snap ITC" panose="04040A07060A02020202" pitchFamily="82" charset="0"/>
            </a:endParaRPr>
          </a:p>
        </p:txBody>
      </p:sp>
      <p:graphicFrame>
        <p:nvGraphicFramePr>
          <p:cNvPr id="4" name="3 Gráfico"/>
          <p:cNvGraphicFramePr/>
          <p:nvPr>
            <p:extLst>
              <p:ext uri="{D42A27DB-BD31-4B8C-83A1-F6EECF244321}">
                <p14:modId xmlns:p14="http://schemas.microsoft.com/office/powerpoint/2010/main" val="1798893857"/>
              </p:ext>
            </p:extLst>
          </p:nvPr>
        </p:nvGraphicFramePr>
        <p:xfrm>
          <a:off x="38229" y="1393779"/>
          <a:ext cx="9111631" cy="5330333"/>
        </p:xfrm>
        <a:graphic>
          <a:graphicData uri="http://schemas.openxmlformats.org/drawingml/2006/chart">
            <c:chart xmlns:c="http://schemas.openxmlformats.org/drawingml/2006/chart" xmlns:r="http://schemas.openxmlformats.org/officeDocument/2006/relationships" r:id="rId2"/>
          </a:graphicData>
        </a:graphic>
      </p:graphicFrame>
      <p:sp>
        <p:nvSpPr>
          <p:cNvPr id="3" name="2 CuadroTexto"/>
          <p:cNvSpPr txBox="1"/>
          <p:nvPr/>
        </p:nvSpPr>
        <p:spPr>
          <a:xfrm>
            <a:off x="32369" y="764704"/>
            <a:ext cx="9111631" cy="646331"/>
          </a:xfrm>
          <a:prstGeom prst="rect">
            <a:avLst/>
          </a:prstGeom>
          <a:noFill/>
        </p:spPr>
        <p:txBody>
          <a:bodyPr wrap="square" rtlCol="0">
            <a:spAutoFit/>
          </a:bodyPr>
          <a:lstStyle/>
          <a:p>
            <a:pPr algn="ctr"/>
            <a:r>
              <a:rPr lang="es-CO" dirty="0" smtClean="0">
                <a:solidFill>
                  <a:srgbClr val="FF0000"/>
                </a:solidFill>
                <a:latin typeface="Ravie" panose="04040805050809020602" pitchFamily="82" charset="0"/>
              </a:rPr>
              <a:t>Estaturas de los estudiantes de 10° del colegio “El Hueco – El túnel</a:t>
            </a:r>
            <a:endParaRPr lang="es-CO" dirty="0">
              <a:solidFill>
                <a:srgbClr val="FF0000"/>
              </a:solidFill>
              <a:latin typeface="Ravie" panose="04040805050809020602" pitchFamily="82" charset="0"/>
            </a:endParaRPr>
          </a:p>
        </p:txBody>
      </p:sp>
    </p:spTree>
    <p:extLst>
      <p:ext uri="{BB962C8B-B14F-4D97-AF65-F5344CB8AC3E}">
        <p14:creationId xmlns:p14="http://schemas.microsoft.com/office/powerpoint/2010/main" val="228826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type="lt">
                                    <p:tmAbs val="100"/>
                                  </p:iterate>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4" grpId="0">
        <p:bldAsOne/>
      </p:bldGraphic>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9859" y="76058"/>
            <a:ext cx="8844281" cy="646331"/>
          </a:xfrm>
          <a:prstGeom prst="rect">
            <a:avLst/>
          </a:prstGeom>
          <a:noFill/>
        </p:spPr>
        <p:txBody>
          <a:bodyPr wrap="none" rtlCol="0">
            <a:spAutoFit/>
          </a:bodyPr>
          <a:lstStyle/>
          <a:p>
            <a:r>
              <a:rPr lang="en-US" sz="3600" dirty="0" smtClean="0">
                <a:effectLst>
                  <a:outerShdw blurRad="38100" dist="38100" dir="2700000" algn="tl">
                    <a:srgbClr val="000000">
                      <a:alpha val="43137"/>
                    </a:srgbClr>
                  </a:outerShdw>
                </a:effectLst>
                <a:latin typeface="Snap ITC" panose="04040A07060A02020202" pitchFamily="82" charset="0"/>
              </a:rPr>
              <a:t>EL POLÍGONO DE FRECUENCIA</a:t>
            </a:r>
            <a:endParaRPr lang="en-US" sz="3600" dirty="0">
              <a:effectLst>
                <a:outerShdw blurRad="38100" dist="38100" dir="2700000" algn="tl">
                  <a:srgbClr val="000000">
                    <a:alpha val="43137"/>
                  </a:srgbClr>
                </a:outerShdw>
              </a:effectLst>
              <a:latin typeface="Snap ITC" panose="04040A07060A02020202" pitchFamily="82" charset="0"/>
            </a:endParaRPr>
          </a:p>
        </p:txBody>
      </p:sp>
      <p:graphicFrame>
        <p:nvGraphicFramePr>
          <p:cNvPr id="3" name="2 Gráfico"/>
          <p:cNvGraphicFramePr/>
          <p:nvPr>
            <p:extLst>
              <p:ext uri="{D42A27DB-BD31-4B8C-83A1-F6EECF244321}">
                <p14:modId xmlns:p14="http://schemas.microsoft.com/office/powerpoint/2010/main" val="2219929773"/>
              </p:ext>
            </p:extLst>
          </p:nvPr>
        </p:nvGraphicFramePr>
        <p:xfrm>
          <a:off x="1283804" y="1116856"/>
          <a:ext cx="6576392" cy="46242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7498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9532" y="89486"/>
            <a:ext cx="8424936" cy="477054"/>
          </a:xfrm>
          <a:prstGeom prst="rect">
            <a:avLst/>
          </a:prstGeom>
          <a:noFill/>
        </p:spPr>
        <p:txBody>
          <a:bodyPr wrap="square" rtlCol="0">
            <a:spAutoFit/>
          </a:bodyPr>
          <a:lstStyle/>
          <a:p>
            <a:r>
              <a:rPr lang="en-US" sz="2500" dirty="0" smtClean="0">
                <a:effectLst>
                  <a:outerShdw blurRad="38100" dist="38100" dir="2700000" algn="tl">
                    <a:srgbClr val="000000">
                      <a:alpha val="43137"/>
                    </a:srgbClr>
                  </a:outerShdw>
                </a:effectLst>
                <a:latin typeface="Snap ITC" panose="04040A07060A02020202" pitchFamily="82" charset="0"/>
              </a:rPr>
              <a:t>EL POLÍGONO DE FRECUENCIA RELATIVA</a:t>
            </a:r>
            <a:endParaRPr lang="en-US" sz="2500" dirty="0">
              <a:effectLst>
                <a:outerShdw blurRad="38100" dist="38100" dir="2700000" algn="tl">
                  <a:srgbClr val="000000">
                    <a:alpha val="43137"/>
                  </a:srgbClr>
                </a:outerShdw>
              </a:effectLst>
              <a:latin typeface="Snap ITC" panose="04040A07060A02020202" pitchFamily="82" charset="0"/>
            </a:endParaRPr>
          </a:p>
        </p:txBody>
      </p:sp>
      <p:graphicFrame>
        <p:nvGraphicFramePr>
          <p:cNvPr id="3" name="2 Gráfico"/>
          <p:cNvGraphicFramePr/>
          <p:nvPr>
            <p:extLst>
              <p:ext uri="{D42A27DB-BD31-4B8C-83A1-F6EECF244321}">
                <p14:modId xmlns:p14="http://schemas.microsoft.com/office/powerpoint/2010/main" val="3957552007"/>
              </p:ext>
            </p:extLst>
          </p:nvPr>
        </p:nvGraphicFramePr>
        <p:xfrm>
          <a:off x="467544" y="792820"/>
          <a:ext cx="8208912" cy="52723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964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31540" y="89486"/>
            <a:ext cx="8280920" cy="615553"/>
          </a:xfrm>
          <a:prstGeom prst="rect">
            <a:avLst/>
          </a:prstGeom>
          <a:noFill/>
        </p:spPr>
        <p:txBody>
          <a:bodyPr wrap="square" rtlCol="0">
            <a:spAutoFit/>
          </a:bodyPr>
          <a:lstStyle/>
          <a:p>
            <a:r>
              <a:rPr lang="en-US" sz="3400" dirty="0" smtClean="0">
                <a:effectLst>
                  <a:glow rad="228600">
                    <a:schemeClr val="accent6">
                      <a:satMod val="175000"/>
                      <a:alpha val="40000"/>
                    </a:schemeClr>
                  </a:glow>
                  <a:outerShdw blurRad="38100" dist="38100" dir="2700000" algn="tl">
                    <a:srgbClr val="000000">
                      <a:alpha val="43137"/>
                    </a:srgbClr>
                  </a:outerShdw>
                </a:effectLst>
                <a:latin typeface="Snap ITC" panose="04040A07060A02020202" pitchFamily="82" charset="0"/>
              </a:rPr>
              <a:t>LA GRÁFICA DE PERCENTILES</a:t>
            </a:r>
            <a:endParaRPr lang="en-US" sz="3400" dirty="0">
              <a:effectLst>
                <a:glow rad="228600">
                  <a:schemeClr val="accent6">
                    <a:satMod val="175000"/>
                    <a:alpha val="40000"/>
                  </a:schemeClr>
                </a:glow>
                <a:outerShdw blurRad="38100" dist="38100" dir="2700000" algn="tl">
                  <a:srgbClr val="000000">
                    <a:alpha val="43137"/>
                  </a:srgbClr>
                </a:outerShdw>
              </a:effectLst>
              <a:latin typeface="Snap ITC" panose="04040A07060A02020202" pitchFamily="82" charset="0"/>
            </a:endParaRPr>
          </a:p>
        </p:txBody>
      </p:sp>
      <p:graphicFrame>
        <p:nvGraphicFramePr>
          <p:cNvPr id="3" name="2 Gráfico"/>
          <p:cNvGraphicFramePr/>
          <p:nvPr>
            <p:extLst>
              <p:ext uri="{D42A27DB-BD31-4B8C-83A1-F6EECF244321}">
                <p14:modId xmlns:p14="http://schemas.microsoft.com/office/powerpoint/2010/main" val="2299815709"/>
              </p:ext>
            </p:extLst>
          </p:nvPr>
        </p:nvGraphicFramePr>
        <p:xfrm>
          <a:off x="611560" y="797372"/>
          <a:ext cx="8064896" cy="57279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928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048345" y="116632"/>
            <a:ext cx="3047309" cy="646331"/>
          </a:xfrm>
          <a:prstGeom prst="rect">
            <a:avLst/>
          </a:prstGeom>
          <a:noFill/>
        </p:spPr>
        <p:txBody>
          <a:bodyPr wrap="none" rtlCol="0">
            <a:spAutoFit/>
          </a:bodyPr>
          <a:lstStyle/>
          <a:p>
            <a:r>
              <a:rPr lang="en-US" sz="3600" dirty="0" smtClean="0">
                <a:effectLst>
                  <a:glow rad="139700">
                    <a:schemeClr val="accent6">
                      <a:satMod val="175000"/>
                      <a:alpha val="40000"/>
                    </a:schemeClr>
                  </a:glow>
                </a:effectLst>
                <a:latin typeface="Snap ITC" panose="04040A07060A02020202" pitchFamily="82" charset="0"/>
                <a:cs typeface="Arial" pitchFamily="34" charset="0"/>
              </a:rPr>
              <a:t>PRÁCTICA</a:t>
            </a:r>
            <a:endParaRPr lang="en-US" sz="3600" dirty="0">
              <a:effectLst>
                <a:glow rad="139700">
                  <a:schemeClr val="accent6">
                    <a:satMod val="175000"/>
                    <a:alpha val="40000"/>
                  </a:schemeClr>
                </a:glow>
              </a:effectLst>
              <a:latin typeface="Snap ITC" panose="04040A07060A02020202" pitchFamily="82" charset="0"/>
              <a:cs typeface="Arial" pitchFamily="34" charset="0"/>
            </a:endParaRPr>
          </a:p>
        </p:txBody>
      </p:sp>
      <p:sp>
        <p:nvSpPr>
          <p:cNvPr id="7" name="6 Rectángulo"/>
          <p:cNvSpPr/>
          <p:nvPr/>
        </p:nvSpPr>
        <p:spPr>
          <a:xfrm>
            <a:off x="0" y="1147390"/>
            <a:ext cx="9144000" cy="646331"/>
          </a:xfrm>
          <a:prstGeom prst="rect">
            <a:avLst/>
          </a:prstGeom>
        </p:spPr>
        <p:txBody>
          <a:bodyPr wrap="square">
            <a:spAutoFit/>
          </a:bodyPr>
          <a:lstStyle/>
          <a:p>
            <a:r>
              <a:rPr lang="es-ES" dirty="0">
                <a:latin typeface="Ravie" panose="04040805050809020602" pitchFamily="82" charset="0"/>
              </a:rPr>
              <a:t>Los datos que se dan a continuación corresponden a los pesos en Kg. de ochenta personas: </a:t>
            </a:r>
            <a:endParaRPr lang="en-AU" dirty="0">
              <a:latin typeface="Ravie" panose="04040805050809020602" pitchFamily="82" charset="0"/>
            </a:endParaRPr>
          </a:p>
        </p:txBody>
      </p:sp>
      <p:sp>
        <p:nvSpPr>
          <p:cNvPr id="8" name="7 Rectángulo"/>
          <p:cNvSpPr/>
          <p:nvPr/>
        </p:nvSpPr>
        <p:spPr>
          <a:xfrm>
            <a:off x="0" y="1872113"/>
            <a:ext cx="9144000" cy="1200329"/>
          </a:xfrm>
          <a:prstGeom prst="rect">
            <a:avLst/>
          </a:prstGeom>
        </p:spPr>
        <p:txBody>
          <a:bodyPr wrap="square">
            <a:spAutoFit/>
          </a:bodyPr>
          <a:lstStyle/>
          <a:p>
            <a:r>
              <a:rPr lang="en-AU" dirty="0" smtClean="0">
                <a:latin typeface="Showcard Gothic" panose="04020904020102020604" pitchFamily="82" charset="0"/>
              </a:rPr>
              <a:t>60, 66, 77, 70, 66, 68, 57, 70, 66, 52, 75, 65, 69, 71, 58, 66, 67, 74, 61, 63, 69, 80, 59, 66, 70, 67, 78, 75, 64, 71, 81, 62, 64, 69, 68, 72, 83, 56, 65, 74, 67, 54, 65, 65, 69, 61, 67, 73, 57, 62, 67, 68, 63, 67, 71, 68, 76, 61, 62, 63, 76, 61, 67, 67, 64, 72, 64, 73, 79, 58, 67, 71, 68, 59, 69, 70, 66, 62, 63, 66,</a:t>
            </a:r>
            <a:endParaRPr lang="en-AU" dirty="0">
              <a:latin typeface="Showcard Gothic" panose="04020904020102020604" pitchFamily="82" charset="0"/>
            </a:endParaRPr>
          </a:p>
        </p:txBody>
      </p:sp>
      <p:sp>
        <p:nvSpPr>
          <p:cNvPr id="10" name="9 Rectángulo"/>
          <p:cNvSpPr/>
          <p:nvPr/>
        </p:nvSpPr>
        <p:spPr>
          <a:xfrm>
            <a:off x="0" y="3146191"/>
            <a:ext cx="9144000" cy="646331"/>
          </a:xfrm>
          <a:prstGeom prst="rect">
            <a:avLst/>
          </a:prstGeom>
        </p:spPr>
        <p:txBody>
          <a:bodyPr wrap="square">
            <a:spAutoFit/>
          </a:bodyPr>
          <a:lstStyle/>
          <a:p>
            <a:pPr marL="285750" indent="-285750">
              <a:buFont typeface="Arial" panose="020B0604020202020204" pitchFamily="34" charset="0"/>
              <a:buChar char="•"/>
            </a:pPr>
            <a:r>
              <a:rPr lang="es-ES" dirty="0">
                <a:latin typeface="Ravie" panose="04040805050809020602" pitchFamily="82" charset="0"/>
              </a:rPr>
              <a:t>Obténgase una distribución de datos en intervalos de amplitud 5</a:t>
            </a:r>
            <a:endParaRPr lang="en-AU" dirty="0">
              <a:latin typeface="Ravie" panose="04040805050809020602" pitchFamily="82" charset="0"/>
            </a:endParaRPr>
          </a:p>
        </p:txBody>
      </p:sp>
      <p:sp>
        <p:nvSpPr>
          <p:cNvPr id="11" name="10 Rectángulo"/>
          <p:cNvSpPr/>
          <p:nvPr/>
        </p:nvSpPr>
        <p:spPr>
          <a:xfrm>
            <a:off x="0" y="3936538"/>
            <a:ext cx="9121778" cy="646331"/>
          </a:xfrm>
          <a:prstGeom prst="rect">
            <a:avLst/>
          </a:prstGeom>
        </p:spPr>
        <p:txBody>
          <a:bodyPr wrap="square">
            <a:spAutoFit/>
          </a:bodyPr>
          <a:lstStyle/>
          <a:p>
            <a:pPr marL="285750" indent="-285750">
              <a:buFont typeface="Arial" panose="020B0604020202020204" pitchFamily="34" charset="0"/>
              <a:buChar char="•"/>
            </a:pPr>
            <a:r>
              <a:rPr lang="es-ES" dirty="0">
                <a:latin typeface="Ravie" panose="04040805050809020602" pitchFamily="82" charset="0"/>
              </a:rPr>
              <a:t>Calcúlese el porcentaje de personas de peso menor que 65 Kg.</a:t>
            </a:r>
            <a:endParaRPr lang="en-AU" dirty="0">
              <a:latin typeface="Ravie" panose="04040805050809020602" pitchFamily="82" charset="0"/>
            </a:endParaRPr>
          </a:p>
        </p:txBody>
      </p:sp>
      <p:sp>
        <p:nvSpPr>
          <p:cNvPr id="12" name="11 Rectángulo"/>
          <p:cNvSpPr/>
          <p:nvPr/>
        </p:nvSpPr>
        <p:spPr>
          <a:xfrm>
            <a:off x="-22222" y="4582869"/>
            <a:ext cx="9144000" cy="646331"/>
          </a:xfrm>
          <a:prstGeom prst="rect">
            <a:avLst/>
          </a:prstGeom>
        </p:spPr>
        <p:txBody>
          <a:bodyPr wrap="square">
            <a:spAutoFit/>
          </a:bodyPr>
          <a:lstStyle/>
          <a:p>
            <a:pPr marL="285750" indent="-285750">
              <a:buFont typeface="Arial" panose="020B0604020202020204" pitchFamily="34" charset="0"/>
              <a:buChar char="•"/>
            </a:pPr>
            <a:r>
              <a:rPr lang="es-ES" dirty="0">
                <a:latin typeface="Ravie" panose="04040805050809020602" pitchFamily="82" charset="0"/>
              </a:rPr>
              <a:t>¿Cuántas personas tienen peso mayor o igual que 70 Kg. pero menor que 85?</a:t>
            </a:r>
            <a:endParaRPr lang="en-AU" dirty="0">
              <a:latin typeface="Ravie" panose="04040805050809020602" pitchFamily="82" charset="0"/>
            </a:endParaRPr>
          </a:p>
        </p:txBody>
      </p:sp>
    </p:spTree>
    <p:extLst>
      <p:ext uri="{BB962C8B-B14F-4D97-AF65-F5344CB8AC3E}">
        <p14:creationId xmlns:p14="http://schemas.microsoft.com/office/powerpoint/2010/main" val="349156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down)">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type="lt">
                                    <p:tmAbs val="100"/>
                                  </p:iterate>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wd">
                                    <p:tmPct val="10000"/>
                                  </p:iterate>
                                  <p:childTnLst>
                                    <p:set>
                                      <p:cBhvr>
                                        <p:cTn id="16" dur="1" fill="hold">
                                          <p:stCondLst>
                                            <p:cond delay="0"/>
                                          </p:stCondLst>
                                        </p:cTn>
                                        <p:tgtEl>
                                          <p:spTgt spid="8"/>
                                        </p:tgtEl>
                                        <p:attrNameLst>
                                          <p:attrName>style.visibility</p:attrName>
                                        </p:attrNameLst>
                                      </p:cBhvr>
                                      <p:to>
                                        <p:strVal val="visible"/>
                                      </p:to>
                                    </p:set>
                                    <p:set>
                                      <p:cBhvr>
                                        <p:cTn id="17" dur="455" fill="hold">
                                          <p:stCondLst>
                                            <p:cond delay="0"/>
                                          </p:stCondLst>
                                        </p:cTn>
                                        <p:tgtEl>
                                          <p:spTgt spid="8"/>
                                        </p:tgtEl>
                                        <p:attrNameLst>
                                          <p:attrName>style.rotation</p:attrName>
                                        </p:attrNameLst>
                                      </p:cBhvr>
                                      <p:to>
                                        <p:strVal val="-45.0"/>
                                      </p:to>
                                    </p:set>
                                    <p:anim calcmode="lin" valueType="num">
                                      <p:cBhvr>
                                        <p:cTn id="18" dur="455" fill="hold">
                                          <p:stCondLst>
                                            <p:cond delay="455"/>
                                          </p:stCondLst>
                                        </p:cTn>
                                        <p:tgtEl>
                                          <p:spTgt spid="8"/>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8"/>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8"/>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8"/>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iterate type="lt">
                                    <p:tmPct val="2000"/>
                                  </p:iterate>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0-#ppt_w/2"/>
                                          </p:val>
                                        </p:tav>
                                        <p:tav tm="100000">
                                          <p:val>
                                            <p:strVal val="#ppt_x"/>
                                          </p:val>
                                        </p:tav>
                                      </p:tavLst>
                                    </p:anim>
                                    <p:anim calcmode="lin" valueType="num">
                                      <p:cBhvr additive="base">
                                        <p:cTn id="27"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iterate type="lt">
                                    <p:tmPct val="2000"/>
                                  </p:iterate>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0-#ppt_w/2"/>
                                          </p:val>
                                        </p:tav>
                                        <p:tav tm="100000">
                                          <p:val>
                                            <p:strVal val="#ppt_x"/>
                                          </p:val>
                                        </p:tav>
                                      </p:tavLst>
                                    </p:anim>
                                    <p:anim calcmode="lin" valueType="num">
                                      <p:cBhvr additive="base">
                                        <p:cTn id="33"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iterate type="lt">
                                    <p:tmPct val="2000"/>
                                  </p:iterate>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0-#ppt_w/2"/>
                                          </p:val>
                                        </p:tav>
                                        <p:tav tm="100000">
                                          <p:val>
                                            <p:strVal val="#ppt_x"/>
                                          </p:val>
                                        </p:tav>
                                      </p:tavLst>
                                    </p:anim>
                                    <p:anim calcmode="lin" valueType="num">
                                      <p:cBhvr additive="base">
                                        <p:cTn id="39"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10" grpId="0"/>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048345" y="269032"/>
            <a:ext cx="3047309" cy="646331"/>
          </a:xfrm>
          <a:prstGeom prst="rect">
            <a:avLst/>
          </a:prstGeom>
          <a:noFill/>
        </p:spPr>
        <p:txBody>
          <a:bodyPr wrap="none" rtlCol="0">
            <a:spAutoFit/>
          </a:bodyPr>
          <a:lstStyle/>
          <a:p>
            <a:r>
              <a:rPr lang="en-US" sz="3600" dirty="0" smtClean="0">
                <a:effectLst>
                  <a:glow rad="139700">
                    <a:schemeClr val="accent6">
                      <a:satMod val="175000"/>
                      <a:alpha val="40000"/>
                    </a:schemeClr>
                  </a:glow>
                </a:effectLst>
                <a:latin typeface="Snap ITC" panose="04040A07060A02020202" pitchFamily="82" charset="0"/>
                <a:cs typeface="Arial" pitchFamily="34" charset="0"/>
              </a:rPr>
              <a:t>PRÁCTICA</a:t>
            </a:r>
            <a:endParaRPr lang="en-US" sz="3600" dirty="0">
              <a:effectLst>
                <a:glow rad="139700">
                  <a:schemeClr val="accent6">
                    <a:satMod val="175000"/>
                    <a:alpha val="40000"/>
                  </a:schemeClr>
                </a:glow>
              </a:effectLst>
              <a:latin typeface="Snap ITC" panose="04040A07060A02020202" pitchFamily="82" charset="0"/>
              <a:cs typeface="Arial" pitchFamily="34" charset="0"/>
            </a:endParaRPr>
          </a:p>
        </p:txBody>
      </p:sp>
      <p:sp>
        <p:nvSpPr>
          <p:cNvPr id="3" name="2 Rectángulo"/>
          <p:cNvSpPr/>
          <p:nvPr/>
        </p:nvSpPr>
        <p:spPr>
          <a:xfrm>
            <a:off x="1734798" y="3789040"/>
            <a:ext cx="5674404" cy="646331"/>
          </a:xfrm>
          <a:prstGeom prst="rect">
            <a:avLst/>
          </a:prstGeom>
        </p:spPr>
        <p:txBody>
          <a:bodyPr wrap="square">
            <a:spAutoFit/>
          </a:bodyPr>
          <a:lstStyle/>
          <a:p>
            <a:r>
              <a:rPr lang="es-ES" dirty="0" smtClean="0">
                <a:latin typeface="Ravie" panose="04040805050809020602" pitchFamily="82" charset="0"/>
              </a:rPr>
              <a:t>Constrúyase </a:t>
            </a:r>
            <a:r>
              <a:rPr lang="es-ES" dirty="0">
                <a:latin typeface="Ravie" panose="04040805050809020602" pitchFamily="82" charset="0"/>
              </a:rPr>
              <a:t>una tabla estadística que represente dichos datos</a:t>
            </a:r>
            <a:endParaRPr lang="en-AU" dirty="0">
              <a:latin typeface="Ravie" panose="04040805050809020602" pitchFamily="82" charset="0"/>
            </a:endParaRPr>
          </a:p>
        </p:txBody>
      </p:sp>
      <p:sp>
        <p:nvSpPr>
          <p:cNvPr id="4" name="3 Rectángulo"/>
          <p:cNvSpPr/>
          <p:nvPr/>
        </p:nvSpPr>
        <p:spPr>
          <a:xfrm>
            <a:off x="-8056" y="1412776"/>
            <a:ext cx="9152056" cy="646331"/>
          </a:xfrm>
          <a:prstGeom prst="rect">
            <a:avLst/>
          </a:prstGeom>
        </p:spPr>
        <p:txBody>
          <a:bodyPr wrap="square">
            <a:spAutoFit/>
          </a:bodyPr>
          <a:lstStyle/>
          <a:p>
            <a:pPr algn="just"/>
            <a:r>
              <a:rPr lang="es-ES" dirty="0">
                <a:latin typeface="Ravie" panose="04040805050809020602" pitchFamily="82" charset="0"/>
              </a:rPr>
              <a:t>Encuestados cincuenta matrimonios respecto a </a:t>
            </a:r>
            <a:r>
              <a:rPr lang="es-ES" dirty="0" smtClean="0">
                <a:latin typeface="Ravie" panose="04040805050809020602" pitchFamily="82" charset="0"/>
              </a:rPr>
              <a:t>su número </a:t>
            </a:r>
            <a:r>
              <a:rPr lang="es-ES" dirty="0">
                <a:latin typeface="Ravie" panose="04040805050809020602" pitchFamily="82" charset="0"/>
              </a:rPr>
              <a:t>de hijos, se obtuvieron </a:t>
            </a:r>
            <a:r>
              <a:rPr lang="es-ES" dirty="0" smtClean="0">
                <a:latin typeface="Ravie" panose="04040805050809020602" pitchFamily="82" charset="0"/>
              </a:rPr>
              <a:t>los siguientes </a:t>
            </a:r>
            <a:r>
              <a:rPr lang="es-ES" dirty="0">
                <a:latin typeface="Ravie" panose="04040805050809020602" pitchFamily="82" charset="0"/>
              </a:rPr>
              <a:t>datos:</a:t>
            </a:r>
          </a:p>
        </p:txBody>
      </p:sp>
      <p:sp>
        <p:nvSpPr>
          <p:cNvPr id="5" name="4 Rectángulo"/>
          <p:cNvSpPr/>
          <p:nvPr/>
        </p:nvSpPr>
        <p:spPr>
          <a:xfrm>
            <a:off x="-8056" y="2564904"/>
            <a:ext cx="9152056" cy="707886"/>
          </a:xfrm>
          <a:prstGeom prst="rect">
            <a:avLst/>
          </a:prstGeom>
        </p:spPr>
        <p:txBody>
          <a:bodyPr wrap="square">
            <a:spAutoFit/>
          </a:bodyPr>
          <a:lstStyle/>
          <a:p>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4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3 </a:t>
            </a:r>
            <a:r>
              <a:rPr lang="es-ES" sz="2000" dirty="0" smtClean="0">
                <a:latin typeface="Showcard Gothic" panose="04020904020102020604" pitchFamily="82" charset="0"/>
              </a:rPr>
              <a:t>, </a:t>
            </a:r>
            <a:r>
              <a:rPr lang="es-ES" sz="2000" dirty="0">
                <a:latin typeface="Showcard Gothic" panose="04020904020102020604" pitchFamily="82" charset="0"/>
              </a:rPr>
              <a:t>1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4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3 </a:t>
            </a:r>
            <a:r>
              <a:rPr lang="es-ES" sz="2000" dirty="0" smtClean="0">
                <a:latin typeface="Showcard Gothic" panose="04020904020102020604" pitchFamily="82" charset="0"/>
              </a:rPr>
              <a:t>, </a:t>
            </a:r>
            <a:r>
              <a:rPr lang="es-ES" sz="2000" dirty="0">
                <a:latin typeface="Showcard Gothic" panose="04020904020102020604" pitchFamily="82" charset="0"/>
              </a:rPr>
              <a:t>0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3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6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3, 2, 2, 3, 2, 3, 3, 4,1 , 3 , </a:t>
            </a:r>
            <a:r>
              <a:rPr lang="es-ES" sz="2000" dirty="0">
                <a:latin typeface="Showcard Gothic" panose="04020904020102020604" pitchFamily="82" charset="0"/>
              </a:rPr>
              <a:t>3 </a:t>
            </a:r>
            <a:r>
              <a:rPr lang="es-ES" sz="2000" dirty="0" smtClean="0">
                <a:latin typeface="Showcard Gothic" panose="04020904020102020604" pitchFamily="82" charset="0"/>
              </a:rPr>
              <a:t>, </a:t>
            </a:r>
            <a:r>
              <a:rPr lang="es-ES" sz="2000" dirty="0">
                <a:latin typeface="Showcard Gothic" panose="04020904020102020604" pitchFamily="82" charset="0"/>
              </a:rPr>
              <a:t>4 </a:t>
            </a:r>
            <a:r>
              <a:rPr lang="es-ES" sz="2000" dirty="0" smtClean="0">
                <a:latin typeface="Showcard Gothic" panose="04020904020102020604" pitchFamily="82" charset="0"/>
              </a:rPr>
              <a:t>, </a:t>
            </a:r>
            <a:r>
              <a:rPr lang="es-ES" sz="2000" dirty="0">
                <a:latin typeface="Showcard Gothic" panose="04020904020102020604" pitchFamily="82" charset="0"/>
              </a:rPr>
              <a:t>5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0 </a:t>
            </a:r>
            <a:r>
              <a:rPr lang="es-ES" sz="2000" dirty="0" smtClean="0">
                <a:latin typeface="Showcard Gothic" panose="04020904020102020604" pitchFamily="82" charset="0"/>
              </a:rPr>
              <a:t>, </a:t>
            </a:r>
            <a:r>
              <a:rPr lang="es-ES" sz="2000" dirty="0">
                <a:latin typeface="Showcard Gothic" panose="04020904020102020604" pitchFamily="82" charset="0"/>
              </a:rPr>
              <a:t>3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1, 2, 3, 2, 2, 3, </a:t>
            </a:r>
            <a:r>
              <a:rPr lang="es-ES" sz="2000" dirty="0">
                <a:latin typeface="Showcard Gothic" panose="04020904020102020604" pitchFamily="82" charset="0"/>
              </a:rPr>
              <a:t>1 </a:t>
            </a:r>
            <a:r>
              <a:rPr lang="es-ES" sz="2000" dirty="0" smtClean="0">
                <a:latin typeface="Showcard Gothic" panose="04020904020102020604" pitchFamily="82" charset="0"/>
              </a:rPr>
              <a:t>, </a:t>
            </a:r>
            <a:r>
              <a:rPr lang="es-ES" sz="2000" dirty="0">
                <a:latin typeface="Showcard Gothic" panose="04020904020102020604" pitchFamily="82" charset="0"/>
              </a:rPr>
              <a:t>4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3 </a:t>
            </a:r>
            <a:r>
              <a:rPr lang="es-ES" sz="2000" dirty="0" smtClean="0">
                <a:latin typeface="Showcard Gothic" panose="04020904020102020604" pitchFamily="82" charset="0"/>
              </a:rPr>
              <a:t>, </a:t>
            </a:r>
            <a:r>
              <a:rPr lang="es-ES" sz="2000" dirty="0">
                <a:latin typeface="Showcard Gothic" panose="04020904020102020604" pitchFamily="82" charset="0"/>
              </a:rPr>
              <a:t>2 </a:t>
            </a:r>
            <a:r>
              <a:rPr lang="es-ES" sz="2000" dirty="0" smtClean="0">
                <a:latin typeface="Showcard Gothic" panose="04020904020102020604" pitchFamily="82" charset="0"/>
              </a:rPr>
              <a:t>, </a:t>
            </a:r>
            <a:r>
              <a:rPr lang="es-ES" sz="2000" dirty="0">
                <a:latin typeface="Showcard Gothic" panose="04020904020102020604" pitchFamily="82" charset="0"/>
              </a:rPr>
              <a:t>4 </a:t>
            </a:r>
            <a:r>
              <a:rPr lang="es-ES" sz="2000" dirty="0" smtClean="0">
                <a:latin typeface="Showcard Gothic" panose="04020904020102020604" pitchFamily="82" charset="0"/>
              </a:rPr>
              <a:t>, </a:t>
            </a:r>
            <a:r>
              <a:rPr lang="es-ES" sz="2000" dirty="0">
                <a:latin typeface="Showcard Gothic" panose="04020904020102020604" pitchFamily="82" charset="0"/>
              </a:rPr>
              <a:t>3 </a:t>
            </a:r>
            <a:r>
              <a:rPr lang="es-ES" sz="2000" dirty="0" smtClean="0">
                <a:latin typeface="Showcard Gothic" panose="04020904020102020604" pitchFamily="82" charset="0"/>
              </a:rPr>
              <a:t>, </a:t>
            </a:r>
            <a:r>
              <a:rPr lang="es-ES" sz="2000" dirty="0">
                <a:latin typeface="Showcard Gothic" panose="04020904020102020604" pitchFamily="82" charset="0"/>
              </a:rPr>
              <a:t>3 </a:t>
            </a:r>
            <a:r>
              <a:rPr lang="es-ES" sz="2000" dirty="0" smtClean="0">
                <a:latin typeface="Showcard Gothic" panose="04020904020102020604" pitchFamily="82" charset="0"/>
              </a:rPr>
              <a:t>, </a:t>
            </a:r>
            <a:r>
              <a:rPr lang="es-ES" sz="2000" dirty="0">
                <a:latin typeface="Showcard Gothic" panose="04020904020102020604" pitchFamily="82" charset="0"/>
              </a:rPr>
              <a:t>2</a:t>
            </a:r>
          </a:p>
        </p:txBody>
      </p:sp>
      <p:sp>
        <p:nvSpPr>
          <p:cNvPr id="6" name="5 Rectángulo"/>
          <p:cNvSpPr/>
          <p:nvPr/>
        </p:nvSpPr>
        <p:spPr>
          <a:xfrm>
            <a:off x="1929263" y="5085184"/>
            <a:ext cx="5285474" cy="1200329"/>
          </a:xfrm>
          <a:prstGeom prst="rect">
            <a:avLst/>
          </a:prstGeom>
        </p:spPr>
        <p:txBody>
          <a:bodyPr wrap="square">
            <a:spAutoFit/>
          </a:bodyPr>
          <a:lstStyle/>
          <a:p>
            <a:pPr algn="ctr"/>
            <a:r>
              <a:rPr lang="es-CO" sz="2400" dirty="0" smtClean="0">
                <a:latin typeface="Showcard Gothic" panose="04020904020102020604" pitchFamily="82" charset="0"/>
              </a:rPr>
              <a:t>Envíenos a nuestro correo sus resultados y a vuelta recibirá su retroalimentación</a:t>
            </a:r>
            <a:endParaRPr lang="es-CO" sz="2400" dirty="0">
              <a:latin typeface="Showcard Gothic" panose="04020904020102020604" pitchFamily="82" charset="0"/>
            </a:endParaRPr>
          </a:p>
        </p:txBody>
      </p:sp>
    </p:spTree>
    <p:extLst>
      <p:ext uri="{BB962C8B-B14F-4D97-AF65-F5344CB8AC3E}">
        <p14:creationId xmlns:p14="http://schemas.microsoft.com/office/powerpoint/2010/main" val="2729338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2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8" presetClass="entr" presetSubtype="0" accel="50000" fill="hold" grpId="0" nodeType="clickEffect">
                                  <p:stCondLst>
                                    <p:cond delay="0"/>
                                  </p:stCondLst>
                                  <p:iterate type="lt">
                                    <p:tmPct val="10000"/>
                                  </p:iterate>
                                  <p:childTnLst>
                                    <p:set>
                                      <p:cBhvr>
                                        <p:cTn id="10" dur="1" fill="hold">
                                          <p:stCondLst>
                                            <p:cond delay="0"/>
                                          </p:stCondLst>
                                        </p:cTn>
                                        <p:tgtEl>
                                          <p:spTgt spid="5"/>
                                        </p:tgtEl>
                                        <p:attrNameLst>
                                          <p:attrName>style.visibility</p:attrName>
                                        </p:attrNameLst>
                                      </p:cBhvr>
                                      <p:to>
                                        <p:strVal val="visible"/>
                                      </p:to>
                                    </p:set>
                                    <p:set>
                                      <p:cBhvr>
                                        <p:cTn id="11" dur="455" fill="hold">
                                          <p:stCondLst>
                                            <p:cond delay="0"/>
                                          </p:stCondLst>
                                        </p:cTn>
                                        <p:tgtEl>
                                          <p:spTgt spid="5"/>
                                        </p:tgtEl>
                                        <p:attrNameLst>
                                          <p:attrName>style.rotation</p:attrName>
                                        </p:attrNameLst>
                                      </p:cBhvr>
                                      <p:to>
                                        <p:strVal val="-45.0"/>
                                      </p:to>
                                    </p:set>
                                    <p:anim calcmode="lin" valueType="num">
                                      <p:cBhvr>
                                        <p:cTn id="12"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13"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14"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15"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iterate type="lt">
                                    <p:tmAbs val="200"/>
                                  </p:iterate>
                                  <p:childTnLst>
                                    <p:set>
                                      <p:cBhvr>
                                        <p:cTn id="19" dur="1" fill="hold">
                                          <p:stCondLst>
                                            <p:cond delay="0"/>
                                          </p:stCondLst>
                                        </p:cTn>
                                        <p:tgtEl>
                                          <p:spTgt spid="3"/>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5037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111504" y="116632"/>
            <a:ext cx="2920992" cy="861774"/>
          </a:xfrm>
          <a:prstGeom prst="rect">
            <a:avLst/>
          </a:prstGeom>
          <a:noFill/>
        </p:spPr>
        <p:txBody>
          <a:bodyPr wrap="none" lIns="91440" tIns="45720" rIns="91440" bIns="45720">
            <a:spAutoFit/>
          </a:bodyPr>
          <a:lstStyle/>
          <a:p>
            <a:pPr algn="ctr"/>
            <a:r>
              <a:rPr lang="es-ES" sz="5000" b="1" dirty="0" smtClean="0">
                <a:ln w="17780" cmpd="sng">
                  <a:solidFill>
                    <a:srgbClr val="FFFFFF"/>
                  </a:solidFill>
                  <a:prstDash val="solid"/>
                  <a:miter lim="800000"/>
                </a:ln>
                <a:effectLst>
                  <a:glow rad="228600">
                    <a:schemeClr val="accent2">
                      <a:satMod val="175000"/>
                      <a:alpha val="40000"/>
                    </a:schemeClr>
                  </a:glow>
                  <a:outerShdw blurRad="50800" algn="tl" rotWithShape="0">
                    <a:srgbClr val="000000"/>
                  </a:outerShdw>
                </a:effectLst>
                <a:latin typeface="Ravie" panose="04040805050809020602" pitchFamily="82" charset="0"/>
              </a:rPr>
              <a:t>DATOS</a:t>
            </a:r>
            <a:endParaRPr lang="es-ES" sz="5000" b="1" cap="none" spc="0" dirty="0">
              <a:ln w="17780" cmpd="sng">
                <a:solidFill>
                  <a:srgbClr val="FFFFFF"/>
                </a:solidFill>
                <a:prstDash val="solid"/>
                <a:miter lim="800000"/>
              </a:ln>
              <a:effectLst>
                <a:glow rad="228600">
                  <a:schemeClr val="accent2">
                    <a:satMod val="175000"/>
                    <a:alpha val="40000"/>
                  </a:schemeClr>
                </a:glow>
                <a:outerShdw blurRad="50800" algn="tl" rotWithShape="0">
                  <a:srgbClr val="000000"/>
                </a:outerShdw>
              </a:effectLst>
              <a:latin typeface="Ravie" panose="04040805050809020602" pitchFamily="82" charset="0"/>
            </a:endParaRPr>
          </a:p>
        </p:txBody>
      </p:sp>
      <p:sp>
        <p:nvSpPr>
          <p:cNvPr id="8" name="7 CuadroTexto"/>
          <p:cNvSpPr txBox="1"/>
          <p:nvPr/>
        </p:nvSpPr>
        <p:spPr>
          <a:xfrm>
            <a:off x="899592" y="1815207"/>
            <a:ext cx="2520280" cy="461665"/>
          </a:xfrm>
          <a:prstGeom prst="rect">
            <a:avLst/>
          </a:prstGeom>
          <a:noFill/>
        </p:spPr>
        <p:txBody>
          <a:bodyPr wrap="square" rtlCol="0">
            <a:spAutoFit/>
          </a:bodyPr>
          <a:lstStyle/>
          <a:p>
            <a:r>
              <a:rPr lang="en-US" sz="2400" b="1" dirty="0" smtClean="0">
                <a:latin typeface="Ravie" panose="04040805050809020602" pitchFamily="82" charset="0"/>
                <a:cs typeface="Arial" pitchFamily="34" charset="0"/>
              </a:rPr>
              <a:t>DISCRETOS</a:t>
            </a:r>
            <a:endParaRPr lang="en-US" sz="2400" b="1" dirty="0">
              <a:latin typeface="Ravie" panose="04040805050809020602" pitchFamily="82" charset="0"/>
              <a:cs typeface="Arial" pitchFamily="34" charset="0"/>
            </a:endParaRPr>
          </a:p>
        </p:txBody>
      </p:sp>
      <p:sp>
        <p:nvSpPr>
          <p:cNvPr id="9" name="8 CuadroTexto"/>
          <p:cNvSpPr txBox="1"/>
          <p:nvPr/>
        </p:nvSpPr>
        <p:spPr>
          <a:xfrm>
            <a:off x="5508104" y="1815207"/>
            <a:ext cx="2353694" cy="461665"/>
          </a:xfrm>
          <a:prstGeom prst="rect">
            <a:avLst/>
          </a:prstGeom>
          <a:noFill/>
        </p:spPr>
        <p:txBody>
          <a:bodyPr wrap="square" rtlCol="0">
            <a:spAutoFit/>
          </a:bodyPr>
          <a:lstStyle/>
          <a:p>
            <a:r>
              <a:rPr lang="en-US" sz="2400" b="1" dirty="0" smtClean="0">
                <a:latin typeface="Ravie" panose="04040805050809020602" pitchFamily="82" charset="0"/>
                <a:cs typeface="Arial" pitchFamily="34" charset="0"/>
              </a:rPr>
              <a:t>CONTINUOS</a:t>
            </a:r>
            <a:endParaRPr lang="en-US" sz="2400" b="1" dirty="0">
              <a:latin typeface="Ravie" panose="04040805050809020602" pitchFamily="82" charset="0"/>
              <a:cs typeface="Arial" pitchFamily="34" charset="0"/>
            </a:endParaRPr>
          </a:p>
        </p:txBody>
      </p:sp>
      <p:cxnSp>
        <p:nvCxnSpPr>
          <p:cNvPr id="11" name="10 Conector recto de flecha"/>
          <p:cNvCxnSpPr>
            <a:stCxn id="5" idx="2"/>
            <a:endCxn id="8" idx="0"/>
          </p:cNvCxnSpPr>
          <p:nvPr/>
        </p:nvCxnSpPr>
        <p:spPr>
          <a:xfrm flipH="1">
            <a:off x="2159732" y="978406"/>
            <a:ext cx="2412268" cy="836801"/>
          </a:xfrm>
          <a:prstGeom prst="straightConnector1">
            <a:avLst/>
          </a:prstGeom>
          <a:ln w="7620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a:stCxn id="5" idx="2"/>
            <a:endCxn id="9" idx="0"/>
          </p:cNvCxnSpPr>
          <p:nvPr/>
        </p:nvCxnSpPr>
        <p:spPr>
          <a:xfrm>
            <a:off x="4572000" y="978406"/>
            <a:ext cx="2112951" cy="836801"/>
          </a:xfrm>
          <a:prstGeom prst="straightConnector1">
            <a:avLst/>
          </a:prstGeom>
          <a:ln w="76200">
            <a:solidFill>
              <a:schemeClr val="tx1"/>
            </a:solidFill>
            <a:tailEnd type="stealth"/>
          </a:ln>
        </p:spPr>
        <p:style>
          <a:lnRef idx="1">
            <a:schemeClr val="accent1"/>
          </a:lnRef>
          <a:fillRef idx="0">
            <a:schemeClr val="accent1"/>
          </a:fillRef>
          <a:effectRef idx="0">
            <a:schemeClr val="accent1"/>
          </a:effectRef>
          <a:fontRef idx="minor">
            <a:schemeClr val="tx1"/>
          </a:fontRef>
        </p:style>
      </p:cxnSp>
      <p:pic>
        <p:nvPicPr>
          <p:cNvPr id="1028" name="Picture 4" descr="https://encrypted-tbn3.google.com/images?q=tbn:ANd9GcRGlk0PTHiODM-LGy4buVNTbegYb6d5UnL7aEPcR3KKD3jtt9f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835" y="3009319"/>
            <a:ext cx="1492877" cy="1440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encrypted-tbn1.google.com/images?q=tbn:ANd9GcR1VzVcizPxyQpFPVTSppJ8Tah9iUuBM7QJhb6OWz_o9f1BWVWPb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4070" y="4647747"/>
            <a:ext cx="1525842" cy="1445549"/>
          </a:xfrm>
          <a:prstGeom prst="rect">
            <a:avLst/>
          </a:prstGeom>
          <a:noFill/>
          <a:ln>
            <a:solidFill>
              <a:srgbClr val="FFFF00"/>
            </a:solidFill>
          </a:ln>
          <a:extLst>
            <a:ext uri="{909E8E84-426E-40DD-AFC4-6F175D3DCCD1}">
              <a14:hiddenFill xmlns:a14="http://schemas.microsoft.com/office/drawing/2010/main">
                <a:solidFill>
                  <a:srgbClr val="FFFFFF"/>
                </a:solidFill>
              </a14:hiddenFill>
            </a:ext>
          </a:extLst>
        </p:spPr>
      </p:pic>
      <p:pic>
        <p:nvPicPr>
          <p:cNvPr id="1032" name="Picture 8" descr="https://encrypted-tbn0.google.com/images?q=tbn:ANd9GcTfUgzcvqqYeTHAWuavE6jnkC5e0_wuRDr5k01bUO2cezcplWusr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2925" y="3009319"/>
            <a:ext cx="1526987" cy="1440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0.google.com/images?q=tbn:ANd9GcTc7yHT5hhWuFMeoj-iCgoyYv0qqY__lDM3CDODERx-qLBZajryr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980" y="4647747"/>
            <a:ext cx="1492877" cy="1445549"/>
          </a:xfrm>
          <a:prstGeom prst="rect">
            <a:avLst/>
          </a:prstGeom>
          <a:noFill/>
          <a:extLst>
            <a:ext uri="{909E8E84-426E-40DD-AFC4-6F175D3DCCD1}">
              <a14:hiddenFill xmlns:a14="http://schemas.microsoft.com/office/drawing/2010/main">
                <a:solidFill>
                  <a:srgbClr val="FFFFFF"/>
                </a:solidFill>
              </a14:hiddenFill>
            </a:ext>
          </a:extLst>
        </p:spPr>
      </p:pic>
      <p:sp>
        <p:nvSpPr>
          <p:cNvPr id="14" name="AutoShape 12" descr="data:image/jpeg;base64,/9j/4AAQSkZJRgABAQAAAQABAAD/2wCEAAkGBhQSEBUUEhQVFRQUFhQWFhYWFBQYGBgWFRQVFxYYGBcYHCYeFxojGRYUHy8gIycpLC0sFx4xNTAqNSYrLCkBCQoKDgwOGg8PGiwkHCQvLCwpKSksLCwsLCwpKSwpLCwsLCwsLCwpLCksLCwsLCkpLCwsKSkpKSwsLCwpLCwpLP/AABEIALcBFAMBIgACEQEDEQH/xAAcAAAABwEBAAAAAAAAAAAAAAAAAgMEBQYHAQj/xABKEAACAQIDBAgDBAUHCwUAAAABAgMAEQQSIQUxQVEGBxMiYXGBkTKhsUJSwdEjYnLh8BQkJXODkrMVFjM0NUNToqOywkRjgpPD/8QAGgEAAgMBAQAAAAAAAAAAAAAAAAECBAUDBv/EAC8RAAICAQMCBAQFBQAAAAAAAAABAhEDBBIhMUEiMjNRE2GB8AUUI0LhUnGRscH/2gAMAwEAAhEDEQA/AL0BRgK4BRwK2TzR0CjAUBRgKQAtQtRgK7akAS1cIo9q4RQAkRRSKVIohFMBIiiEUq1ECEmwp2l1Gk26Qi1BMMzbh68Kfx4VVGZiNNSTuFIPtq5ywIZDz1C+9rn6eNVMmrS8po4tC3zMCbGv8Tew/Ol12GnHMfX8qY4hMSyMzSrGACcqWBNr3F9Tw50G2RGSM0kj+JPC3jfwqo9TN9y7HS449h8djw8v+Y/nSUvR2M7sw9fzpqmy4cx0e2UHet73a/DypLEbPRUYrJIhGYi1uAJG6xpLPNd2S/L432X+Ds/Rk/Yf0YfiPyqKxezZY/iU25jUfKpvCxzpl/TLLfTK11N/M38eNPRjwDlkBQ+O4+u4+9d4aya68nCeig+nBSu1rharXtDYMcuo7rfeX8Rxqq7QwEkBs40O5huP5HwNaGLURnx3M/LppY+ewmTSbVwS0CatIrBDSbUqaTapgJGk2pU0makAm1JmlDRDTATNENKNSZpgFNENHNFNMAtChQpga0KOKItHFZgg4o4ogo4qIBhXbVwUakAW1FNHNFNABDRDRzSZpt0rY0m3SOLHfyrss4RdBc8FB1J4URsSBoKcpF2ZDGzOeH3fL8T+FZubM5v5G3p9Osat9SKkw2ZBNiXumhEak5QL6nmSOZ10O7dUjg0YtaNQi2sbaXAuQfHefem2LxcEDETNd3Uv2ai532vbmxIFuJv40x2L0jUSLD3jc2iJGqr3v0cgvcFSCBv4VUbpmjCG+Lrqv9fwTWNZIXiRw7tM4QGxyjNocx3em81F/wCd6Kt44Lqryqe8B+jh7MFxpqTnFh4b6mdt4Np4kEZ1EsbE3HdUE5m13kA3tVZm6HYlQyqVkuZUBOVLJJHEue2u4x/DUkcS8stVBulbNKI2jiQZnDJK1mIVgoVfs57Em27hVytVRxnRCR5mYNHkkkYte+ZUMkUgK6WzXQj1oQC3R3EnEh+0RFYCJh2dwMsiZlBvxG6pBsAy3sQwNrgjgL8Dv4+9JdGtiSYcP2jISRGq5b/DGpUE34m9Ibd6TtDL2Sx3bKpDyHLHdpETePsjNqedhQMI5yfBcMSB2Z3Ek/ZP2beOlhSnbLKpVl8GRh9RUfhNvHEzxqYlVXUKGuc4doRLu3FLaX30ttXCHW5KsB3XHhuGm/67qE6E1ZW9t7GMBzJcxn3W/A+HjUcstW7AY/tA0cq2kAsyncw52+o/C1VfbmzOwe6/6Nr5TyPFT5fStbTajd4ZdTK1Om2+KPQJmorUjHLSl60kzPaCmk2pQ0m1TEJtRDShpNqkARqTNKNSZpgFaimjNRTTALQoUKYGtCjikxRwazBCgowNEBowNRAUBrt6JehegAxNFNC9FY0AcY1E4/aYDZF4b7cTy/CnO2doCDDvMd47qeLtoPbf6VT+jTGebmo3nxP4/mKpajL+1GrosFL4j+hd9nJkXOwuSLD+Dz+nnUns7BW7x3ncPujw/LhUbAjgk96VIwSAAM5PBRbRuXA6cd9RadPJLZ+yURiysCWz52SRltwsMgB8zVRRcuhenljjpSJLpZHIrxSxQmVkWcaJm7xQZL6cGAPpVVxeyZQVaKDEA5YyHdMrBo+1MrPr3SzFSBxvV36ObWedH7UKHQp8F7EPGsi6HW9mt6VIStmuq8N55fv/AI43qE4/tZ3wZtslkiQuxdt3QFxZrAso13i4ZeakH8KmzKxW6gbiRc79NN3OqRtr+bZhmswD9mx0zRue9H+0pOYedSXQnFlgxN7EJlPA2uBbU2IWwI4bq5wd8N8os6nFtanFeF/f3/BP47FGNMxbfoLISAeF7bhfjRosUWTOveUgkCxDcrWO43BFHxmG7Rct7C9z7EfUg+lcwOG7ONUJzEXubWuSSd3DfXTiilzfyDdsBv7vnu96gek2wpJpUeMIwRLFHNg9ponyHQ6EI3yrm0trOMT2WYZM8WhA1+Ekc9SQfTTcamnYoRYErrf9UDx/j5ajVBGalaXYrOx+i00U0TMyFEyuxDNmziExZACNV1Gt+FWbFYYOLH0PKkNsGQwnsWCsSt3NhlS4ztrpcLc61R/85sTlEnam0YjABVQJFkacB2Ft9kQ6VKMHJWc8mZQdND/bGFKsWByyR6qTYAgbwTxFvlST4hMRDZtA2h5ow/EH3HnRMAryo5kcytEIJAXtuliDkW3GzbuVQ+0pzFIWAsknyYfnu9qOYSJprJGxhjcG8EhRxrvBG5lO5h4V1JKtOz4E2jhChIEsRsrcuV/1TxqnyxtG7I4yspsQa2tNnU1z1MfUYNj+Q6vRGoivRiavop0EaiGjmiGpAEakzSjUmaYBWopoxoppgFoUKFMDWAaMDSQNHBrMEKg0YGkgaMDSAUvXc1J3rt6ADXoRpma1Js1SOz4LDMd5+lcss9kbO+DF8Sddu5lvXP0hEckGGBtZTK3qcq39A1SXQSER4bMyklxe+W4uwvY8rd3eOFUPrDm7fbMy8BJHEPJVVfqTWmYDuRRoLWa3O+p+mtZMnyehSpUXLZMdkU87MfX91Upeh+JJKFFCSMHL517mQTKAVGpzB13bqnV6bYVc4LsTGwQhY3JYkle4Ld+xVgSN2U1YMLiVkjWRDdHVWU81YXB9jUozcehxy4Y5KvsQPR3DSwRyGZQjuYwqhs9hHCkZYleeUn8qc7fwDFE7JSXBIuAOIIuxuLWu1iNxPjS+1NpdkHe3wBQL6LmYi9zzAP1pTY+0DMhZgAQ1ha9rFVYb+Nmt6UNt+ISjFL4dlZ6S7IZ9ni6kPGpcA7wAzHL4dw7vCqP0a6VvhZPvRk95fldeR+tbHjkBUg7v4vWD7SwvZzOn3WZfY6fKqGe1Pcj1P4U45MEsE+UjbNnbaSZA8bAg/XkRwNPUxV6wzZe0pYGzRuRzH2T5jjWgdG+lqznI/dk5cGtvt4+FdIZU+H1KOq/Dp4rlHmJduzBN7C+mthfTdr4a1Ebd2zJC6Kig59AWDEBidN2mlt2838KlMNJcUXFbPjk/0iK1gRqL6HfViLV8mTNNqo8MiMdhHxGFMQdU7dVINiQqmzMnM6cuZ8zHT9D5ZGUyzoVIjEgSLLcRF+zCa93RyD5VZsVHZRlOUJY2AG5eGu4fxpTXbeOkjizQxiRyyqAxIRQ293IBIRRck01NroQlijPmQw2F0fbDq+eQSFxGtwuUBIkyKLXOtt5qpdIdnFklS/wXZdPnf2NvCneJ6w5wsb/ydVWdF7LOz3LkRXcgDWK8hW417tISbUEyo8oVWcSI4W5GaN3jJUWJtdQajJtu2dIRUVSK51VbbkTH9nIwKzKy2tazrqPoRWg9N+jfbJ2sY/SoNw+2vLzHD2rIMFiDDtCNhuSdDu4Zx+Br0Oa645uL3IjlgpKmYnDNThXqW6c7A/k8vaoP0Up1tuV95Hkd49agYpa38ORTjaMLLjcHTHJNJmuhq4TVo4BDRDRzRDTAKaIaMaKaYBa7QoUwNTBowNJA0YGs4QsDXb0kDRr0gFL0L0S9AtSAWw8eZgPfyqcC2FR+yYdC3Pd5CpE7qzdRPdOvY2dJj2QvuzDdr9DsV/lCSbssyNiHcFWUkqXJBy3vutparlh8EQ8Pfk+ySCwsN2livyoYzA7RM75cRCsOdrKIu8EzGwLW32407lch4SzZiLC41BOmoPvWRh/M3+ttr5X/ANNWXw68NlYjgdMRI5jlKxThpAI3IjBnlsIrDvKyyZza++tK6KQMmBwyuCrLDGCDoQco0PI0vhG0p6KuWcRvGocOGFwWINyCCOQtu8qVgwyoCEUKCSSALaneajdqzsscmQsrBwQVG8m1l0118rHQX1NLbBkZobuWJzsLte9tOfAHMPSnXFnPct1UOMWmlYx0xhy42a3Ehv7yg1tzCqH036KF37dBfSzjiLbm8uB9KrZ4tx4Nr8KzRx5ql3VGYsTSuDnZHVlvdSCPQ06xGz8rVYOivRQzyKzA9mpBY8/AcyapxTbpHqs2THjxuUuhpuzNUBPHWlcZDnjdde8rDQkHUHcRupVFsLDhSOLxYjUEhjdlXui5uzAD0ua0keAlXJV9l7GmWVSystg12uhscpDHUm+a68De3gKkekGAlnwRihK5nCA5jlBS4zi63tcAjTgTTjCbZWdXCh0yqpucoOo8b2sRY3p4sqoEDMATYAFgCxtuHM+VSm23ycsail4Sj4/otjJWkLDCrmjiRLNIezEJDqiC2itIoud9vKiDZ7QJErkF88jkLuzSSl7AngL2uaueM2jEg70iL3snedR3jqF1PxW4VW9ssTKgBt7cx+RqDZ1Rku3BbFM36/0NeiE+EeQ+leftpR9piSN95QPMsyivQVrAeQrohSGm1dmriIXifcw38jwI8QbVjeIw7QytHILMhIP5+R0PrW3qKoXWZsT4cSo5JJ/4N+HtV3SZdstvZlHU490d3sVJHoxNM4ZKchq3YuzIkqOk0Q0Y0U1MiFNFNdNFNSA5eu1yhQBpwNGBpINXQazxC166GpK9dBpAK3obyAN5Nvek7082NDnlHJdfXcKhOW2LZPHDfJRJ6CHKoHIV2nLJpTdlrGZ6FKuDG+sMyjHSqZpFj7jKmfKliqk6aAi999SWw55Hw4ZimVNFy5s3DUm9rWIqU60NiwMI8TOO6gMZbvG2ZrrcLvubgVX+je0IWBRRIkdrKTmW5FtcvLl5VBYW+b+hay63EsahsjH3kyx7U6SvFiMMiyLGjrnbNGXDXkjTKSNYxZm73O1SvQnbM0/aCZw3cilWyhcokMilNN4Bj3nWorDdH1xJS8hTIMrKAGzxmSOW1ybqc0a68juqydHOjQwpc9oZMwVVBULljRnZV0+I3kbU+FOjhZKSsVcEAnN3TqNOR19d3tSO0NqLDbMrnNe2UA68BckanX91PHS4sajcVs4ytZ3KkAgZQDcEqc3e43UfTdqRVfJGV14eo/jkDKGG5gCPIi9BlpN3WGK5JyooG65sLAaCuYTGrKuZb2BI1Ft1vlYg+tJokpdu40m2NCxu0UZPMot/pTuKIAWAAA4DQe1GZgLXIFzYXIFzyHM0SbFohszqpNtCwB1vb6H2qKXsTlkb4bFabzBXGXMN6mwIvdGVvqBfzrrZZYzYhldSLg6EEW31X8JspopkdlRd+ga97IVGXTeb3NzzO4aSSRyk3xSsfw7GSN+4X79rgkEZV8COJ/gVC9NcNG82HBIErHQsVASOORJZGF/tkqqCx1zGrF28cTDtHVXlayhmAud+VQT4304n3j8djMDLZ5Gw8mVuzVmKNZ95UE7jxpW2SSS4RluOxGbtu1VgzNiZG7RCtpZMGDYZuIZTbjax41ZsVtBd7EgrELXuLsEB7p4m558Ks+1cDHJe8SOWIaxRTdlFlJuN4Gl+VUrpm74eIxuLPKRx+zqfnr7UPkaK70TgM20IF33lznyW7k/IVur1l3VFsjNNJiG3Rr2a/tPYt7Lb3rUgKmiMup1RTbaeAWaJ4n+F1IPrx9DrTs1w0+gjA5YWikaNviRip8wbU4jep/rO2V2eKWZR3Zhr+2mh9xb2NVmF639Pk3RTMTNDbJod3oprgNA1cRWOGimumi1IAUKFCgDRwaMGpEGjBqoCFc1dDUkDXb0AKlqsPRiDuFuZ+Q/feqwzVd9jw5YEH6o+ev41U1UqhXuXtFG537DpqRdKXqI6R9JYMFF2k72B+FRq7nkq8fPcONZprg2vs4TQvGbd4aE6gEEFT7gViWI6VNDjBCY+y7KQq7MbtmBsDpYBL+ZIN78K1Pon1iYfaDtGqtFIASquQc6jeVI4jiKqnXD0Mzfz2JbkALOByGiyeg7p8LGpKclHanwcJafFPIsko210JjB485lmRbLua5Fzz0G4X4n2GlWqbaoSBpd4VSQOZ3KPMsQPWsi6G9ICn6GYm2gOvAbjfy0PMa8K0XZWEGIzQ2zwH4zcgAgggBhxBA3cud65L2LIfo7i8XOYndwqBFEihFtI7SSqwvvXKEXdzqz4jD3Fjp4jQ+h4Urg9mpEipGMqqLAeRJ48daXktbXhUmiNkRiUPZlCNCMt14A6ajwGvp7k2dhViQqHzAte5sN9lA+QFDHbZETxho5MsjBS4AyoS2VQ+txduQNOpMOp3gfx5VF2uB0rsiNo4eV3W4TKsyFTc3Kk3N/1hYC3jXNu7LLksCigqA5IN+6xYHQd63I1JSwLxJGo+0d/D1oxw68r79+u/wA6E2hOCd2MsCjJEEFmYEk2vl1Yki/ra9Oli1udT9PL5e1RO3OkZwzqOxLJYZmBsQWz5Qq27x7hvyqFbrBbMo7FbDKZCJbgIzQqChC95h2ouDa1jUepNcKhXpxFC0kKOypJJde0ZrBI0ZZGy3+2zqijzNVDAQNKFRQjHspFBRFBzvCQI2I3suTedda1OTCrIwBRGI3FlBtrwvuqQweASO+VQCTckKBc8TpxqcSLGmHwiwxZ5SO6oLnlYagfxrTDD7BixEEsuMjDibvZWGqRKDkAO9WsSbix1pz/AK5LlH+rRN3j/wAWQblH6infzNSOMfO3Zj4VILeY1C+m8+lMCD6MbDXC4VIlFt7NfeWbU3+Q9Kl8thUV0w6SJgcI8zWLDuxKftyEHKPL7R8BXnuDpfi0nM6zydoSSWLEg66gqdCPC1MR6XvQqjdC+tCHF5Y58sOIOgF/0ch/UJ3H9U+hNXmkBVesnZ3aYBmA1iZZB5bm+R+VZNA9b5tDCiWGSM7nRl/vKRXn6MEGx3g2PmNK09FLhooauPNkijUe9IRNSwNa8TLYDRa6a5UxAoUKFAF/DUYNSIauhqpCFs1dDUlmoZqQC0S5nVeZA9zWiKLCqFsOPNiYxyN/7ov9bUXrS6wWwKrBh7dvIuYvv7NCSAQOLGxtfda9Z2sfiSNXQx8LY/6c9Y0Oz1KC0uJI0jB0W+5pCPhHhvPhvrCNt7cmxcrSzuXc89Ao+6o3KByFMZZy7FnJZmJJYkkkneSTqTXCNKpmiONmbReCZJYiVdGDKfEfhvBr0d0V6RxbSwudQLkZJozrlYjVSOKm9xzBrzQKnOinSeXAYgSxG43OhOjpvIP1B4GgRouP6tuzxaLGSIpH/Rv/AMPT/Rtz0vlPHdv33nBYRtni2smHOpYDvRHiSo3x3103XpfYG38PtDD54yGU6OjfEjfdYfQjfa4p6sjRaPd4+D72UcnH2h+sPXnSYD2GYMoZSGUi4INwR4GhJu038Ki22YVvJhWC5tSh1ie/Gw+E+K1xNvBCBiVMLHS7axnykGgHgbGlYURfSoSloYY43ZS8TM4tZSkyMc5voMoY+dSP+VYzJ2ebv3K5bNvHpb13VB4/b7dsxQq6km1rHQG2/wDjdTKPbEfa52RswbNfMd5A4crBdKi2n1HT7HenkYd41bUCHGOBc/GkQZW8xarLsyXNBEx1JjjJ9UFVDpLjYsQqHO8bLnQMgU3WUZHGvAjjT6PpMiRqiKSFUKPJQB+VNyW1I5wg1klLsxTpHgp5MRGUVWjRJACZMuSWQFe1C27xVd3iTVSn6MTqNRFGGshXtNEVThyzjTvFmiZrD71Tk3SSRr2AWx+RFwdaiJMeZGTLd5CwyjgSTYrfxBI08K52WKLFNtslro2WxuWPD91S2Bx749csd44hpK9xmY8US2oBGtzwNYp0h6WuXZEGUqSpJFrEHUAHkeJ9hVq6ptjY4SGcM0UDg5s9yZb7mCnkdQx+dTiRaNcZxGohhABAA0GiDmfHkPWkZ5khjYswVVBZ3Y6ADUkmuPKkMbMzBVUFndjoBxZmP1rDOsbrFONYww3XCqb66GVgdGYcFHBfU67pkCM6w+mh2hiLrdYIrrEvMX1dh95vkLCqoTQZr/nRKBhg1aH0L62pMNaLFZpodwffIg9fjXwOvI8Kzuu3oA9VbP2hHNGssTB43F1YbiPwPAjhWF9IcP2eNxCcppLeRYkfI1Z+ovaZK4iAm4XJKo5Zrq3obLUJ0+jy7TxFuLKfVo1Jq3pH42VNSvCR8JpwpppCadKa3YdDIkdNChQroQBQoUKALuDXQ1JZq6GqoIVzV3NSWahmpUBOdEkvib/dRj72H41l/W3Nm2tPf7IiUekS/nWqdCkvK55KB7t+6sk60v8Aa2J80/w0rJ1T/UNrRr9Iqxrt6LejfKqxcOfKgj0V5ABSMcwZrDUnQW3m+gsOdAE7sLpNNg5RLA+VtxG9WH3WHEVtnQ3rWw+NtG9oZzbuMe6x/wDbY7/2Tr51luy+quSRA8zPGDuCqPq2/wBBUP0n6GSYLvhu0ivbNaxVuAYfQj5VDemdXhklZ6aODsc0ZKMd43qT4rz8RY0WTEkKRLHccSozqfNbZh7GsG6J9bWLwyqjnt4hYZZCcwHJZBr73rT9i9beCnADuYG5Sju+ji497VI5FG2jjLStlXs9ToLrx8KartplvqdTxynw4jw51s7x4fFLuinXn3JB761DYrq+wLf7nIf1HkX5Bq4uEuzO6yQ7oybaPSfKmoawK7gt7ggjj4UfY/Sc4p3RQVZYpJF1XXLYlbActd/CrVtfqgzn9FJEV4CQYm49VlN/YUv0e6o4YJBJMyOV3LGsqjlqzysd191qag65Iucb4RSG2oTvIufMnTlmJqc2L0bxUzK6RsACCHkug56XFz6A1p+E2Th4ATHFHHzbKoPq519zUTtrrEwWGvnnVmH2Ij2jX/8AjoPUiksXuyTzf0ob4Hq8w4xD4rEBZZ3bORltGrH7qcTxu1zck1IdJeluHwMeadwCR3Y1sXb9leXibCsw6S9dUz3XCKIVP+8azSeg+Ffn51mWP2i0rl5GZ3bVmYlmJ8Sa6nDqWjpp1jzY9sp/RwA3WJTvI3Fz9pvkOFVgy+NL9H9gvi5LDuoLZm8+A5savOH6s4ZBliaQPuBzBrnyt9KW46xxNqzPS1cpxt3Zz4SdoZRZhxG4g7iPb5U2WQU7s5tVww9AeNcoXpiNG6kJ7Y6RfvQN/wArp+dc6x/9qTeUf+GtNept7bTHjFKP+0/hUh1oIBtN7cY4ifPLb8KtaXzlbU+UgYDTtKZQGnqVu4+hjzD0KFCupzBQoUKALcGo2akQ1dzVWELZqGaks1DNSAtXQU96XyX6msl61BbauI/s/wDCStX6Anvy/sp9TWWdbaW2rN4rCf8ApLWNqfVZuaT0l99ynM38a0WRxbfp50a4q19XWxIMRJI+IvkisALXGYg2JHLS1VZParLkIOTpD3on0KgkgWfEsDmUOqm+Wx4DgWtrr6U1m6NxR7TwskK5YmlsV1tdQWBAPO3yq24RxExjVbROxyaaKx4AcA3186YbdjewdLGSNlkQc2Q3y+ozD1qi8rbNZYIpUaFFteMQZJmylDdD95Tw/dVX2hiY5i6Zc0TAggjeP4+lHwe2IcXAsi7raqfiVhvVhzFNZsQB8It6UpZJeUIY4ptoyTamCOHxLxX0U9081Iup9rUFkqV6xIbYhJLaOlvVCfwIqvRyfOr2OVxTMvLHbJof4fFshBRmQ81Yqfca1M4bp/j4x3cXNYcGfMP+a9V4PXSL8amcy0nrU2kP/Un/AOuH65Ka4jrI2i2/Fyj9nKv/AGiq6VotqAHGO2xNKf0s0kn7bs31NMs9dek3agAsjUjHGXcKN7EAeZ0oSvT3o1DnxSfq3Y+g/O1Rk6Vkoq2kaNsvDLh4lRBuGviTvJ8atuwNspErFEYykZUvay30LE1U8GSTrqKnZcfHh4TLIbKvuTwA5k1QWSV0jXljjXJDbdwAbaCSMAxjhAF/vF219r+9K9JdlQTYV5GTs3RGbPYC2UaDT4rmwtSez5XlcyyCzSa5furuVfMDf4k07xs5kcQDVUsX8W3gegI9fKkptMl8OL4oyU+VdNaN1ibOg/kaSBckqsqsxIGfMSMgHGwF71nANX4y3KzIyY9joufVK9tqxeKyj/psfwqc61h/SR/qovoarvVW39Kwf2n+E9WPrY/2iP6mP6tVvTecp6jyFaw9PY6ZYensdbuPoY0xShQoV2OYKFChQBZg1dzUkGoZqrgLBqGak81DNRQFs6vm/STfsp9TWb9csdtqMecUR9sy/wDjV86AyAYpgd5ja3j3lP0FU3rxS2Pib70AH92ST86xdWqys2tI/wBJFF2PhxJiIkYXVnUML7wTrrWnYhezyvGgRUGXKLC68QQKzDZeBlke8Fg0eVrk2AsdPPUbq1eMiSEMd7DW3BuI9DWXqJdEbejXV0IbRizJcNckZlPpdbfKlHwxY35gH3FLbNwwESq29bj56U5ljstU6Lm4iNjbLEMs7AH9MUPgCAQdPE1JSxC1HilFvGkJXvU3yQRU+nmCD4Qkb42DDyOjfI39KzeOTWtd2tAGRlO5gQfIixrIJ4ijsh3qSPY2q3gfFFLVR5Uh6sn76PnpoktKCSrJTFiaIdKL2lJu9ABmf+L03kkrrPSLvSAKWq2dBsHo8hG+yg+A1Pzt7VUb1pXRzChIlXkBfzOprjldRos6eNyv2LHs6EW3Uvt3ZazRoCNEkVx5i/513Cmwp873W1UlwaEmR+zMNrXMFg/0jkjVnc+7Gx+lPsFHYml2tlNt+tKh7+SpzxLjJruBJHGSsam+WwNme3FmI48AKh+sDYEMQilgXIHJV0AstwLqR42v7CrTsHZeRFXw/Gq11jzyOY7L+gQsA9/iktrflusOdjVjC3ursctTGOy65G3Vaf6Vg/tP8J6tHW3FbHIfvQp8mcfhVX6qx/SsH9r/AIT1buuAfzuH+p//AEetTTeoYWo8hT8PT6OmOHp7HW9jMaYrQoUK7HMFChQoAnga7ehQriB29C9ChSAluh02XGx/rB191P5VD9esP6bDNzSQezqfxoUKx9b6i/sa+i9P6kD1d4RW7ViNboPSzH61c9n2Erx24Bx53sfwoUKxMvnZ6XB6S++47l01prLib0KFVySEBQ7XWuUKaGNNoNcVkfSEZcVL+1f3AP40KFWsHUq6nyoZB6OJKFCrZnnWeuM9ChQAmxpFmrtCgDsHxr5j61pmy5t1doVWzdi5pe5PxS7qkVOlChVRl5h1awrqHnQoUIiJbRxAjjFvic5R4Difaq700wy/yBjbVWjK+ebL9CaFCusPMhz9N/UheqVP6Ui8Fl/7DVu64F/nMP8AVf8Am1doVr6b1Dz2o8hS4BT6OuUK3sZjTFaFChXY5goUKFA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 name="AutoShape 14" descr="data:image/jpeg;base64,/9j/4AAQSkZJRgABAQAAAQABAAD/2wCEAAkGBhQSEBUUEhQVFRQUFhQWFhYWFBQYGBgWFRQVFxYYGBcYHCYeFxojGRYUHy8gIycpLC0sFx4xNTAqNSYrLCkBCQoKDgwOGg8PGiwkHCQvLCwpKSksLCwsLCwpKSwpLCwsLCwsLCwpLCksLCwsLCkpLCwsKSkpKSwsLCwpLCwpLP/AABEIALcBFAMBIgACEQEDEQH/xAAcAAAABwEBAAAAAAAAAAAAAAAAAgMEBQYHAQj/xABKEAACAQIDBAgDBAUHCwUAAAABAgMAEQQSIQUxQVEGBxMiYXGBkTKhsUJSwdEjYnLh8BQkJXODkrMVFjM0NUNToqOywkRjgpPD/8QAGgEAAgMBAQAAAAAAAAAAAAAAAAECBAUDBv/EAC8RAAICAQMCBAQFBQAAAAAAAAABAhEDBBIhMUEiMjNRE2GB8AUUI0LhUnGRscH/2gAMAwEAAhEDEQA/AL0BRgK4BRwK2TzR0CjAUBRgKQAtQtRgK7akAS1cIo9q4RQAkRRSKVIohFMBIiiEUq1ECEmwp2l1Gk26Qi1BMMzbh68Kfx4VVGZiNNSTuFIPtq5ywIZDz1C+9rn6eNVMmrS8po4tC3zMCbGv8Tew/Ol12GnHMfX8qY4hMSyMzSrGACcqWBNr3F9Tw50G2RGSM0kj+JPC3jfwqo9TN9y7HS449h8djw8v+Y/nSUvR2M7sw9fzpqmy4cx0e2UHet73a/DypLEbPRUYrJIhGYi1uAJG6xpLPNd2S/L432X+Ds/Rk/Yf0YfiPyqKxezZY/iU25jUfKpvCxzpl/TLLfTK11N/M38eNPRjwDlkBQ+O4+u4+9d4aya68nCeig+nBSu1rharXtDYMcuo7rfeX8Rxqq7QwEkBs40O5huP5HwNaGLURnx3M/LppY+ewmTSbVwS0CatIrBDSbUqaTapgJGk2pU0makAm1JmlDRDTATNENKNSZpgFNENHNFNMAtChQpga0KOKItHFZgg4o4ogo4qIBhXbVwUakAW1FNHNFNABDRDRzSZpt0rY0m3SOLHfyrss4RdBc8FB1J4URsSBoKcpF2ZDGzOeH3fL8T+FZubM5v5G3p9Osat9SKkw2ZBNiXumhEak5QL6nmSOZ10O7dUjg0YtaNQi2sbaXAuQfHefem2LxcEDETNd3Uv2ai532vbmxIFuJv40x2L0jUSLD3jc2iJGqr3v0cgvcFSCBv4VUbpmjCG+Lrqv9fwTWNZIXiRw7tM4QGxyjNocx3em81F/wCd6Kt44Lqryqe8B+jh7MFxpqTnFh4b6mdt4Np4kEZ1EsbE3HdUE5m13kA3tVZm6HYlQyqVkuZUBOVLJJHEue2u4x/DUkcS8stVBulbNKI2jiQZnDJK1mIVgoVfs57Em27hVytVRxnRCR5mYNHkkkYte+ZUMkUgK6WzXQj1oQC3R3EnEh+0RFYCJh2dwMsiZlBvxG6pBsAy3sQwNrgjgL8Dv4+9JdGtiSYcP2jISRGq5b/DGpUE34m9Ibd6TtDL2Sx3bKpDyHLHdpETePsjNqedhQMI5yfBcMSB2Z3Ek/ZP2beOlhSnbLKpVl8GRh9RUfhNvHEzxqYlVXUKGuc4doRLu3FLaX30ttXCHW5KsB3XHhuGm/67qE6E1ZW9t7GMBzJcxn3W/A+HjUcstW7AY/tA0cq2kAsyncw52+o/C1VfbmzOwe6/6Nr5TyPFT5fStbTajd4ZdTK1Om2+KPQJmorUjHLSl60kzPaCmk2pQ0m1TEJtRDShpNqkARqTNKNSZpgFaimjNRTTALQoUKYGtCjikxRwazBCgowNEBowNRAUBrt6JehegAxNFNC9FY0AcY1E4/aYDZF4b7cTy/CnO2doCDDvMd47qeLtoPbf6VT+jTGebmo3nxP4/mKpajL+1GrosFL4j+hd9nJkXOwuSLD+Dz+nnUns7BW7x3ncPujw/LhUbAjgk96VIwSAAM5PBRbRuXA6cd9RadPJLZ+yURiysCWz52SRltwsMgB8zVRRcuhenljjpSJLpZHIrxSxQmVkWcaJm7xQZL6cGAPpVVxeyZQVaKDEA5YyHdMrBo+1MrPr3SzFSBxvV36ObWedH7UKHQp8F7EPGsi6HW9mt6VIStmuq8N55fv/AI43qE4/tZ3wZtslkiQuxdt3QFxZrAso13i4ZeakH8KmzKxW6gbiRc79NN3OqRtr+bZhmswD9mx0zRue9H+0pOYedSXQnFlgxN7EJlPA2uBbU2IWwI4bq5wd8N8os6nFtanFeF/f3/BP47FGNMxbfoLISAeF7bhfjRosUWTOveUgkCxDcrWO43BFHxmG7Rct7C9z7EfUg+lcwOG7ONUJzEXubWuSSd3DfXTiilzfyDdsBv7vnu96gek2wpJpUeMIwRLFHNg9ponyHQ6EI3yrm0trOMT2WYZM8WhA1+Ekc9SQfTTcamnYoRYErrf9UDx/j5ajVBGalaXYrOx+i00U0TMyFEyuxDNmziExZACNV1Gt+FWbFYYOLH0PKkNsGQwnsWCsSt3NhlS4ztrpcLc61R/85sTlEnam0YjABVQJFkacB2Ft9kQ6VKMHJWc8mZQdND/bGFKsWByyR6qTYAgbwTxFvlST4hMRDZtA2h5ow/EH3HnRMAryo5kcytEIJAXtuliDkW3GzbuVQ+0pzFIWAsknyYfnu9qOYSJprJGxhjcG8EhRxrvBG5lO5h4V1JKtOz4E2jhChIEsRsrcuV/1TxqnyxtG7I4yspsQa2tNnU1z1MfUYNj+Q6vRGoivRiavop0EaiGjmiGpAEakzSjUmaYBWopoxoppgFoUKFMDWAaMDSQNHBrMEKg0YGkgaMDSAUvXc1J3rt6ADXoRpma1Js1SOz4LDMd5+lcss9kbO+DF8Sddu5lvXP0hEckGGBtZTK3qcq39A1SXQSER4bMyklxe+W4uwvY8rd3eOFUPrDm7fbMy8BJHEPJVVfqTWmYDuRRoLWa3O+p+mtZMnyehSpUXLZMdkU87MfX91Upeh+JJKFFCSMHL517mQTKAVGpzB13bqnV6bYVc4LsTGwQhY3JYkle4Ld+xVgSN2U1YMLiVkjWRDdHVWU81YXB9jUozcehxy4Y5KvsQPR3DSwRyGZQjuYwqhs9hHCkZYleeUn8qc7fwDFE7JSXBIuAOIIuxuLWu1iNxPjS+1NpdkHe3wBQL6LmYi9zzAP1pTY+0DMhZgAQ1ha9rFVYb+Nmt6UNt+ISjFL4dlZ6S7IZ9ni6kPGpcA7wAzHL4dw7vCqP0a6VvhZPvRk95fldeR+tbHjkBUg7v4vWD7SwvZzOn3WZfY6fKqGe1Pcj1P4U45MEsE+UjbNnbaSZA8bAg/XkRwNPUxV6wzZe0pYGzRuRzH2T5jjWgdG+lqznI/dk5cGtvt4+FdIZU+H1KOq/Dp4rlHmJduzBN7C+mthfTdr4a1Ebd2zJC6Kig59AWDEBidN2mlt2838KlMNJcUXFbPjk/0iK1gRqL6HfViLV8mTNNqo8MiMdhHxGFMQdU7dVINiQqmzMnM6cuZ8zHT9D5ZGUyzoVIjEgSLLcRF+zCa93RyD5VZsVHZRlOUJY2AG5eGu4fxpTXbeOkjizQxiRyyqAxIRQ293IBIRRck01NroQlijPmQw2F0fbDq+eQSFxGtwuUBIkyKLXOtt5qpdIdnFklS/wXZdPnf2NvCneJ6w5wsb/ydVWdF7LOz3LkRXcgDWK8hW417tISbUEyo8oVWcSI4W5GaN3jJUWJtdQajJtu2dIRUVSK51VbbkTH9nIwKzKy2tazrqPoRWg9N+jfbJ2sY/SoNw+2vLzHD2rIMFiDDtCNhuSdDu4Zx+Br0Oa645uL3IjlgpKmYnDNThXqW6c7A/k8vaoP0Up1tuV95Hkd49agYpa38ORTjaMLLjcHTHJNJmuhq4TVo4BDRDRzRDTAKaIaMaKaYBa7QoUwNTBowNJA0YGs4QsDXb0kDRr0gFL0L0S9AtSAWw8eZgPfyqcC2FR+yYdC3Pd5CpE7qzdRPdOvY2dJj2QvuzDdr9DsV/lCSbssyNiHcFWUkqXJBy3vutparlh8EQ8Pfk+ySCwsN2livyoYzA7RM75cRCsOdrKIu8EzGwLW32407lch4SzZiLC41BOmoPvWRh/M3+ttr5X/ANNWXw68NlYjgdMRI5jlKxThpAI3IjBnlsIrDvKyyZza++tK6KQMmBwyuCrLDGCDoQco0PI0vhG0p6KuWcRvGocOGFwWINyCCOQtu8qVgwyoCEUKCSSALaneajdqzsscmQsrBwQVG8m1l0118rHQX1NLbBkZobuWJzsLte9tOfAHMPSnXFnPct1UOMWmlYx0xhy42a3Ehv7yg1tzCqH036KF37dBfSzjiLbm8uB9KrZ4tx4Nr8KzRx5ql3VGYsTSuDnZHVlvdSCPQ06xGz8rVYOivRQzyKzA9mpBY8/AcyapxTbpHqs2THjxuUuhpuzNUBPHWlcZDnjdde8rDQkHUHcRupVFsLDhSOLxYjUEhjdlXui5uzAD0ua0keAlXJV9l7GmWVSystg12uhscpDHUm+a68De3gKkekGAlnwRihK5nCA5jlBS4zi63tcAjTgTTjCbZWdXCh0yqpucoOo8b2sRY3p4sqoEDMATYAFgCxtuHM+VSm23ycsail4Sj4/otjJWkLDCrmjiRLNIezEJDqiC2itIoud9vKiDZ7QJErkF88jkLuzSSl7AngL2uaueM2jEg70iL3snedR3jqF1PxW4VW9ssTKgBt7cx+RqDZ1Rku3BbFM36/0NeiE+EeQ+leftpR9piSN95QPMsyivQVrAeQrohSGm1dmriIXifcw38jwI8QbVjeIw7QytHILMhIP5+R0PrW3qKoXWZsT4cSo5JJ/4N+HtV3SZdstvZlHU490d3sVJHoxNM4ZKchq3YuzIkqOk0Q0Y0U1MiFNFNdNFNSA5eu1yhQBpwNGBpINXQazxC166GpK9dBpAK3obyAN5Nvek7082NDnlHJdfXcKhOW2LZPHDfJRJ6CHKoHIV2nLJpTdlrGZ6FKuDG+sMyjHSqZpFj7jKmfKliqk6aAi999SWw55Hw4ZimVNFy5s3DUm9rWIqU60NiwMI8TOO6gMZbvG2ZrrcLvubgVX+je0IWBRRIkdrKTmW5FtcvLl5VBYW+b+hay63EsahsjH3kyx7U6SvFiMMiyLGjrnbNGXDXkjTKSNYxZm73O1SvQnbM0/aCZw3cilWyhcokMilNN4Bj3nWorDdH1xJS8hTIMrKAGzxmSOW1ybqc0a68juqydHOjQwpc9oZMwVVBULljRnZV0+I3kbU+FOjhZKSsVcEAnN3TqNOR19d3tSO0NqLDbMrnNe2UA68BckanX91PHS4sajcVs4ytZ3KkAgZQDcEqc3e43UfTdqRVfJGV14eo/jkDKGG5gCPIi9BlpN3WGK5JyooG65sLAaCuYTGrKuZb2BI1Ft1vlYg+tJokpdu40m2NCxu0UZPMot/pTuKIAWAAA4DQe1GZgLXIFzYXIFzyHM0SbFohszqpNtCwB1vb6H2qKXsTlkb4bFabzBXGXMN6mwIvdGVvqBfzrrZZYzYhldSLg6EEW31X8JspopkdlRd+ga97IVGXTeb3NzzO4aSSRyk3xSsfw7GSN+4X79rgkEZV8COJ/gVC9NcNG82HBIErHQsVASOORJZGF/tkqqCx1zGrF28cTDtHVXlayhmAud+VQT4304n3j8djMDLZ5Gw8mVuzVmKNZ95UE7jxpW2SSS4RluOxGbtu1VgzNiZG7RCtpZMGDYZuIZTbjax41ZsVtBd7EgrELXuLsEB7p4m558Ks+1cDHJe8SOWIaxRTdlFlJuN4Gl+VUrpm74eIxuLPKRx+zqfnr7UPkaK70TgM20IF33lznyW7k/IVur1l3VFsjNNJiG3Rr2a/tPYt7Lb3rUgKmiMup1RTbaeAWaJ4n+F1IPrx9DrTs1w0+gjA5YWikaNviRip8wbU4jep/rO2V2eKWZR3Zhr+2mh9xb2NVmF639Pk3RTMTNDbJod3oprgNA1cRWOGimumi1IAUKFCgDRwaMGpEGjBqoCFc1dDUkDXb0AKlqsPRiDuFuZ+Q/feqwzVd9jw5YEH6o+ev41U1UqhXuXtFG537DpqRdKXqI6R9JYMFF2k72B+FRq7nkq8fPcONZprg2vs4TQvGbd4aE6gEEFT7gViWI6VNDjBCY+y7KQq7MbtmBsDpYBL+ZIN78K1Pon1iYfaDtGqtFIASquQc6jeVI4jiKqnXD0Mzfz2JbkALOByGiyeg7p8LGpKclHanwcJafFPIsko210JjB485lmRbLua5Fzz0G4X4n2GlWqbaoSBpd4VSQOZ3KPMsQPWsi6G9ICn6GYm2gOvAbjfy0PMa8K0XZWEGIzQ2zwH4zcgAgggBhxBA3cud65L2LIfo7i8XOYndwqBFEihFtI7SSqwvvXKEXdzqz4jD3Fjp4jQ+h4Urg9mpEipGMqqLAeRJ48daXktbXhUmiNkRiUPZlCNCMt14A6ajwGvp7k2dhViQqHzAte5sN9lA+QFDHbZETxho5MsjBS4AyoS2VQ+txduQNOpMOp3gfx5VF2uB0rsiNo4eV3W4TKsyFTc3Kk3N/1hYC3jXNu7LLksCigqA5IN+6xYHQd63I1JSwLxJGo+0d/D1oxw68r79+u/wA6E2hOCd2MsCjJEEFmYEk2vl1Yki/ra9Oli1udT9PL5e1RO3OkZwzqOxLJYZmBsQWz5Qq27x7hvyqFbrBbMo7FbDKZCJbgIzQqChC95h2ouDa1jUepNcKhXpxFC0kKOypJJde0ZrBI0ZZGy3+2zqijzNVDAQNKFRQjHspFBRFBzvCQI2I3suTedda1OTCrIwBRGI3FlBtrwvuqQweASO+VQCTckKBc8TpxqcSLGmHwiwxZ5SO6oLnlYagfxrTDD7BixEEsuMjDibvZWGqRKDkAO9WsSbix1pz/AK5LlH+rRN3j/wAWQblH6infzNSOMfO3Zj4VILeY1C+m8+lMCD6MbDXC4VIlFt7NfeWbU3+Q9Kl8thUV0w6SJgcI8zWLDuxKftyEHKPL7R8BXnuDpfi0nM6zydoSSWLEg66gqdCPC1MR6XvQqjdC+tCHF5Y58sOIOgF/0ch/UJ3H9U+hNXmkBVesnZ3aYBmA1iZZB5bm+R+VZNA9b5tDCiWGSM7nRl/vKRXn6MEGx3g2PmNK09FLhooauPNkijUe9IRNSwNa8TLYDRa6a5UxAoUKFAF/DUYNSIauhqpCFs1dDUlmoZqQC0S5nVeZA9zWiKLCqFsOPNiYxyN/7ov9bUXrS6wWwKrBh7dvIuYvv7NCSAQOLGxtfda9Z2sfiSNXQx8LY/6c9Y0Oz1KC0uJI0jB0W+5pCPhHhvPhvrCNt7cmxcrSzuXc89Ao+6o3KByFMZZy7FnJZmJJYkkkneSTqTXCNKpmiONmbReCZJYiVdGDKfEfhvBr0d0V6RxbSwudQLkZJozrlYjVSOKm9xzBrzQKnOinSeXAYgSxG43OhOjpvIP1B4GgRouP6tuzxaLGSIpH/Rv/AMPT/Rtz0vlPHdv33nBYRtni2smHOpYDvRHiSo3x3103XpfYG38PtDD54yGU6OjfEjfdYfQjfa4p6sjRaPd4+D72UcnH2h+sPXnSYD2GYMoZSGUi4INwR4GhJu038Ki22YVvJhWC5tSh1ie/Gw+E+K1xNvBCBiVMLHS7axnykGgHgbGlYURfSoSloYY43ZS8TM4tZSkyMc5voMoY+dSP+VYzJ2ebv3K5bNvHpb13VB4/b7dsxQq6km1rHQG2/wDjdTKPbEfa52RswbNfMd5A4crBdKi2n1HT7HenkYd41bUCHGOBc/GkQZW8xarLsyXNBEx1JjjJ9UFVDpLjYsQqHO8bLnQMgU3WUZHGvAjjT6PpMiRqiKSFUKPJQB+VNyW1I5wg1klLsxTpHgp5MRGUVWjRJACZMuSWQFe1C27xVd3iTVSn6MTqNRFGGshXtNEVThyzjTvFmiZrD71Tk3SSRr2AWx+RFwdaiJMeZGTLd5CwyjgSTYrfxBI08K52WKLFNtslro2WxuWPD91S2Bx749csd44hpK9xmY8US2oBGtzwNYp0h6WuXZEGUqSpJFrEHUAHkeJ9hVq6ptjY4SGcM0UDg5s9yZb7mCnkdQx+dTiRaNcZxGohhABAA0GiDmfHkPWkZ5khjYswVVBZ3Y6ADUkmuPKkMbMzBVUFndjoBxZmP1rDOsbrFONYww3XCqb66GVgdGYcFHBfU67pkCM6w+mh2hiLrdYIrrEvMX1dh95vkLCqoTQZr/nRKBhg1aH0L62pMNaLFZpodwffIg9fjXwOvI8Kzuu3oA9VbP2hHNGssTB43F1YbiPwPAjhWF9IcP2eNxCcppLeRYkfI1Z+ovaZK4iAm4XJKo5Zrq3obLUJ0+jy7TxFuLKfVo1Jq3pH42VNSvCR8JpwpppCadKa3YdDIkdNChQroQBQoUKALuDXQ1JZq6GqoIVzV3NSWahmpUBOdEkvib/dRj72H41l/W3Nm2tPf7IiUekS/nWqdCkvK55KB7t+6sk60v8Aa2J80/w0rJ1T/UNrRr9Iqxrt6LejfKqxcOfKgj0V5ABSMcwZrDUnQW3m+gsOdAE7sLpNNg5RLA+VtxG9WH3WHEVtnQ3rWw+NtG9oZzbuMe6x/wDbY7/2Tr51luy+quSRA8zPGDuCqPq2/wBBUP0n6GSYLvhu0ivbNaxVuAYfQj5VDemdXhklZ6aODsc0ZKMd43qT4rz8RY0WTEkKRLHccSozqfNbZh7GsG6J9bWLwyqjnt4hYZZCcwHJZBr73rT9i9beCnADuYG5Sju+ji497VI5FG2jjLStlXs9ToLrx8KartplvqdTxynw4jw51s7x4fFLuinXn3JB761DYrq+wLf7nIf1HkX5Bq4uEuzO6yQ7oybaPSfKmoawK7gt7ggjj4UfY/Sc4p3RQVZYpJF1XXLYlbActd/CrVtfqgzn9FJEV4CQYm49VlN/YUv0e6o4YJBJMyOV3LGsqjlqzysd191qag65Iucb4RSG2oTvIufMnTlmJqc2L0bxUzK6RsACCHkug56XFz6A1p+E2Th4ATHFHHzbKoPq519zUTtrrEwWGvnnVmH2Ij2jX/8AjoPUiksXuyTzf0ob4Hq8w4xD4rEBZZ3bORltGrH7qcTxu1zck1IdJeluHwMeadwCR3Y1sXb9leXibCsw6S9dUz3XCKIVP+8azSeg+Ffn51mWP2i0rl5GZ3bVmYlmJ8Sa6nDqWjpp1jzY9sp/RwA3WJTvI3Fz9pvkOFVgy+NL9H9gvi5LDuoLZm8+A5savOH6s4ZBliaQPuBzBrnyt9KW46xxNqzPS1cpxt3Zz4SdoZRZhxG4g7iPb5U2WQU7s5tVww9AeNcoXpiNG6kJ7Y6RfvQN/wArp+dc6x/9qTeUf+GtNept7bTHjFKP+0/hUh1oIBtN7cY4ifPLb8KtaXzlbU+UgYDTtKZQGnqVu4+hjzD0KFCupzBQoUKALcGo2akQ1dzVWELZqGaks1DNSAtXQU96XyX6msl61BbauI/s/wDCStX6Anvy/sp9TWWdbaW2rN4rCf8ApLWNqfVZuaT0l99ynM38a0WRxbfp50a4q19XWxIMRJI+IvkisALXGYg2JHLS1VZParLkIOTpD3on0KgkgWfEsDmUOqm+Wx4DgWtrr6U1m6NxR7TwskK5YmlsV1tdQWBAPO3yq24RxExjVbROxyaaKx4AcA3186YbdjewdLGSNlkQc2Q3y+ozD1qi8rbNZYIpUaFFteMQZJmylDdD95Tw/dVX2hiY5i6Zc0TAggjeP4+lHwe2IcXAsi7raqfiVhvVhzFNZsQB8It6UpZJeUIY4ptoyTamCOHxLxX0U9081Iup9rUFkqV6xIbYhJLaOlvVCfwIqvRyfOr2OVxTMvLHbJof4fFshBRmQ81Yqfca1M4bp/j4x3cXNYcGfMP+a9V4PXSL8amcy0nrU2kP/Un/AOuH65Ka4jrI2i2/Fyj9nKv/AGiq6VotqAHGO2xNKf0s0kn7bs31NMs9dek3agAsjUjHGXcKN7EAeZ0oSvT3o1DnxSfq3Y+g/O1Rk6Vkoq2kaNsvDLh4lRBuGviTvJ8atuwNspErFEYykZUvay30LE1U8GSTrqKnZcfHh4TLIbKvuTwA5k1QWSV0jXljjXJDbdwAbaCSMAxjhAF/vF219r+9K9JdlQTYV5GTs3RGbPYC2UaDT4rmwtSez5XlcyyCzSa5furuVfMDf4k07xs5kcQDVUsX8W3gegI9fKkptMl8OL4oyU+VdNaN1ibOg/kaSBckqsqsxIGfMSMgHGwF71nANX4y3KzIyY9joufVK9tqxeKyj/psfwqc61h/SR/qovoarvVW39Kwf2n+E9WPrY/2iP6mP6tVvTecp6jyFaw9PY6ZYensdbuPoY0xShQoV2OYKFChQBZg1dzUkGoZqrgLBqGak81DNRQFs6vm/STfsp9TWb9csdtqMecUR9sy/wDjV86AyAYpgd5ja3j3lP0FU3rxS2Pib70AH92ST86xdWqys2tI/wBJFF2PhxJiIkYXVnUML7wTrrWnYhezyvGgRUGXKLC68QQKzDZeBlke8Fg0eVrk2AsdPPUbq1eMiSEMd7DW3BuI9DWXqJdEbejXV0IbRizJcNckZlPpdbfKlHwxY35gH3FLbNwwESq29bj56U5ljstU6Lm4iNjbLEMs7AH9MUPgCAQdPE1JSxC1HilFvGkJXvU3yQRU+nmCD4Qkb42DDyOjfI39KzeOTWtd2tAGRlO5gQfIixrIJ4ijsh3qSPY2q3gfFFLVR5Uh6sn76PnpoktKCSrJTFiaIdKL2lJu9ABmf+L03kkrrPSLvSAKWq2dBsHo8hG+yg+A1Pzt7VUb1pXRzChIlXkBfzOprjldRos6eNyv2LHs6EW3Uvt3ZazRoCNEkVx5i/513Cmwp873W1UlwaEmR+zMNrXMFg/0jkjVnc+7Gx+lPsFHYml2tlNt+tKh7+SpzxLjJruBJHGSsam+WwNme3FmI48AKh+sDYEMQilgXIHJV0AstwLqR42v7CrTsHZeRFXw/Gq11jzyOY7L+gQsA9/iktrflusOdjVjC3ursctTGOy65G3Vaf6Vg/tP8J6tHW3FbHIfvQp8mcfhVX6qx/SsH9r/AIT1buuAfzuH+p//AEetTTeoYWo8hT8PT6OmOHp7HW9jMaYrQoUK7HMFChQoAnga7ehQriB29C9ChSAluh02XGx/rB191P5VD9esP6bDNzSQezqfxoUKx9b6i/sa+i9P6kD1d4RW7ViNboPSzH61c9n2Erx24Bx53sfwoUKxMvnZ6XB6S++47l01prLib0KFVySEBQ7XWuUKaGNNoNcVkfSEZcVL+1f3AP40KFWsHUq6nyoZB6OJKFCrZnnWeuM9ChQAmxpFmrtCgDsHxr5j61pmy5t1doVWzdi5pe5PxS7qkVOlChVRl5h1awrqHnQoUIiJbRxAjjFvic5R4Difaq700wy/yBjbVWjK+ebL9CaFCusPMhz9N/UheqVP6Ui8Fl/7DVu64F/nMP8AVf8Am1doVr6b1Dz2o8hS4BT6OuUK3sZjTFaFChXY5goUKFAH/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AutoShape 16" descr="data:image/jpeg;base64,/9j/4AAQSkZJRgABAQAAAQABAAD/2wCEAAkGBhQSEBUUEhQVFRQUFhQWFhYWFBQYGBgWFRQVFxYYGBcYHCYeFxojGRYUHy8gIycpLC0sFx4xNTAqNSYrLCkBCQoKDgwOGg8PGiwkHCQvLCwpKSksLCwsLCwpKSwpLCwsLCwsLCwpLCksLCwsLCkpLCwsKSkpKSwsLCwpLCwpLP/AABEIALcBFAMBIgACEQEDEQH/xAAcAAAABwEBAAAAAAAAAAAAAAAAAgMEBQYHAQj/xABKEAACAQIDBAgDBAUHCwUAAAABAgMAEQQSIQUxQVEGBxMiYXGBkTKhsUJSwdEjYnLh8BQkJXODkrMVFjM0NUNToqOywkRjgpPD/8QAGgEAAgMBAQAAAAAAAAAAAAAAAAECBAUDBv/EAC8RAAICAQMCBAQFBQAAAAAAAAABAhEDBBIhMUEiMjNRE2GB8AUUI0LhUnGRscH/2gAMAwEAAhEDEQA/AL0BRgK4BRwK2TzR0CjAUBRgKQAtQtRgK7akAS1cIo9q4RQAkRRSKVIohFMBIiiEUq1ECEmwp2l1Gk26Qi1BMMzbh68Kfx4VVGZiNNSTuFIPtq5ywIZDz1C+9rn6eNVMmrS8po4tC3zMCbGv8Tew/Ol12GnHMfX8qY4hMSyMzSrGACcqWBNr3F9Tw50G2RGSM0kj+JPC3jfwqo9TN9y7HS449h8djw8v+Y/nSUvR2M7sw9fzpqmy4cx0e2UHet73a/DypLEbPRUYrJIhGYi1uAJG6xpLPNd2S/L432X+Ds/Rk/Yf0YfiPyqKxezZY/iU25jUfKpvCxzpl/TLLfTK11N/M38eNPRjwDlkBQ+O4+u4+9d4aya68nCeig+nBSu1rharXtDYMcuo7rfeX8Rxqq7QwEkBs40O5huP5HwNaGLURnx3M/LppY+ewmTSbVwS0CatIrBDSbUqaTapgJGk2pU0makAm1JmlDRDTATNENKNSZpgFNENHNFNMAtChQpga0KOKItHFZgg4o4ogo4qIBhXbVwUakAW1FNHNFNABDRDRzSZpt0rY0m3SOLHfyrss4RdBc8FB1J4URsSBoKcpF2ZDGzOeH3fL8T+FZubM5v5G3p9Osat9SKkw2ZBNiXumhEak5QL6nmSOZ10O7dUjg0YtaNQi2sbaXAuQfHefem2LxcEDETNd3Uv2ai532vbmxIFuJv40x2L0jUSLD3jc2iJGqr3v0cgvcFSCBv4VUbpmjCG+Lrqv9fwTWNZIXiRw7tM4QGxyjNocx3em81F/wCd6Kt44Lqryqe8B+jh7MFxpqTnFh4b6mdt4Np4kEZ1EsbE3HdUE5m13kA3tVZm6HYlQyqVkuZUBOVLJJHEue2u4x/DUkcS8stVBulbNKI2jiQZnDJK1mIVgoVfs57Em27hVytVRxnRCR5mYNHkkkYte+ZUMkUgK6WzXQj1oQC3R3EnEh+0RFYCJh2dwMsiZlBvxG6pBsAy3sQwNrgjgL8Dv4+9JdGtiSYcP2jISRGq5b/DGpUE34m9Ibd6TtDL2Sx3bKpDyHLHdpETePsjNqedhQMI5yfBcMSB2Z3Ek/ZP2beOlhSnbLKpVl8GRh9RUfhNvHEzxqYlVXUKGuc4doRLu3FLaX30ttXCHW5KsB3XHhuGm/67qE6E1ZW9t7GMBzJcxn3W/A+HjUcstW7AY/tA0cq2kAsyncw52+o/C1VfbmzOwe6/6Nr5TyPFT5fStbTajd4ZdTK1Om2+KPQJmorUjHLSl60kzPaCmk2pQ0m1TEJtRDShpNqkARqTNKNSZpgFaimjNRTTALQoUKYGtCjikxRwazBCgowNEBowNRAUBrt6JehegAxNFNC9FY0AcY1E4/aYDZF4b7cTy/CnO2doCDDvMd47qeLtoPbf6VT+jTGebmo3nxP4/mKpajL+1GrosFL4j+hd9nJkXOwuSLD+Dz+nnUns7BW7x3ncPujw/LhUbAjgk96VIwSAAM5PBRbRuXA6cd9RadPJLZ+yURiysCWz52SRltwsMgB8zVRRcuhenljjpSJLpZHIrxSxQmVkWcaJm7xQZL6cGAPpVVxeyZQVaKDEA5YyHdMrBo+1MrPr3SzFSBxvV36ObWedH7UKHQp8F7EPGsi6HW9mt6VIStmuq8N55fv/AI43qE4/tZ3wZtslkiQuxdt3QFxZrAso13i4ZeakH8KmzKxW6gbiRc79NN3OqRtr+bZhmswD9mx0zRue9H+0pOYedSXQnFlgxN7EJlPA2uBbU2IWwI4bq5wd8N8os6nFtanFeF/f3/BP47FGNMxbfoLISAeF7bhfjRosUWTOveUgkCxDcrWO43BFHxmG7Rct7C9z7EfUg+lcwOG7ONUJzEXubWuSSd3DfXTiilzfyDdsBv7vnu96gek2wpJpUeMIwRLFHNg9ponyHQ6EI3yrm0trOMT2WYZM8WhA1+Ekc9SQfTTcamnYoRYErrf9UDx/j5ajVBGalaXYrOx+i00U0TMyFEyuxDNmziExZACNV1Gt+FWbFYYOLH0PKkNsGQwnsWCsSt3NhlS4ztrpcLc61R/85sTlEnam0YjABVQJFkacB2Ft9kQ6VKMHJWc8mZQdND/bGFKsWByyR6qTYAgbwTxFvlST4hMRDZtA2h5ow/EH3HnRMAryo5kcytEIJAXtuliDkW3GzbuVQ+0pzFIWAsknyYfnu9qOYSJprJGxhjcG8EhRxrvBG5lO5h4V1JKtOz4E2jhChIEsRsrcuV/1TxqnyxtG7I4yspsQa2tNnU1z1MfUYNj+Q6vRGoivRiavop0EaiGjmiGpAEakzSjUmaYBWopoxoppgFoUKFMDWAaMDSQNHBrMEKg0YGkgaMDSAUvXc1J3rt6ADXoRpma1Js1SOz4LDMd5+lcss9kbO+DF8Sddu5lvXP0hEckGGBtZTK3qcq39A1SXQSER4bMyklxe+W4uwvY8rd3eOFUPrDm7fbMy8BJHEPJVVfqTWmYDuRRoLWa3O+p+mtZMnyehSpUXLZMdkU87MfX91Upeh+JJKFFCSMHL517mQTKAVGpzB13bqnV6bYVc4LsTGwQhY3JYkle4Ld+xVgSN2U1YMLiVkjWRDdHVWU81YXB9jUozcehxy4Y5KvsQPR3DSwRyGZQjuYwqhs9hHCkZYleeUn8qc7fwDFE7JSXBIuAOIIuxuLWu1iNxPjS+1NpdkHe3wBQL6LmYi9zzAP1pTY+0DMhZgAQ1ha9rFVYb+Nmt6UNt+ISjFL4dlZ6S7IZ9ni6kPGpcA7wAzHL4dw7vCqP0a6VvhZPvRk95fldeR+tbHjkBUg7v4vWD7SwvZzOn3WZfY6fKqGe1Pcj1P4U45MEsE+UjbNnbaSZA8bAg/XkRwNPUxV6wzZe0pYGzRuRzH2T5jjWgdG+lqznI/dk5cGtvt4+FdIZU+H1KOq/Dp4rlHmJduzBN7C+mthfTdr4a1Ebd2zJC6Kig59AWDEBidN2mlt2838KlMNJcUXFbPjk/0iK1gRqL6HfViLV8mTNNqo8MiMdhHxGFMQdU7dVINiQqmzMnM6cuZ8zHT9D5ZGUyzoVIjEgSLLcRF+zCa93RyD5VZsVHZRlOUJY2AG5eGu4fxpTXbeOkjizQxiRyyqAxIRQ293IBIRRck01NroQlijPmQw2F0fbDq+eQSFxGtwuUBIkyKLXOtt5qpdIdnFklS/wXZdPnf2NvCneJ6w5wsb/ydVWdF7LOz3LkRXcgDWK8hW417tISbUEyo8oVWcSI4W5GaN3jJUWJtdQajJtu2dIRUVSK51VbbkTH9nIwKzKy2tazrqPoRWg9N+jfbJ2sY/SoNw+2vLzHD2rIMFiDDtCNhuSdDu4Zx+Br0Oa645uL3IjlgpKmYnDNThXqW6c7A/k8vaoP0Up1tuV95Hkd49agYpa38ORTjaMLLjcHTHJNJmuhq4TVo4BDRDRzRDTAKaIaMaKaYBa7QoUwNTBowNJA0YGs4QsDXb0kDRr0gFL0L0S9AtSAWw8eZgPfyqcC2FR+yYdC3Pd5CpE7qzdRPdOvY2dJj2QvuzDdr9DsV/lCSbssyNiHcFWUkqXJBy3vutparlh8EQ8Pfk+ySCwsN2livyoYzA7RM75cRCsOdrKIu8EzGwLW32407lch4SzZiLC41BOmoPvWRh/M3+ttr5X/ANNWXw68NlYjgdMRI5jlKxThpAI3IjBnlsIrDvKyyZza++tK6KQMmBwyuCrLDGCDoQco0PI0vhG0p6KuWcRvGocOGFwWINyCCOQtu8qVgwyoCEUKCSSALaneajdqzsscmQsrBwQVG8m1l0118rHQX1NLbBkZobuWJzsLte9tOfAHMPSnXFnPct1UOMWmlYx0xhy42a3Ehv7yg1tzCqH036KF37dBfSzjiLbm8uB9KrZ4tx4Nr8KzRx5ql3VGYsTSuDnZHVlvdSCPQ06xGz8rVYOivRQzyKzA9mpBY8/AcyapxTbpHqs2THjxuUuhpuzNUBPHWlcZDnjdde8rDQkHUHcRupVFsLDhSOLxYjUEhjdlXui5uzAD0ua0keAlXJV9l7GmWVSystg12uhscpDHUm+a68De3gKkekGAlnwRihK5nCA5jlBS4zi63tcAjTgTTjCbZWdXCh0yqpucoOo8b2sRY3p4sqoEDMATYAFgCxtuHM+VSm23ycsail4Sj4/otjJWkLDCrmjiRLNIezEJDqiC2itIoud9vKiDZ7QJErkF88jkLuzSSl7AngL2uaueM2jEg70iL3snedR3jqF1PxW4VW9ssTKgBt7cx+RqDZ1Rku3BbFM36/0NeiE+EeQ+leftpR9piSN95QPMsyivQVrAeQrohSGm1dmriIXifcw38jwI8QbVjeIw7QytHILMhIP5+R0PrW3qKoXWZsT4cSo5JJ/4N+HtV3SZdstvZlHU490d3sVJHoxNM4ZKchq3YuzIkqOk0Q0Y0U1MiFNFNdNFNSA5eu1yhQBpwNGBpINXQazxC166GpK9dBpAK3obyAN5Nvek7082NDnlHJdfXcKhOW2LZPHDfJRJ6CHKoHIV2nLJpTdlrGZ6FKuDG+sMyjHSqZpFj7jKmfKliqk6aAi999SWw55Hw4ZimVNFy5s3DUm9rWIqU60NiwMI8TOO6gMZbvG2ZrrcLvubgVX+je0IWBRRIkdrKTmW5FtcvLl5VBYW+b+hay63EsahsjH3kyx7U6SvFiMMiyLGjrnbNGXDXkjTKSNYxZm73O1SvQnbM0/aCZw3cilWyhcokMilNN4Bj3nWorDdH1xJS8hTIMrKAGzxmSOW1ybqc0a68juqydHOjQwpc9oZMwVVBULljRnZV0+I3kbU+FOjhZKSsVcEAnN3TqNOR19d3tSO0NqLDbMrnNe2UA68BckanX91PHS4sajcVs4ytZ3KkAgZQDcEqc3e43UfTdqRVfJGV14eo/jkDKGG5gCPIi9BlpN3WGK5JyooG65sLAaCuYTGrKuZb2BI1Ft1vlYg+tJokpdu40m2NCxu0UZPMot/pTuKIAWAAA4DQe1GZgLXIFzYXIFzyHM0SbFohszqpNtCwB1vb6H2qKXsTlkb4bFabzBXGXMN6mwIvdGVvqBfzrrZZYzYhldSLg6EEW31X8JspopkdlRd+ga97IVGXTeb3NzzO4aSSRyk3xSsfw7GSN+4X79rgkEZV8COJ/gVC9NcNG82HBIErHQsVASOORJZGF/tkqqCx1zGrF28cTDtHVXlayhmAud+VQT4304n3j8djMDLZ5Gw8mVuzVmKNZ95UE7jxpW2SSS4RluOxGbtu1VgzNiZG7RCtpZMGDYZuIZTbjax41ZsVtBd7EgrELXuLsEB7p4m558Ks+1cDHJe8SOWIaxRTdlFlJuN4Gl+VUrpm74eIxuLPKRx+zqfnr7UPkaK70TgM20IF33lznyW7k/IVur1l3VFsjNNJiG3Rr2a/tPYt7Lb3rUgKmiMup1RTbaeAWaJ4n+F1IPrx9DrTs1w0+gjA5YWikaNviRip8wbU4jep/rO2V2eKWZR3Zhr+2mh9xb2NVmF639Pk3RTMTNDbJod3oprgNA1cRWOGimumi1IAUKFCgDRwaMGpEGjBqoCFc1dDUkDXb0AKlqsPRiDuFuZ+Q/feqwzVd9jw5YEH6o+ev41U1UqhXuXtFG537DpqRdKXqI6R9JYMFF2k72B+FRq7nkq8fPcONZprg2vs4TQvGbd4aE6gEEFT7gViWI6VNDjBCY+y7KQq7MbtmBsDpYBL+ZIN78K1Pon1iYfaDtGqtFIASquQc6jeVI4jiKqnXD0Mzfz2JbkALOByGiyeg7p8LGpKclHanwcJafFPIsko210JjB485lmRbLua5Fzz0G4X4n2GlWqbaoSBpd4VSQOZ3KPMsQPWsi6G9ICn6GYm2gOvAbjfy0PMa8K0XZWEGIzQ2zwH4zcgAgggBhxBA3cud65L2LIfo7i8XOYndwqBFEihFtI7SSqwvvXKEXdzqz4jD3Fjp4jQ+h4Urg9mpEipGMqqLAeRJ48daXktbXhUmiNkRiUPZlCNCMt14A6ajwGvp7k2dhViQqHzAte5sN9lA+QFDHbZETxho5MsjBS4AyoS2VQ+txduQNOpMOp3gfx5VF2uB0rsiNo4eV3W4TKsyFTc3Kk3N/1hYC3jXNu7LLksCigqA5IN+6xYHQd63I1JSwLxJGo+0d/D1oxw68r79+u/wA6E2hOCd2MsCjJEEFmYEk2vl1Yki/ra9Oli1udT9PL5e1RO3OkZwzqOxLJYZmBsQWz5Qq27x7hvyqFbrBbMo7FbDKZCJbgIzQqChC95h2ouDa1jUepNcKhXpxFC0kKOypJJde0ZrBI0ZZGy3+2zqijzNVDAQNKFRQjHspFBRFBzvCQI2I3suTedda1OTCrIwBRGI3FlBtrwvuqQweASO+VQCTckKBc8TpxqcSLGmHwiwxZ5SO6oLnlYagfxrTDD7BixEEsuMjDibvZWGqRKDkAO9WsSbix1pz/AK5LlH+rRN3j/wAWQblH6infzNSOMfO3Zj4VILeY1C+m8+lMCD6MbDXC4VIlFt7NfeWbU3+Q9Kl8thUV0w6SJgcI8zWLDuxKftyEHKPL7R8BXnuDpfi0nM6zydoSSWLEg66gqdCPC1MR6XvQqjdC+tCHF5Y58sOIOgF/0ch/UJ3H9U+hNXmkBVesnZ3aYBmA1iZZB5bm+R+VZNA9b5tDCiWGSM7nRl/vKRXn6MEGx3g2PmNK09FLhooauPNkijUe9IRNSwNa8TLYDRa6a5UxAoUKFAF/DUYNSIauhqpCFs1dDUlmoZqQC0S5nVeZA9zWiKLCqFsOPNiYxyN/7ov9bUXrS6wWwKrBh7dvIuYvv7NCSAQOLGxtfda9Z2sfiSNXQx8LY/6c9Y0Oz1KC0uJI0jB0W+5pCPhHhvPhvrCNt7cmxcrSzuXc89Ao+6o3KByFMZZy7FnJZmJJYkkkneSTqTXCNKpmiONmbReCZJYiVdGDKfEfhvBr0d0V6RxbSwudQLkZJozrlYjVSOKm9xzBrzQKnOinSeXAYgSxG43OhOjpvIP1B4GgRouP6tuzxaLGSIpH/Rv/AMPT/Rtz0vlPHdv33nBYRtni2smHOpYDvRHiSo3x3103XpfYG38PtDD54yGU6OjfEjfdYfQjfa4p6sjRaPd4+D72UcnH2h+sPXnSYD2GYMoZSGUi4INwR4GhJu038Ki22YVvJhWC5tSh1ie/Gw+E+K1xNvBCBiVMLHS7axnykGgHgbGlYURfSoSloYY43ZS8TM4tZSkyMc5voMoY+dSP+VYzJ2ebv3K5bNvHpb13VB4/b7dsxQq6km1rHQG2/wDjdTKPbEfa52RswbNfMd5A4crBdKi2n1HT7HenkYd41bUCHGOBc/GkQZW8xarLsyXNBEx1JjjJ9UFVDpLjYsQqHO8bLnQMgU3WUZHGvAjjT6PpMiRqiKSFUKPJQB+VNyW1I5wg1klLsxTpHgp5MRGUVWjRJACZMuSWQFe1C27xVd3iTVSn6MTqNRFGGshXtNEVThyzjTvFmiZrD71Tk3SSRr2AWx+RFwdaiJMeZGTLd5CwyjgSTYrfxBI08K52WKLFNtslro2WxuWPD91S2Bx749csd44hpK9xmY8US2oBGtzwNYp0h6WuXZEGUqSpJFrEHUAHkeJ9hVq6ptjY4SGcM0UDg5s9yZb7mCnkdQx+dTiRaNcZxGohhABAA0GiDmfHkPWkZ5khjYswVVBZ3Y6ADUkmuPKkMbMzBVUFndjoBxZmP1rDOsbrFONYww3XCqb66GVgdGYcFHBfU67pkCM6w+mh2hiLrdYIrrEvMX1dh95vkLCqoTQZr/nRKBhg1aH0L62pMNaLFZpodwffIg9fjXwOvI8Kzuu3oA9VbP2hHNGssTB43F1YbiPwPAjhWF9IcP2eNxCcppLeRYkfI1Z+ovaZK4iAm4XJKo5Zrq3obLUJ0+jy7TxFuLKfVo1Jq3pH42VNSvCR8JpwpppCadKa3YdDIkdNChQroQBQoUKALuDXQ1JZq6GqoIVzV3NSWahmpUBOdEkvib/dRj72H41l/W3Nm2tPf7IiUekS/nWqdCkvK55KB7t+6sk60v8Aa2J80/w0rJ1T/UNrRr9Iqxrt6LejfKqxcOfKgj0V5ABSMcwZrDUnQW3m+gsOdAE7sLpNNg5RLA+VtxG9WH3WHEVtnQ3rWw+NtG9oZzbuMe6x/wDbY7/2Tr51luy+quSRA8zPGDuCqPq2/wBBUP0n6GSYLvhu0ivbNaxVuAYfQj5VDemdXhklZ6aODsc0ZKMd43qT4rz8RY0WTEkKRLHccSozqfNbZh7GsG6J9bWLwyqjnt4hYZZCcwHJZBr73rT9i9beCnADuYG5Sju+ji497VI5FG2jjLStlXs9ToLrx8KartplvqdTxynw4jw51s7x4fFLuinXn3JB761DYrq+wLf7nIf1HkX5Bq4uEuzO6yQ7oybaPSfKmoawK7gt7ggjj4UfY/Sc4p3RQVZYpJF1XXLYlbActd/CrVtfqgzn9FJEV4CQYm49VlN/YUv0e6o4YJBJMyOV3LGsqjlqzysd191qag65Iucb4RSG2oTvIufMnTlmJqc2L0bxUzK6RsACCHkug56XFz6A1p+E2Th4ATHFHHzbKoPq519zUTtrrEwWGvnnVmH2Ij2jX/8AjoPUiksXuyTzf0ob4Hq8w4xD4rEBZZ3bORltGrH7qcTxu1zck1IdJeluHwMeadwCR3Y1sXb9leXibCsw6S9dUz3XCKIVP+8azSeg+Ffn51mWP2i0rl5GZ3bVmYlmJ8Sa6nDqWjpp1jzY9sp/RwA3WJTvI3Fz9pvkOFVgy+NL9H9gvi5LDuoLZm8+A5savOH6s4ZBliaQPuBzBrnyt9KW46xxNqzPS1cpxt3Zz4SdoZRZhxG4g7iPb5U2WQU7s5tVww9AeNcoXpiNG6kJ7Y6RfvQN/wArp+dc6x/9qTeUf+GtNept7bTHjFKP+0/hUh1oIBtN7cY4ifPLb8KtaXzlbU+UgYDTtKZQGnqVu4+hjzD0KFCupzBQoUKALcGo2akQ1dzVWELZqGaks1DNSAtXQU96XyX6msl61BbauI/s/wDCStX6Anvy/sp9TWWdbaW2rN4rCf8ApLWNqfVZuaT0l99ynM38a0WRxbfp50a4q19XWxIMRJI+IvkisALXGYg2JHLS1VZParLkIOTpD3on0KgkgWfEsDmUOqm+Wx4DgWtrr6U1m6NxR7TwskK5YmlsV1tdQWBAPO3yq24RxExjVbROxyaaKx4AcA3186YbdjewdLGSNlkQc2Q3y+ozD1qi8rbNZYIpUaFFteMQZJmylDdD95Tw/dVX2hiY5i6Zc0TAggjeP4+lHwe2IcXAsi7raqfiVhvVhzFNZsQB8It6UpZJeUIY4ptoyTamCOHxLxX0U9081Iup9rUFkqV6xIbYhJLaOlvVCfwIqvRyfOr2OVxTMvLHbJof4fFshBRmQ81Yqfca1M4bp/j4x3cXNYcGfMP+a9V4PXSL8amcy0nrU2kP/Un/AOuH65Ka4jrI2i2/Fyj9nKv/AGiq6VotqAHGO2xNKf0s0kn7bs31NMs9dek3agAsjUjHGXcKN7EAeZ0oSvT3o1DnxSfq3Y+g/O1Rk6Vkoq2kaNsvDLh4lRBuGviTvJ8atuwNspErFEYykZUvay30LE1U8GSTrqKnZcfHh4TLIbKvuTwA5k1QWSV0jXljjXJDbdwAbaCSMAxjhAF/vF219r+9K9JdlQTYV5GTs3RGbPYC2UaDT4rmwtSez5XlcyyCzSa5furuVfMDf4k07xs5kcQDVUsX8W3gegI9fKkptMl8OL4oyU+VdNaN1ibOg/kaSBckqsqsxIGfMSMgHGwF71nANX4y3KzIyY9joufVK9tqxeKyj/psfwqc61h/SR/qovoarvVW39Kwf2n+E9WPrY/2iP6mP6tVvTecp6jyFaw9PY6ZYensdbuPoY0xShQoV2OYKFChQBZg1dzUkGoZqrgLBqGak81DNRQFs6vm/STfsp9TWb9csdtqMecUR9sy/wDjV86AyAYpgd5ja3j3lP0FU3rxS2Pib70AH92ST86xdWqys2tI/wBJFF2PhxJiIkYXVnUML7wTrrWnYhezyvGgRUGXKLC68QQKzDZeBlke8Fg0eVrk2AsdPPUbq1eMiSEMd7DW3BuI9DWXqJdEbejXV0IbRizJcNckZlPpdbfKlHwxY35gH3FLbNwwESq29bj56U5ljstU6Lm4iNjbLEMs7AH9MUPgCAQdPE1JSxC1HilFvGkJXvU3yQRU+nmCD4Qkb42DDyOjfI39KzeOTWtd2tAGRlO5gQfIixrIJ4ijsh3qSPY2q3gfFFLVR5Uh6sn76PnpoktKCSrJTFiaIdKL2lJu9ABmf+L03kkrrPSLvSAKWq2dBsHo8hG+yg+A1Pzt7VUb1pXRzChIlXkBfzOprjldRos6eNyv2LHs6EW3Uvt3ZazRoCNEkVx5i/513Cmwp873W1UlwaEmR+zMNrXMFg/0jkjVnc+7Gx+lPsFHYml2tlNt+tKh7+SpzxLjJruBJHGSsam+WwNme3FmI48AKh+sDYEMQilgXIHJV0AstwLqR42v7CrTsHZeRFXw/Gq11jzyOY7L+gQsA9/iktrflusOdjVjC3ursctTGOy65G3Vaf6Vg/tP8J6tHW3FbHIfvQp8mcfhVX6qx/SsH9r/AIT1buuAfzuH+p//AEetTTeoYWo8hT8PT6OmOHp7HW9jMaYrQoUK7HMFChQoAnga7ehQriB29C9ChSAluh02XGx/rB191P5VD9esP6bDNzSQezqfxoUKx9b6i/sa+i9P6kD1d4RW7ViNboPSzH61c9n2Erx24Bx53sfwoUKxMvnZ6XB6S++47l01prLib0KFVySEBQ7XWuUKaGNNoNcVkfSEZcVL+1f3AP40KFWsHUq6nyoZB6OJKFCrZnnWeuM9ChQAmxpFmrtCgDsHxr5j61pmy5t1doVWzdi5pe5PxS7qkVOlChVRl5h1awrqHnQoUIiJbRxAjjFvic5R4Difaq700wy/yBjbVWjK+ebL9CaFCusPMhz9N/UheqVP6Ui8Fl/7DVu64F/nMP8AVf8Am1doVr6b1Dz2o8hS4BT6OuUK3sZjTFaFChXY5goUKFAH/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 name="AutoShape 18" descr="data:image/jpeg;base64,/9j/4AAQSkZJRgABAQAAAQABAAD/2wCEAAkGBhQSEBUUEhQVFRQUFhQWFhYWFBQYGBgWFRQVFxYYGBcYHCYeFxojGRYUHy8gIycpLC0sFx4xNTAqNSYrLCkBCQoKDgwOGg8PGiwkHCQvLCwpKSksLCwsLCwpKSwpLCwsLCwsLCwpLCksLCwsLCkpLCwsKSkpKSwsLCwpLCwpLP/AABEIALcBFAMBIgACEQEDEQH/xAAcAAAABwEBAAAAAAAAAAAAAAAAAgMEBQYHAQj/xABKEAACAQIDBAgDBAUHCwUAAAABAgMAEQQSIQUxQVEGBxMiYXGBkTKhsUJSwdEjYnLh8BQkJXODkrMVFjM0NUNToqOywkRjgpPD/8QAGgEAAgMBAQAAAAAAAAAAAAAAAAECBAUDBv/EAC8RAAICAQMCBAQFBQAAAAAAAAABAhEDBBIhMUEiMjNRE2GB8AUUI0LhUnGRscH/2gAMAwEAAhEDEQA/AL0BRgK4BRwK2TzR0CjAUBRgKQAtQtRgK7akAS1cIo9q4RQAkRRSKVIohFMBIiiEUq1ECEmwp2l1Gk26Qi1BMMzbh68Kfx4VVGZiNNSTuFIPtq5ywIZDz1C+9rn6eNVMmrS8po4tC3zMCbGv8Tew/Ol12GnHMfX8qY4hMSyMzSrGACcqWBNr3F9Tw50G2RGSM0kj+JPC3jfwqo9TN9y7HS449h8djw8v+Y/nSUvR2M7sw9fzpqmy4cx0e2UHet73a/DypLEbPRUYrJIhGYi1uAJG6xpLPNd2S/L432X+Ds/Rk/Yf0YfiPyqKxezZY/iU25jUfKpvCxzpl/TLLfTK11N/M38eNPRjwDlkBQ+O4+u4+9d4aya68nCeig+nBSu1rharXtDYMcuo7rfeX8Rxqq7QwEkBs40O5huP5HwNaGLURnx3M/LppY+ewmTSbVwS0CatIrBDSbUqaTapgJGk2pU0makAm1JmlDRDTATNENKNSZpgFNENHNFNMAtChQpga0KOKItHFZgg4o4ogo4qIBhXbVwUakAW1FNHNFNABDRDRzSZpt0rY0m3SOLHfyrss4RdBc8FB1J4URsSBoKcpF2ZDGzOeH3fL8T+FZubM5v5G3p9Osat9SKkw2ZBNiXumhEak5QL6nmSOZ10O7dUjg0YtaNQi2sbaXAuQfHefem2LxcEDETNd3Uv2ai532vbmxIFuJv40x2L0jUSLD3jc2iJGqr3v0cgvcFSCBv4VUbpmjCG+Lrqv9fwTWNZIXiRw7tM4QGxyjNocx3em81F/wCd6Kt44Lqryqe8B+jh7MFxpqTnFh4b6mdt4Np4kEZ1EsbE3HdUE5m13kA3tVZm6HYlQyqVkuZUBOVLJJHEue2u4x/DUkcS8stVBulbNKI2jiQZnDJK1mIVgoVfs57Em27hVytVRxnRCR5mYNHkkkYte+ZUMkUgK6WzXQj1oQC3R3EnEh+0RFYCJh2dwMsiZlBvxG6pBsAy3sQwNrgjgL8Dv4+9JdGtiSYcP2jISRGq5b/DGpUE34m9Ibd6TtDL2Sx3bKpDyHLHdpETePsjNqedhQMI5yfBcMSB2Z3Ek/ZP2beOlhSnbLKpVl8GRh9RUfhNvHEzxqYlVXUKGuc4doRLu3FLaX30ttXCHW5KsB3XHhuGm/67qE6E1ZW9t7GMBzJcxn3W/A+HjUcstW7AY/tA0cq2kAsyncw52+o/C1VfbmzOwe6/6Nr5TyPFT5fStbTajd4ZdTK1Om2+KPQJmorUjHLSl60kzPaCmk2pQ0m1TEJtRDShpNqkARqTNKNSZpgFaimjNRTTALQoUKYGtCjikxRwazBCgowNEBowNRAUBrt6JehegAxNFNC9FY0AcY1E4/aYDZF4b7cTy/CnO2doCDDvMd47qeLtoPbf6VT+jTGebmo3nxP4/mKpajL+1GrosFL4j+hd9nJkXOwuSLD+Dz+nnUns7BW7x3ncPujw/LhUbAjgk96VIwSAAM5PBRbRuXA6cd9RadPJLZ+yURiysCWz52SRltwsMgB8zVRRcuhenljjpSJLpZHIrxSxQmVkWcaJm7xQZL6cGAPpVVxeyZQVaKDEA5YyHdMrBo+1MrPr3SzFSBxvV36ObWedH7UKHQp8F7EPGsi6HW9mt6VIStmuq8N55fv/AI43qE4/tZ3wZtslkiQuxdt3QFxZrAso13i4ZeakH8KmzKxW6gbiRc79NN3OqRtr+bZhmswD9mx0zRue9H+0pOYedSXQnFlgxN7EJlPA2uBbU2IWwI4bq5wd8N8os6nFtanFeF/f3/BP47FGNMxbfoLISAeF7bhfjRosUWTOveUgkCxDcrWO43BFHxmG7Rct7C9z7EfUg+lcwOG7ONUJzEXubWuSSd3DfXTiilzfyDdsBv7vnu96gek2wpJpUeMIwRLFHNg9ponyHQ6EI3yrm0trOMT2WYZM8WhA1+Ekc9SQfTTcamnYoRYErrf9UDx/j5ajVBGalaXYrOx+i00U0TMyFEyuxDNmziExZACNV1Gt+FWbFYYOLH0PKkNsGQwnsWCsSt3NhlS4ztrpcLc61R/85sTlEnam0YjABVQJFkacB2Ft9kQ6VKMHJWc8mZQdND/bGFKsWByyR6qTYAgbwTxFvlST4hMRDZtA2h5ow/EH3HnRMAryo5kcytEIJAXtuliDkW3GzbuVQ+0pzFIWAsknyYfnu9qOYSJprJGxhjcG8EhRxrvBG5lO5h4V1JKtOz4E2jhChIEsRsrcuV/1TxqnyxtG7I4yspsQa2tNnU1z1MfUYNj+Q6vRGoivRiavop0EaiGjmiGpAEakzSjUmaYBWopoxoppgFoUKFMDWAaMDSQNHBrMEKg0YGkgaMDSAUvXc1J3rt6ADXoRpma1Js1SOz4LDMd5+lcss9kbO+DF8Sddu5lvXP0hEckGGBtZTK3qcq39A1SXQSER4bMyklxe+W4uwvY8rd3eOFUPrDm7fbMy8BJHEPJVVfqTWmYDuRRoLWa3O+p+mtZMnyehSpUXLZMdkU87MfX91Upeh+JJKFFCSMHL517mQTKAVGpzB13bqnV6bYVc4LsTGwQhY3JYkle4Ld+xVgSN2U1YMLiVkjWRDdHVWU81YXB9jUozcehxy4Y5KvsQPR3DSwRyGZQjuYwqhs9hHCkZYleeUn8qc7fwDFE7JSXBIuAOIIuxuLWu1iNxPjS+1NpdkHe3wBQL6LmYi9zzAP1pTY+0DMhZgAQ1ha9rFVYb+Nmt6UNt+ISjFL4dlZ6S7IZ9ni6kPGpcA7wAzHL4dw7vCqP0a6VvhZPvRk95fldeR+tbHjkBUg7v4vWD7SwvZzOn3WZfY6fKqGe1Pcj1P4U45MEsE+UjbNnbaSZA8bAg/XkRwNPUxV6wzZe0pYGzRuRzH2T5jjWgdG+lqznI/dk5cGtvt4+FdIZU+H1KOq/Dp4rlHmJduzBN7C+mthfTdr4a1Ebd2zJC6Kig59AWDEBidN2mlt2838KlMNJcUXFbPjk/0iK1gRqL6HfViLV8mTNNqo8MiMdhHxGFMQdU7dVINiQqmzMnM6cuZ8zHT9D5ZGUyzoVIjEgSLLcRF+zCa93RyD5VZsVHZRlOUJY2AG5eGu4fxpTXbeOkjizQxiRyyqAxIRQ293IBIRRck01NroQlijPmQw2F0fbDq+eQSFxGtwuUBIkyKLXOtt5qpdIdnFklS/wXZdPnf2NvCneJ6w5wsb/ydVWdF7LOz3LkRXcgDWK8hW417tISbUEyo8oVWcSI4W5GaN3jJUWJtdQajJtu2dIRUVSK51VbbkTH9nIwKzKy2tazrqPoRWg9N+jfbJ2sY/SoNw+2vLzHD2rIMFiDDtCNhuSdDu4Zx+Br0Oa645uL3IjlgpKmYnDNThXqW6c7A/k8vaoP0Up1tuV95Hkd49agYpa38ORTjaMLLjcHTHJNJmuhq4TVo4BDRDRzRDTAKaIaMaKaYBa7QoUwNTBowNJA0YGs4QsDXb0kDRr0gFL0L0S9AtSAWw8eZgPfyqcC2FR+yYdC3Pd5CpE7qzdRPdOvY2dJj2QvuzDdr9DsV/lCSbssyNiHcFWUkqXJBy3vutparlh8EQ8Pfk+ySCwsN2livyoYzA7RM75cRCsOdrKIu8EzGwLW32407lch4SzZiLC41BOmoPvWRh/M3+ttr5X/ANNWXw68NlYjgdMRI5jlKxThpAI3IjBnlsIrDvKyyZza++tK6KQMmBwyuCrLDGCDoQco0PI0vhG0p6KuWcRvGocOGFwWINyCCOQtu8qVgwyoCEUKCSSALaneajdqzsscmQsrBwQVG8m1l0118rHQX1NLbBkZobuWJzsLte9tOfAHMPSnXFnPct1UOMWmlYx0xhy42a3Ehv7yg1tzCqH036KF37dBfSzjiLbm8uB9KrZ4tx4Nr8KzRx5ql3VGYsTSuDnZHVlvdSCPQ06xGz8rVYOivRQzyKzA9mpBY8/AcyapxTbpHqs2THjxuUuhpuzNUBPHWlcZDnjdde8rDQkHUHcRupVFsLDhSOLxYjUEhjdlXui5uzAD0ua0keAlXJV9l7GmWVSystg12uhscpDHUm+a68De3gKkekGAlnwRihK5nCA5jlBS4zi63tcAjTgTTjCbZWdXCh0yqpucoOo8b2sRY3p4sqoEDMATYAFgCxtuHM+VSm23ycsail4Sj4/otjJWkLDCrmjiRLNIezEJDqiC2itIoud9vKiDZ7QJErkF88jkLuzSSl7AngL2uaueM2jEg70iL3snedR3jqF1PxW4VW9ssTKgBt7cx+RqDZ1Rku3BbFM36/0NeiE+EeQ+leftpR9piSN95QPMsyivQVrAeQrohSGm1dmriIXifcw38jwI8QbVjeIw7QytHILMhIP5+R0PrW3qKoXWZsT4cSo5JJ/4N+HtV3SZdstvZlHU490d3sVJHoxNM4ZKchq3YuzIkqOk0Q0Y0U1MiFNFNdNFNSA5eu1yhQBpwNGBpINXQazxC166GpK9dBpAK3obyAN5Nvek7082NDnlHJdfXcKhOW2LZPHDfJRJ6CHKoHIV2nLJpTdlrGZ6FKuDG+sMyjHSqZpFj7jKmfKliqk6aAi999SWw55Hw4ZimVNFy5s3DUm9rWIqU60NiwMI8TOO6gMZbvG2ZrrcLvubgVX+je0IWBRRIkdrKTmW5FtcvLl5VBYW+b+hay63EsahsjH3kyx7U6SvFiMMiyLGjrnbNGXDXkjTKSNYxZm73O1SvQnbM0/aCZw3cilWyhcokMilNN4Bj3nWorDdH1xJS8hTIMrKAGzxmSOW1ybqc0a68juqydHOjQwpc9oZMwVVBULljRnZV0+I3kbU+FOjhZKSsVcEAnN3TqNOR19d3tSO0NqLDbMrnNe2UA68BckanX91PHS4sajcVs4ytZ3KkAgZQDcEqc3e43UfTdqRVfJGV14eo/jkDKGG5gCPIi9BlpN3WGK5JyooG65sLAaCuYTGrKuZb2BI1Ft1vlYg+tJokpdu40m2NCxu0UZPMot/pTuKIAWAAA4DQe1GZgLXIFzYXIFzyHM0SbFohszqpNtCwB1vb6H2qKXsTlkb4bFabzBXGXMN6mwIvdGVvqBfzrrZZYzYhldSLg6EEW31X8JspopkdlRd+ga97IVGXTeb3NzzO4aSSRyk3xSsfw7GSN+4X79rgkEZV8COJ/gVC9NcNG82HBIErHQsVASOORJZGF/tkqqCx1zGrF28cTDtHVXlayhmAud+VQT4304n3j8djMDLZ5Gw8mVuzVmKNZ95UE7jxpW2SSS4RluOxGbtu1VgzNiZG7RCtpZMGDYZuIZTbjax41ZsVtBd7EgrELXuLsEB7p4m558Ks+1cDHJe8SOWIaxRTdlFlJuN4Gl+VUrpm74eIxuLPKRx+zqfnr7UPkaK70TgM20IF33lznyW7k/IVur1l3VFsjNNJiG3Rr2a/tPYt7Lb3rUgKmiMup1RTbaeAWaJ4n+F1IPrx9DrTs1w0+gjA5YWikaNviRip8wbU4jep/rO2V2eKWZR3Zhr+2mh9xb2NVmF639Pk3RTMTNDbJod3oprgNA1cRWOGimumi1IAUKFCgDRwaMGpEGjBqoCFc1dDUkDXb0AKlqsPRiDuFuZ+Q/feqwzVd9jw5YEH6o+ev41U1UqhXuXtFG537DpqRdKXqI6R9JYMFF2k72B+FRq7nkq8fPcONZprg2vs4TQvGbd4aE6gEEFT7gViWI6VNDjBCY+y7KQq7MbtmBsDpYBL+ZIN78K1Pon1iYfaDtGqtFIASquQc6jeVI4jiKqnXD0Mzfz2JbkALOByGiyeg7p8LGpKclHanwcJafFPIsko210JjB485lmRbLua5Fzz0G4X4n2GlWqbaoSBpd4VSQOZ3KPMsQPWsi6G9ICn6GYm2gOvAbjfy0PMa8K0XZWEGIzQ2zwH4zcgAgggBhxBA3cud65L2LIfo7i8XOYndwqBFEihFtI7SSqwvvXKEXdzqz4jD3Fjp4jQ+h4Urg9mpEipGMqqLAeRJ48daXktbXhUmiNkRiUPZlCNCMt14A6ajwGvp7k2dhViQqHzAte5sN9lA+QFDHbZETxho5MsjBS4AyoS2VQ+txduQNOpMOp3gfx5VF2uB0rsiNo4eV3W4TKsyFTc3Kk3N/1hYC3jXNu7LLksCigqA5IN+6xYHQd63I1JSwLxJGo+0d/D1oxw68r79+u/wA6E2hOCd2MsCjJEEFmYEk2vl1Yki/ra9Oli1udT9PL5e1RO3OkZwzqOxLJYZmBsQWz5Qq27x7hvyqFbrBbMo7FbDKZCJbgIzQqChC95h2ouDa1jUepNcKhXpxFC0kKOypJJde0ZrBI0ZZGy3+2zqijzNVDAQNKFRQjHspFBRFBzvCQI2I3suTedda1OTCrIwBRGI3FlBtrwvuqQweASO+VQCTckKBc8TpxqcSLGmHwiwxZ5SO6oLnlYagfxrTDD7BixEEsuMjDibvZWGqRKDkAO9WsSbix1pz/AK5LlH+rRN3j/wAWQblH6infzNSOMfO3Zj4VILeY1C+m8+lMCD6MbDXC4VIlFt7NfeWbU3+Q9Kl8thUV0w6SJgcI8zWLDuxKftyEHKPL7R8BXnuDpfi0nM6zydoSSWLEg66gqdCPC1MR6XvQqjdC+tCHF5Y58sOIOgF/0ch/UJ3H9U+hNXmkBVesnZ3aYBmA1iZZB5bm+R+VZNA9b5tDCiWGSM7nRl/vKRXn6MEGx3g2PmNK09FLhooauPNkijUe9IRNSwNa8TLYDRa6a5UxAoUKFAF/DUYNSIauhqpCFs1dDUlmoZqQC0S5nVeZA9zWiKLCqFsOPNiYxyN/7ov9bUXrS6wWwKrBh7dvIuYvv7NCSAQOLGxtfda9Z2sfiSNXQx8LY/6c9Y0Oz1KC0uJI0jB0W+5pCPhHhvPhvrCNt7cmxcrSzuXc89Ao+6o3KByFMZZy7FnJZmJJYkkkneSTqTXCNKpmiONmbReCZJYiVdGDKfEfhvBr0d0V6RxbSwudQLkZJozrlYjVSOKm9xzBrzQKnOinSeXAYgSxG43OhOjpvIP1B4GgRouP6tuzxaLGSIpH/Rv/AMPT/Rtz0vlPHdv33nBYRtni2smHOpYDvRHiSo3x3103XpfYG38PtDD54yGU6OjfEjfdYfQjfa4p6sjRaPd4+D72UcnH2h+sPXnSYD2GYMoZSGUi4INwR4GhJu038Ki22YVvJhWC5tSh1ie/Gw+E+K1xNvBCBiVMLHS7axnykGgHgbGlYURfSoSloYY43ZS8TM4tZSkyMc5voMoY+dSP+VYzJ2ebv3K5bNvHpb13VB4/b7dsxQq6km1rHQG2/wDjdTKPbEfa52RswbNfMd5A4crBdKi2n1HT7HenkYd41bUCHGOBc/GkQZW8xarLsyXNBEx1JjjJ9UFVDpLjYsQqHO8bLnQMgU3WUZHGvAjjT6PpMiRqiKSFUKPJQB+VNyW1I5wg1klLsxTpHgp5MRGUVWjRJACZMuSWQFe1C27xVd3iTVSn6MTqNRFGGshXtNEVThyzjTvFmiZrD71Tk3SSRr2AWx+RFwdaiJMeZGTLd5CwyjgSTYrfxBI08K52WKLFNtslro2WxuWPD91S2Bx749csd44hpK9xmY8US2oBGtzwNYp0h6WuXZEGUqSpJFrEHUAHkeJ9hVq6ptjY4SGcM0UDg5s9yZb7mCnkdQx+dTiRaNcZxGohhABAA0GiDmfHkPWkZ5khjYswVVBZ3Y6ADUkmuPKkMbMzBVUFndjoBxZmP1rDOsbrFONYww3XCqb66GVgdGYcFHBfU67pkCM6w+mh2hiLrdYIrrEvMX1dh95vkLCqoTQZr/nRKBhg1aH0L62pMNaLFZpodwffIg9fjXwOvI8Kzuu3oA9VbP2hHNGssTB43F1YbiPwPAjhWF9IcP2eNxCcppLeRYkfI1Z+ovaZK4iAm4XJKo5Zrq3obLUJ0+jy7TxFuLKfVo1Jq3pH42VNSvCR8JpwpppCadKa3YdDIkdNChQroQBQoUKALuDXQ1JZq6GqoIVzV3NSWahmpUBOdEkvib/dRj72H41l/W3Nm2tPf7IiUekS/nWqdCkvK55KB7t+6sk60v8Aa2J80/w0rJ1T/UNrRr9Iqxrt6LejfKqxcOfKgj0V5ABSMcwZrDUnQW3m+gsOdAE7sLpNNg5RLA+VtxG9WH3WHEVtnQ3rWw+NtG9oZzbuMe6x/wDbY7/2Tr51luy+quSRA8zPGDuCqPq2/wBBUP0n6GSYLvhu0ivbNaxVuAYfQj5VDemdXhklZ6aODsc0ZKMd43qT4rz8RY0WTEkKRLHccSozqfNbZh7GsG6J9bWLwyqjnt4hYZZCcwHJZBr73rT9i9beCnADuYG5Sju+ji497VI5FG2jjLStlXs9ToLrx8KartplvqdTxynw4jw51s7x4fFLuinXn3JB761DYrq+wLf7nIf1HkX5Bq4uEuzO6yQ7oybaPSfKmoawK7gt7ggjj4UfY/Sc4p3RQVZYpJF1XXLYlbActd/CrVtfqgzn9FJEV4CQYm49VlN/YUv0e6o4YJBJMyOV3LGsqjlqzysd191qag65Iucb4RSG2oTvIufMnTlmJqc2L0bxUzK6RsACCHkug56XFz6A1p+E2Th4ATHFHHzbKoPq519zUTtrrEwWGvnnVmH2Ij2jX/8AjoPUiksXuyTzf0ob4Hq8w4xD4rEBZZ3bORltGrH7qcTxu1zck1IdJeluHwMeadwCR3Y1sXb9leXibCsw6S9dUz3XCKIVP+8azSeg+Ffn51mWP2i0rl5GZ3bVmYlmJ8Sa6nDqWjpp1jzY9sp/RwA3WJTvI3Fz9pvkOFVgy+NL9H9gvi5LDuoLZm8+A5savOH6s4ZBliaQPuBzBrnyt9KW46xxNqzPS1cpxt3Zz4SdoZRZhxG4g7iPb5U2WQU7s5tVww9AeNcoXpiNG6kJ7Y6RfvQN/wArp+dc6x/9qTeUf+GtNept7bTHjFKP+0/hUh1oIBtN7cY4ifPLb8KtaXzlbU+UgYDTtKZQGnqVu4+hjzD0KFCupzBQoUKALcGo2akQ1dzVWELZqGaks1DNSAtXQU96XyX6msl61BbauI/s/wDCStX6Anvy/sp9TWWdbaW2rN4rCf8ApLWNqfVZuaT0l99ynM38a0WRxbfp50a4q19XWxIMRJI+IvkisALXGYg2JHLS1VZParLkIOTpD3on0KgkgWfEsDmUOqm+Wx4DgWtrr6U1m6NxR7TwskK5YmlsV1tdQWBAPO3yq24RxExjVbROxyaaKx4AcA3186YbdjewdLGSNlkQc2Q3y+ozD1qi8rbNZYIpUaFFteMQZJmylDdD95Tw/dVX2hiY5i6Zc0TAggjeP4+lHwe2IcXAsi7raqfiVhvVhzFNZsQB8It6UpZJeUIY4ptoyTamCOHxLxX0U9081Iup9rUFkqV6xIbYhJLaOlvVCfwIqvRyfOr2OVxTMvLHbJof4fFshBRmQ81Yqfca1M4bp/j4x3cXNYcGfMP+a9V4PXSL8amcy0nrU2kP/Un/AOuH65Ka4jrI2i2/Fyj9nKv/AGiq6VotqAHGO2xNKf0s0kn7bs31NMs9dek3agAsjUjHGXcKN7EAeZ0oSvT3o1DnxSfq3Y+g/O1Rk6Vkoq2kaNsvDLh4lRBuGviTvJ8atuwNspErFEYykZUvay30LE1U8GSTrqKnZcfHh4TLIbKvuTwA5k1QWSV0jXljjXJDbdwAbaCSMAxjhAF/vF219r+9K9JdlQTYV5GTs3RGbPYC2UaDT4rmwtSez5XlcyyCzSa5furuVfMDf4k07xs5kcQDVUsX8W3gegI9fKkptMl8OL4oyU+VdNaN1ibOg/kaSBckqsqsxIGfMSMgHGwF71nANX4y3KzIyY9joufVK9tqxeKyj/psfwqc61h/SR/qovoarvVW39Kwf2n+E9WPrY/2iP6mP6tVvTecp6jyFaw9PY6ZYensdbuPoY0xShQoV2OYKFChQBZg1dzUkGoZqrgLBqGak81DNRQFs6vm/STfsp9TWb9csdtqMecUR9sy/wDjV86AyAYpgd5ja3j3lP0FU3rxS2Pib70AH92ST86xdWqys2tI/wBJFF2PhxJiIkYXVnUML7wTrrWnYhezyvGgRUGXKLC68QQKzDZeBlke8Fg0eVrk2AsdPPUbq1eMiSEMd7DW3BuI9DWXqJdEbejXV0IbRizJcNckZlPpdbfKlHwxY35gH3FLbNwwESq29bj56U5ljstU6Lm4iNjbLEMs7AH9MUPgCAQdPE1JSxC1HilFvGkJXvU3yQRU+nmCD4Qkb42DDyOjfI39KzeOTWtd2tAGRlO5gQfIixrIJ4ijsh3qSPY2q3gfFFLVR5Uh6sn76PnpoktKCSrJTFiaIdKL2lJu9ABmf+L03kkrrPSLvSAKWq2dBsHo8hG+yg+A1Pzt7VUb1pXRzChIlXkBfzOprjldRos6eNyv2LHs6EW3Uvt3ZazRoCNEkVx5i/513Cmwp873W1UlwaEmR+zMNrXMFg/0jkjVnc+7Gx+lPsFHYml2tlNt+tKh7+SpzxLjJruBJHGSsam+WwNme3FmI48AKh+sDYEMQilgXIHJV0AstwLqR42v7CrTsHZeRFXw/Gq11jzyOY7L+gQsA9/iktrflusOdjVjC3ursctTGOy65G3Vaf6Vg/tP8J6tHW3FbHIfvQp8mcfhVX6qx/SsH9r/AIT1buuAfzuH+p//AEetTTeoYWo8hT8PT6OmOHp7HW9jMaYrQoUK7HMFChQoAnga7ehQriB29C9ChSAluh02XGx/rB191P5VD9esP6bDNzSQezqfxoUKx9b6i/sa+i9P6kD1d4RW7ViNboPSzH61c9n2Erx24Bx53sfwoUKxMvnZ6XB6S++47l01prLib0KFVySEBQ7XWuUKaGNNoNcVkfSEZcVL+1f3AP40KFWsHUq6nyoZB6OJKFCrZnnWeuM9ChQAmxpFmrtCgDsHxr5j61pmy5t1doVWzdi5pe5PxS7qkVOlChVRl5h1awrqHnQoUIiJbRxAjjFvic5R4Difaq700wy/yBjbVWjK+ebL9CaFCusPMhz9N/UheqVP6Ui8Fl/7DVu64F/nMP8AVf8Am1doVr6b1Dz2o8hS4BT6OuUK3sZjTFaFChXY5goUKFAH/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AutoShape 20" descr="data:image/jpeg;base64,/9j/4AAQSkZJRgABAQAAAQABAAD/2wCEAAkGBhQSEBUUEhQVFRQUFhQWFhYWFBQYGBgWFRQVFxYYGBcYHCYeFxojGRYUHy8gIycpLC0sFx4xNTAqNSYrLCkBCQoKDgwOGg8PGiwkHCQvLCwpKSksLCwsLCwpKSwpLCwsLCwsLCwpLCksLCwsLCkpLCwsKSkpKSwsLCwpLCwpLP/AABEIALcBFAMBIgACEQEDEQH/xAAcAAAABwEBAAAAAAAAAAAAAAAAAgMEBQYHAQj/xABKEAACAQIDBAgDBAUHCwUAAAABAgMAEQQSIQUxQVEGBxMiYXGBkTKhsUJSwdEjYnLh8BQkJXODkrMVFjM0NUNToqOywkRjgpPD/8QAGgEAAgMBAQAAAAAAAAAAAAAAAAECBAUDBv/EAC8RAAICAQMCBAQFBQAAAAAAAAABAhEDBBIhMUEiMjNRE2GB8AUUI0LhUnGRscH/2gAMAwEAAhEDEQA/AL0BRgK4BRwK2TzR0CjAUBRgKQAtQtRgK7akAS1cIo9q4RQAkRRSKVIohFMBIiiEUq1ECEmwp2l1Gk26Qi1BMMzbh68Kfx4VVGZiNNSTuFIPtq5ywIZDz1C+9rn6eNVMmrS8po4tC3zMCbGv8Tew/Ol12GnHMfX8qY4hMSyMzSrGACcqWBNr3F9Tw50G2RGSM0kj+JPC3jfwqo9TN9y7HS449h8djw8v+Y/nSUvR2M7sw9fzpqmy4cx0e2UHet73a/DypLEbPRUYrJIhGYi1uAJG6xpLPNd2S/L432X+Ds/Rk/Yf0YfiPyqKxezZY/iU25jUfKpvCxzpl/TLLfTK11N/M38eNPRjwDlkBQ+O4+u4+9d4aya68nCeig+nBSu1rharXtDYMcuo7rfeX8Rxqq7QwEkBs40O5huP5HwNaGLURnx3M/LppY+ewmTSbVwS0CatIrBDSbUqaTapgJGk2pU0makAm1JmlDRDTATNENKNSZpgFNENHNFNMAtChQpga0KOKItHFZgg4o4ogo4qIBhXbVwUakAW1FNHNFNABDRDRzSZpt0rY0m3SOLHfyrss4RdBc8FB1J4URsSBoKcpF2ZDGzOeH3fL8T+FZubM5v5G3p9Osat9SKkw2ZBNiXumhEak5QL6nmSOZ10O7dUjg0YtaNQi2sbaXAuQfHefem2LxcEDETNd3Uv2ai532vbmxIFuJv40x2L0jUSLD3jc2iJGqr3v0cgvcFSCBv4VUbpmjCG+Lrqv9fwTWNZIXiRw7tM4QGxyjNocx3em81F/wCd6Kt44Lqryqe8B+jh7MFxpqTnFh4b6mdt4Np4kEZ1EsbE3HdUE5m13kA3tVZm6HYlQyqVkuZUBOVLJJHEue2u4x/DUkcS8stVBulbNKI2jiQZnDJK1mIVgoVfs57Em27hVytVRxnRCR5mYNHkkkYte+ZUMkUgK6WzXQj1oQC3R3EnEh+0RFYCJh2dwMsiZlBvxG6pBsAy3sQwNrgjgL8Dv4+9JdGtiSYcP2jISRGq5b/DGpUE34m9Ibd6TtDL2Sx3bKpDyHLHdpETePsjNqedhQMI5yfBcMSB2Z3Ek/ZP2beOlhSnbLKpVl8GRh9RUfhNvHEzxqYlVXUKGuc4doRLu3FLaX30ttXCHW5KsB3XHhuGm/67qE6E1ZW9t7GMBzJcxn3W/A+HjUcstW7AY/tA0cq2kAsyncw52+o/C1VfbmzOwe6/6Nr5TyPFT5fStbTajd4ZdTK1Om2+KPQJmorUjHLSl60kzPaCmk2pQ0m1TEJtRDShpNqkARqTNKNSZpgFaimjNRTTALQoUKYGtCjikxRwazBCgowNEBowNRAUBrt6JehegAxNFNC9FY0AcY1E4/aYDZF4b7cTy/CnO2doCDDvMd47qeLtoPbf6VT+jTGebmo3nxP4/mKpajL+1GrosFL4j+hd9nJkXOwuSLD+Dz+nnUns7BW7x3ncPujw/LhUbAjgk96VIwSAAM5PBRbRuXA6cd9RadPJLZ+yURiysCWz52SRltwsMgB8zVRRcuhenljjpSJLpZHIrxSxQmVkWcaJm7xQZL6cGAPpVVxeyZQVaKDEA5YyHdMrBo+1MrPr3SzFSBxvV36ObWedH7UKHQp8F7EPGsi6HW9mt6VIStmuq8N55fv/AI43qE4/tZ3wZtslkiQuxdt3QFxZrAso13i4ZeakH8KmzKxW6gbiRc79NN3OqRtr+bZhmswD9mx0zRue9H+0pOYedSXQnFlgxN7EJlPA2uBbU2IWwI4bq5wd8N8os6nFtanFeF/f3/BP47FGNMxbfoLISAeF7bhfjRosUWTOveUgkCxDcrWO43BFHxmG7Rct7C9z7EfUg+lcwOG7ONUJzEXubWuSSd3DfXTiilzfyDdsBv7vnu96gek2wpJpUeMIwRLFHNg9ponyHQ6EI3yrm0trOMT2WYZM8WhA1+Ekc9SQfTTcamnYoRYErrf9UDx/j5ajVBGalaXYrOx+i00U0TMyFEyuxDNmziExZACNV1Gt+FWbFYYOLH0PKkNsGQwnsWCsSt3NhlS4ztrpcLc61R/85sTlEnam0YjABVQJFkacB2Ft9kQ6VKMHJWc8mZQdND/bGFKsWByyR6qTYAgbwTxFvlST4hMRDZtA2h5ow/EH3HnRMAryo5kcytEIJAXtuliDkW3GzbuVQ+0pzFIWAsknyYfnu9qOYSJprJGxhjcG8EhRxrvBG5lO5h4V1JKtOz4E2jhChIEsRsrcuV/1TxqnyxtG7I4yspsQa2tNnU1z1MfUYNj+Q6vRGoivRiavop0EaiGjmiGpAEakzSjUmaYBWopoxoppgFoUKFMDWAaMDSQNHBrMEKg0YGkgaMDSAUvXc1J3rt6ADXoRpma1Js1SOz4LDMd5+lcss9kbO+DF8Sddu5lvXP0hEckGGBtZTK3qcq39A1SXQSER4bMyklxe+W4uwvY8rd3eOFUPrDm7fbMy8BJHEPJVVfqTWmYDuRRoLWa3O+p+mtZMnyehSpUXLZMdkU87MfX91Upeh+JJKFFCSMHL517mQTKAVGpzB13bqnV6bYVc4LsTGwQhY3JYkle4Ld+xVgSN2U1YMLiVkjWRDdHVWU81YXB9jUozcehxy4Y5KvsQPR3DSwRyGZQjuYwqhs9hHCkZYleeUn8qc7fwDFE7JSXBIuAOIIuxuLWu1iNxPjS+1NpdkHe3wBQL6LmYi9zzAP1pTY+0DMhZgAQ1ha9rFVYb+Nmt6UNt+ISjFL4dlZ6S7IZ9ni6kPGpcA7wAzHL4dw7vCqP0a6VvhZPvRk95fldeR+tbHjkBUg7v4vWD7SwvZzOn3WZfY6fKqGe1Pcj1P4U45MEsE+UjbNnbaSZA8bAg/XkRwNPUxV6wzZe0pYGzRuRzH2T5jjWgdG+lqznI/dk5cGtvt4+FdIZU+H1KOq/Dp4rlHmJduzBN7C+mthfTdr4a1Ebd2zJC6Kig59AWDEBidN2mlt2838KlMNJcUXFbPjk/0iK1gRqL6HfViLV8mTNNqo8MiMdhHxGFMQdU7dVINiQqmzMnM6cuZ8zHT9D5ZGUyzoVIjEgSLLcRF+zCa93RyD5VZsVHZRlOUJY2AG5eGu4fxpTXbeOkjizQxiRyyqAxIRQ293IBIRRck01NroQlijPmQw2F0fbDq+eQSFxGtwuUBIkyKLXOtt5qpdIdnFklS/wXZdPnf2NvCneJ6w5wsb/ydVWdF7LOz3LkRXcgDWK8hW417tISbUEyo8oVWcSI4W5GaN3jJUWJtdQajJtu2dIRUVSK51VbbkTH9nIwKzKy2tazrqPoRWg9N+jfbJ2sY/SoNw+2vLzHD2rIMFiDDtCNhuSdDu4Zx+Br0Oa645uL3IjlgpKmYnDNThXqW6c7A/k8vaoP0Up1tuV95Hkd49agYpa38ORTjaMLLjcHTHJNJmuhq4TVo4BDRDRzRDTAKaIaMaKaYBa7QoUwNTBowNJA0YGs4QsDXb0kDRr0gFL0L0S9AtSAWw8eZgPfyqcC2FR+yYdC3Pd5CpE7qzdRPdOvY2dJj2QvuzDdr9DsV/lCSbssyNiHcFWUkqXJBy3vutparlh8EQ8Pfk+ySCwsN2livyoYzA7RM75cRCsOdrKIu8EzGwLW32407lch4SzZiLC41BOmoPvWRh/M3+ttr5X/ANNWXw68NlYjgdMRI5jlKxThpAI3IjBnlsIrDvKyyZza++tK6KQMmBwyuCrLDGCDoQco0PI0vhG0p6KuWcRvGocOGFwWINyCCOQtu8qVgwyoCEUKCSSALaneajdqzsscmQsrBwQVG8m1l0118rHQX1NLbBkZobuWJzsLte9tOfAHMPSnXFnPct1UOMWmlYx0xhy42a3Ehv7yg1tzCqH036KF37dBfSzjiLbm8uB9KrZ4tx4Nr8KzRx5ql3VGYsTSuDnZHVlvdSCPQ06xGz8rVYOivRQzyKzA9mpBY8/AcyapxTbpHqs2THjxuUuhpuzNUBPHWlcZDnjdde8rDQkHUHcRupVFsLDhSOLxYjUEhjdlXui5uzAD0ua0keAlXJV9l7GmWVSystg12uhscpDHUm+a68De3gKkekGAlnwRihK5nCA5jlBS4zi63tcAjTgTTjCbZWdXCh0yqpucoOo8b2sRY3p4sqoEDMATYAFgCxtuHM+VSm23ycsail4Sj4/otjJWkLDCrmjiRLNIezEJDqiC2itIoud9vKiDZ7QJErkF88jkLuzSSl7AngL2uaueM2jEg70iL3snedR3jqF1PxW4VW9ssTKgBt7cx+RqDZ1Rku3BbFM36/0NeiE+EeQ+leftpR9piSN95QPMsyivQVrAeQrohSGm1dmriIXifcw38jwI8QbVjeIw7QytHILMhIP5+R0PrW3qKoXWZsT4cSo5JJ/4N+HtV3SZdstvZlHU490d3sVJHoxNM4ZKchq3YuzIkqOk0Q0Y0U1MiFNFNdNFNSA5eu1yhQBpwNGBpINXQazxC166GpK9dBpAK3obyAN5Nvek7082NDnlHJdfXcKhOW2LZPHDfJRJ6CHKoHIV2nLJpTdlrGZ6FKuDG+sMyjHSqZpFj7jKmfKliqk6aAi999SWw55Hw4ZimVNFy5s3DUm9rWIqU60NiwMI8TOO6gMZbvG2ZrrcLvubgVX+je0IWBRRIkdrKTmW5FtcvLl5VBYW+b+hay63EsahsjH3kyx7U6SvFiMMiyLGjrnbNGXDXkjTKSNYxZm73O1SvQnbM0/aCZw3cilWyhcokMilNN4Bj3nWorDdH1xJS8hTIMrKAGzxmSOW1ybqc0a68juqydHOjQwpc9oZMwVVBULljRnZV0+I3kbU+FOjhZKSsVcEAnN3TqNOR19d3tSO0NqLDbMrnNe2UA68BckanX91PHS4sajcVs4ytZ3KkAgZQDcEqc3e43UfTdqRVfJGV14eo/jkDKGG5gCPIi9BlpN3WGK5JyooG65sLAaCuYTGrKuZb2BI1Ft1vlYg+tJokpdu40m2NCxu0UZPMot/pTuKIAWAAA4DQe1GZgLXIFzYXIFzyHM0SbFohszqpNtCwB1vb6H2qKXsTlkb4bFabzBXGXMN6mwIvdGVvqBfzrrZZYzYhldSLg6EEW31X8JspopkdlRd+ga97IVGXTeb3NzzO4aSSRyk3xSsfw7GSN+4X79rgkEZV8COJ/gVC9NcNG82HBIErHQsVASOORJZGF/tkqqCx1zGrF28cTDtHVXlayhmAud+VQT4304n3j8djMDLZ5Gw8mVuzVmKNZ95UE7jxpW2SSS4RluOxGbtu1VgzNiZG7RCtpZMGDYZuIZTbjax41ZsVtBd7EgrELXuLsEB7p4m558Ks+1cDHJe8SOWIaxRTdlFlJuN4Gl+VUrpm74eIxuLPKRx+zqfnr7UPkaK70TgM20IF33lznyW7k/IVur1l3VFsjNNJiG3Rr2a/tPYt7Lb3rUgKmiMup1RTbaeAWaJ4n+F1IPrx9DrTs1w0+gjA5YWikaNviRip8wbU4jep/rO2V2eKWZR3Zhr+2mh9xb2NVmF639Pk3RTMTNDbJod3oprgNA1cRWOGimumi1IAUKFCgDRwaMGpEGjBqoCFc1dDUkDXb0AKlqsPRiDuFuZ+Q/feqwzVd9jw5YEH6o+ev41U1UqhXuXtFG537DpqRdKXqI6R9JYMFF2k72B+FRq7nkq8fPcONZprg2vs4TQvGbd4aE6gEEFT7gViWI6VNDjBCY+y7KQq7MbtmBsDpYBL+ZIN78K1Pon1iYfaDtGqtFIASquQc6jeVI4jiKqnXD0Mzfz2JbkALOByGiyeg7p8LGpKclHanwcJafFPIsko210JjB485lmRbLua5Fzz0G4X4n2GlWqbaoSBpd4VSQOZ3KPMsQPWsi6G9ICn6GYm2gOvAbjfy0PMa8K0XZWEGIzQ2zwH4zcgAgggBhxBA3cud65L2LIfo7i8XOYndwqBFEihFtI7SSqwvvXKEXdzqz4jD3Fjp4jQ+h4Urg9mpEipGMqqLAeRJ48daXktbXhUmiNkRiUPZlCNCMt14A6ajwGvp7k2dhViQqHzAte5sN9lA+QFDHbZETxho5MsjBS4AyoS2VQ+txduQNOpMOp3gfx5VF2uB0rsiNo4eV3W4TKsyFTc3Kk3N/1hYC3jXNu7LLksCigqA5IN+6xYHQd63I1JSwLxJGo+0d/D1oxw68r79+u/wA6E2hOCd2MsCjJEEFmYEk2vl1Yki/ra9Oli1udT9PL5e1RO3OkZwzqOxLJYZmBsQWz5Qq27x7hvyqFbrBbMo7FbDKZCJbgIzQqChC95h2ouDa1jUepNcKhXpxFC0kKOypJJde0ZrBI0ZZGy3+2zqijzNVDAQNKFRQjHspFBRFBzvCQI2I3suTedda1OTCrIwBRGI3FlBtrwvuqQweASO+VQCTckKBc8TpxqcSLGmHwiwxZ5SO6oLnlYagfxrTDD7BixEEsuMjDibvZWGqRKDkAO9WsSbix1pz/AK5LlH+rRN3j/wAWQblH6infzNSOMfO3Zj4VILeY1C+m8+lMCD6MbDXC4VIlFt7NfeWbU3+Q9Kl8thUV0w6SJgcI8zWLDuxKftyEHKPL7R8BXnuDpfi0nM6zydoSSWLEg66gqdCPC1MR6XvQqjdC+tCHF5Y58sOIOgF/0ch/UJ3H9U+hNXmkBVesnZ3aYBmA1iZZB5bm+R+VZNA9b5tDCiWGSM7nRl/vKRXn6MEGx3g2PmNK09FLhooauPNkijUe9IRNSwNa8TLYDRa6a5UxAoUKFAF/DUYNSIauhqpCFs1dDUlmoZqQC0S5nVeZA9zWiKLCqFsOPNiYxyN/7ov9bUXrS6wWwKrBh7dvIuYvv7NCSAQOLGxtfda9Z2sfiSNXQx8LY/6c9Y0Oz1KC0uJI0jB0W+5pCPhHhvPhvrCNt7cmxcrSzuXc89Ao+6o3KByFMZZy7FnJZmJJYkkkneSTqTXCNKpmiONmbReCZJYiVdGDKfEfhvBr0d0V6RxbSwudQLkZJozrlYjVSOKm9xzBrzQKnOinSeXAYgSxG43OhOjpvIP1B4GgRouP6tuzxaLGSIpH/Rv/AMPT/Rtz0vlPHdv33nBYRtni2smHOpYDvRHiSo3x3103XpfYG38PtDD54yGU6OjfEjfdYfQjfa4p6sjRaPd4+D72UcnH2h+sPXnSYD2GYMoZSGUi4INwR4GhJu038Ki22YVvJhWC5tSh1ie/Gw+E+K1xNvBCBiVMLHS7axnykGgHgbGlYURfSoSloYY43ZS8TM4tZSkyMc5voMoY+dSP+VYzJ2ebv3K5bNvHpb13VB4/b7dsxQq6km1rHQG2/wDjdTKPbEfa52RswbNfMd5A4crBdKi2n1HT7HenkYd41bUCHGOBc/GkQZW8xarLsyXNBEx1JjjJ9UFVDpLjYsQqHO8bLnQMgU3WUZHGvAjjT6PpMiRqiKSFUKPJQB+VNyW1I5wg1klLsxTpHgp5MRGUVWjRJACZMuSWQFe1C27xVd3iTVSn6MTqNRFGGshXtNEVThyzjTvFmiZrD71Tk3SSRr2AWx+RFwdaiJMeZGTLd5CwyjgSTYrfxBI08K52WKLFNtslro2WxuWPD91S2Bx749csd44hpK9xmY8US2oBGtzwNYp0h6WuXZEGUqSpJFrEHUAHkeJ9hVq6ptjY4SGcM0UDg5s9yZb7mCnkdQx+dTiRaNcZxGohhABAA0GiDmfHkPWkZ5khjYswVVBZ3Y6ADUkmuPKkMbMzBVUFndjoBxZmP1rDOsbrFONYww3XCqb66GVgdGYcFHBfU67pkCM6w+mh2hiLrdYIrrEvMX1dh95vkLCqoTQZr/nRKBhg1aH0L62pMNaLFZpodwffIg9fjXwOvI8Kzuu3oA9VbP2hHNGssTB43F1YbiPwPAjhWF9IcP2eNxCcppLeRYkfI1Z+ovaZK4iAm4XJKo5Zrq3obLUJ0+jy7TxFuLKfVo1Jq3pH42VNSvCR8JpwpppCadKa3YdDIkdNChQroQBQoUKALuDXQ1JZq6GqoIVzV3NSWahmpUBOdEkvib/dRj72H41l/W3Nm2tPf7IiUekS/nWqdCkvK55KB7t+6sk60v8Aa2J80/w0rJ1T/UNrRr9Iqxrt6LejfKqxcOfKgj0V5ABSMcwZrDUnQW3m+gsOdAE7sLpNNg5RLA+VtxG9WH3WHEVtnQ3rWw+NtG9oZzbuMe6x/wDbY7/2Tr51luy+quSRA8zPGDuCqPq2/wBBUP0n6GSYLvhu0ivbNaxVuAYfQj5VDemdXhklZ6aODsc0ZKMd43qT4rz8RY0WTEkKRLHccSozqfNbZh7GsG6J9bWLwyqjnt4hYZZCcwHJZBr73rT9i9beCnADuYG5Sju+ji497VI5FG2jjLStlXs9ToLrx8KartplvqdTxynw4jw51s7x4fFLuinXn3JB761DYrq+wLf7nIf1HkX5Bq4uEuzO6yQ7oybaPSfKmoawK7gt7ggjj4UfY/Sc4p3RQVZYpJF1XXLYlbActd/CrVtfqgzn9FJEV4CQYm49VlN/YUv0e6o4YJBJMyOV3LGsqjlqzysd191qag65Iucb4RSG2oTvIufMnTlmJqc2L0bxUzK6RsACCHkug56XFz6A1p+E2Th4ATHFHHzbKoPq519zUTtrrEwWGvnnVmH2Ij2jX/8AjoPUiksXuyTzf0ob4Hq8w4xD4rEBZZ3bORltGrH7qcTxu1zck1IdJeluHwMeadwCR3Y1sXb9leXibCsw6S9dUz3XCKIVP+8azSeg+Ffn51mWP2i0rl5GZ3bVmYlmJ8Sa6nDqWjpp1jzY9sp/RwA3WJTvI3Fz9pvkOFVgy+NL9H9gvi5LDuoLZm8+A5savOH6s4ZBliaQPuBzBrnyt9KW46xxNqzPS1cpxt3Zz4SdoZRZhxG4g7iPb5U2WQU7s5tVww9AeNcoXpiNG6kJ7Y6RfvQN/wArp+dc6x/9qTeUf+GtNept7bTHjFKP+0/hUh1oIBtN7cY4ifPLb8KtaXzlbU+UgYDTtKZQGnqVu4+hjzD0KFCupzBQoUKALcGo2akQ1dzVWELZqGaks1DNSAtXQU96XyX6msl61BbauI/s/wDCStX6Anvy/sp9TWWdbaW2rN4rCf8ApLWNqfVZuaT0l99ynM38a0WRxbfp50a4q19XWxIMRJI+IvkisALXGYg2JHLS1VZParLkIOTpD3on0KgkgWfEsDmUOqm+Wx4DgWtrr6U1m6NxR7TwskK5YmlsV1tdQWBAPO3yq24RxExjVbROxyaaKx4AcA3186YbdjewdLGSNlkQc2Q3y+ozD1qi8rbNZYIpUaFFteMQZJmylDdD95Tw/dVX2hiY5i6Zc0TAggjeP4+lHwe2IcXAsi7raqfiVhvVhzFNZsQB8It6UpZJeUIY4ptoyTamCOHxLxX0U9081Iup9rUFkqV6xIbYhJLaOlvVCfwIqvRyfOr2OVxTMvLHbJof4fFshBRmQ81Yqfca1M4bp/j4x3cXNYcGfMP+a9V4PXSL8amcy0nrU2kP/Un/AOuH65Ka4jrI2i2/Fyj9nKv/AGiq6VotqAHGO2xNKf0s0kn7bs31NMs9dek3agAsjUjHGXcKN7EAeZ0oSvT3o1DnxSfq3Y+g/O1Rk6Vkoq2kaNsvDLh4lRBuGviTvJ8atuwNspErFEYykZUvay30LE1U8GSTrqKnZcfHh4TLIbKvuTwA5k1QWSV0jXljjXJDbdwAbaCSMAxjhAF/vF219r+9K9JdlQTYV5GTs3RGbPYC2UaDT4rmwtSez5XlcyyCzSa5furuVfMDf4k07xs5kcQDVUsX8W3gegI9fKkptMl8OL4oyU+VdNaN1ibOg/kaSBckqsqsxIGfMSMgHGwF71nANX4y3KzIyY9joufVK9tqxeKyj/psfwqc61h/SR/qovoarvVW39Kwf2n+E9WPrY/2iP6mP6tVvTecp6jyFaw9PY6ZYensdbuPoY0xShQoV2OYKFChQBZg1dzUkGoZqrgLBqGak81DNRQFs6vm/STfsp9TWb9csdtqMecUR9sy/wDjV86AyAYpgd5ja3j3lP0FU3rxS2Pib70AH92ST86xdWqys2tI/wBJFF2PhxJiIkYXVnUML7wTrrWnYhezyvGgRUGXKLC68QQKzDZeBlke8Fg0eVrk2AsdPPUbq1eMiSEMd7DW3BuI9DWXqJdEbejXV0IbRizJcNckZlPpdbfKlHwxY35gH3FLbNwwESq29bj56U5ljstU6Lm4iNjbLEMs7AH9MUPgCAQdPE1JSxC1HilFvGkJXvU3yQRU+nmCD4Qkb42DDyOjfI39KzeOTWtd2tAGRlO5gQfIixrIJ4ijsh3qSPY2q3gfFFLVR5Uh6sn76PnpoktKCSrJTFiaIdKL2lJu9ABmf+L03kkrrPSLvSAKWq2dBsHo8hG+yg+A1Pzt7VUb1pXRzChIlXkBfzOprjldRos6eNyv2LHs6EW3Uvt3ZazRoCNEkVx5i/513Cmwp873W1UlwaEmR+zMNrXMFg/0jkjVnc+7Gx+lPsFHYml2tlNt+tKh7+SpzxLjJruBJHGSsam+WwNme3FmI48AKh+sDYEMQilgXIHJV0AstwLqR42v7CrTsHZeRFXw/Gq11jzyOY7L+gQsA9/iktrflusOdjVjC3ursctTGOy65G3Vaf6Vg/tP8J6tHW3FbHIfvQp8mcfhVX6qx/SsH9r/AIT1buuAfzuH+p//AEetTTeoYWo8hT8PT6OmOHp7HW9jMaYrQoUK7HMFChQoAnga7ehQriB29C9ChSAluh02XGx/rB191P5VD9esP6bDNzSQezqfxoUKx9b6i/sa+i9P6kD1d4RW7ViNboPSzH61c9n2Erx24Bx53sfwoUKxMvnZ6XB6S++47l01prLib0KFVySEBQ7XWuUKaGNNoNcVkfSEZcVL+1f3AP40KFWsHUq6nyoZB6OJKFCrZnnWeuM9ChQAmxpFmrtCgDsHxr5j61pmy5t1doVWzdi5pe5PxS7qkVOlChVRl5h1awrqHnQoUIiJbRxAjjFvic5R4Difaq700wy/yBjbVWjK+ebL9CaFCusPMhz9N/UheqVP6Ui8Fl/7DVu64F/nMP8AVf8Am1doVr6b1Dz2o8hS4BT6OuUK3sZjTFaFChXY5goUKFAH/9k="/>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45"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4048" y="2996952"/>
            <a:ext cx="1529024" cy="1439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AutoShape 23" descr="data:image/jpeg;base64,/9j/4AAQSkZJRgABAQAAAQABAAD/2wCEAAkGBhQSEBUUEhISFRQWGBcVFRgUGBkUFRYVFBcVFRkUGBUYHyYfFxkkHhgVHy8gIycpLSwsFR4xNTAqNSYrLCkBCQoKDgwOGg8PGCwkHyQuLCwsLywsLCwsLCw0KS0sLCwpKSw1LCwsKSwqNSwtLywsLCksLCwpLSksLC0sLCwpLP/AABEIAOcA2gMBIgACEQEDEQH/xAAcAAEAAgMBAQEAAAAAAAAAAAAAAQUDBgcCBAj/xABHEAACAAMDCQQHBQcDAwUBAAABAgADEQQSUgUTFCExUZGS0QZBYqEHImFxotLhJDKBsdMVIzRCQ1TBU3KzY3N0JUSCsvAX/8QAGgEBAAIDAQAAAAAAAAAAAAAAAAIEAQMFBv/EADERAAICAQIFAQYFBQEAAAAAAAABAhEDBCEFEjFBUTITInGBobEVkcHR4SMkYfDxFP/aAAwDAQACEQMRAD8A6+3aSzBb2kSrt4pW8DVgC1BTbqBPuEfTJynKeY0tZiF1FWUEFgN5H4jiIopnZJnlMs2dLd2e/nDIW8PVZRS8xuMoY3CpW7TYamv22HIGbnmbnCw/eXFI1gz2lvMLNX1tctaahSprXaAGQpgD2qpA+0PtP/TlRbZ5cS8RFVkEevav/Ib/AI5UW90boA855cS8RDPLiXiI9XRuhdG6APOeXEvEQzy4l4iPV0boXRugDznlxLxEM8uJeIj1dG6F0boA855cS8RDPLiXiI9XRuhdG6APOeXEvEQzy4l4iPV0boXRugDznlxLxEM8uJeIj1dG6F0boA855cS8RDPLiXiI9XRuhdG6APOeXEvEQzy4l4iPV0boXRugDznlxLxEM8uJeIj1dG6F0boA855cS8RDPLiXiI9XRuhdG6APOeXEvEQzy4l4iPV0boXRugDznlxLxEM8uJeIj1dG6F0boAmEIQBS5DlAvaagH7Q+3/tyotdHXCvARV5Dlgvatv8AENsJH9OVuMWmjje3M3WAGjrhXgIaOuFeAho43tzN1ho43tzN1gBo64V4CGjrhXgIaON7czdYaON7czdYAaOuFeAho64V4CGjje3M3WGjje3M3WAGjrhXgIaOuFeAho43tzN1ho43tzN1gBo64V4CGjrhXgIaON7czdYaON7czdYAaOuFeAho64V4CGjje3M3WGjje3M3WAGjrhXgIaOuFeAho43tzN1ho43tzN1gBo64V4CGjrhXgIaON7czdYaON7czdYAaOuFeAho64V4CGjje3M3WGjje3M3WAGjrhXgIaOuFeAho43tzN1ho43tzN1gBo64V4CGjrhXgIaON7czdYaON7czdYAaOuFeAho64V4CGjje3M3WGjje3M3WAMsIQgClyGhL2r1iPtD7Kf6creItc0cbfD0iqyGDftVCB9obur/Tle2LW62Icv1gBmjjb4ekM0cbfD0hdbEOX6wutiHL9YAZo42+HpDNHG3w9IXWxDl+sav237ZiwoAWXOODdFNgxUrGG6MpWW9ry7IlNdmWlVbvBK1H4AR9VltSTQTLnX6bbpQ09+rVH53nZFtlqWZbArrLo1GU62Yn1iFOsr0iz9H/agy7Rcl3mmihmGgAdBtFzvIJHfXbGtZLNjxtI75mjjb4ekM0cbfD0jzLLFQajWAfu7/xj1dbEOX6xtNQzRxt8PSGaONvh6QutiHL9YXWxDl+sAM0cbfD0hmjjb4ekLrYhy/WF1sQ5frADNHG3w9IZo42+HpC62Icv1hdbEOX6wAzRxt8PSGaONvh6QutiHL9YXWxDl+sAM0cbfD0hmjjb4ekLrYhy/WF1sQ5frADNHG3w9IZo42+HpC62Icv1hdbEOX6wAzRxt8PSGaONvh6QutiHL9YXWxDl+sAM0cbfD0hmjjb4ekLrYhy/WF1sQ5frAGsz+18xZZbNSj6zgFZhMtllS3mOA1ypYXStaUJ79Rj7sm9oTNtBl3AFpNKm9Vv3DSka8tKAHOgihOoGLCXkWQq3VkSQpIYqJahby7GoBSo3x9CWRA7OFUO1AzAAMwXYC2009sAVeQ637VSn8Q+2v+nKi1q25eJ6RU5DY37VQV+0N30/pyotc42HzgCatuXiekKtuXiekRnGw+cL7YfOAFW3LxPSOKekqxvPywkoga821dfqy5frvT8AfOO132w+caV6TMiiZIE4VlzZZF11NDrOzVrprPExGStE4OnuUXaOfbEk2mqWc2eXLrKpVS98haGh1ABq13iNU9H3Zz7XJeajCaZ0yUy7FLSkWaszf6oND3EsI9dvsvZyTMkmgmq4lmWDdIK09cd7hjrAru1RunoxsoZJTEBnlo7M1fWzkxv3gJ7/AFh5Ad0aMSLOZqjo4vbl4npE1bcvE9Ii+2HzhnGw+cWSmTVty8T0hVty8T0iM42HzhnGw+cATVty8T0hVty8T0iM42HzhnGw+cATVty8T0hVty8T0iM42HzhnGw+cATVty8T0hVty8T0iM42HzhnGw+cATVty8T0hVty8T0iM42HzhnGw+cATVty8T0hVty8T0iM42HzhnGw+cATVty8T0hVty8T0iM42HzhnGw+cATVty8T0hVty8T0iM42HzhnGw+cAZYQhAFLkN6PatRP2h9n/ble2LXPeFvLrFXkOYA9q2/xDbAT/TlbhFrpA8XK3SAIz3hby6wM7wt5dYnSB4uVukUXaa03zKkqWAclplKqTLTatdxJAjDdKzKVuicqdspMlWajtdIU3RVbx1AXtlY0m39sBap8sTlpZwwJXX+Bb3GhpFl2vZRZlQACrrQDUKKCdm7ZGqzbS7KFZqgawO4VihPNKVpbf8PU8N4bhyYvaTVt2uvT/KXn4ll6Q+xy2ujS0BnUqHXvX202j2xq3ZnKOUMnXEWWrBC3qUq9xzeJJHdXZ7zG0ZMtVqRUWUPVmVCEreC3SQTe2IKg7d1Yr7FlUy2dyucL3bxY6zda9tINa7IxHJJNXsR/CW+ampV0V1e9b+O/zRv2QPSRItCeuHluPvKw2a6bd1e+Nnk20OoZQWU7CKEHzjimQ7Uq2sVAAcTABuAo35kCN07H5aKz2l7ELUIGsC8pZWAGyt1gfcI34czm6ZzOJaKOmyVB7bdTes94W8usM94W8usNIHi5W6ROkDxcrdItHKIz3hby6wz3hby6xOkDxcrdIaQPFyt0gCM94W8usM94W8usTpA8XK3SGkDxcrdIAjPeFvLrDPeFvLrE6QPFyt0hpA8XK3SAIz3hby6wz3hby6xOkDxcrdIaQPFyt0gCM94W8usM94W8usTpA8XK3SGkDxcrdIAjPeFvLrDPeFvLrE6QPFyt0hpA8XK3SAIz3hby6wz3hby6xOkDxcrdIaQPFyt0gDJCPltGVJUtb0ybLRalau6qLwrVak7RQ6vYYyS7YjMUV1LKAWUMCyhtYJG0A90AVeQ5qh7VUgfaG2kD+nKi10lcS8RFbkH71q/8h/8AjlRbQBj0lcS8RGt9o7QBOUgg0lnYa7WEbRGsZfmhpzJhVeBqf8Rry+lm3D60aLl21sSC2wVpwEVizSxoqsTSuoVoN53R9nampqRsBA9uvV04xkyblSWkqaKreAVSNd40qTQbNfqiu4UNI5kd2z2+myPHpYuEbf8AJiyfl2aguh5lwo6hCxCesCK3dhpWsVtqmXFBoad0ffNyyijUgY7C2v2a6nYfKKXLGW2wADaO4KfZq98YUm9mvqSWScLnDEk313X22dlNa8sFZsxh/JLcL72Cm8I3H0bZTMzKWsihlhjXuo1R+bRzfK765h1etL863dUdA9E8m5b1J/nlLT8CvUxcwpbM85xSbllkn/u53LSFxLxENJXEvERkhFw4hj0lcS8RDSVxLxEZIQBj0lcS8REG1INZdeIjLGgekZZ1rmrk+TMzQeWZsx6E+rW6F1d3/wC7ojKSirZOEeZ0bjLy9Z2N1bRIJ3CYhOv2Vj6tJXEvER+Tu23ZxrDPEsMxQa1ahXX3mO0eg/to9rszyJ7lpsilCTVmlNsrvoRSvtEIyUlaJzxOB0nSVxLxENJXEvERkhEjSY9JXEvEQ0lcS8RGSEAY9JXEvEQ0lcS8RGSEAY9JXEvEQ0lcS8RGSEAamvY19GEm9ZluzZkyWZcp0ErPNMY3AswXWF8gd1BrEWOT+zxl2gzTMDLSbdF2jVnvKdyzVoaGWAKAamMXkIApshygXtVQD9ofaAf6cqLXRlwrwEVOQ5YL2rb/ABD7CR/TlbjFro48XM3WAGjLhXgI0ztDPCTp5AAoJY1av5Sf8xueYHi5m6xoPagXXng/zHVWp2IB3xpz+gsadXM1BrWJ8uY1RdE2nuqu3mVeMYOz2T8+Jzs10D1iTsozhP8ANfwipybaDLlzkArfLbd7Mt08UPGM0/KjWdRLlsAxAvHvGuoI3GOZBVN83S/0Pa6aM/8AyvkdPt9LNkXJySvWWWSjar1qJkKxH8wQNUiv5RR9r8so0nNrMlliyepKlBJagaz6212GypiqtVsZ2qzMbo7ySSfae+KS3NUj31i0sq3jFHOfDZQay5Z3JeO78u/4Pjyv9wH8OMdP9HgDW2znUVMsr7KgK1PIxzSeaodlRtEdK7AAKliI2tMUc1QYlB1XxKHEI3kcvK+x2rRlwrwEToy4V4CIEgeLmbrDRx4uZusXThE6MuFeAiDZlwrwENHHi5m6w0ceLmbrADRlwrwEa12nyKFc2pAQ6S6ALQVIvEA11U9bupsjZcwPFzN1ih7VZas8izzM4bxAIu1Zqt3DbTbSNeSuV2bcV86o452sybLeT96c7mWG9ehuHade1jXfuit9CVtEvKqKQtJivL16vb+J1DVGbK1tYsGpSW/3VAoR4SI1jsZb0kZRkzpzXElzQzGhIAvUrQa6a+6K+nldnS1MKS+Z+tNHXCvAQ0ZcK8BHmWisoYEkEAghmoQdYO2PWYHi5m6xcOQToy4V4CGjLhXgIjRx4uZusNHHi5m6wBOjLhXgIaMuFeAiNHHi5m6w0ceLmbrAE6MuFeAhoy4V4CI0ceLmbrDRx4uZusAZYQhAFLkOXV7VrI+0Ns/7cqLXM+JvLpFXkNTftVDT7Q3dX+nKi1uNi8hAEZnxN5dI0Pt7RXprJIrxjfLjYvIRoHbmotS11+qn/wBj3RW1DqKRY03rOf5d7MW2ySDOaUq1a7eLK10MzEEKDtjU5TuDeIDMTWpJ2x3D0qz6WeXLJreLPSlNSAAebRx6agvH2VMVMkkpuKXSvser4Up5MKlJvq6/M+ZrbMI+5L/EsY+OakxjrZB7h1j6CIyKgpsiKlR0JYnPq3+f7H09mMi5+1ypTv6sx1QkAV1nzjpHY7JarabPJrUS2mEEeEtSNA7P27MWmRNpqSYrEe4isdCyFMCWyU4JCXmoabb5I2fiI2Qnur8nE4ph5Vt0r97/AEOo5nxN5dIZnxN5dIBGxeQibjYvIR0jy5GZ8TeXSGZ8TeXSGbbF5CFxsXkIAwWz1VPrNXYNY28I5B6QMuVLSQagbSe/2R0DtllcyJLNWpUUXu9YxxvL2R5rSpVof7s4vd96mlfx1090Uc8uaVeDp6PHS5n3PhWxPdDBWKj3kLTXt7orLdkoMms0vOPWpUqoBqSO8VYcI7NkmySVyTK2Gsssa97kmvT8I5/Zklypwzi1B7q7Lw1a94iCbjuWeZTtUdd9GucbJsjOM3qrdU1HrKpIB/x+EbRmfE3l0jRvRlamCTJA+4pLqabLx1r/AJ1e2N5uNi8hF6DuKZx8seWbQzPiby6QzPiby6RNxsXkIXGxeQiZrIzPiby6QzPiby6RNxsXkIXGxeQgCMz4m8ukMz4m8ukTcbF5CFxsXkIAyQjXrV2kZGnrcl3pTyET95UHSJglh3F0XApYEgV1DbGCy9rWeZLTNpRiqtRiSWabaJV5BTWgMgtr7nEAffkOt+1Up/ENtr/pyotaPvXgesVOQyb9qoAftD7TT+nK9kWt5sK830gBRt68D1jn/b20XbVLqASFDGldQDV1x0C82Feb6Ryf0i251tpBUiqAAg1BHvpGjPvEsaZNz2MHpPykXtYWv3JS7Nnrm/v27I0Sfs98fdaLS01pjuSW9UVO2g1AcBSPhmCrAVoO+OY3cmz3+kw+xwxh4R813XHuWKm6e/Z7+6BO0jZWgjwza4G9bHpdRHsMbfkvKT1RVW8bwKiv+3VxpGpKanXHR/Rdkq/aGmUBzY1a6azq3GNmNXKjkcWjWLn8HV5Yeg1rs3HrHqj714HrEXmwjm+kLzYV5vpHWPECj714HrCjb14HrC82Ec30gWbCvN9IA5n6SbSStwinrbfZ3xd9rezgbJQSWFpIRWSgoaKBXiKmPm9JeTC0u/d27jXWPwi/s1sD5PlligV5Say20hASAKazqOr2GKcY7ziy/Kfu45ROK2K3NTNma6y9ZAFCAx2Gh9sfNPkVreJau0nafbCcovtd1Ak091dUQ8z3xU3Omdr9HtiKZPksAoZ1vMTUltZCkmu6kbJRt68D1j4MguNFkZtRczaXfW7rop3R995sK830jrRVKjz83cm2TR968D1hR968D1iLzYV5vpC82Feb6RkiTR968D1hR968D1iLzYV5vpC82Feb6QBNH3rwPWFH3rwPWIvNhXm+kLzYV5vpAGP9mSqsc1Lq4Ic3VqwbaGNPWB9sexZEBUhFqguqaCqqaC6u4ahqG6M0IApshuQ9q9Un7Q2yn+nK3mLXOnA3w9YqshzAHtW3+IbYCf6crcItc+NzcrdIAjOnA3w9Y0/0l5MEyy5y4Q0s1B9XYe7UY3DSBublbpGl+lDK4WzrL1gTG9Y0I9VfeI052ljbZc0MXLUQS8/Tucnky/3ZO8M34owNOBr+MV03brEbXOyYBYr6EFXmmZKP8wlMlGVtxqFH4Rqk9/Wji4pqd15PfYsqmm15MLoxoqqT30AJ2+6PCHft7xHZfRDY5eiPNKAu8xgTcJ9VaAAatQjSvSvZJcvKH7tbodAzChUXtlaGLzxVDmOXj4jz6p4a6dzVE2iOqeiq1BZs1KElhUUp3GneRHKJc3X91iNVDqFD3k1/l92uOm9hpJS3SW13XlVFNddWs0HtjXG8eSF9xrM8NRp5pWtu6rpvsdXzpwN8PWJzpwN8PWIE8bm5W6ROfG5uVukdY8SRnTgb4esDNOBvh6wz43Nyt0gZ43Nyt0gCvy9ZTOs7pm2JpUfd2jdr2xx/L2WbVLk6GKy0VgZbsBnVFDeQrsump760jts+eLp1NsP8rDu301Rx7tN2DdZWds1qdK6zLm/vFJ7/AFjr1xXy0nZb07vZmjWm25tf3hod5UqCK0qus3h7jUboxT8vSlWoYE7htiuytbZqhpcxAPbW9Q94U7t1dYBIj47IwnBkWTKDULVFQfVGymyILEmrZclncXSP0b6JcttaMmSyUYXGaWNg1A1FKnXqMblnTgb4esav6M1KZKswepYqzGin+Z2NKga6Cgr7I2jPjc3K3SLS6HKlvJk504G+HrDOnA3w9YZ8bm5W6Qz43Nyt0jJEZ04G+HrDOnA3w9YZ8bm5W6Qz43Nyt0gBnTgb4esM6cDfD1hnxublbpDPjc3K3SAMkIQgClyHNAe1VIH2h9p/6cqLXSVxLxEVmQT61q/8hv8AjlRb3hvEAY9IXEvERzv0vWNpkqU8uhCkhqHZWOkXhvEUnbO0olhmtMIuhY15I80Wi1o8/sM0cng4b+02WzmTQ3b1d9F2kD3nXFJaJwvlddduw0Nde2Pus0xZs8KHWjMBt16zTZH6EyT2ds8mUqLLlmgFSQCSd9TFOGlW9bHa/F5Y7tLd3sa96JpWbyYl4gFmdgDqNCaD8opvTD2dM5ZdokrfdKrMC6zc2g09kdOWgFBQD2RJYbxFx4048px46uUdR7dLv0PyvLB3R0v0ezy9qs5OyXJZGJ2A3jTX7QRFF6RslrKt03N6hUNQbBeFSI3v0PBdEc6r1+h93dFOOBc6fg6+p4m8mJpx7bfPY3wWhcS8YaSuJeIjJeG8QvDeI6B5wx6QuJeMDaFxLxEe743iBYbxAGGbPW6fWXYe/wBkaflg/Zx7o3SY4odY2GOfZfnUkfhFXUOkW9Krkce7S2MOWHiEYcm2FV2CNkyZkbSUn7wAUPi1mn4gU/GKSzoaxU53VHY5I233O+ej60D9myKsKgMNu52jYtJXEvERT9i7Pm7BIU7bgY//ADJb/MXd4bxHTj0R5/J638TxpK4l4iGkriXiIyXhvELw3iJEDHpK4l4iGkriXiIyXhvELw3iAMekriXiIaSuJeIjJeG8QvDeIAgvE3ooe0vZ3SWlMFll5d4Kzlqy75lkuEAKzfuD1HAB1esNdWQ8gvJnzZhuUctS7Us9+a8wNMqB6yhgg1tqXaNkAZshSwXtVQD9ofaP+nKi2zK4RwEVGQ5QL2qo/wDcN/xyottHXd+cATmVwjgI1X0lSENgdWUEMQD3eY2RtOjru/ONO9JxVbKoG0t+URm6iyeNXJHJuyfYuU9slEGZUTFYCoIqprr1axqj9FCQuEcBHKvRlYA9qqRUIhb8TqH+Y6poy7vziONtq2TzUpUj1mVwjgIjMrhXgIjR13fnDRl3fnGw0nHvSFZ/tkyo3U91BFv6I5oDTZRANaMK+zVGX0qZOCtKmqtL1VY+0axFb6MQDbCN6GK3TIXfViOs5lcI4CGZXCOAjyLOu784nR13fnFkpDMLhXgIZlcI4CI0Zd35wNnXd+cASZC4V4COZ9uKpIYbtUdGtSqik0923adkcz7a2u+2jywXmzGCKtO8067YqanokXtF67J7H5Ou5JzhGuZOLD/aoKj8jGozMlX8oLKX+rMWnsvH1v8AJjq+UckrZsmpKSlZaqvvahvH8TUxznsfIM7K0g1vlbzPuUKD/mnGNOSKWSMS3iyXjnP4nbJdlUAAKKAADUNg1R7zK4RwEedHXd+cNHXd+cdE4x6zK4RwEMyuEcBEaOu784aOu784AnMrhHAQzK4RwERo67vzho67vzgCcyuEcBDMrhHARGjru/OGjru/OAMkIQgCmyHLq9q1n+IbYaf05UWuY9rcTFTkNCXtNGI+0Pu/05W8Ra5o424L0gCcx7W4mOa+k+01mIgJIUGtTXWaR0kyjjPBekcE9KmXHkW91FCp1io2kbdY3RryK1Ruw7O32OnejfJAWy53XemHuNPVXUI27Me1uJjWfRzMaZkyzOTQslaACmsneI2XNHG3BekSiqRCbuTJzHtbiYZj2txMRmjjbgvSGaONuC9IkQNY9ImTb9iYipKENrNY0n0bP9uA2VVhqNN0dM7Q2JpllnKGJJRqAgbQKjujgPYTtBPXKckOHu36Pdl7BrFSaahGmUfessQl7jR+j8x7W4mJzHtbiY8qhIrfPBekTmjjbgvSNxXJzHtbiYgyPa3EwzRxtwXpAyjjbgvSAPhystAms0LitSTqAJ/xHO+zFmz+W3dtYlhm9xpQEcY6HleWQqmpND30wtuEah6NLKXnWudUj1ggIpvJI1j/AGxWkryIuY5cuKT+RsHbEXLPWpprrU17jHNfRwv/AKqhFQGWZWmrVdJ/wI6t2isV+zuGYkAV107vwjmvo5kVyo3ddRz+God/viGRf1kzbhl/byR1zMe1uJicx7W4mIzRxtwXpDNHG3BekXDnE5j2txMMx7W4mIzRxtwXpDNHG3BekATmPa3EwzHtbiYjNHG3BekM0cbcF6QBOY9rcTDMe1uJiM0cbcF6QzRxtwXpAGWEIQBS5DBv2qhA+0NtBP8ATle0Ra3WxLyn5oqshk37VQD+Ifaaf05XsMW15sK8x+WAIutiXlPzRwXLPpWmSbROktZUe5MmKSzaz6x10oaR2vLuWDZpDzWC6hqF7ax1Aa13x+YsoWKTMnTHbKEi87M7HNzrt4mpUMF1gb4x3Jr0n6K9H1tafk6RNoiX1LXQCQvrHUNYjYrrYl5T80aV6JJzDJyyay3zLFLyNVWDeupBpuMbtebCvMflgjEupF1sS8p+aF1sS8p+aJvNhXmPywvNhXmPyxkifLlOcySZjFloFJ+6d3+6PzfN9Jtpkz3EtZd1WYAODXVqrt8o7f6T7VMTJVouL6xW6LpLHWd1I/NQtCTWAtN6W41ZwDaBjU7T7Yg1bNi6H6T9Gvao26xK5dM4puzFCnUfde2Rtl1sS8p+aPzZ2Xt8mwMZsnKlzVrQSr5b2Xa0Jjr3YH0my8os0pFbOIoYlhmwwrSoAvU4xJEZb7m63WxLyn5oFWxLyn5oXmwrzH5YXmwrzH5YyRPlylZmeXSo2juI76ba+2Nf9H1mKSp6AreW0OG1V10WmsHdG0TC9Ni8T0jXcl2x5VvmyGCBJih5IAuAFB64+76xNQa+wxraSkmbYtuDj8y7ylKYynBK/dP8p+aNG7KZNaRlVgaKZkhmFRto6d1R3R0FmbcvMfljVcr22Yk6RPQq8sTM09ACQreoQTdvAhtf4RicVzKRPFJ8soeTa7rYl5T80LrYl5T80Lzbl5j8sLzYV5j8sbSuLrYl5T80LrYl5T80TebCvMflhebCvMflgCLrYl5T80LrYl5T80TebCvMflhebCvMflgCLrYl5T80LrYl5T80TebCvMflhebCvMflgDJCEIA1+yzZ0iZPGiTpivNMxWRpABUpLGx5ikGqnuj6v2zO/sLTz2b9aEIApe10idbbHMs4sVoUuKAs1moDv1To45//AAm34DzSv1YQjFGbOo+jfIloyZZMw9knOxcuWRrPTXSg1zgY2z9szv7C089m/WhCMhuyP2zO/sLTz2b9aJ/bM7+wtPPZv1oQgYPLZWmnbYLSfe1m/Wj4LZIWaCJmSZjA7a6J+tEwgDnPaH0MJOmX5FltUgHatbKy19n7/VFv6O+wk3Jc6ZMzFpm31C0+zLShrWufMIRijNs379szv7C089m/WgcsTv7C089m/WiYRkweFytP1/YbR7KvZ/Mid/iK/KNtyg93N2TN/eq2ckzGBIoLt5gANphCBlOjFYRa1cPMk2yY1dal7LmyKUAC5zVTbUd8WUm2zVLEWK0C8akX7NQHfTO7T3whGKDZ6TKVoqSbJOIAGq9IqWrrKnO7KdxpHv8AbE7+wtPPZv1omEZMD9szv7C089m/Wh+2Z39haeezfrQhAD9szv7C089m/Wh+2Z39haeezfrQhAD9szv7C089m/Wh+2Z39haeezfrQhAH/9k="/>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48"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7392" y="2996952"/>
            <a:ext cx="1529024" cy="1427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0" name="Picture 26" descr="https://encrypted-tbn3.google.com/images?q=tbn:ANd9GcTAQ6N8srV3rnFIWDVQ-drxfFjUUlxuCPYzcKGq6wwLQ2pEdb3jl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04048" y="4648038"/>
            <a:ext cx="1529024" cy="1445258"/>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https://encrypted-tbn3.google.com/images?q=tbn:ANd9GcQ1BJE-QEPdbn6WtKDr16q3rzfIZJGizCcJdCVJW3E328_T8EX4X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87392" y="4623012"/>
            <a:ext cx="1529024" cy="1470284"/>
          </a:xfrm>
          <a:prstGeom prst="rect">
            <a:avLst/>
          </a:prstGeom>
          <a:noFill/>
          <a:extLst>
            <a:ext uri="{909E8E84-426E-40DD-AFC4-6F175D3DCCD1}">
              <a14:hiddenFill xmlns:a14="http://schemas.microsoft.com/office/drawing/2010/main">
                <a:solidFill>
                  <a:srgbClr val="FFFFFF"/>
                </a:solidFill>
              </a14:hiddenFill>
            </a:ext>
          </a:extLst>
        </p:spPr>
      </p:pic>
      <p:sp>
        <p:nvSpPr>
          <p:cNvPr id="24" name="23 CuadroTexto"/>
          <p:cNvSpPr txBox="1"/>
          <p:nvPr/>
        </p:nvSpPr>
        <p:spPr>
          <a:xfrm>
            <a:off x="1124607" y="2183301"/>
            <a:ext cx="2070249" cy="338554"/>
          </a:xfrm>
          <a:prstGeom prst="rect">
            <a:avLst/>
          </a:prstGeom>
          <a:noFill/>
        </p:spPr>
        <p:txBody>
          <a:bodyPr wrap="square" rtlCol="0">
            <a:spAutoFit/>
          </a:bodyPr>
          <a:lstStyle/>
          <a:p>
            <a:r>
              <a:rPr lang="es-CO" sz="1600" b="1" dirty="0" smtClean="0">
                <a:latin typeface="Ravie" panose="04040805050809020602" pitchFamily="82" charset="0"/>
                <a:cs typeface="Arial" pitchFamily="34" charset="0"/>
              </a:rPr>
              <a:t>Son de conteo</a:t>
            </a:r>
            <a:endParaRPr lang="es-CO" sz="1600" b="1" dirty="0">
              <a:latin typeface="Ravie" panose="04040805050809020602" pitchFamily="82" charset="0"/>
              <a:cs typeface="Arial" pitchFamily="34" charset="0"/>
            </a:endParaRPr>
          </a:p>
        </p:txBody>
      </p:sp>
      <p:sp>
        <p:nvSpPr>
          <p:cNvPr id="25" name="24 CuadroTexto"/>
          <p:cNvSpPr txBox="1"/>
          <p:nvPr/>
        </p:nvSpPr>
        <p:spPr>
          <a:xfrm>
            <a:off x="4992763" y="2183301"/>
            <a:ext cx="3384376" cy="338554"/>
          </a:xfrm>
          <a:prstGeom prst="rect">
            <a:avLst/>
          </a:prstGeom>
          <a:noFill/>
        </p:spPr>
        <p:txBody>
          <a:bodyPr wrap="square" rtlCol="0">
            <a:spAutoFit/>
          </a:bodyPr>
          <a:lstStyle/>
          <a:p>
            <a:r>
              <a:rPr lang="es-CO" sz="1600" b="1" dirty="0" smtClean="0">
                <a:latin typeface="Ravie" panose="04040805050809020602" pitchFamily="82" charset="0"/>
                <a:cs typeface="Arial" pitchFamily="34" charset="0"/>
              </a:rPr>
              <a:t>Usan unidad de medida</a:t>
            </a:r>
            <a:endParaRPr lang="es-CO" sz="1600" b="1" dirty="0">
              <a:latin typeface="Ravie" panose="04040805050809020602" pitchFamily="82" charset="0"/>
              <a:cs typeface="Arial" pitchFamily="34" charset="0"/>
            </a:endParaRPr>
          </a:p>
        </p:txBody>
      </p:sp>
    </p:spTree>
    <p:extLst>
      <p:ext uri="{BB962C8B-B14F-4D97-AF65-F5344CB8AC3E}">
        <p14:creationId xmlns:p14="http://schemas.microsoft.com/office/powerpoint/2010/main" val="325115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56" presetClass="entr" presetSubtype="0" fill="hold" grpId="0" nodeType="clickEffect">
                                  <p:stCondLst>
                                    <p:cond delay="0"/>
                                  </p:stCondLst>
                                  <p:iterate type="lt">
                                    <p:tmPct val="5000"/>
                                  </p:iterate>
                                  <p:childTnLst>
                                    <p:set>
                                      <p:cBhvr>
                                        <p:cTn id="17" dur="1" fill="hold">
                                          <p:stCondLst>
                                            <p:cond delay="0"/>
                                          </p:stCondLst>
                                        </p:cTn>
                                        <p:tgtEl>
                                          <p:spTgt spid="8"/>
                                        </p:tgtEl>
                                        <p:attrNameLst>
                                          <p:attrName>style.visibility</p:attrName>
                                        </p:attrNameLst>
                                      </p:cBhvr>
                                      <p:to>
                                        <p:strVal val="visible"/>
                                      </p:to>
                                    </p:set>
                                    <p:anim by="(-#ppt_w*2)" calcmode="lin" valueType="num">
                                      <p:cBhvr rctx="PPT">
                                        <p:cTn id="18" dur="500" autoRev="1" fill="hold">
                                          <p:stCondLst>
                                            <p:cond delay="0"/>
                                          </p:stCondLst>
                                        </p:cTn>
                                        <p:tgtEl>
                                          <p:spTgt spid="8"/>
                                        </p:tgtEl>
                                        <p:attrNameLst>
                                          <p:attrName>ppt_w</p:attrName>
                                        </p:attrNameLst>
                                      </p:cBhvr>
                                    </p:anim>
                                    <p:anim by="(#ppt_w*0.50)" calcmode="lin" valueType="num">
                                      <p:cBhvr>
                                        <p:cTn id="19" dur="500" decel="50000" autoRev="1" fill="hold">
                                          <p:stCondLst>
                                            <p:cond delay="0"/>
                                          </p:stCondLst>
                                        </p:cTn>
                                        <p:tgtEl>
                                          <p:spTgt spid="8"/>
                                        </p:tgtEl>
                                        <p:attrNameLst>
                                          <p:attrName>ppt_x</p:attrName>
                                        </p:attrNameLst>
                                      </p:cBhvr>
                                    </p:anim>
                                    <p:anim from="(-#ppt_h/2)" to="(#ppt_y)" calcmode="lin" valueType="num">
                                      <p:cBhvr>
                                        <p:cTn id="20" dur="1000" fill="hold">
                                          <p:stCondLst>
                                            <p:cond delay="0"/>
                                          </p:stCondLst>
                                        </p:cTn>
                                        <p:tgtEl>
                                          <p:spTgt spid="8"/>
                                        </p:tgtEl>
                                        <p:attrNameLst>
                                          <p:attrName>ppt_y</p:attrName>
                                        </p:attrNameLst>
                                      </p:cBhvr>
                                    </p:anim>
                                    <p:animRot by="21600000">
                                      <p:cBhvr>
                                        <p:cTn id="21" dur="1000" fill="hold">
                                          <p:stCondLst>
                                            <p:cond delay="0"/>
                                          </p:stCondLst>
                                        </p:cTn>
                                        <p:tgtEl>
                                          <p:spTgt spid="8"/>
                                        </p:tgtEl>
                                        <p:attrNameLst>
                                          <p:attrName>r</p:attrName>
                                        </p:attrNameLst>
                                      </p:cBhvr>
                                    </p:animRot>
                                  </p:childTnLst>
                                </p:cTn>
                              </p:par>
                            </p:childTnLst>
                          </p:cTn>
                        </p:par>
                      </p:childTnLst>
                    </p:cTn>
                  </p:par>
                  <p:par>
                    <p:cTn id="22" fill="hold">
                      <p:stCondLst>
                        <p:cond delay="indefinite"/>
                      </p:stCondLst>
                      <p:childTnLst>
                        <p:par>
                          <p:cTn id="23" fill="hold">
                            <p:stCondLst>
                              <p:cond delay="0"/>
                            </p:stCondLst>
                            <p:childTnLst>
                              <p:par>
                                <p:cTn id="24" presetID="56" presetClass="entr" presetSubtype="0" fill="hold" grpId="0" nodeType="clickEffect">
                                  <p:stCondLst>
                                    <p:cond delay="0"/>
                                  </p:stCondLst>
                                  <p:iterate type="lt">
                                    <p:tmPct val="5000"/>
                                  </p:iterate>
                                  <p:childTnLst>
                                    <p:set>
                                      <p:cBhvr>
                                        <p:cTn id="25" dur="1" fill="hold">
                                          <p:stCondLst>
                                            <p:cond delay="0"/>
                                          </p:stCondLst>
                                        </p:cTn>
                                        <p:tgtEl>
                                          <p:spTgt spid="24"/>
                                        </p:tgtEl>
                                        <p:attrNameLst>
                                          <p:attrName>style.visibility</p:attrName>
                                        </p:attrNameLst>
                                      </p:cBhvr>
                                      <p:to>
                                        <p:strVal val="visible"/>
                                      </p:to>
                                    </p:set>
                                    <p:anim by="(-#ppt_w*2)" calcmode="lin" valueType="num">
                                      <p:cBhvr rctx="PPT">
                                        <p:cTn id="26" dur="500" autoRev="1" fill="hold">
                                          <p:stCondLst>
                                            <p:cond delay="0"/>
                                          </p:stCondLst>
                                        </p:cTn>
                                        <p:tgtEl>
                                          <p:spTgt spid="24"/>
                                        </p:tgtEl>
                                        <p:attrNameLst>
                                          <p:attrName>ppt_w</p:attrName>
                                        </p:attrNameLst>
                                      </p:cBhvr>
                                    </p:anim>
                                    <p:anim by="(#ppt_w*0.50)" calcmode="lin" valueType="num">
                                      <p:cBhvr>
                                        <p:cTn id="27" dur="500" decel="50000" autoRev="1" fill="hold">
                                          <p:stCondLst>
                                            <p:cond delay="0"/>
                                          </p:stCondLst>
                                        </p:cTn>
                                        <p:tgtEl>
                                          <p:spTgt spid="24"/>
                                        </p:tgtEl>
                                        <p:attrNameLst>
                                          <p:attrName>ppt_x</p:attrName>
                                        </p:attrNameLst>
                                      </p:cBhvr>
                                    </p:anim>
                                    <p:anim from="(-#ppt_h/2)" to="(#ppt_y)" calcmode="lin" valueType="num">
                                      <p:cBhvr>
                                        <p:cTn id="28" dur="1000" fill="hold">
                                          <p:stCondLst>
                                            <p:cond delay="0"/>
                                          </p:stCondLst>
                                        </p:cTn>
                                        <p:tgtEl>
                                          <p:spTgt spid="24"/>
                                        </p:tgtEl>
                                        <p:attrNameLst>
                                          <p:attrName>ppt_y</p:attrName>
                                        </p:attrNameLst>
                                      </p:cBhvr>
                                    </p:anim>
                                    <p:animRot by="21600000">
                                      <p:cBhvr>
                                        <p:cTn id="29" dur="1000" fill="hold">
                                          <p:stCondLst>
                                            <p:cond delay="0"/>
                                          </p:stCondLst>
                                        </p:cTn>
                                        <p:tgtEl>
                                          <p:spTgt spid="24"/>
                                        </p:tgtEl>
                                        <p:attrNameLst>
                                          <p:attrName>r</p:attrName>
                                        </p:attrNameLst>
                                      </p:cBhvr>
                                    </p:animRo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032"/>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034"/>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1030"/>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13"/>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38" presetClass="entr" presetSubtype="0" accel="50000" fill="hold" grpId="0" nodeType="clickEffect">
                                  <p:stCondLst>
                                    <p:cond delay="0"/>
                                  </p:stCondLst>
                                  <p:iterate type="lt">
                                    <p:tmPct val="10000"/>
                                  </p:iterate>
                                  <p:childTnLst>
                                    <p:set>
                                      <p:cBhvr>
                                        <p:cTn id="53" dur="1" fill="hold">
                                          <p:stCondLst>
                                            <p:cond delay="0"/>
                                          </p:stCondLst>
                                        </p:cTn>
                                        <p:tgtEl>
                                          <p:spTgt spid="9"/>
                                        </p:tgtEl>
                                        <p:attrNameLst>
                                          <p:attrName>style.visibility</p:attrName>
                                        </p:attrNameLst>
                                      </p:cBhvr>
                                      <p:to>
                                        <p:strVal val="visible"/>
                                      </p:to>
                                    </p:set>
                                    <p:set>
                                      <p:cBhvr>
                                        <p:cTn id="54" dur="455" fill="hold">
                                          <p:stCondLst>
                                            <p:cond delay="0"/>
                                          </p:stCondLst>
                                        </p:cTn>
                                        <p:tgtEl>
                                          <p:spTgt spid="9"/>
                                        </p:tgtEl>
                                        <p:attrNameLst>
                                          <p:attrName>style.rotation</p:attrName>
                                        </p:attrNameLst>
                                      </p:cBhvr>
                                      <p:to>
                                        <p:strVal val="-45.0"/>
                                      </p:to>
                                    </p:set>
                                    <p:anim calcmode="lin" valueType="num">
                                      <p:cBhvr>
                                        <p:cTn id="55" dur="455" fill="hold">
                                          <p:stCondLst>
                                            <p:cond delay="455"/>
                                          </p:stCondLst>
                                        </p:cTn>
                                        <p:tgtEl>
                                          <p:spTgt spid="9"/>
                                        </p:tgtEl>
                                        <p:attrNameLst>
                                          <p:attrName>style.rotation</p:attrName>
                                        </p:attrNameLst>
                                      </p:cBhvr>
                                      <p:tavLst>
                                        <p:tav tm="0">
                                          <p:val>
                                            <p:fltVal val="-45"/>
                                          </p:val>
                                        </p:tav>
                                        <p:tav tm="69900">
                                          <p:val>
                                            <p:fltVal val="45"/>
                                          </p:val>
                                        </p:tav>
                                        <p:tav tm="100000">
                                          <p:val>
                                            <p:fltVal val="0"/>
                                          </p:val>
                                        </p:tav>
                                      </p:tavLst>
                                    </p:anim>
                                    <p:anim calcmode="lin" valueType="num">
                                      <p:cBhvr>
                                        <p:cTn id="56" dur="455" fill="hold">
                                          <p:stCondLst>
                                            <p:cond delay="0"/>
                                          </p:stCondLst>
                                        </p:cTn>
                                        <p:tgtEl>
                                          <p:spTgt spid="9"/>
                                        </p:tgtEl>
                                        <p:attrNameLst>
                                          <p:attrName>ppt_y</p:attrName>
                                        </p:attrNameLst>
                                      </p:cBhvr>
                                      <p:tavLst>
                                        <p:tav tm="0">
                                          <p:val>
                                            <p:strVal val="#ppt_y-1"/>
                                          </p:val>
                                        </p:tav>
                                        <p:tav tm="100000">
                                          <p:val>
                                            <p:strVal val="#ppt_y-(0.354*#ppt_w-0.172*#ppt_h)"/>
                                          </p:val>
                                        </p:tav>
                                      </p:tavLst>
                                    </p:anim>
                                    <p:anim calcmode="lin" valueType="num">
                                      <p:cBhvr>
                                        <p:cTn id="57" dur="156" decel="50000" autoRev="1" fill="hold">
                                          <p:stCondLst>
                                            <p:cond delay="455"/>
                                          </p:stCondLst>
                                        </p:cTn>
                                        <p:tgtEl>
                                          <p:spTgt spid="9"/>
                                        </p:tgtEl>
                                        <p:attrNameLst>
                                          <p:attrName>ppt_y</p:attrName>
                                        </p:attrNameLst>
                                      </p:cBhvr>
                                      <p:tavLst>
                                        <p:tav tm="0">
                                          <p:val>
                                            <p:strVal val="#ppt_y-(0.354*#ppt_w-0.172*#ppt_h)"/>
                                          </p:val>
                                        </p:tav>
                                        <p:tav tm="100000">
                                          <p:val>
                                            <p:strVal val="#ppt_y-(0.354*#ppt_w-0.172*#ppt_h)-#ppt_h/2"/>
                                          </p:val>
                                        </p:tav>
                                      </p:tavLst>
                                    </p:anim>
                                    <p:anim calcmode="lin" valueType="num">
                                      <p:cBhvr>
                                        <p:cTn id="58" dur="136" fill="hold">
                                          <p:stCondLst>
                                            <p:cond delay="864"/>
                                          </p:stCondLst>
                                        </p:cTn>
                                        <p:tgtEl>
                                          <p:spTgt spid="9"/>
                                        </p:tgtEl>
                                        <p:attrNameLst>
                                          <p:attrName>ppt_y</p:attrName>
                                        </p:attrNameLst>
                                      </p:cBhvr>
                                      <p:tavLst>
                                        <p:tav tm="0">
                                          <p:val>
                                            <p:strVal val="#ppt_y-(0.354*#ppt_w-0.172*#ppt_h)"/>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56" presetClass="entr" presetSubtype="0" fill="hold" grpId="0" nodeType="clickEffect">
                                  <p:stCondLst>
                                    <p:cond delay="0"/>
                                  </p:stCondLst>
                                  <p:iterate type="lt">
                                    <p:tmPct val="5000"/>
                                  </p:iterate>
                                  <p:childTnLst>
                                    <p:set>
                                      <p:cBhvr>
                                        <p:cTn id="62" dur="1" fill="hold">
                                          <p:stCondLst>
                                            <p:cond delay="0"/>
                                          </p:stCondLst>
                                        </p:cTn>
                                        <p:tgtEl>
                                          <p:spTgt spid="25"/>
                                        </p:tgtEl>
                                        <p:attrNameLst>
                                          <p:attrName>style.visibility</p:attrName>
                                        </p:attrNameLst>
                                      </p:cBhvr>
                                      <p:to>
                                        <p:strVal val="visible"/>
                                      </p:to>
                                    </p:set>
                                    <p:anim by="(-#ppt_w*2)" calcmode="lin" valueType="num">
                                      <p:cBhvr rctx="PPT">
                                        <p:cTn id="63" dur="500" autoRev="1" fill="hold">
                                          <p:stCondLst>
                                            <p:cond delay="0"/>
                                          </p:stCondLst>
                                        </p:cTn>
                                        <p:tgtEl>
                                          <p:spTgt spid="25"/>
                                        </p:tgtEl>
                                        <p:attrNameLst>
                                          <p:attrName>ppt_w</p:attrName>
                                        </p:attrNameLst>
                                      </p:cBhvr>
                                    </p:anim>
                                    <p:anim by="(#ppt_w*0.50)" calcmode="lin" valueType="num">
                                      <p:cBhvr>
                                        <p:cTn id="64" dur="500" decel="50000" autoRev="1" fill="hold">
                                          <p:stCondLst>
                                            <p:cond delay="0"/>
                                          </p:stCondLst>
                                        </p:cTn>
                                        <p:tgtEl>
                                          <p:spTgt spid="25"/>
                                        </p:tgtEl>
                                        <p:attrNameLst>
                                          <p:attrName>ppt_x</p:attrName>
                                        </p:attrNameLst>
                                      </p:cBhvr>
                                    </p:anim>
                                    <p:anim from="(-#ppt_h/2)" to="(#ppt_y)" calcmode="lin" valueType="num">
                                      <p:cBhvr>
                                        <p:cTn id="65" dur="1000" fill="hold">
                                          <p:stCondLst>
                                            <p:cond delay="0"/>
                                          </p:stCondLst>
                                        </p:cTn>
                                        <p:tgtEl>
                                          <p:spTgt spid="25"/>
                                        </p:tgtEl>
                                        <p:attrNameLst>
                                          <p:attrName>ppt_y</p:attrName>
                                        </p:attrNameLst>
                                      </p:cBhvr>
                                    </p:anim>
                                    <p:animRot by="21600000">
                                      <p:cBhvr>
                                        <p:cTn id="66" dur="1000" fill="hold">
                                          <p:stCondLst>
                                            <p:cond delay="0"/>
                                          </p:stCondLst>
                                        </p:cTn>
                                        <p:tgtEl>
                                          <p:spTgt spid="25"/>
                                        </p:tgtEl>
                                        <p:attrNameLst>
                                          <p:attrName>r</p:attrName>
                                        </p:attrNameLst>
                                      </p:cBhvr>
                                    </p:animRo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04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04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05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24" grpId="0"/>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9512" y="214442"/>
            <a:ext cx="2606804" cy="523220"/>
          </a:xfrm>
          <a:prstGeom prst="rect">
            <a:avLst/>
          </a:prstGeom>
          <a:noFill/>
        </p:spPr>
        <p:txBody>
          <a:bodyPr wrap="none" rtlCol="0">
            <a:spAutoFit/>
          </a:bodyPr>
          <a:lstStyle/>
          <a:p>
            <a:r>
              <a:rPr lang="en-US" sz="2800" dirty="0" smtClean="0">
                <a:latin typeface="Snap ITC" panose="04040A07060A02020202" pitchFamily="82" charset="0"/>
                <a:cs typeface="Arial" pitchFamily="34" charset="0"/>
              </a:rPr>
              <a:t>EJERCICIO</a:t>
            </a:r>
            <a:endParaRPr lang="en-US" sz="2800" dirty="0">
              <a:latin typeface="Snap ITC" panose="04040A07060A02020202" pitchFamily="82" charset="0"/>
              <a:cs typeface="Arial" pitchFamily="34" charset="0"/>
            </a:endParaRPr>
          </a:p>
        </p:txBody>
      </p:sp>
      <p:sp>
        <p:nvSpPr>
          <p:cNvPr id="3" name="2 CuadroTexto"/>
          <p:cNvSpPr txBox="1"/>
          <p:nvPr/>
        </p:nvSpPr>
        <p:spPr>
          <a:xfrm>
            <a:off x="323527" y="1056219"/>
            <a:ext cx="4347665" cy="400110"/>
          </a:xfrm>
          <a:prstGeom prst="rect">
            <a:avLst/>
          </a:prstGeom>
          <a:noFill/>
        </p:spPr>
        <p:txBody>
          <a:bodyPr wrap="none" rtlCol="0">
            <a:spAutoFit/>
          </a:bodyPr>
          <a:lstStyle/>
          <a:p>
            <a:pPr marL="285750" indent="-285750">
              <a:buFont typeface="Arial" pitchFamily="34" charset="0"/>
              <a:buChar char="•"/>
            </a:pPr>
            <a:r>
              <a:rPr lang="es-CO" sz="2000" dirty="0" smtClean="0">
                <a:latin typeface="Arial" pitchFamily="34" charset="0"/>
                <a:cs typeface="Arial" pitchFamily="34" charset="0"/>
              </a:rPr>
              <a:t>Las alturas de un grupo de bonsái</a:t>
            </a:r>
            <a:endParaRPr lang="es-CO" sz="2000" dirty="0">
              <a:latin typeface="Arial" pitchFamily="34" charset="0"/>
              <a:cs typeface="Arial" pitchFamily="34" charset="0"/>
            </a:endParaRPr>
          </a:p>
        </p:txBody>
      </p:sp>
      <p:sp>
        <p:nvSpPr>
          <p:cNvPr id="4" name="3 CuadroTexto"/>
          <p:cNvSpPr txBox="1"/>
          <p:nvPr/>
        </p:nvSpPr>
        <p:spPr>
          <a:xfrm>
            <a:off x="323529" y="1548661"/>
            <a:ext cx="5328592" cy="707886"/>
          </a:xfrm>
          <a:prstGeom prst="rect">
            <a:avLst/>
          </a:prstGeom>
          <a:noFill/>
        </p:spPr>
        <p:txBody>
          <a:bodyPr wrap="square" rtlCol="0">
            <a:spAutoFit/>
          </a:bodyPr>
          <a:lstStyle/>
          <a:p>
            <a:pPr marL="285750" indent="-285750">
              <a:buFont typeface="Arial" pitchFamily="34" charset="0"/>
              <a:buChar char="•"/>
            </a:pPr>
            <a:r>
              <a:rPr lang="es-CO" sz="2000" dirty="0" smtClean="0">
                <a:latin typeface="Arial" pitchFamily="34" charset="0"/>
                <a:cs typeface="Arial" pitchFamily="34" charset="0"/>
              </a:rPr>
              <a:t>Las tallas de los zapatos de los jugadores del equipo All Blacks de rugby</a:t>
            </a:r>
            <a:endParaRPr lang="es-CO" sz="2000" dirty="0">
              <a:latin typeface="Arial" pitchFamily="34" charset="0"/>
              <a:cs typeface="Arial" pitchFamily="34" charset="0"/>
            </a:endParaRPr>
          </a:p>
        </p:txBody>
      </p:sp>
      <p:sp>
        <p:nvSpPr>
          <p:cNvPr id="5" name="4 CuadroTexto"/>
          <p:cNvSpPr txBox="1"/>
          <p:nvPr/>
        </p:nvSpPr>
        <p:spPr>
          <a:xfrm>
            <a:off x="323529" y="2256547"/>
            <a:ext cx="6938118" cy="400110"/>
          </a:xfrm>
          <a:prstGeom prst="rect">
            <a:avLst/>
          </a:prstGeom>
          <a:noFill/>
        </p:spPr>
        <p:txBody>
          <a:bodyPr wrap="none" rtlCol="0">
            <a:spAutoFit/>
          </a:bodyPr>
          <a:lstStyle/>
          <a:p>
            <a:pPr marL="285750" indent="-285750">
              <a:buFont typeface="Arial" pitchFamily="34" charset="0"/>
              <a:buChar char="•"/>
            </a:pPr>
            <a:r>
              <a:rPr lang="es-CO" sz="2000" dirty="0" smtClean="0">
                <a:latin typeface="Arial" pitchFamily="34" charset="0"/>
                <a:cs typeface="Arial" pitchFamily="34" charset="0"/>
              </a:rPr>
              <a:t>El número de sombreros de diferente color en una vitrina</a:t>
            </a:r>
            <a:endParaRPr lang="es-CO" sz="2000" dirty="0">
              <a:latin typeface="Arial" pitchFamily="34" charset="0"/>
              <a:cs typeface="Arial" pitchFamily="34" charset="0"/>
            </a:endParaRPr>
          </a:p>
        </p:txBody>
      </p:sp>
      <p:sp>
        <p:nvSpPr>
          <p:cNvPr id="6" name="5 CuadroTexto"/>
          <p:cNvSpPr txBox="1"/>
          <p:nvPr/>
        </p:nvSpPr>
        <p:spPr>
          <a:xfrm>
            <a:off x="323528" y="2656657"/>
            <a:ext cx="4676280" cy="400110"/>
          </a:xfrm>
          <a:prstGeom prst="rect">
            <a:avLst/>
          </a:prstGeom>
          <a:noFill/>
        </p:spPr>
        <p:txBody>
          <a:bodyPr wrap="none" rtlCol="0">
            <a:spAutoFit/>
          </a:bodyPr>
          <a:lstStyle/>
          <a:p>
            <a:pPr marL="285750" indent="-285750">
              <a:buFont typeface="Arial" pitchFamily="34" charset="0"/>
              <a:buChar char="•"/>
            </a:pPr>
            <a:r>
              <a:rPr lang="es-CO" sz="2000" dirty="0" smtClean="0">
                <a:latin typeface="Arial" pitchFamily="34" charset="0"/>
                <a:cs typeface="Arial" pitchFamily="34" charset="0"/>
              </a:rPr>
              <a:t>Los pesos de los bebés  chimpancés</a:t>
            </a:r>
            <a:endParaRPr lang="es-CO" sz="2000" dirty="0">
              <a:latin typeface="Arial" pitchFamily="34" charset="0"/>
              <a:cs typeface="Arial" pitchFamily="34" charset="0"/>
            </a:endParaRPr>
          </a:p>
        </p:txBody>
      </p:sp>
      <p:sp>
        <p:nvSpPr>
          <p:cNvPr id="7" name="6 CuadroTexto"/>
          <p:cNvSpPr txBox="1"/>
          <p:nvPr/>
        </p:nvSpPr>
        <p:spPr>
          <a:xfrm>
            <a:off x="278953" y="3056767"/>
            <a:ext cx="6192688" cy="707886"/>
          </a:xfrm>
          <a:prstGeom prst="rect">
            <a:avLst/>
          </a:prstGeom>
          <a:noFill/>
        </p:spPr>
        <p:txBody>
          <a:bodyPr wrap="square" rtlCol="0">
            <a:spAutoFit/>
          </a:bodyPr>
          <a:lstStyle/>
          <a:p>
            <a:pPr marL="285750" indent="-285750">
              <a:buFont typeface="Arial" pitchFamily="34" charset="0"/>
              <a:buChar char="•"/>
            </a:pPr>
            <a:r>
              <a:rPr lang="es-CO" sz="2000" dirty="0" smtClean="0">
                <a:latin typeface="Arial" pitchFamily="34" charset="0"/>
                <a:cs typeface="Arial" pitchFamily="34" charset="0"/>
              </a:rPr>
              <a:t>El tiempo que se toman los estudiantes en realizar un ensayo de español</a:t>
            </a:r>
            <a:endParaRPr lang="es-CO" sz="2000" dirty="0">
              <a:latin typeface="Arial" pitchFamily="34" charset="0"/>
              <a:cs typeface="Arial" pitchFamily="34" charset="0"/>
            </a:endParaRPr>
          </a:p>
        </p:txBody>
      </p:sp>
      <p:sp>
        <p:nvSpPr>
          <p:cNvPr id="8" name="7 CuadroTexto"/>
          <p:cNvSpPr txBox="1"/>
          <p:nvPr/>
        </p:nvSpPr>
        <p:spPr>
          <a:xfrm>
            <a:off x="323528" y="3764653"/>
            <a:ext cx="6341801" cy="400110"/>
          </a:xfrm>
          <a:prstGeom prst="rect">
            <a:avLst/>
          </a:prstGeom>
          <a:noFill/>
        </p:spPr>
        <p:txBody>
          <a:bodyPr wrap="none" rtlCol="0">
            <a:spAutoFit/>
          </a:bodyPr>
          <a:lstStyle/>
          <a:p>
            <a:pPr marL="285750" indent="-285750">
              <a:buFont typeface="Arial" pitchFamily="34" charset="0"/>
              <a:buChar char="•"/>
            </a:pPr>
            <a:r>
              <a:rPr lang="es-CO" sz="2000" dirty="0" smtClean="0">
                <a:latin typeface="Arial" pitchFamily="34" charset="0"/>
                <a:cs typeface="Arial" pitchFamily="34" charset="0"/>
              </a:rPr>
              <a:t>Los resultados obtenidos en las pruebas de francés</a:t>
            </a:r>
            <a:endParaRPr lang="es-CO" sz="2000" dirty="0">
              <a:latin typeface="Arial" pitchFamily="34" charset="0"/>
              <a:cs typeface="Arial" pitchFamily="34" charset="0"/>
            </a:endParaRPr>
          </a:p>
        </p:txBody>
      </p:sp>
      <p:sp>
        <p:nvSpPr>
          <p:cNvPr id="10" name="9 CuadroTexto"/>
          <p:cNvSpPr txBox="1"/>
          <p:nvPr/>
        </p:nvSpPr>
        <p:spPr>
          <a:xfrm>
            <a:off x="323528" y="4164763"/>
            <a:ext cx="6328977" cy="400110"/>
          </a:xfrm>
          <a:prstGeom prst="rect">
            <a:avLst/>
          </a:prstGeom>
          <a:noFill/>
        </p:spPr>
        <p:txBody>
          <a:bodyPr wrap="none" rtlCol="0">
            <a:spAutoFit/>
          </a:bodyPr>
          <a:lstStyle/>
          <a:p>
            <a:pPr marL="285750" indent="-285750">
              <a:buFont typeface="Arial" pitchFamily="34" charset="0"/>
              <a:buChar char="•"/>
            </a:pPr>
            <a:r>
              <a:rPr lang="es-CO" sz="2000" dirty="0" smtClean="0">
                <a:latin typeface="Arial" pitchFamily="34" charset="0"/>
                <a:cs typeface="Arial" pitchFamily="34" charset="0"/>
              </a:rPr>
              <a:t>Los puntajes obtenidos al lanzar un dardo 50 veces</a:t>
            </a:r>
            <a:endParaRPr lang="es-CO" sz="2000" dirty="0">
              <a:latin typeface="Arial" pitchFamily="34" charset="0"/>
              <a:cs typeface="Arial" pitchFamily="34" charset="0"/>
            </a:endParaRPr>
          </a:p>
        </p:txBody>
      </p:sp>
      <p:sp>
        <p:nvSpPr>
          <p:cNvPr id="11" name="10 CuadroTexto"/>
          <p:cNvSpPr txBox="1"/>
          <p:nvPr/>
        </p:nvSpPr>
        <p:spPr>
          <a:xfrm>
            <a:off x="323529" y="4564873"/>
            <a:ext cx="6077917" cy="707886"/>
          </a:xfrm>
          <a:prstGeom prst="rect">
            <a:avLst/>
          </a:prstGeom>
          <a:noFill/>
        </p:spPr>
        <p:txBody>
          <a:bodyPr wrap="square" rtlCol="0">
            <a:spAutoFit/>
          </a:bodyPr>
          <a:lstStyle/>
          <a:p>
            <a:pPr marL="285750" indent="-285750">
              <a:buFont typeface="Arial" pitchFamily="34" charset="0"/>
              <a:buChar char="•"/>
            </a:pPr>
            <a:r>
              <a:rPr lang="es-CO" sz="2000" dirty="0" smtClean="0">
                <a:latin typeface="Arial" pitchFamily="34" charset="0"/>
                <a:cs typeface="Arial" pitchFamily="34" charset="0"/>
              </a:rPr>
              <a:t>El tiempo que se toman los estudiantes de 10° en caminar de la cancha al salón</a:t>
            </a:r>
            <a:endParaRPr lang="es-CO" sz="2000" dirty="0">
              <a:latin typeface="Arial" pitchFamily="34" charset="0"/>
              <a:cs typeface="Arial" pitchFamily="34" charset="0"/>
            </a:endParaRPr>
          </a:p>
        </p:txBody>
      </p:sp>
      <p:sp>
        <p:nvSpPr>
          <p:cNvPr id="12" name="11 CuadroTexto"/>
          <p:cNvSpPr txBox="1"/>
          <p:nvPr/>
        </p:nvSpPr>
        <p:spPr>
          <a:xfrm>
            <a:off x="278953" y="5272759"/>
            <a:ext cx="6314549" cy="400110"/>
          </a:xfrm>
          <a:prstGeom prst="rect">
            <a:avLst/>
          </a:prstGeom>
          <a:noFill/>
        </p:spPr>
        <p:txBody>
          <a:bodyPr wrap="none" rtlCol="0">
            <a:spAutoFit/>
          </a:bodyPr>
          <a:lstStyle/>
          <a:p>
            <a:pPr marL="285750" indent="-285750">
              <a:buFont typeface="Arial" pitchFamily="34" charset="0"/>
              <a:buChar char="•"/>
            </a:pPr>
            <a:r>
              <a:rPr lang="es-CO" sz="2000" dirty="0" smtClean="0">
                <a:latin typeface="Arial" pitchFamily="34" charset="0"/>
                <a:cs typeface="Arial" pitchFamily="34" charset="0"/>
              </a:rPr>
              <a:t>El número de visitantes a las Cataratas del Niagara</a:t>
            </a:r>
            <a:endParaRPr lang="es-CO" sz="2000" dirty="0">
              <a:latin typeface="Arial" pitchFamily="34" charset="0"/>
              <a:cs typeface="Arial" pitchFamily="34" charset="0"/>
            </a:endParaRPr>
          </a:p>
        </p:txBody>
      </p:sp>
      <p:sp>
        <p:nvSpPr>
          <p:cNvPr id="13" name="12 CuadroTexto"/>
          <p:cNvSpPr txBox="1"/>
          <p:nvPr/>
        </p:nvSpPr>
        <p:spPr>
          <a:xfrm>
            <a:off x="2668799" y="152886"/>
            <a:ext cx="6475201" cy="646331"/>
          </a:xfrm>
          <a:prstGeom prst="rect">
            <a:avLst/>
          </a:prstGeom>
          <a:noFill/>
        </p:spPr>
        <p:txBody>
          <a:bodyPr wrap="square" rtlCol="0">
            <a:spAutoFit/>
          </a:bodyPr>
          <a:lstStyle/>
          <a:p>
            <a:r>
              <a:rPr lang="es-CO" dirty="0" smtClean="0">
                <a:latin typeface="Ravie" panose="04040805050809020602" pitchFamily="82" charset="0"/>
              </a:rPr>
              <a:t>Diga si los siguientes ejemplos son datos discretos o continuos</a:t>
            </a:r>
            <a:endParaRPr lang="es-CO" dirty="0">
              <a:latin typeface="Ravie" panose="04040805050809020602" pitchFamily="82" charset="0"/>
            </a:endParaRPr>
          </a:p>
        </p:txBody>
      </p:sp>
      <p:sp>
        <p:nvSpPr>
          <p:cNvPr id="14" name="13 CuadroTexto"/>
          <p:cNvSpPr txBox="1"/>
          <p:nvPr/>
        </p:nvSpPr>
        <p:spPr>
          <a:xfrm>
            <a:off x="5652121" y="1610216"/>
            <a:ext cx="530915" cy="584775"/>
          </a:xfrm>
          <a:prstGeom prst="rect">
            <a:avLst/>
          </a:prstGeom>
          <a:noFill/>
        </p:spPr>
        <p:txBody>
          <a:bodyPr wrap="none" rtlCol="0">
            <a:spAutoFit/>
          </a:bodyPr>
          <a:lstStyle/>
          <a:p>
            <a:r>
              <a:rPr lang="en-US" sz="3200" b="1" dirty="0">
                <a:solidFill>
                  <a:srgbClr val="FF0000"/>
                </a:solidFill>
                <a:latin typeface="Ravie" panose="04040805050809020602" pitchFamily="82" charset="0"/>
              </a:rPr>
              <a:t>D</a:t>
            </a:r>
          </a:p>
        </p:txBody>
      </p:sp>
      <p:sp>
        <p:nvSpPr>
          <p:cNvPr id="15" name="14 CuadroTexto"/>
          <p:cNvSpPr txBox="1"/>
          <p:nvPr/>
        </p:nvSpPr>
        <p:spPr>
          <a:xfrm>
            <a:off x="4696256" y="963886"/>
            <a:ext cx="487634" cy="584775"/>
          </a:xfrm>
          <a:prstGeom prst="rect">
            <a:avLst/>
          </a:prstGeom>
          <a:noFill/>
        </p:spPr>
        <p:txBody>
          <a:bodyPr wrap="none" rtlCol="0">
            <a:spAutoFit/>
          </a:bodyPr>
          <a:lstStyle/>
          <a:p>
            <a:r>
              <a:rPr lang="en-US" sz="3200" b="1" dirty="0" smtClean="0">
                <a:solidFill>
                  <a:srgbClr val="FF0000"/>
                </a:solidFill>
                <a:latin typeface="Ravie" panose="04040805050809020602" pitchFamily="82" charset="0"/>
              </a:rPr>
              <a:t>C</a:t>
            </a:r>
            <a:endParaRPr lang="en-US" sz="3200" b="1" dirty="0">
              <a:solidFill>
                <a:srgbClr val="FF0000"/>
              </a:solidFill>
              <a:latin typeface="Ravie" panose="04040805050809020602" pitchFamily="82" charset="0"/>
            </a:endParaRPr>
          </a:p>
        </p:txBody>
      </p:sp>
      <p:sp>
        <p:nvSpPr>
          <p:cNvPr id="16" name="15 CuadroTexto"/>
          <p:cNvSpPr txBox="1"/>
          <p:nvPr/>
        </p:nvSpPr>
        <p:spPr>
          <a:xfrm>
            <a:off x="7103893" y="2164214"/>
            <a:ext cx="530915" cy="584775"/>
          </a:xfrm>
          <a:prstGeom prst="rect">
            <a:avLst/>
          </a:prstGeom>
          <a:noFill/>
        </p:spPr>
        <p:txBody>
          <a:bodyPr wrap="none" rtlCol="0">
            <a:spAutoFit/>
          </a:bodyPr>
          <a:lstStyle/>
          <a:p>
            <a:r>
              <a:rPr lang="en-US" sz="3200" b="1" dirty="0">
                <a:solidFill>
                  <a:srgbClr val="FF0000"/>
                </a:solidFill>
                <a:latin typeface="Ravie" panose="04040805050809020602" pitchFamily="82" charset="0"/>
              </a:rPr>
              <a:t>D</a:t>
            </a:r>
          </a:p>
        </p:txBody>
      </p:sp>
      <p:sp>
        <p:nvSpPr>
          <p:cNvPr id="17" name="16 CuadroTexto"/>
          <p:cNvSpPr txBox="1"/>
          <p:nvPr/>
        </p:nvSpPr>
        <p:spPr>
          <a:xfrm>
            <a:off x="4997549" y="2564324"/>
            <a:ext cx="487634" cy="584775"/>
          </a:xfrm>
          <a:prstGeom prst="rect">
            <a:avLst/>
          </a:prstGeom>
          <a:noFill/>
        </p:spPr>
        <p:txBody>
          <a:bodyPr wrap="none" rtlCol="0">
            <a:spAutoFit/>
          </a:bodyPr>
          <a:lstStyle/>
          <a:p>
            <a:r>
              <a:rPr lang="en-US" sz="3200" b="1" dirty="0" smtClean="0">
                <a:solidFill>
                  <a:srgbClr val="FF0000"/>
                </a:solidFill>
                <a:latin typeface="Ravie" panose="04040805050809020602" pitchFamily="82" charset="0"/>
              </a:rPr>
              <a:t>C</a:t>
            </a:r>
            <a:endParaRPr lang="en-US" sz="3200" b="1" dirty="0">
              <a:solidFill>
                <a:srgbClr val="FF0000"/>
              </a:solidFill>
              <a:latin typeface="Ravie" panose="04040805050809020602" pitchFamily="82" charset="0"/>
            </a:endParaRPr>
          </a:p>
        </p:txBody>
      </p:sp>
      <p:sp>
        <p:nvSpPr>
          <p:cNvPr id="18" name="17 CuadroTexto"/>
          <p:cNvSpPr txBox="1"/>
          <p:nvPr/>
        </p:nvSpPr>
        <p:spPr>
          <a:xfrm>
            <a:off x="6455821" y="3092099"/>
            <a:ext cx="487634" cy="584775"/>
          </a:xfrm>
          <a:prstGeom prst="rect">
            <a:avLst/>
          </a:prstGeom>
          <a:noFill/>
        </p:spPr>
        <p:txBody>
          <a:bodyPr wrap="none" rtlCol="0">
            <a:spAutoFit/>
          </a:bodyPr>
          <a:lstStyle/>
          <a:p>
            <a:r>
              <a:rPr lang="en-US" sz="3200" b="1" dirty="0" smtClean="0">
                <a:solidFill>
                  <a:srgbClr val="FF0000"/>
                </a:solidFill>
                <a:latin typeface="Ravie" panose="04040805050809020602" pitchFamily="82" charset="0"/>
              </a:rPr>
              <a:t>C</a:t>
            </a:r>
            <a:endParaRPr lang="en-US" sz="3200" b="1" dirty="0">
              <a:solidFill>
                <a:srgbClr val="FF0000"/>
              </a:solidFill>
              <a:latin typeface="Ravie" panose="04040805050809020602" pitchFamily="82" charset="0"/>
            </a:endParaRPr>
          </a:p>
        </p:txBody>
      </p:sp>
      <p:sp>
        <p:nvSpPr>
          <p:cNvPr id="19" name="18 CuadroTexto"/>
          <p:cNvSpPr txBox="1"/>
          <p:nvPr/>
        </p:nvSpPr>
        <p:spPr>
          <a:xfrm>
            <a:off x="6595301" y="3672320"/>
            <a:ext cx="530915" cy="584775"/>
          </a:xfrm>
          <a:prstGeom prst="rect">
            <a:avLst/>
          </a:prstGeom>
          <a:noFill/>
        </p:spPr>
        <p:txBody>
          <a:bodyPr wrap="none" rtlCol="0">
            <a:spAutoFit/>
          </a:bodyPr>
          <a:lstStyle/>
          <a:p>
            <a:r>
              <a:rPr lang="en-US" sz="3200" b="1" dirty="0">
                <a:solidFill>
                  <a:srgbClr val="FF0000"/>
                </a:solidFill>
                <a:latin typeface="Ravie" panose="04040805050809020602" pitchFamily="82" charset="0"/>
              </a:rPr>
              <a:t>D</a:t>
            </a:r>
          </a:p>
        </p:txBody>
      </p:sp>
      <p:sp>
        <p:nvSpPr>
          <p:cNvPr id="20" name="19 CuadroTexto"/>
          <p:cNvSpPr txBox="1"/>
          <p:nvPr/>
        </p:nvSpPr>
        <p:spPr>
          <a:xfrm>
            <a:off x="6652505" y="4072430"/>
            <a:ext cx="530915" cy="584775"/>
          </a:xfrm>
          <a:prstGeom prst="rect">
            <a:avLst/>
          </a:prstGeom>
          <a:noFill/>
        </p:spPr>
        <p:txBody>
          <a:bodyPr wrap="none" rtlCol="0">
            <a:spAutoFit/>
          </a:bodyPr>
          <a:lstStyle/>
          <a:p>
            <a:r>
              <a:rPr lang="en-US" sz="3200" b="1" dirty="0">
                <a:solidFill>
                  <a:srgbClr val="FF0000"/>
                </a:solidFill>
                <a:latin typeface="Ravie" panose="04040805050809020602" pitchFamily="82" charset="0"/>
              </a:rPr>
              <a:t>D</a:t>
            </a:r>
          </a:p>
        </p:txBody>
      </p:sp>
      <p:sp>
        <p:nvSpPr>
          <p:cNvPr id="21" name="20 CuadroTexto"/>
          <p:cNvSpPr txBox="1"/>
          <p:nvPr/>
        </p:nvSpPr>
        <p:spPr>
          <a:xfrm>
            <a:off x="6401446" y="4626428"/>
            <a:ext cx="487634" cy="584775"/>
          </a:xfrm>
          <a:prstGeom prst="rect">
            <a:avLst/>
          </a:prstGeom>
          <a:noFill/>
        </p:spPr>
        <p:txBody>
          <a:bodyPr wrap="none" rtlCol="0">
            <a:spAutoFit/>
          </a:bodyPr>
          <a:lstStyle/>
          <a:p>
            <a:r>
              <a:rPr lang="en-US" sz="3200" b="1" dirty="0" smtClean="0">
                <a:solidFill>
                  <a:srgbClr val="FF0000"/>
                </a:solidFill>
                <a:latin typeface="Ravie" panose="04040805050809020602" pitchFamily="82" charset="0"/>
              </a:rPr>
              <a:t>C</a:t>
            </a:r>
            <a:endParaRPr lang="en-US" sz="3200" b="1" dirty="0">
              <a:solidFill>
                <a:srgbClr val="FF0000"/>
              </a:solidFill>
              <a:latin typeface="Ravie" panose="04040805050809020602" pitchFamily="82" charset="0"/>
            </a:endParaRPr>
          </a:p>
        </p:txBody>
      </p:sp>
      <p:sp>
        <p:nvSpPr>
          <p:cNvPr id="22" name="21 CuadroTexto"/>
          <p:cNvSpPr txBox="1"/>
          <p:nvPr/>
        </p:nvSpPr>
        <p:spPr>
          <a:xfrm>
            <a:off x="6471641" y="5179512"/>
            <a:ext cx="530915" cy="584775"/>
          </a:xfrm>
          <a:prstGeom prst="rect">
            <a:avLst/>
          </a:prstGeom>
          <a:noFill/>
        </p:spPr>
        <p:txBody>
          <a:bodyPr wrap="none" rtlCol="0">
            <a:spAutoFit/>
          </a:bodyPr>
          <a:lstStyle/>
          <a:p>
            <a:r>
              <a:rPr lang="en-US" sz="3200" b="1" dirty="0">
                <a:solidFill>
                  <a:srgbClr val="FF0000"/>
                </a:solidFill>
                <a:latin typeface="Ravie" panose="04040805050809020602" pitchFamily="82" charset="0"/>
              </a:rPr>
              <a:t>D</a:t>
            </a:r>
          </a:p>
        </p:txBody>
      </p:sp>
    </p:spTree>
    <p:extLst>
      <p:ext uri="{BB962C8B-B14F-4D97-AF65-F5344CB8AC3E}">
        <p14:creationId xmlns:p14="http://schemas.microsoft.com/office/powerpoint/2010/main" val="228121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down)">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1"/>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10" grpId="0"/>
      <p:bldP spid="11" grpId="0"/>
      <p:bldP spid="12" grpId="0"/>
      <p:bldP spid="13" grpId="0"/>
      <p:bldP spid="14" grpId="0"/>
      <p:bldP spid="15" grpId="0"/>
      <p:bldP spid="16" grpId="0"/>
      <p:bldP spid="17" grpId="0"/>
      <p:bldP spid="18" grpId="0"/>
      <p:bldP spid="19" grpId="0"/>
      <p:bldP spid="20" grpId="0"/>
      <p:bldP spid="21"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3508" y="77723"/>
            <a:ext cx="8856984" cy="830997"/>
          </a:xfrm>
          <a:prstGeom prst="rect">
            <a:avLst/>
          </a:prstGeom>
          <a:solidFill>
            <a:srgbClr val="FFC000"/>
          </a:solidFill>
          <a:effectLst>
            <a:outerShdw blurRad="241300" dist="63500" dir="20400000" algn="tl" rotWithShape="0">
              <a:prstClr val="black">
                <a:alpha val="80000"/>
              </a:prstClr>
            </a:outerShdw>
          </a:effectLst>
        </p:spPr>
        <p:txBody>
          <a:bodyPr wrap="square" lIns="91440" tIns="45720" rIns="91440" bIns="45720">
            <a:spAutoFit/>
          </a:bodyPr>
          <a:lstStyle/>
          <a:p>
            <a:pPr algn="ctr"/>
            <a:r>
              <a:rPr lang="es-ES" sz="2400" b="1" cap="none" spc="0" dirty="0" smtClean="0">
                <a:ln w="17780" cmpd="sng">
                  <a:solidFill>
                    <a:srgbClr val="FF0000"/>
                  </a:solidFill>
                  <a:prstDash val="solid"/>
                  <a:miter lim="800000"/>
                </a:ln>
                <a:effectLst>
                  <a:glow rad="63500">
                    <a:schemeClr val="accent5">
                      <a:satMod val="175000"/>
                      <a:alpha val="40000"/>
                    </a:schemeClr>
                  </a:glow>
                </a:effectLst>
                <a:latin typeface="Snap ITC" panose="04040A07060A02020202" pitchFamily="82" charset="0"/>
              </a:rPr>
              <a:t>CONSTRUCCIÓN DE TABLAS DE FRECUENCIA PARA DATOS CONTINUOS</a:t>
            </a:r>
            <a:endParaRPr lang="es-ES" sz="2400" b="1" cap="none" spc="0" dirty="0">
              <a:ln w="17780" cmpd="sng">
                <a:solidFill>
                  <a:srgbClr val="FF0000"/>
                </a:solidFill>
                <a:prstDash val="solid"/>
                <a:miter lim="800000"/>
              </a:ln>
              <a:effectLst>
                <a:glow rad="63500">
                  <a:schemeClr val="accent5">
                    <a:satMod val="175000"/>
                    <a:alpha val="40000"/>
                  </a:schemeClr>
                </a:glow>
              </a:effectLst>
              <a:latin typeface="Snap ITC" panose="04040A07060A02020202" pitchFamily="82" charset="0"/>
            </a:endParaRPr>
          </a:p>
        </p:txBody>
      </p:sp>
      <p:sp>
        <p:nvSpPr>
          <p:cNvPr id="3" name="2 CuadroTexto"/>
          <p:cNvSpPr txBox="1"/>
          <p:nvPr/>
        </p:nvSpPr>
        <p:spPr>
          <a:xfrm>
            <a:off x="0" y="1289086"/>
            <a:ext cx="2521844" cy="400110"/>
          </a:xfrm>
          <a:prstGeom prst="rect">
            <a:avLst/>
          </a:prstGeom>
          <a:noFill/>
        </p:spPr>
        <p:txBody>
          <a:bodyPr wrap="none" rtlCol="0">
            <a:spAutoFit/>
          </a:bodyPr>
          <a:lstStyle/>
          <a:p>
            <a:pPr algn="ctr"/>
            <a:r>
              <a:rPr lang="es-CO" sz="2000" dirty="0" smtClean="0">
                <a:latin typeface="Snap ITC" panose="04040A07060A02020202" pitchFamily="82" charset="0"/>
                <a:cs typeface="Arial" pitchFamily="34" charset="0"/>
              </a:rPr>
              <a:t>1</a:t>
            </a:r>
            <a:r>
              <a:rPr lang="es-CO" sz="2000" dirty="0" smtClean="0">
                <a:latin typeface="Ravie" panose="04040805050809020602" pitchFamily="82" charset="0"/>
                <a:cs typeface="Arial" pitchFamily="34" charset="0"/>
              </a:rPr>
              <a:t>. El rango (R)</a:t>
            </a:r>
            <a:endParaRPr lang="es-CO" sz="2000" dirty="0">
              <a:latin typeface="Ravie" panose="04040805050809020602" pitchFamily="82" charset="0"/>
              <a:cs typeface="Arial" pitchFamily="34" charset="0"/>
            </a:endParaRPr>
          </a:p>
        </p:txBody>
      </p:sp>
      <p:sp>
        <p:nvSpPr>
          <p:cNvPr id="8" name="7 Rectángulo"/>
          <p:cNvSpPr/>
          <p:nvPr/>
        </p:nvSpPr>
        <p:spPr>
          <a:xfrm>
            <a:off x="2521844" y="1196752"/>
            <a:ext cx="6048672" cy="584775"/>
          </a:xfrm>
          <a:prstGeom prst="rect">
            <a:avLst/>
          </a:prstGeom>
        </p:spPr>
        <p:txBody>
          <a:bodyPr wrap="square">
            <a:spAutoFit/>
          </a:bodyPr>
          <a:lstStyle/>
          <a:p>
            <a:r>
              <a:rPr lang="es-CO" sz="1600" dirty="0" smtClean="0">
                <a:latin typeface="Ravie" panose="04040805050809020602" pitchFamily="82" charset="0"/>
                <a:cs typeface="Arial" pitchFamily="34" charset="0"/>
                <a:sym typeface="Wingdings" panose="05000000000000000000" pitchFamily="2" charset="2"/>
              </a:rPr>
              <a:t>Es </a:t>
            </a:r>
            <a:r>
              <a:rPr lang="es-CO" sz="1600" dirty="0">
                <a:latin typeface="Ravie" panose="04040805050809020602" pitchFamily="82" charset="0"/>
                <a:cs typeface="Arial" pitchFamily="34" charset="0"/>
                <a:sym typeface="Wingdings" panose="05000000000000000000" pitchFamily="2" charset="2"/>
              </a:rPr>
              <a:t>la diferencia entre el mayor y el menor de los valores.</a:t>
            </a:r>
            <a:endParaRPr lang="es-CO" sz="1600" dirty="0">
              <a:latin typeface="Ravie" panose="04040805050809020602" pitchFamily="82" charset="0"/>
              <a:cs typeface="Arial" pitchFamily="34" charset="0"/>
            </a:endParaRPr>
          </a:p>
        </p:txBody>
      </p:sp>
      <p:sp>
        <p:nvSpPr>
          <p:cNvPr id="12" name="11 CuadroTexto"/>
          <p:cNvSpPr txBox="1"/>
          <p:nvPr/>
        </p:nvSpPr>
        <p:spPr>
          <a:xfrm>
            <a:off x="3428097" y="1907540"/>
            <a:ext cx="2287806" cy="369332"/>
          </a:xfrm>
          <a:prstGeom prst="rect">
            <a:avLst/>
          </a:prstGeom>
          <a:solidFill>
            <a:srgbClr val="FFC000"/>
          </a:solidFill>
        </p:spPr>
        <p:txBody>
          <a:bodyPr wrap="none" rtlCol="0">
            <a:spAutoFit/>
          </a:bodyPr>
          <a:lstStyle/>
          <a:p>
            <a:r>
              <a:rPr lang="en-AU" dirty="0" smtClean="0">
                <a:effectLst>
                  <a:outerShdw blurRad="38100" dist="38100" dir="2700000" algn="tl">
                    <a:srgbClr val="000000">
                      <a:alpha val="43137"/>
                    </a:srgbClr>
                  </a:outerShdw>
                </a:effectLst>
                <a:latin typeface="Ravie" panose="04040805050809020602" pitchFamily="82" charset="0"/>
              </a:rPr>
              <a:t>R = </a:t>
            </a:r>
            <a:r>
              <a:rPr lang="en-AU" dirty="0" err="1" smtClean="0">
                <a:effectLst>
                  <a:outerShdw blurRad="38100" dist="38100" dir="2700000" algn="tl">
                    <a:srgbClr val="000000">
                      <a:alpha val="43137"/>
                    </a:srgbClr>
                  </a:outerShdw>
                </a:effectLst>
                <a:latin typeface="Ravie" panose="04040805050809020602" pitchFamily="82" charset="0"/>
              </a:rPr>
              <a:t>V</a:t>
            </a:r>
            <a:r>
              <a:rPr lang="en-AU" baseline="-25000" dirty="0" err="1" smtClean="0">
                <a:effectLst>
                  <a:outerShdw blurRad="38100" dist="38100" dir="2700000" algn="tl">
                    <a:srgbClr val="000000">
                      <a:alpha val="43137"/>
                    </a:srgbClr>
                  </a:outerShdw>
                </a:effectLst>
                <a:latin typeface="Ravie" panose="04040805050809020602" pitchFamily="82" charset="0"/>
              </a:rPr>
              <a:t>máx</a:t>
            </a:r>
            <a:r>
              <a:rPr lang="en-AU" dirty="0" smtClean="0">
                <a:effectLst>
                  <a:outerShdw blurRad="38100" dist="38100" dir="2700000" algn="tl">
                    <a:srgbClr val="000000">
                      <a:alpha val="43137"/>
                    </a:srgbClr>
                  </a:outerShdw>
                </a:effectLst>
                <a:latin typeface="Ravie" panose="04040805050809020602" pitchFamily="82" charset="0"/>
              </a:rPr>
              <a:t> - </a:t>
            </a:r>
            <a:r>
              <a:rPr lang="en-AU" dirty="0" err="1" smtClean="0">
                <a:effectLst>
                  <a:outerShdw blurRad="38100" dist="38100" dir="2700000" algn="tl">
                    <a:srgbClr val="000000">
                      <a:alpha val="43137"/>
                    </a:srgbClr>
                  </a:outerShdw>
                </a:effectLst>
                <a:latin typeface="Ravie" panose="04040805050809020602" pitchFamily="82" charset="0"/>
              </a:rPr>
              <a:t>V</a:t>
            </a:r>
            <a:r>
              <a:rPr lang="en-AU" baseline="-25000" dirty="0" err="1" smtClean="0">
                <a:effectLst>
                  <a:outerShdw blurRad="38100" dist="38100" dir="2700000" algn="tl">
                    <a:srgbClr val="000000">
                      <a:alpha val="43137"/>
                    </a:srgbClr>
                  </a:outerShdw>
                </a:effectLst>
                <a:latin typeface="Ravie" panose="04040805050809020602" pitchFamily="82" charset="0"/>
              </a:rPr>
              <a:t>mín</a:t>
            </a:r>
            <a:endParaRPr lang="en-AU" baseline="-25000" dirty="0">
              <a:effectLst>
                <a:outerShdw blurRad="38100" dist="38100" dir="2700000" algn="tl">
                  <a:srgbClr val="000000">
                    <a:alpha val="43137"/>
                  </a:srgbClr>
                </a:outerShdw>
              </a:effectLst>
              <a:latin typeface="Ravie" panose="04040805050809020602" pitchFamily="82" charset="0"/>
            </a:endParaRPr>
          </a:p>
        </p:txBody>
      </p:sp>
      <p:sp>
        <p:nvSpPr>
          <p:cNvPr id="13" name="12 CuadroTexto"/>
          <p:cNvSpPr txBox="1"/>
          <p:nvPr/>
        </p:nvSpPr>
        <p:spPr>
          <a:xfrm>
            <a:off x="-11793" y="2600618"/>
            <a:ext cx="4223753" cy="369332"/>
          </a:xfrm>
          <a:prstGeom prst="rect">
            <a:avLst/>
          </a:prstGeom>
          <a:noFill/>
        </p:spPr>
        <p:txBody>
          <a:bodyPr wrap="square" rtlCol="0">
            <a:spAutoFit/>
          </a:bodyPr>
          <a:lstStyle/>
          <a:p>
            <a:r>
              <a:rPr lang="en-AU" dirty="0" smtClean="0">
                <a:latin typeface="Ravie" panose="04040805050809020602" pitchFamily="82" charset="0"/>
              </a:rPr>
              <a:t>2. </a:t>
            </a:r>
            <a:r>
              <a:rPr lang="es-CO" dirty="0" smtClean="0">
                <a:latin typeface="Ravie" panose="04040805050809020602" pitchFamily="82" charset="0"/>
              </a:rPr>
              <a:t>Amplitud</a:t>
            </a:r>
            <a:r>
              <a:rPr lang="en-AU" dirty="0" smtClean="0">
                <a:latin typeface="Ravie" panose="04040805050809020602" pitchFamily="82" charset="0"/>
              </a:rPr>
              <a:t> del </a:t>
            </a:r>
            <a:r>
              <a:rPr lang="es-CO" dirty="0" smtClean="0">
                <a:latin typeface="Ravie" panose="04040805050809020602" pitchFamily="82" charset="0"/>
              </a:rPr>
              <a:t>Intervalos</a:t>
            </a:r>
            <a:endParaRPr lang="es-CO" dirty="0">
              <a:latin typeface="Ravie" panose="04040805050809020602" pitchFamily="82" charset="0"/>
            </a:endParaRPr>
          </a:p>
        </p:txBody>
      </p:sp>
      <p:sp>
        <p:nvSpPr>
          <p:cNvPr id="15" name="14 Rectángulo"/>
          <p:cNvSpPr/>
          <p:nvPr/>
        </p:nvSpPr>
        <p:spPr>
          <a:xfrm>
            <a:off x="4211960" y="2492896"/>
            <a:ext cx="4932041" cy="584775"/>
          </a:xfrm>
          <a:prstGeom prst="rect">
            <a:avLst/>
          </a:prstGeom>
        </p:spPr>
        <p:txBody>
          <a:bodyPr wrap="square">
            <a:spAutoFit/>
          </a:bodyPr>
          <a:lstStyle/>
          <a:p>
            <a:r>
              <a:rPr lang="es-CO" sz="1600" dirty="0" smtClean="0">
                <a:latin typeface="Ravie" panose="04040805050809020602" pitchFamily="82" charset="0"/>
                <a:cs typeface="Arial" pitchFamily="34" charset="0"/>
                <a:sym typeface="Wingdings" panose="05000000000000000000" pitchFamily="2" charset="2"/>
              </a:rPr>
              <a:t>Divida el rango (R) entre el número de clases que quiere</a:t>
            </a:r>
            <a:endParaRPr lang="es-CO" sz="1600" dirty="0">
              <a:latin typeface="Ravie" panose="04040805050809020602" pitchFamily="82" charset="0"/>
              <a:cs typeface="Arial" pitchFamily="34" charset="0"/>
            </a:endParaRPr>
          </a:p>
        </p:txBody>
      </p:sp>
      <p:sp>
        <p:nvSpPr>
          <p:cNvPr id="16" name="15 CuadroTexto"/>
          <p:cNvSpPr txBox="1"/>
          <p:nvPr/>
        </p:nvSpPr>
        <p:spPr>
          <a:xfrm>
            <a:off x="16341" y="3356992"/>
            <a:ext cx="9127660" cy="369332"/>
          </a:xfrm>
          <a:prstGeom prst="rect">
            <a:avLst/>
          </a:prstGeom>
          <a:noFill/>
        </p:spPr>
        <p:txBody>
          <a:bodyPr wrap="square" rtlCol="0">
            <a:spAutoFit/>
          </a:bodyPr>
          <a:lstStyle/>
          <a:p>
            <a:r>
              <a:rPr lang="es-CO" dirty="0" smtClean="0">
                <a:latin typeface="Ravie" panose="04040805050809020602" pitchFamily="82" charset="0"/>
              </a:rPr>
              <a:t>3. Redondee el valor obtenido en 2 al natural más cercano. </a:t>
            </a:r>
            <a:endParaRPr lang="es-CO" dirty="0">
              <a:latin typeface="Ravie" panose="04040805050809020602" pitchFamily="82" charset="0"/>
            </a:endParaRPr>
          </a:p>
        </p:txBody>
      </p:sp>
      <p:sp>
        <p:nvSpPr>
          <p:cNvPr id="17" name="16 CuadroTexto"/>
          <p:cNvSpPr txBox="1"/>
          <p:nvPr/>
        </p:nvSpPr>
        <p:spPr>
          <a:xfrm>
            <a:off x="0" y="4077072"/>
            <a:ext cx="9144000" cy="646331"/>
          </a:xfrm>
          <a:prstGeom prst="rect">
            <a:avLst/>
          </a:prstGeom>
          <a:noFill/>
        </p:spPr>
        <p:txBody>
          <a:bodyPr wrap="square" rtlCol="0">
            <a:spAutoFit/>
          </a:bodyPr>
          <a:lstStyle/>
          <a:p>
            <a:r>
              <a:rPr lang="es-CO" dirty="0" smtClean="0">
                <a:latin typeface="Ravie" panose="04040805050809020602" pitchFamily="82" charset="0"/>
              </a:rPr>
              <a:t>4. Construya la tabla de frecuencia con las siguientes columnas:</a:t>
            </a:r>
            <a:endParaRPr lang="es-CO" dirty="0">
              <a:latin typeface="Ravie" panose="04040805050809020602" pitchFamily="82" charset="0"/>
            </a:endParaRPr>
          </a:p>
        </p:txBody>
      </p:sp>
      <p:grpSp>
        <p:nvGrpSpPr>
          <p:cNvPr id="25" name="24 Grupo"/>
          <p:cNvGrpSpPr/>
          <p:nvPr/>
        </p:nvGrpSpPr>
        <p:grpSpPr>
          <a:xfrm>
            <a:off x="998588" y="5013272"/>
            <a:ext cx="7146824" cy="864000"/>
            <a:chOff x="971600" y="3069056"/>
            <a:chExt cx="7146824" cy="864000"/>
          </a:xfrm>
        </p:grpSpPr>
        <p:sp>
          <p:nvSpPr>
            <p:cNvPr id="26" name="25 Rectángulo"/>
            <p:cNvSpPr/>
            <p:nvPr/>
          </p:nvSpPr>
          <p:spPr>
            <a:xfrm>
              <a:off x="6930800" y="3069056"/>
              <a:ext cx="1187624" cy="864000"/>
            </a:xfrm>
            <a:prstGeom prst="rect">
              <a:avLst/>
            </a:prstGeom>
            <a:solidFill>
              <a:schemeClr val="bg1">
                <a:lumMod val="65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Frecuencia relativa acumulada </a:t>
              </a:r>
            </a:p>
            <a:p>
              <a:pPr algn="ctr"/>
              <a:r>
                <a:rPr lang="es-CO" sz="1050" dirty="0" smtClean="0">
                  <a:solidFill>
                    <a:schemeClr val="tx1"/>
                  </a:solidFill>
                  <a:latin typeface="Ravie" panose="04040805050809020602" pitchFamily="82" charset="0"/>
                </a:rPr>
                <a:t>F</a:t>
              </a:r>
              <a:r>
                <a:rPr lang="es-CO" sz="1050" baseline="-25000" dirty="0" smtClean="0">
                  <a:solidFill>
                    <a:schemeClr val="tx1"/>
                  </a:solidFill>
                  <a:latin typeface="Ravie" panose="04040805050809020602" pitchFamily="82" charset="0"/>
                </a:rPr>
                <a:t>r</a:t>
              </a:r>
              <a:endParaRPr lang="es-CO" sz="1050" baseline="-25000" dirty="0">
                <a:solidFill>
                  <a:schemeClr val="tx1"/>
                </a:solidFill>
                <a:latin typeface="Ravie" panose="04040805050809020602" pitchFamily="82" charset="0"/>
              </a:endParaRPr>
            </a:p>
          </p:txBody>
        </p:sp>
        <p:sp>
          <p:nvSpPr>
            <p:cNvPr id="27" name="26 Rectángulo"/>
            <p:cNvSpPr/>
            <p:nvPr/>
          </p:nvSpPr>
          <p:spPr>
            <a:xfrm>
              <a:off x="5743176" y="3069056"/>
              <a:ext cx="1187624" cy="864000"/>
            </a:xfrm>
            <a:prstGeom prst="rect">
              <a:avLst/>
            </a:prstGeom>
            <a:solidFill>
              <a:schemeClr val="bg1">
                <a:lumMod val="65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Frecuencia relativa </a:t>
              </a:r>
            </a:p>
            <a:p>
              <a:pPr algn="ctr"/>
              <a:r>
                <a:rPr lang="es-CO" sz="1050" dirty="0" smtClean="0">
                  <a:solidFill>
                    <a:schemeClr val="tx1"/>
                  </a:solidFill>
                  <a:latin typeface="Ravie" panose="04040805050809020602" pitchFamily="82" charset="0"/>
                </a:rPr>
                <a:t>F</a:t>
              </a:r>
              <a:endParaRPr lang="es-CO" sz="1050" baseline="-25000" dirty="0">
                <a:solidFill>
                  <a:schemeClr val="tx1"/>
                </a:solidFill>
                <a:latin typeface="Ravie" panose="04040805050809020602" pitchFamily="82" charset="0"/>
              </a:endParaRPr>
            </a:p>
          </p:txBody>
        </p:sp>
        <p:sp>
          <p:nvSpPr>
            <p:cNvPr id="28" name="27 Rectángulo"/>
            <p:cNvSpPr/>
            <p:nvPr/>
          </p:nvSpPr>
          <p:spPr>
            <a:xfrm>
              <a:off x="3367928" y="3069056"/>
              <a:ext cx="1187624" cy="864000"/>
            </a:xfrm>
            <a:prstGeom prst="rect">
              <a:avLst/>
            </a:prstGeom>
            <a:solidFill>
              <a:schemeClr val="bg1">
                <a:lumMod val="65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Frecuencia absoluta</a:t>
              </a:r>
            </a:p>
            <a:p>
              <a:pPr algn="ctr"/>
              <a:r>
                <a:rPr lang="es-CO" sz="1050" dirty="0">
                  <a:solidFill>
                    <a:schemeClr val="tx1"/>
                  </a:solidFill>
                  <a:latin typeface="Ravie" panose="04040805050809020602" pitchFamily="82" charset="0"/>
                </a:rPr>
                <a:t>f</a:t>
              </a:r>
            </a:p>
          </p:txBody>
        </p:sp>
        <p:sp>
          <p:nvSpPr>
            <p:cNvPr id="29" name="28 Rectángulo"/>
            <p:cNvSpPr/>
            <p:nvPr/>
          </p:nvSpPr>
          <p:spPr>
            <a:xfrm>
              <a:off x="2545149" y="3069056"/>
              <a:ext cx="822779" cy="864000"/>
            </a:xfrm>
            <a:prstGeom prst="rect">
              <a:avLst/>
            </a:prstGeom>
            <a:solidFill>
              <a:schemeClr val="bg1">
                <a:lumMod val="65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Punto medio</a:t>
              </a:r>
              <a:endParaRPr lang="es-CO" sz="1050" dirty="0">
                <a:solidFill>
                  <a:schemeClr val="tx1"/>
                </a:solidFill>
                <a:latin typeface="Ravie" panose="04040805050809020602" pitchFamily="82" charset="0"/>
              </a:endParaRPr>
            </a:p>
          </p:txBody>
        </p:sp>
        <p:sp>
          <p:nvSpPr>
            <p:cNvPr id="30" name="29 Rectángulo"/>
            <p:cNvSpPr/>
            <p:nvPr/>
          </p:nvSpPr>
          <p:spPr>
            <a:xfrm>
              <a:off x="1650362" y="3069056"/>
              <a:ext cx="894787" cy="864000"/>
            </a:xfrm>
            <a:prstGeom prst="rect">
              <a:avLst/>
            </a:prstGeom>
            <a:solidFill>
              <a:schemeClr val="bg1">
                <a:lumMod val="65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Límite de clase</a:t>
              </a:r>
              <a:endParaRPr lang="es-CO" sz="1050" dirty="0">
                <a:solidFill>
                  <a:schemeClr val="tx1"/>
                </a:solidFill>
                <a:latin typeface="Ravie" panose="04040805050809020602" pitchFamily="82" charset="0"/>
              </a:endParaRPr>
            </a:p>
          </p:txBody>
        </p:sp>
        <p:sp>
          <p:nvSpPr>
            <p:cNvPr id="31" name="30 Rectángulo"/>
            <p:cNvSpPr/>
            <p:nvPr/>
          </p:nvSpPr>
          <p:spPr>
            <a:xfrm>
              <a:off x="971600" y="3069056"/>
              <a:ext cx="678762" cy="864000"/>
            </a:xfrm>
            <a:prstGeom prst="rect">
              <a:avLst/>
            </a:prstGeom>
            <a:solidFill>
              <a:schemeClr val="bg1">
                <a:lumMod val="65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Clase</a:t>
              </a:r>
              <a:endParaRPr lang="es-CO" sz="1050" dirty="0">
                <a:solidFill>
                  <a:schemeClr val="tx1"/>
                </a:solidFill>
                <a:latin typeface="Ravie" panose="04040805050809020602" pitchFamily="82" charset="0"/>
              </a:endParaRPr>
            </a:p>
          </p:txBody>
        </p:sp>
        <p:sp>
          <p:nvSpPr>
            <p:cNvPr id="32" name="31 Rectángulo"/>
            <p:cNvSpPr/>
            <p:nvPr/>
          </p:nvSpPr>
          <p:spPr>
            <a:xfrm>
              <a:off x="4555552" y="3069056"/>
              <a:ext cx="1187624" cy="864000"/>
            </a:xfrm>
            <a:prstGeom prst="rect">
              <a:avLst/>
            </a:prstGeom>
            <a:solidFill>
              <a:schemeClr val="bg1">
                <a:lumMod val="65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Frecuencia absoluta acumulada </a:t>
              </a:r>
            </a:p>
            <a:p>
              <a:pPr algn="ctr"/>
              <a:r>
                <a:rPr lang="es-CO" sz="1050" dirty="0" smtClean="0">
                  <a:solidFill>
                    <a:schemeClr val="tx1"/>
                  </a:solidFill>
                  <a:latin typeface="Ravie" panose="04040805050809020602" pitchFamily="82" charset="0"/>
                </a:rPr>
                <a:t>f</a:t>
              </a:r>
              <a:r>
                <a:rPr lang="es-CO" sz="1050" baseline="-25000" dirty="0" smtClean="0">
                  <a:solidFill>
                    <a:schemeClr val="tx1"/>
                  </a:solidFill>
                  <a:latin typeface="Ravie" panose="04040805050809020602" pitchFamily="82" charset="0"/>
                </a:rPr>
                <a:t>i</a:t>
              </a:r>
              <a:endParaRPr lang="es-CO" sz="1050" baseline="-25000" dirty="0">
                <a:solidFill>
                  <a:schemeClr val="tx1"/>
                </a:solidFill>
                <a:latin typeface="Ravie" panose="04040805050809020602" pitchFamily="82" charset="0"/>
              </a:endParaRPr>
            </a:p>
          </p:txBody>
        </p:sp>
      </p:grpSp>
    </p:spTree>
    <p:extLst>
      <p:ext uri="{BB962C8B-B14F-4D97-AF65-F5344CB8AC3E}">
        <p14:creationId xmlns:p14="http://schemas.microsoft.com/office/powerpoint/2010/main" val="255271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5000"/>
                                  </p:iterate>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iterate type="lt">
                                    <p:tmAbs val="100"/>
                                  </p:iterate>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anim calcmode="lin" valueType="num">
                                      <p:cBhvr>
                                        <p:cTn id="19" dur="500" fill="hold"/>
                                        <p:tgtEl>
                                          <p:spTgt spid="12"/>
                                        </p:tgtEl>
                                        <p:attrNameLst>
                                          <p:attrName>ppt_x</p:attrName>
                                        </p:attrNameLst>
                                      </p:cBhvr>
                                      <p:tavLst>
                                        <p:tav tm="0">
                                          <p:val>
                                            <p:fltVal val="0.5"/>
                                          </p:val>
                                        </p:tav>
                                        <p:tav tm="100000">
                                          <p:val>
                                            <p:strVal val="#ppt_x"/>
                                          </p:val>
                                        </p:tav>
                                      </p:tavLst>
                                    </p:anim>
                                    <p:anim calcmode="lin" valueType="num">
                                      <p:cBhvr>
                                        <p:cTn id="20" dur="500" fill="hold"/>
                                        <p:tgtEl>
                                          <p:spTgt spid="12"/>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iterate type="lt">
                                    <p:tmAbs val="100"/>
                                  </p:iterate>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iterate type="lt">
                                    <p:tmAbs val="100"/>
                                  </p:iterate>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iterate type="lt">
                                    <p:tmAbs val="100"/>
                                  </p:iterate>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53" presetClass="entr" presetSubtype="528" fill="hold" nodeType="click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500" fill="hold"/>
                                        <p:tgtEl>
                                          <p:spTgt spid="25"/>
                                        </p:tgtEl>
                                        <p:attrNameLst>
                                          <p:attrName>ppt_w</p:attrName>
                                        </p:attrNameLst>
                                      </p:cBhvr>
                                      <p:tavLst>
                                        <p:tav tm="0">
                                          <p:val>
                                            <p:fltVal val="0"/>
                                          </p:val>
                                        </p:tav>
                                        <p:tav tm="100000">
                                          <p:val>
                                            <p:strVal val="#ppt_w"/>
                                          </p:val>
                                        </p:tav>
                                      </p:tavLst>
                                    </p:anim>
                                    <p:anim calcmode="lin" valueType="num">
                                      <p:cBhvr>
                                        <p:cTn id="42" dur="500" fill="hold"/>
                                        <p:tgtEl>
                                          <p:spTgt spid="25"/>
                                        </p:tgtEl>
                                        <p:attrNameLst>
                                          <p:attrName>ppt_h</p:attrName>
                                        </p:attrNameLst>
                                      </p:cBhvr>
                                      <p:tavLst>
                                        <p:tav tm="0">
                                          <p:val>
                                            <p:fltVal val="0"/>
                                          </p:val>
                                        </p:tav>
                                        <p:tav tm="100000">
                                          <p:val>
                                            <p:strVal val="#ppt_h"/>
                                          </p:val>
                                        </p:tav>
                                      </p:tavLst>
                                    </p:anim>
                                    <p:animEffect transition="in" filter="fade">
                                      <p:cBhvr>
                                        <p:cTn id="43" dur="500"/>
                                        <p:tgtEl>
                                          <p:spTgt spid="25"/>
                                        </p:tgtEl>
                                      </p:cBhvr>
                                    </p:animEffect>
                                    <p:anim calcmode="lin" valueType="num">
                                      <p:cBhvr>
                                        <p:cTn id="44" dur="500" fill="hold"/>
                                        <p:tgtEl>
                                          <p:spTgt spid="25"/>
                                        </p:tgtEl>
                                        <p:attrNameLst>
                                          <p:attrName>ppt_x</p:attrName>
                                        </p:attrNameLst>
                                      </p:cBhvr>
                                      <p:tavLst>
                                        <p:tav tm="0">
                                          <p:val>
                                            <p:fltVal val="0.5"/>
                                          </p:val>
                                        </p:tav>
                                        <p:tav tm="100000">
                                          <p:val>
                                            <p:strVal val="#ppt_x"/>
                                          </p:val>
                                        </p:tav>
                                      </p:tavLst>
                                    </p:anim>
                                    <p:anim calcmode="lin" valueType="num">
                                      <p:cBhvr>
                                        <p:cTn id="45" dur="500" fill="hold"/>
                                        <p:tgtEl>
                                          <p:spTgt spid="2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2" grpId="0" animBg="1"/>
      <p:bldP spid="13" grpId="0"/>
      <p:bldP spid="15" grpId="0"/>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003323" y="57398"/>
            <a:ext cx="4561185" cy="923330"/>
          </a:xfrm>
          <a:prstGeom prst="rect">
            <a:avLst/>
          </a:prstGeom>
          <a:noFill/>
        </p:spPr>
        <p:txBody>
          <a:bodyPr wrap="none" lIns="91440" tIns="45720" rIns="91440" bIns="45720">
            <a:spAutoFit/>
          </a:bodyPr>
          <a:lstStyle/>
          <a:p>
            <a:pPr algn="ctr"/>
            <a:r>
              <a:rPr lang="es-ES" sz="5400" b="1" cap="none" spc="0" dirty="0" smtClean="0">
                <a:ln w="17780" cmpd="sng">
                  <a:solidFill>
                    <a:schemeClr val="tx1"/>
                  </a:solidFill>
                  <a:prstDash val="solid"/>
                  <a:miter lim="800000"/>
                </a:ln>
                <a:effectLst>
                  <a:glow rad="101600">
                    <a:srgbClr val="FFFF00">
                      <a:alpha val="60000"/>
                    </a:srgbClr>
                  </a:glow>
                  <a:outerShdw blurRad="50800" algn="tl" rotWithShape="0">
                    <a:srgbClr val="000000"/>
                  </a:outerShdw>
                </a:effectLst>
                <a:latin typeface="Snap ITC" panose="04040A07060A02020202" pitchFamily="82" charset="0"/>
              </a:rPr>
              <a:t>GRÁFICAS</a:t>
            </a:r>
            <a:endParaRPr lang="es-ES" sz="5400" b="1" cap="none" spc="0" dirty="0">
              <a:ln w="17780" cmpd="sng">
                <a:solidFill>
                  <a:schemeClr val="tx1"/>
                </a:solidFill>
                <a:prstDash val="solid"/>
                <a:miter lim="800000"/>
              </a:ln>
              <a:effectLst>
                <a:glow rad="101600">
                  <a:srgbClr val="FFFF00">
                    <a:alpha val="60000"/>
                  </a:srgbClr>
                </a:glow>
                <a:outerShdw blurRad="50800" algn="tl" rotWithShape="0">
                  <a:srgbClr val="000000"/>
                </a:outerShdw>
              </a:effectLst>
              <a:latin typeface="Snap ITC" panose="04040A07060A02020202" pitchFamily="82" charset="0"/>
            </a:endParaRPr>
          </a:p>
        </p:txBody>
      </p:sp>
      <p:sp>
        <p:nvSpPr>
          <p:cNvPr id="3" name="AutoShape 2" descr="data:image/jpeg;base64,/9j/4AAQSkZJRgABAQAAAQABAAD/2wCEAAkGBg4QEA8QEBQQEQ8PEBAQDxAPERQVEBUQFBAVFRcVFBIXHiYeGBojGRISHy8gJCgpOCwsFR4xNTIqNSYrLSkBCQoKDgwOGQ8PGiwgHiQsLCk1KSk1LDApKSkpKSksLCwpLC0pMywpKSktKSksLCwsKiwpLCwuLCwsNSwsLCkzLP/AABEIALUBFwMBIgACEQEDEQH/xAAbAAEAAgMBAQAAAAAAAAAAAAAABAUBAwYCB//EAEkQAAEDAgIECQcICAcAAwAAAAEAAgMEEQUSFSGT0QYTMUFRUlOS0hQWIlRjkZQjMjNhcXN0shc0NUJygbO0B0NEYnWhsSQl0//EABoBAQADAQEBAAAAAAAAAAAAAAABAgMEBQb/xAAwEQEAAQIDBQYGAgMAAAAAAAAAAQIRAxJRBBRBYXETITEzscEiMlKRodGBskLS8P/aAAwDAQACEQMRAD8A+4oiICIiAiIgIiICIiAiIgLBWUQfJ8c4b18ctZEx8rRDPXhknFx8WWRx0xYxriNbml7zrH7w1lb8VxPEoo8SL62Rk8AfKyFsUGXizWObFJDJkIdFxZDHA+kHtNyOfs6rgTQyl5exx4ySaV9pHC75mxtedR5xEz7LLS3/AA/w8eUehIRUtc2QGaQgNfMZnNjBNmAyEuNrayg4vF+E2I05rHNqZH8TpKBjZI4ct6XDopWS6mA5y9xJ5vqXjFuElfG8wQ1lVJIySpiZnpoWOdUCeijiimzMyll6h3ygyg52ruqngHh8ss8r2Pc6obK2Rpmk4q80QikcI82VrnMaASAvMXADD2te3LI7jGyte6SaR8juNfC9zi9xvmzU8JB5sgQchi3D6qikrHNeHRw4lSBrGhhPkgfNDMwgXOt1LI7Xr9MW5ljCeH1VLLSudIGxzYpUtMbwxpNGTTxQxgHXfNVxv6fRPMuybwCw4ODxF6WbO45j6buNfJeTr+lI/l5jbkWH8AcOLnOMWsuzizj6DuMjfePqa4oxqtqbZB0LVlEQEREBERAREQEREBERAREQEREBERAui5nhNwjdSufctEYpw8E2uHmYNJudXzc1geeyvZa5rGB5Di0jN6AzWba9zbmsgkooYxIdnNsymkfZzbMoJiKHpH2c2zKaR9nNsygmIoekfZzbMppH2c2zKCYih6R9nNsymkfZzbMoJiKHpH2c2zKaR9nNsygmIoekfZzbMppH2c2zKCYih6R9nNsymkfZzbMoJiKHpH2c2zKaR9nNsygmIoekfZzbMppH2c2zKCYih6R9nNsymkfZzbMoJiKHpH2c2zKaR9nNsygmIoekfZzbMppH2c2zKCYih6R9nNsymkfZzbMoJiKHpH2c2zKaR9nNsygmIoekfZzbMrIxH2c2zKCWiIgIixmQaJqCJ5c5zQS6MxOJ5TG43LT9SxiAHEy/dP8AyFVONYjVNldHAY25Yo5LvaXOc5z5GBgF7a3CIX5gXHoVjitQ1kMpdzxvGppOvIegFBKhHot/hH/i92UGLFYsrdbuQf5cnR/Cveloel2zk8KCXZLKJpaHpds5PCmloel2zk8KCXZLKJpaHpds5PCmloel2zk8KCXZLKJpaHpds5PCmloel2zk8KCXZLKJpaHpds5PCmloel2zk8KCXZLKJpaHpds5PCmloel2zk8KCXZLKrxHhNS08Zllc8MBaNUMrjdzg0AANubkhV/6QKHoqvgqr/8ANa0YOJXF6aZmFZqiPGXSWSy5v9IFD0VXwVV4E/SBQ9FV8FVeBX3XG+ifsjPTq6SyWXNH/EGhFyfKrDWT5FU8ncVrS49TyMZIwuLJGNew8XJra5oIPzeghZ14VeHF64mOq0VRPgsLJZRNLQ9LtnJ4U0tD0u2cnhWaUuyWUTS0PS7ZyeFNLQ9LtnJ4UEuyWUTS0PS7ZyeFNLQ9LtnJ4UEuyWUTS0PS7ZyeFNLQ9LtnJ4UEuyWUTS0PS7ZyeFNLQ9LtnJ4UEuyWUTS0PS7ZyeFZGKxdLtnJ4UEtERBXcIQ7ySpDJHQv4mTLKxjnvYcps5rGek4joGvoXI8E8WM9axramaTJSkzRvzNj1uDY8scr+MBbkfdzmlxJu4gFoXV8KJXtoqtzMoe2nlLc0hjbmDDa8gc0sH15hbpHKuO4H4rFLXRthc52Sml4/jq8TPz3ZZ0cQqpcrTruC3Vq9LpDt6zB4ZXB7g4PGWzmSPYfRLiNbSOd7vetuID5GX7qT8hVFwj4STU8vFxtYQ2nfUOL73IZmJYACLXDR6Wu3QVcYtUNZDLmNrskA1E68h6EEuH5rf4R/wCL2oEWLQ5W+lzD91/R9i96Xg6x7r9yCYih6Xg6x7r9yaXg6x7r9yCYih6Xg6x7r9yaXg6x7r9yCYih6Xg6x7r9yaXg6x7r9yCYih6Xg6x7r9yaXg6x7r9yCYsKJpeDrHuv3JpeDrHuv3IKT/EX9RP4mi/u4lBK3cPsQifR5Wm5NTR/uuH+ri6QtK9fZvIjrPpS8/avmhhFlFu5Gis+jk+7k/IV0nBD9n0H4Ol/oMXOVn0cn3cn5CrngnicQoKEF2sUdKD6LuwZ9S5dr8qOvs7dk4uhWVD0tD1j3X7k0vB1j3X7l5buTEUPS8HWPdfuTS8HWPdfuQTEUPS8HWPdfuTS8HWPdfuQTEUPS8HWPdfuTS8HWPdfuQTEUPS8HWPdfuTS8HWPdfuQTEUPS8HWPdfuQYtD1j0fNfuQTEREFdwhc8UlSWC7xDJlGaRlzlP78Xpt+1uvoXFcCJA2syNidAHtndaSrrHuc0ZMto5gGucLnMddha3KV2XCkuFFV5TG13k8uV0zssQOQ2L3czbrlODEAbWwkRwRZYZ4ZM1THNM+VvFk5A0nIR+8Bq1j6kHWYlwdp6hwfIH5svFnK8tvGb5mG3McxupWID5Gb7uT8pVfwkxaSmjY6MMJc8tOe5FhE99rAg6ywC/I0EuOppUvFalrIZC42vG8Dn15D0IJcPzW/wAI/wDF7UCLFoMrfTHIOY9H2L3peDrj3HcgmIoel4OuPcdyaXg649x3IJiKHpeDrj3Hcml4OuPcdyCYsKJpeDrj3HcsaXg649x3II2McKaOkcxlRKI3SNLmNLXuJaCAT6IPOR71A/SLhXrA2U3gVVj1Ux+JQFhuBQzg2v6zAttz9a9PC2bDmiJqveecfpyYm0TRVaIWH6RcK7cbKbwJ+kXCu3Gym8Cr7n60ufrV91wef3j/AFZ71VohcM+GeH1FMIYZg+R9TR5W5JBe1VGTrc0DkB9ymnnVHwvPyEX4yj/rtV30rqjDpw8KmKb+M+P8coY4mJNdpllERVYtFZ9HJ93J+QrpOCH7PoPwdL/QYubrPo5fu5PyFXXBPE4RQUILgCKOlBFjy8Qz6ly7X5UdfZ27LxdCFlQ9Lwdce47k0vB1x7juXlu5MRQ9Lwdce47k0vB1x7juQTEUPS8HXHuO5NLwdce47kExFD0vB1x7juTS8HXHuO5BMRQ9Lwdce47k0vB1x7juQTEsoel4OuPcdyDFoOuNerkO5BMREQU/DB+WgrTmjZamm9OVueNoyHW9mV1wOix+wrjf8PoofKn5JMOkLBKxopZIOOAu0nMGU8ZkHNnuByajyr6UQsBoQQsUweOpa1sheA1xcCx2U62OY4X6Cx7gft5lsr22hlt2T/yFQeEeNmlbCRxV5ZeLBmfkZqikktm5ieLyg8gvc8il4nO1sMpcWtvG8DMQNeQ6taCVD81v8I/8XuyiQ4hDlb8pHyD99vR9q96Rh7SPvt3oJFkso+kYe0j77d6aRh7SPvt3oJFkso+kYe0j77d6aQh7SPvt3oJFlhaNIQ9pH3271jSEPaR99u9ByfCb9pU/4Cf+5gWF54QzsfiUGVzXWoZ75SD/AKmDoXpezheXT095eZtHzyyiItXOo+F/0EX4yj/rtV4edUfC/wCgi/GUf9dqvDzrary6es+y3AREWKrTWfRy/dyfkK6Pgh+z6D8HS/0GLnKz6OX7uT8hV5wSrohQUAL4wRR0twXtv9Az61y7X5UdfZ27LxXyzZRtIQ9pH3271nSEPaR99u9eW7kiyWUfSEPaR99u9NIQ9pH3270EiyWUfSMPaR99u9NIw9pH3270EiyWUfSMPaR99u9NIw9pH3270EiyWUfSMPaR99u9NIw9pH3270EiyxZaNIw9pH3270GIQ9pH3270EhERAREQV+L4Mypa1r3Pblc4gxkA2dG+NzTcHUWSOH8/qW3EYxxMosDaJ9r/AMBTFMQbBE6V2sNtq6SSANdjYa7k9AJWMSnaIZSSADG+xJAv6B6UG2GBmVvot+aOYdC9+Ts6rfcFphrYsrfTj+aP329H2r35bF14++3eg9+Ts6rfcE4hnVb7gvHlsXXj77d6wa2Lrx99u9BVVfCvCoXuilqaOORhs9j5Y2vaeggm45Vq89sF9bodtFvXNUAa6oxM6iDiEtjqP+np+dT+Kb0D3BerueHFrzPhH5jo46tpyzMWW3ntgvrdDtot6x57YL63Q7aLeqrim9A9wTim9A9wUbph8/x+ld65IeIYxSVOIxGllhmayhmDzA9rgCamGwOXk1AqcqPKBigtYf8A155PxTVeLsnDiiKaY0c+JVmquyiIqslHwv8AoIvxlH/Xarw86o+F/wBBF+Mo/wCu1Xh51tV5dPWfZbgIiLFVorPo5Pu5PyFbuDHDDCWUVEySqomyMpadr2uljDg8QtBDgTcEEFaqz6OT7uT8hVZwTjHkNHqH6vFzDqhK8KnEw/iv48Okt8LF7O82dZ57YL63Q7aLenntgvrdDtot6qeKb0D3BOKb0D3Bcu6YfP8AH6bb1yW3ntgvrdDtot6scMxOjqml9O+CdjXZXOic14DrXsSOexC5jim9A9wWvghi1NBNiTZZYYiaqMtbJIxhI8li1gOIVMTZKYomqm94/cQ1wsfPNrO44hnVb7gnEM6rfcFX+dFB6zS/EReJPOeg9ZpfiIvEuHs69JdF4WHEM6rfcE4hnVb7gq/zooPWqX4iLxL3Bwgo5HZWVFO93LZk0ZNh9QKiaKo4Sm6bxDOq33BPJ2dVvuC8eWxddnfbvTy2Lrx99u9VHvydnVb7gnEM6rfcF48ti68ffbvTy2Lrs77d6DeiIgIiIIGMYPFVQvhlF2uBsQSHNNiA4Ec4uV6r4G8RI2wIbE8C4vyMIHKvGMYlJAzOyMy6zmAcGhrQxzib2NycoaBzlw5OVbcQlAikJIHyb+UgfulBAixvDMrbzUd7C/ysXR9q9acwzt6Paw71x2H4TTGGEmGEkxRk/JM6g+pSNEU3YwbJm5epueHrLinauTqdOYZ29HtYd6wccwzt6Paw71y+iKbsYNkzchwim7GDZM3JueHrP4N75I+EysdNiLoy1zHYhLlcwgtI4in5CNStFz/BKMNFc1oDWjEKkANAAAyxcgHIugXdi05asulvRyVzeqZERFmooj+1B/x5/umq8VGf2oP+PP8AdNV4tcX/AB6QtLKIiyVUfC/6CL8ZR/12q8POqPhf9BF+Mo/67VeHnW1Xl09Z9luAiIsVWms+jk+7k/IVXcEv1Cj/AA8X5VY1n0cn3cn5Cq7gl+oUf4eL8q1jyp6x6StwW6IiyVYXO4VRxSVmJl7I3kTUwGdjXW/+MOS4XRKjwP8AW8U++pv7YLbD+Su2kf2haFloqm7GHZM3Joqm7GHZM3KUiyzTqi6Loqm7GHZM3LVRUMLcSw/LHG27a2+VjRe0LOWwU9QhVRx4hh75HMY0NrRme4NbcxM5zqUTNU0zHKfSWuDPxw73yWPqM7oWfJI+ozuhQvOKi9YptvHvWfOKi9YptvH4l4vZV/TP2epeEzySPqM7oTyWPqs7oUPziovWKbbx+JPOKi5qim28e9Oyr+mS6xRYuiyullERSIWJUT5WsDH8WWyNeTkDwcpuAQT02P2tC9YjE10UmYA2Y8i4B/dPSo2OY4KUNJY5987nZSBljjbme7Xy2HNzqXXH5KX7t/5Sg4rDvoYfuo/yBSVW4filOIYQZYfoo/8AMZ1B9a36Vp+1h2rN69+0vGmO9LWFF0rT9rDtWb00rT9rDtWb1FpRaVbwV/1//I1P5YlermeDGIwDy68kQviFSReRouC2PWNescqu9K0/aw7Vm9bY8Tnn/uCZjvS1hRdK0/aw7Vm9NK0/aw7Vm9Y2lFpVp/ag/wCPP901Xi5s4jBpMO4yLL5ARfjGWv5S02ve11daVp+1h2rN62xYn4ekJmEtFE0rT9rDtWb00rT9rDtWb1laUWV3C/6CL8ZR/wBdqvOlc1wsxGB0EYbJET5XSHVI06hO251FXWlaftYeXtWb1rVE9nT1n2TbuS0UTStP2sO1ZvTStP2sO1ZvWNpRZtrPo5fu5PyFV3BL9Qo/w8X5Vvq8Up+Lk+Vh+jk/zWdQ/Wq/griUAoaQGSIEU8YIMjAQcvOLraInsp6x6Sm3c6BFE0rT9rDtWb00rT9rDtWb1laUWlKVHgf63in31N/bBWWlaftYdqzeqTBcRgFXiZMkQDpqfKTI2xtTgGxvrW2HE5K+kf2hMQ6VZUTStP2sO1ZvTStP2sO1ZvWFpRaUpc/j8DH1eGte1r2l9Vdr2gt+g6CrbStP2sO1ZvVJi+IwGsw0iSIhr6rMRIywvBzm+pa4V838T6StTE3XOhqXsYNjHuTQ1L2MGxj3L0MVp+1h2rN6aVp+1h2rN6pmr5o72NDUvYQbGPcqvhPhVO2jqXNiha4R3BbEwEHMNYICtdK0/aw7Vm9VfCjEYHUdSBJESYyABIwknMOQXWuFVVnpvfxj1TTe76izkH2IjeQfYi+al7EQ9oiIKjH8DNU1rQ/i7CRjjlzXZIzK62sWNuQ6/sKnVtCyVjmOANw4C45CQRf/ALUlEFS3gph4A/8Ai0vJ6vF4VnzVw/1Wk+Hi8KtVXY7POyFzoDGHt13laXC1jYBoIuS7K3l/evr5FbPVrKLQ1+auH+q0nw8XhTzVw/1Wl+Hj8KxhdTVOlmbNxWVoYW8WHXY45jkc4k5jlyOvYfOtZWyZ6tS0KaPghQAvJpqU5nAgGnj1DI1thq/2k/zWzzVw/wBVpfh4vCrVYKnPVrJZV+auH+q0nw8XhTzVw/1Wl+Hi8Kg0mMVQqhTy8SQ5z/mBzXNAjc8DWTmGoenYXOcW9G56NRnq1LKV3BCgztd5NS2a1wy+Tx2JJbr5P9v/AGtvmrh/qtL8PH4Vaopz1ayWVPmrh/qtJ8PF4VnzVw/1Wk+Hi8Kq8f4UPimNPCYxJlZcvbmIJa959AOaTZrY9py+jZdFRTF8cbyLF7GPIHIC5oNv+1GerUtCtn4I0DhYU1K30mm4p4/3XA25Oe1v5rZ5q4f6rS/Dx+FWqKc9WsllV5q4f6rSfDxeFY81cP8AVaT4eLwpjmMinMA9HNNKGAOI1jk1XI5XGNvPbNe2pa+C2Ky1EchltnilEZtG+PWYIpCCx5JBBlLfry351GerUtDb5q4f6rS/Dx+Fa6fghQNYxppqVxa1rS408dyQAL8n1K5RTnq1ksqvNXD/AFWk+Hi8Kx5q4f6rSfDxeFScYmlZC90IJkGUNAZnOt4BOTM3NYEm1xyKpwbHpZqnJmjfCYWPY5rHMc4mGCTNrcbE8cfk7XaMpJOZRnq1LQneauH+q0vw8XhWtvBGgD3O8mpbODAG+Tx2GXNr5OfN/wBK5RTnq1ktCq81cP8AVaX4eLwrHmrh/qtJ8PF4ValcnSY9VS5i18Lck8bDG6nlz5HzviABc4AtOQkSC+sOFtWuM9WpaFx5q4f6rS/DxeFa5OCFAXMIpqUBpJIFPHY3aRr1fXf+SuAsqc9WsloVXmrh/qtL8PF4VjzVw/1Wk+Hi8KtlzfCXFaqnc0sdHxbw1rWcQ+SQEyxxl/ovBdYytswDXY61GerUtCf5q4f6rSfDxeFeJeCdAWkCmpWkggOFPHcG2ojVzKbhdSZIYpCWuL2NcXMDg0kjlAdrA+o8ilpnq1LQ8sbYActgBdF6RVSIiICIiAo1fQtmZkcXgBzXAxvcx2ZpuPSbr5VJRBEpMPZE6RzS88Y7O4Pe5wzf7QeT+X1dCloiAsFZRBWUvB2mjkEjWnOC4tJe42BDhlAJ1NGd9hzZirNEQEREFbiXB+mqCHSN9MCwe0lrwD/ubr6R9hPSp8UYa0NaLNaAABzACwC9ogIiII1bh8UwaJGhwa5r23HI5pBH/YC84bhkdO0tjzWc7M4ve57icrWC7nEnU1jB9jQpaICIiCPW0TJWFj72JabtJa4Oa4OaQ4awQQD/ACUWh4P08Dw+NpaQxsYGdxaGhjGamk2vkiibfoYFZIgIiIMFV1NgNPG4uaDcva/W9xALS8tABOpoMsht0uKm1TiGPI5Q1x1cuoL5BR8McQFM5875WObFhWQ+m5z2M8ollls25IlbTEF1vmnXqBKD7HdZuvlEuJTmonElTPDTvrTG9xq3tBi0hUMvEbjiWsETWHKRfM3pF92n3PNTH5ZI6IQ4bxUz3SQCTIYc9pgPk3TGoAc4fMuM1kH1G6hV+FQz/SAnUACHEEWe2QEEchDmMN/qXBYtjBEWFviqaizqQyxOfLkkmlFVRMaJWtNpXZJZRbXe5P1rfQ4hIcJZI+d4MlbTslmbWPc8RPrI2PBlNjAchILQfRvy60He0lMyJjI2CzGNDWi99QGrWeVbbr5hNwhcyir2xVkszwaFtNOC50xjdBCTI2Nt3+lZ+sDWST0rViONOPlRZVyl8j4XBoq3RwsidW0rHMcRrpiwSZM7RZ7ZS7WQQA+qotVL8xnP6DdeYu5h++fnfbzog2oiICIiAiIgIiICIiAiIgIiICIiAiIgIiICIiAiIgIiIMELWaWPqt1DL80fNsRb7LOOr6yiIMPo43AhzGEG9wWgg3Nzqt0gH+SPpIyC0taQbggtBBBte4/kPcFlEGHUkZy3a05PmXaPR/h1av5LAoYg1zMjMjiS5uVuUk8txaxREAUUQOYMYHWDcwa29gLAXtyALBw+H0vk4/TADvQb6QbyA6tdkRBva0AWGoDUAOhERB//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4" name="AutoShape 4" descr="data:image/jpeg;base64,/9j/4AAQSkZJRgABAQAAAQABAAD/2wCEAAkGBg4QEA8QEBQQEQ8PEBAQDxAPERQVEBUQFBAVFRcVFBIXHiYeGBojGRISHy8gJCgpOCwsFR4xNTIqNSYrLSkBCQoKDgwOGQ8PGiwgHiQsLCk1KSk1LDApKSkpKSksLCwpLC0pMywpKSktKSksLCwsKiwpLCwuLCwsNSwsLCkzLP/AABEIALUBFwMBIgACEQEDEQH/xAAbAAEAAgMBAQAAAAAAAAAAAAAABAUBAwYCB//EAEkQAAEDAgIECQcICAcAAwAAAAEAAgMEEQUSFSGT0QYTMUFRUlOS0hQWIlRjkZQjMjNhcXN0shc0NUJygbO0B0NEYnWhsSQl0//EABoBAQADAQEBAAAAAAAAAAAAAAABAgMEBQb/xAAwEQEAAQIDBQYGAgMAAAAAAAAAAQIRAxJRBBRBYXETITEzscEiMlKRodGBskLS8P/aAAwDAQACEQMRAD8A+4oiICIiAiIgIiICIiAiIgLBWUQfJ8c4b18ctZEx8rRDPXhknFx8WWRx0xYxriNbml7zrH7w1lb8VxPEoo8SL62Rk8AfKyFsUGXizWObFJDJkIdFxZDHA+kHtNyOfs6rgTQyl5exx4ySaV9pHC75mxtedR5xEz7LLS3/AA/w8eUehIRUtc2QGaQgNfMZnNjBNmAyEuNrayg4vF+E2I05rHNqZH8TpKBjZI4ct6XDopWS6mA5y9xJ5vqXjFuElfG8wQ1lVJIySpiZnpoWOdUCeijiimzMyll6h3ygyg52ruqngHh8ss8r2Pc6obK2Rpmk4q80QikcI82VrnMaASAvMXADD2te3LI7jGyte6SaR8juNfC9zi9xvmzU8JB5sgQchi3D6qikrHNeHRw4lSBrGhhPkgfNDMwgXOt1LI7Xr9MW5ljCeH1VLLSudIGxzYpUtMbwxpNGTTxQxgHXfNVxv6fRPMuybwCw4ODxF6WbO45j6buNfJeTr+lI/l5jbkWH8AcOLnOMWsuzizj6DuMjfePqa4oxqtqbZB0LVlEQEREBERAREQEREBERAREQEREBERAui5nhNwjdSufctEYpw8E2uHmYNJudXzc1geeyvZa5rGB5Di0jN6AzWba9zbmsgkooYxIdnNsymkfZzbMoJiKHpH2c2zKaR9nNsygmIoekfZzbMppH2c2zKCYih6R9nNsymkfZzbMoJiKHpH2c2zKaR9nNsygmIoekfZzbMppH2c2zKCYih6R9nNsymkfZzbMoJiKHpH2c2zKaR9nNsygmIoekfZzbMppH2c2zKCYih6R9nNsymkfZzbMoJiKHpH2c2zKaR9nNsygmIoekfZzbMppH2c2zKCYih6R9nNsymkfZzbMoJiKHpH2c2zKaR9nNsygmIoekfZzbMrIxH2c2zKCWiIgIixmQaJqCJ5c5zQS6MxOJ5TG43LT9SxiAHEy/dP8AyFVONYjVNldHAY25Yo5LvaXOc5z5GBgF7a3CIX5gXHoVjitQ1kMpdzxvGppOvIegFBKhHot/hH/i92UGLFYsrdbuQf5cnR/Cveloel2zk8KCXZLKJpaHpds5PCmloel2zk8KCXZLKJpaHpds5PCmloel2zk8KCXZLKJpaHpds5PCmloel2zk8KCXZLKJpaHpds5PCmloel2zk8KCXZLKJpaHpds5PCmloel2zk8KCXZLKrxHhNS08Zllc8MBaNUMrjdzg0AANubkhV/6QKHoqvgqr/8ANa0YOJXF6aZmFZqiPGXSWSy5v9IFD0VXwVV4E/SBQ9FV8FVeBX3XG+ifsjPTq6SyWXNH/EGhFyfKrDWT5FU8ncVrS49TyMZIwuLJGNew8XJra5oIPzeghZ14VeHF64mOq0VRPgsLJZRNLQ9LtnJ4U0tD0u2cnhWaUuyWUTS0PS7ZyeFNLQ9LtnJ4UEuyWUTS0PS7ZyeFNLQ9LtnJ4UEuyWUTS0PS7ZyeFNLQ9LtnJ4UEuyWUTS0PS7ZyeFNLQ9LtnJ4UEuyWUTS0PS7ZyeFZGKxdLtnJ4UEtERBXcIQ7ySpDJHQv4mTLKxjnvYcps5rGek4joGvoXI8E8WM9axramaTJSkzRvzNj1uDY8scr+MBbkfdzmlxJu4gFoXV8KJXtoqtzMoe2nlLc0hjbmDDa8gc0sH15hbpHKuO4H4rFLXRthc52Sml4/jq8TPz3ZZ0cQqpcrTruC3Vq9LpDt6zB4ZXB7g4PGWzmSPYfRLiNbSOd7vetuID5GX7qT8hVFwj4STU8vFxtYQ2nfUOL73IZmJYACLXDR6Wu3QVcYtUNZDLmNrskA1E68h6EEuH5rf4R/wCL2oEWLQ5W+lzD91/R9i96Xg6x7r9yCYih6Xg6x7r9yaXg6x7r9yCYih6Xg6x7r9yaXg6x7r9yCYih6Xg6x7r9yaXg6x7r9yCYih6Xg6x7r9yaXg6x7r9yCYsKJpeDrHuv3JpeDrHuv3IKT/EX9RP4mi/u4lBK3cPsQifR5Wm5NTR/uuH+ri6QtK9fZvIjrPpS8/avmhhFlFu5Gis+jk+7k/IV0nBD9n0H4Ol/oMXOVn0cn3cn5CrngnicQoKEF2sUdKD6LuwZ9S5dr8qOvs7dk4uhWVD0tD1j3X7k0vB1j3X7l5buTEUPS8HWPdfuTS8HWPdfuQTEUPS8HWPdfuTS8HWPdfuQTEUPS8HWPdfuTS8HWPdfuQTEUPS8HWPdfuTS8HWPdfuQTEUPS8HWPdfuQYtD1j0fNfuQTEREFdwhc8UlSWC7xDJlGaRlzlP78Xpt+1uvoXFcCJA2syNidAHtndaSrrHuc0ZMto5gGucLnMddha3KV2XCkuFFV5TG13k8uV0zssQOQ2L3czbrlODEAbWwkRwRZYZ4ZM1THNM+VvFk5A0nIR+8Bq1j6kHWYlwdp6hwfIH5svFnK8tvGb5mG3McxupWID5Gb7uT8pVfwkxaSmjY6MMJc8tOe5FhE99rAg6ywC/I0EuOppUvFalrIZC42vG8Dn15D0IJcPzW/wAI/wDF7UCLFoMrfTHIOY9H2L3peDrj3HcgmIoel4OuPcdyaXg649x3IJiKHpeDrj3Hcml4OuPcdyCYsKJpeDrj3HcsaXg649x3II2McKaOkcxlRKI3SNLmNLXuJaCAT6IPOR71A/SLhXrA2U3gVVj1Ux+JQFhuBQzg2v6zAttz9a9PC2bDmiJqveecfpyYm0TRVaIWH6RcK7cbKbwJ+kXCu3Gym8Cr7n60ufrV91wef3j/AFZ71VohcM+GeH1FMIYZg+R9TR5W5JBe1VGTrc0DkB9ymnnVHwvPyEX4yj/rtV30rqjDpw8KmKb+M+P8coY4mJNdpllERVYtFZ9HJ93J+QrpOCH7PoPwdL/QYubrPo5fu5PyFXXBPE4RQUILgCKOlBFjy8Qz6ly7X5UdfZ27LxdCFlQ9Lwdce47k0vB1x7juXlu5MRQ9Lwdce47k0vB1x7juQTEUPS8HXHuO5NLwdce47kExFD0vB1x7juTS8HXHuO5BMRQ9Lwdce47k0vB1x7juQTEsoel4OuPcdyDFoOuNerkO5BMREQU/DB+WgrTmjZamm9OVueNoyHW9mV1wOix+wrjf8PoofKn5JMOkLBKxopZIOOAu0nMGU8ZkHNnuByajyr6UQsBoQQsUweOpa1sheA1xcCx2U62OY4X6Cx7gft5lsr22hlt2T/yFQeEeNmlbCRxV5ZeLBmfkZqikktm5ieLyg8gvc8il4nO1sMpcWtvG8DMQNeQ6taCVD81v8I/8XuyiQ4hDlb8pHyD99vR9q96Rh7SPvt3oJFkso+kYe0j77d6aRh7SPvt3oJFkso+kYe0j77d6aQh7SPvt3oJFlhaNIQ9pH3271jSEPaR99u9ByfCb9pU/4Cf+5gWF54QzsfiUGVzXWoZ75SD/AKmDoXpezheXT095eZtHzyyiItXOo+F/0EX4yj/rtV4edUfC/wCgi/GUf9dqvDzrary6es+y3AREWKrTWfRy/dyfkK6Pgh+z6D8HS/0GLnKz6OX7uT8hV5wSrohQUAL4wRR0twXtv9Az61y7X5UdfZ27LxXyzZRtIQ9pH3271nSEPaR99u9eW7kiyWUfSEPaR99u9NIQ9pH3270EiyWUfSMPaR99u9NIw9pH3270EiyWUfSMPaR99u9NIw9pH3270EiyWUfSMPaR99u9NIw9pH3270EiyxZaNIw9pH3270GIQ9pH3270EhERAREQV+L4Mypa1r3Pblc4gxkA2dG+NzTcHUWSOH8/qW3EYxxMosDaJ9r/AMBTFMQbBE6V2sNtq6SSANdjYa7k9AJWMSnaIZSSADG+xJAv6B6UG2GBmVvot+aOYdC9+Ts6rfcFphrYsrfTj+aP329H2r35bF14++3eg9+Ts6rfcE4hnVb7gvHlsXXj77d6wa2Lrx99u9BVVfCvCoXuilqaOORhs9j5Y2vaeggm45Vq89sF9bodtFvXNUAa6oxM6iDiEtjqP+np+dT+Kb0D3BerueHFrzPhH5jo46tpyzMWW3ntgvrdDtot6x57YL63Q7aLeqrim9A9wTim9A9wUbph8/x+ld65IeIYxSVOIxGllhmayhmDzA9rgCamGwOXk1AqcqPKBigtYf8A155PxTVeLsnDiiKaY0c+JVmquyiIqslHwv8AoIvxlH/Xarw86o+F/wBBF+Mo/wCu1Xh51tV5dPWfZbgIiLFVorPo5Pu5PyFbuDHDDCWUVEySqomyMpadr2uljDg8QtBDgTcEEFaqz6OT7uT8hVZwTjHkNHqH6vFzDqhK8KnEw/iv48Okt8LF7O82dZ57YL63Q7aLenntgvrdDtot6qeKb0D3BOKb0D3Bcu6YfP8AH6bb1yW3ntgvrdDtot6scMxOjqml9O+CdjXZXOic14DrXsSOexC5jim9A9wWvghi1NBNiTZZYYiaqMtbJIxhI8li1gOIVMTZKYomqm94/cQ1wsfPNrO44hnVb7gnEM6rfcFX+dFB6zS/EReJPOeg9ZpfiIvEuHs69JdF4WHEM6rfcE4hnVb7gq/zooPWqX4iLxL3Bwgo5HZWVFO93LZk0ZNh9QKiaKo4Sm6bxDOq33BPJ2dVvuC8eWxddnfbvTy2Lrx99u9VHvydnVb7gnEM6rfcF48ti68ffbvTy2Lrs77d6DeiIgIiIIGMYPFVQvhlF2uBsQSHNNiA4Ec4uV6r4G8RI2wIbE8C4vyMIHKvGMYlJAzOyMy6zmAcGhrQxzib2NycoaBzlw5OVbcQlAikJIHyb+UgfulBAixvDMrbzUd7C/ysXR9q9acwzt6Paw71x2H4TTGGEmGEkxRk/JM6g+pSNEU3YwbJm5epueHrLinauTqdOYZ29HtYd6wccwzt6Paw71y+iKbsYNkzchwim7GDZM3JueHrP4N75I+EysdNiLoy1zHYhLlcwgtI4in5CNStFz/BKMNFc1oDWjEKkANAAAyxcgHIugXdi05asulvRyVzeqZERFmooj+1B/x5/umq8VGf2oP+PP8AdNV4tcX/AB6QtLKIiyVUfC/6CL8ZR/12q8POqPhf9BF+Mo/67VeHnW1Xl09Z9luAiIsVWms+jk+7k/IVXcEv1Cj/AA8X5VY1n0cn3cn5Cq7gl+oUf4eL8q1jyp6x6StwW6IiyVYXO4VRxSVmJl7I3kTUwGdjXW/+MOS4XRKjwP8AW8U++pv7YLbD+Su2kf2haFloqm7GHZM3Joqm7GHZM3KUiyzTqi6Loqm7GHZM3LVRUMLcSw/LHG27a2+VjRe0LOWwU9QhVRx4hh75HMY0NrRme4NbcxM5zqUTNU0zHKfSWuDPxw73yWPqM7oWfJI+ozuhQvOKi9YptvHvWfOKi9YptvH4l4vZV/TP2epeEzySPqM7oTyWPqs7oUPziovWKbbx+JPOKi5qim28e9Oyr+mS6xRYuiyullERSIWJUT5WsDH8WWyNeTkDwcpuAQT02P2tC9YjE10UmYA2Y8i4B/dPSo2OY4KUNJY5987nZSBljjbme7Xy2HNzqXXH5KX7t/5Sg4rDvoYfuo/yBSVW4filOIYQZYfoo/8AMZ1B9a36Vp+1h2rN69+0vGmO9LWFF0rT9rDtWb00rT9rDtWb1FpRaVbwV/1//I1P5YlermeDGIwDy68kQviFSReRouC2PWNescqu9K0/aw7Vm9bY8Tnn/uCZjvS1hRdK0/aw7Vm9NK0/aw7Vm9Y2lFpVp/ag/wCPP901Xi5s4jBpMO4yLL5ARfjGWv5S02ve11daVp+1h2rN62xYn4ekJmEtFE0rT9rDtWb00rT9rDtWb1laUWV3C/6CL8ZR/wBdqvOlc1wsxGB0EYbJET5XSHVI06hO251FXWlaftYeXtWb1rVE9nT1n2TbuS0UTStP2sO1ZvTStP2sO1ZvWNpRZtrPo5fu5PyFV3BL9Qo/w8X5Vvq8Up+Lk+Vh+jk/zWdQ/Wq/griUAoaQGSIEU8YIMjAQcvOLraInsp6x6Sm3c6BFE0rT9rDtWb00rT9rDtWb1laUWlKVHgf63in31N/bBWWlaftYdqzeqTBcRgFXiZMkQDpqfKTI2xtTgGxvrW2HE5K+kf2hMQ6VZUTStP2sO1ZvTStP2sO1ZvWFpRaUpc/j8DH1eGte1r2l9Vdr2gt+g6CrbStP2sO1ZvVJi+IwGsw0iSIhr6rMRIywvBzm+pa4V838T6StTE3XOhqXsYNjHuTQ1L2MGxj3L0MVp+1h2rN6aVp+1h2rN6pmr5o72NDUvYQbGPcqvhPhVO2jqXNiha4R3BbEwEHMNYICtdK0/aw7Vm9VfCjEYHUdSBJESYyABIwknMOQXWuFVVnpvfxj1TTe76izkH2IjeQfYi+al7EQ9oiIKjH8DNU1rQ/i7CRjjlzXZIzK62sWNuQ6/sKnVtCyVjmOANw4C45CQRf/ALUlEFS3gph4A/8Ai0vJ6vF4VnzVw/1Wk+Hi8KtVXY7POyFzoDGHt13laXC1jYBoIuS7K3l/evr5FbPVrKLQ1+auH+q0nw8XhTzVw/1Wl+Hj8KxhdTVOlmbNxWVoYW8WHXY45jkc4k5jlyOvYfOtZWyZ6tS0KaPghQAvJpqU5nAgGnj1DI1thq/2k/zWzzVw/wBVpfh4vCrVYKnPVrJZV+auH+q0nw8XhTzVw/1Wl+Hi8Kg0mMVQqhTy8SQ5z/mBzXNAjc8DWTmGoenYXOcW9G56NRnq1LKV3BCgztd5NS2a1wy+Tx2JJbr5P9v/AGtvmrh/qtL8PH4Vaopz1ayWVPmrh/qtJ8PF4VnzVw/1Wk+Hi8Kq8f4UPimNPCYxJlZcvbmIJa959AOaTZrY9py+jZdFRTF8cbyLF7GPIHIC5oNv+1GerUtCtn4I0DhYU1K30mm4p4/3XA25Oe1v5rZ5q4f6rS/Dx+FWqKc9WsllV5q4f6rSfDxeFY81cP8AVaT4eLwpjmMinMA9HNNKGAOI1jk1XI5XGNvPbNe2pa+C2Ky1EchltnilEZtG+PWYIpCCx5JBBlLfry351GerUtDb5q4f6rS/Dx+Fa6fghQNYxppqVxa1rS408dyQAL8n1K5RTnq1ksqvNXD/AFWk+Hi8Kx5q4f6rSfDxeFScYmlZC90IJkGUNAZnOt4BOTM3NYEm1xyKpwbHpZqnJmjfCYWPY5rHMc4mGCTNrcbE8cfk7XaMpJOZRnq1LQneauH+q0vw8XhWtvBGgD3O8mpbODAG+Tx2GXNr5OfN/wBK5RTnq1ktCq81cP8AVaX4eLwrHmrh/qtJ8PF4ValcnSY9VS5i18Lck8bDG6nlz5HzviABc4AtOQkSC+sOFtWuM9WpaFx5q4f6rS/DxeFa5OCFAXMIpqUBpJIFPHY3aRr1fXf+SuAsqc9WsloVXmrh/qtL8PF4VjzVw/1Wk+Hi8KtlzfCXFaqnc0sdHxbw1rWcQ+SQEyxxl/ovBdYytswDXY61GerUtCf5q4f6rSfDxeFeJeCdAWkCmpWkggOFPHcG2ojVzKbhdSZIYpCWuL2NcXMDg0kjlAdrA+o8ilpnq1LQ8sbYActgBdF6RVSIiICIiAo1fQtmZkcXgBzXAxvcx2ZpuPSbr5VJRBEpMPZE6RzS88Y7O4Pe5wzf7QeT+X1dCloiAsFZRBWUvB2mjkEjWnOC4tJe42BDhlAJ1NGd9hzZirNEQEREFbiXB+mqCHSN9MCwe0lrwD/ubr6R9hPSp8UYa0NaLNaAABzACwC9ogIiII1bh8UwaJGhwa5r23HI5pBH/YC84bhkdO0tjzWc7M4ve57icrWC7nEnU1jB9jQpaICIiCPW0TJWFj72JabtJa4Oa4OaQ4awQQD/ACUWh4P08Dw+NpaQxsYGdxaGhjGamk2vkiibfoYFZIgIiIMFV1NgNPG4uaDcva/W9xALS8tABOpoMsht0uKm1TiGPI5Q1x1cuoL5BR8McQFM5875WObFhWQ+m5z2M8ollls25IlbTEF1vmnXqBKD7HdZuvlEuJTmonElTPDTvrTG9xq3tBi0hUMvEbjiWsETWHKRfM3pF92n3PNTH5ZI6IQ4bxUz3SQCTIYc9pgPk3TGoAc4fMuM1kH1G6hV+FQz/SAnUACHEEWe2QEEchDmMN/qXBYtjBEWFviqaizqQyxOfLkkmlFVRMaJWtNpXZJZRbXe5P1rfQ4hIcJZI+d4MlbTslmbWPc8RPrI2PBlNjAchILQfRvy60He0lMyJjI2CzGNDWi99QGrWeVbbr5hNwhcyir2xVkszwaFtNOC50xjdBCTI2Nt3+lZ+sDWST0rViONOPlRZVyl8j4XBoq3RwsidW0rHMcRrpiwSZM7RZ7ZS7WQQA+qotVL8xnP6DdeYu5h++fnfbzog2oiICIiAiIgIiICIiAiIgIiICIiAiIgIiICIiAiIgIiIMELWaWPqt1DL80fNsRb7LOOr6yiIMPo43AhzGEG9wWgg3Nzqt0gH+SPpIyC0taQbggtBBBte4/kPcFlEGHUkZy3a05PmXaPR/h1av5LAoYg1zMjMjiS5uVuUk8txaxREAUUQOYMYHWDcwa29gLAXtyALBw+H0vk4/TADvQb6QbyA6tdkRBva0AWGoDUAOhERB//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3080" name="Picture 8"/>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12257" y="4077072"/>
            <a:ext cx="3718093" cy="1800000"/>
          </a:xfrm>
          <a:prstGeom prst="rect">
            <a:avLst/>
          </a:prstGeom>
          <a:noFill/>
          <a:ln w="9525">
            <a:solidFill>
              <a:schemeClr val="tx1"/>
            </a:solidFill>
            <a:miter lim="800000"/>
            <a:headEnd/>
            <a:tailEnd/>
          </a:ln>
          <a:effectLst>
            <a:glow rad="101600">
              <a:srgbClr val="FFFF00">
                <a:alpha val="60000"/>
              </a:srgb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pic>
      <p:pic>
        <p:nvPicPr>
          <p:cNvPr id="3082" name="Picture 10" descr="http://t0.gstatic.com/images?q=tbn:ANd9GcQ47m7y8qZmNf8G9iWmtMKwV3zieU8DCd5w_C8ZAl31A9SjxJCzEA"/>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835669" y="4079005"/>
            <a:ext cx="3731616" cy="1800000"/>
          </a:xfrm>
          <a:prstGeom prst="rect">
            <a:avLst/>
          </a:prstGeom>
          <a:noFill/>
          <a:effectLst>
            <a:glow rad="101600">
              <a:srgbClr val="FFFF00">
                <a:alpha val="60000"/>
              </a:srgbClr>
            </a:glow>
          </a:effectLst>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5651349" y="1219017"/>
            <a:ext cx="2100255" cy="276999"/>
          </a:xfrm>
          <a:prstGeom prst="rect">
            <a:avLst/>
          </a:prstGeom>
          <a:noFill/>
        </p:spPr>
        <p:txBody>
          <a:bodyPr wrap="none" rtlCol="0">
            <a:spAutoFit/>
          </a:bodyPr>
          <a:lstStyle/>
          <a:p>
            <a:r>
              <a:rPr lang="es-CO" sz="1200" dirty="0" smtClean="0">
                <a:latin typeface="Showcard Gothic" panose="04020904020102020604" pitchFamily="82" charset="0"/>
              </a:rPr>
              <a:t>Polígono de frecuencia</a:t>
            </a:r>
            <a:endParaRPr lang="es-CO" sz="1200" dirty="0">
              <a:latin typeface="Showcard Gothic" panose="04020904020102020604" pitchFamily="82" charset="0"/>
            </a:endParaRPr>
          </a:p>
        </p:txBody>
      </p:sp>
      <p:sp>
        <p:nvSpPr>
          <p:cNvPr id="11" name="10 CuadroTexto"/>
          <p:cNvSpPr txBox="1"/>
          <p:nvPr/>
        </p:nvSpPr>
        <p:spPr>
          <a:xfrm>
            <a:off x="1047676" y="3802006"/>
            <a:ext cx="2847254" cy="276999"/>
          </a:xfrm>
          <a:prstGeom prst="rect">
            <a:avLst/>
          </a:prstGeom>
          <a:noFill/>
        </p:spPr>
        <p:txBody>
          <a:bodyPr wrap="none" rtlCol="0">
            <a:spAutoFit/>
          </a:bodyPr>
          <a:lstStyle/>
          <a:p>
            <a:r>
              <a:rPr lang="es-CO" sz="1200" dirty="0" smtClean="0">
                <a:latin typeface="Showcard Gothic" panose="04020904020102020604" pitchFamily="82" charset="0"/>
              </a:rPr>
              <a:t>Polígono de frecuencia relativa</a:t>
            </a:r>
            <a:endParaRPr lang="es-CO" sz="1200" dirty="0">
              <a:latin typeface="Showcard Gothic" panose="04020904020102020604" pitchFamily="82" charset="0"/>
            </a:endParaRPr>
          </a:p>
        </p:txBody>
      </p:sp>
      <p:sp>
        <p:nvSpPr>
          <p:cNvPr id="12" name="11 CuadroTexto"/>
          <p:cNvSpPr txBox="1"/>
          <p:nvPr/>
        </p:nvSpPr>
        <p:spPr>
          <a:xfrm>
            <a:off x="5246591" y="3800073"/>
            <a:ext cx="2909771" cy="276999"/>
          </a:xfrm>
          <a:prstGeom prst="rect">
            <a:avLst/>
          </a:prstGeom>
          <a:noFill/>
        </p:spPr>
        <p:txBody>
          <a:bodyPr wrap="none" rtlCol="0">
            <a:spAutoFit/>
          </a:bodyPr>
          <a:lstStyle/>
          <a:p>
            <a:r>
              <a:rPr lang="es-CO" sz="1200" dirty="0" smtClean="0">
                <a:latin typeface="Showcard Gothic" panose="04020904020102020604" pitchFamily="82" charset="0"/>
              </a:rPr>
              <a:t>Gráfica de frecuencia acumulada</a:t>
            </a:r>
            <a:endParaRPr lang="es-CO" sz="1200" dirty="0">
              <a:latin typeface="Showcard Gothic" panose="04020904020102020604" pitchFamily="82" charset="0"/>
            </a:endParaRPr>
          </a:p>
        </p:txBody>
      </p:sp>
      <p:pic>
        <p:nvPicPr>
          <p:cNvPr id="13" name="Picture 5"/>
          <p:cNvPicPr>
            <a:picLocks noChangeAspect="1" noChangeArrowheads="1"/>
          </p:cNvPicPr>
          <p:nvPr/>
        </p:nvPicPr>
        <p:blipFill rotWithShape="1">
          <a:blip r:embed="rId6">
            <a:extLst>
              <a:ext uri="{BEBA8EAE-BF5A-486C-A8C5-ECC9F3942E4B}">
                <a14:imgProps xmlns:a14="http://schemas.microsoft.com/office/drawing/2010/main">
                  <a14:imgLayer r:embed="rId7">
                    <a14:imgEffect>
                      <a14:sharpenSoften amount="50000"/>
                    </a14:imgEffect>
                  </a14:imgLayer>
                </a14:imgProps>
              </a:ext>
              <a:ext uri="{28A0092B-C50C-407E-A947-70E740481C1C}">
                <a14:useLocalDpi xmlns:a14="http://schemas.microsoft.com/office/drawing/2010/main" val="0"/>
              </a:ext>
            </a:extLst>
          </a:blip>
          <a:srcRect l="5944" t="10939" b="8873"/>
          <a:stretch/>
        </p:blipFill>
        <p:spPr bwMode="auto">
          <a:xfrm>
            <a:off x="581660" y="1496017"/>
            <a:ext cx="3630300" cy="1800000"/>
          </a:xfrm>
          <a:prstGeom prst="rect">
            <a:avLst/>
          </a:prstGeom>
          <a:noFill/>
          <a:ln w="9525">
            <a:solidFill>
              <a:schemeClr val="tx1"/>
            </a:solidFill>
            <a:miter lim="800000"/>
            <a:headEnd/>
            <a:tailEnd/>
          </a:ln>
          <a:effectLst>
            <a:glow rad="101600">
              <a:srgbClr val="FFFF00">
                <a:alpha val="60000"/>
              </a:srgb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pic>
      <p:sp>
        <p:nvSpPr>
          <p:cNvPr id="14" name="13 CuadroTexto"/>
          <p:cNvSpPr txBox="1"/>
          <p:nvPr/>
        </p:nvSpPr>
        <p:spPr>
          <a:xfrm>
            <a:off x="1812355" y="1219018"/>
            <a:ext cx="1168910" cy="276999"/>
          </a:xfrm>
          <a:prstGeom prst="rect">
            <a:avLst/>
          </a:prstGeom>
          <a:noFill/>
        </p:spPr>
        <p:txBody>
          <a:bodyPr wrap="none" rtlCol="0">
            <a:spAutoFit/>
          </a:bodyPr>
          <a:lstStyle/>
          <a:p>
            <a:r>
              <a:rPr lang="es-CO" sz="1200" dirty="0" smtClean="0">
                <a:latin typeface="Showcard Gothic" panose="04020904020102020604" pitchFamily="82" charset="0"/>
              </a:rPr>
              <a:t>Histograma</a:t>
            </a:r>
            <a:endParaRPr lang="es-CO" sz="1200" dirty="0">
              <a:latin typeface="Showcard Gothic" panose="04020904020102020604" pitchFamily="82" charset="0"/>
            </a:endParaRPr>
          </a:p>
        </p:txBody>
      </p:sp>
      <p:sp>
        <p:nvSpPr>
          <p:cNvPr id="15" name="14 CuadroTexto"/>
          <p:cNvSpPr txBox="1"/>
          <p:nvPr/>
        </p:nvSpPr>
        <p:spPr>
          <a:xfrm>
            <a:off x="2751304" y="3296017"/>
            <a:ext cx="1460656" cy="276999"/>
          </a:xfrm>
          <a:prstGeom prst="rect">
            <a:avLst/>
          </a:prstGeom>
          <a:noFill/>
        </p:spPr>
        <p:txBody>
          <a:bodyPr wrap="none" rtlCol="0">
            <a:spAutoFit/>
          </a:bodyPr>
          <a:lstStyle/>
          <a:p>
            <a:r>
              <a:rPr lang="es-CO" sz="1200" dirty="0" smtClean="0">
                <a:latin typeface="Showcard Gothic" panose="04020904020102020604" pitchFamily="82" charset="0"/>
              </a:rPr>
              <a:t>Marcas de clase</a:t>
            </a:r>
            <a:endParaRPr lang="es-CO" sz="1200" dirty="0">
              <a:latin typeface="Showcard Gothic" panose="04020904020102020604" pitchFamily="82" charset="0"/>
            </a:endParaRPr>
          </a:p>
        </p:txBody>
      </p:sp>
      <p:sp>
        <p:nvSpPr>
          <p:cNvPr id="16" name="15 CuadroTexto"/>
          <p:cNvSpPr txBox="1"/>
          <p:nvPr/>
        </p:nvSpPr>
        <p:spPr>
          <a:xfrm rot="16200000">
            <a:off x="-179395" y="2257517"/>
            <a:ext cx="1160895" cy="276999"/>
          </a:xfrm>
          <a:prstGeom prst="rect">
            <a:avLst/>
          </a:prstGeom>
          <a:noFill/>
        </p:spPr>
        <p:txBody>
          <a:bodyPr wrap="none" rtlCol="0">
            <a:spAutoFit/>
          </a:bodyPr>
          <a:lstStyle/>
          <a:p>
            <a:r>
              <a:rPr lang="es-CO" sz="1200" dirty="0" smtClean="0">
                <a:latin typeface="Showcard Gothic" panose="04020904020102020604" pitchFamily="82" charset="0"/>
              </a:rPr>
              <a:t>Frecuencias</a:t>
            </a:r>
            <a:endParaRPr lang="es-CO" sz="1200" dirty="0">
              <a:latin typeface="Showcard Gothic" panose="04020904020102020604" pitchFamily="82" charset="0"/>
            </a:endParaRPr>
          </a:p>
        </p:txBody>
      </p:sp>
      <p:graphicFrame>
        <p:nvGraphicFramePr>
          <p:cNvPr id="18" name="17 Gráfico"/>
          <p:cNvGraphicFramePr/>
          <p:nvPr>
            <p:extLst>
              <p:ext uri="{D42A27DB-BD31-4B8C-83A1-F6EECF244321}">
                <p14:modId xmlns:p14="http://schemas.microsoft.com/office/powerpoint/2010/main" val="2400924844"/>
              </p:ext>
            </p:extLst>
          </p:nvPr>
        </p:nvGraphicFramePr>
        <p:xfrm>
          <a:off x="4932040" y="1496016"/>
          <a:ext cx="3600000" cy="1800000"/>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1955196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20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anim calcmode="lin" valueType="num">
                                      <p:cBhvr>
                                        <p:cTn id="16" dur="1000" fill="hold"/>
                                        <p:tgtEl>
                                          <p:spTgt spid="14"/>
                                        </p:tgtEl>
                                        <p:attrNameLst>
                                          <p:attrName>ppt_x</p:attrName>
                                        </p:attrNameLst>
                                      </p:cBhvr>
                                      <p:tavLst>
                                        <p:tav tm="0">
                                          <p:val>
                                            <p:strVal val="#ppt_x"/>
                                          </p:val>
                                        </p:tav>
                                        <p:tav tm="100000">
                                          <p:val>
                                            <p:strVal val="#ppt_x"/>
                                          </p:val>
                                        </p:tav>
                                      </p:tavLst>
                                    </p:anim>
                                    <p:anim calcmode="lin" valueType="num">
                                      <p:cBhvr>
                                        <p:cTn id="1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1000"/>
                                        <p:tgtEl>
                                          <p:spTgt spid="16"/>
                                        </p:tgtEl>
                                      </p:cBhvr>
                                    </p:animEffect>
                                    <p:anim calcmode="lin" valueType="num">
                                      <p:cBhvr>
                                        <p:cTn id="30" dur="1000" fill="hold"/>
                                        <p:tgtEl>
                                          <p:spTgt spid="16"/>
                                        </p:tgtEl>
                                        <p:attrNameLst>
                                          <p:attrName>ppt_x</p:attrName>
                                        </p:attrNameLst>
                                      </p:cBhvr>
                                      <p:tavLst>
                                        <p:tav tm="0">
                                          <p:val>
                                            <p:strVal val="#ppt_x"/>
                                          </p:val>
                                        </p:tav>
                                        <p:tav tm="100000">
                                          <p:val>
                                            <p:strVal val="#ppt_x"/>
                                          </p:val>
                                        </p:tav>
                                      </p:tavLst>
                                    </p:anim>
                                    <p:anim calcmode="lin" valueType="num">
                                      <p:cBhvr>
                                        <p:cTn id="3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3080"/>
                                        </p:tgtEl>
                                        <p:attrNameLst>
                                          <p:attrName>style.visibility</p:attrName>
                                        </p:attrNameLst>
                                      </p:cBhvr>
                                      <p:to>
                                        <p:strVal val="visible"/>
                                      </p:to>
                                    </p:set>
                                    <p:anim calcmode="lin" valueType="num">
                                      <p:cBhvr>
                                        <p:cTn id="47" dur="500" fill="hold"/>
                                        <p:tgtEl>
                                          <p:spTgt spid="3080"/>
                                        </p:tgtEl>
                                        <p:attrNameLst>
                                          <p:attrName>ppt_w</p:attrName>
                                        </p:attrNameLst>
                                      </p:cBhvr>
                                      <p:tavLst>
                                        <p:tav tm="0">
                                          <p:val>
                                            <p:fltVal val="0"/>
                                          </p:val>
                                        </p:tav>
                                        <p:tav tm="100000">
                                          <p:val>
                                            <p:strVal val="#ppt_w"/>
                                          </p:val>
                                        </p:tav>
                                      </p:tavLst>
                                    </p:anim>
                                    <p:anim calcmode="lin" valueType="num">
                                      <p:cBhvr>
                                        <p:cTn id="48" dur="500" fill="hold"/>
                                        <p:tgtEl>
                                          <p:spTgt spid="3080"/>
                                        </p:tgtEl>
                                        <p:attrNameLst>
                                          <p:attrName>ppt_h</p:attrName>
                                        </p:attrNameLst>
                                      </p:cBhvr>
                                      <p:tavLst>
                                        <p:tav tm="0">
                                          <p:val>
                                            <p:fltVal val="0"/>
                                          </p:val>
                                        </p:tav>
                                        <p:tav tm="100000">
                                          <p:val>
                                            <p:strVal val="#ppt_h"/>
                                          </p:val>
                                        </p:tav>
                                      </p:tavLst>
                                    </p:anim>
                                    <p:animEffect transition="in" filter="fade">
                                      <p:cBhvr>
                                        <p:cTn id="49" dur="500"/>
                                        <p:tgtEl>
                                          <p:spTgt spid="3080"/>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3082"/>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1" grpId="0"/>
      <p:bldP spid="12" grpId="0"/>
      <p:bldP spid="14" grpId="0"/>
      <p:bldP spid="15" grpId="0"/>
      <p:bldP spid="16" grpId="0"/>
      <p:bldGraphic spid="18"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9512" y="214442"/>
            <a:ext cx="2940228" cy="523220"/>
          </a:xfrm>
          <a:prstGeom prst="rect">
            <a:avLst/>
          </a:prstGeom>
          <a:noFill/>
        </p:spPr>
        <p:txBody>
          <a:bodyPr wrap="none" rtlCol="0">
            <a:spAutoFit/>
          </a:bodyPr>
          <a:lstStyle/>
          <a:p>
            <a:r>
              <a:rPr lang="en-US" sz="2800" dirty="0" smtClean="0">
                <a:latin typeface="Snap ITC" panose="04040A07060A02020202" pitchFamily="82" charset="0"/>
                <a:cs typeface="Arial" pitchFamily="34" charset="0"/>
              </a:rPr>
              <a:t>EJERCICIO 1</a:t>
            </a:r>
            <a:endParaRPr lang="en-US" sz="2800" dirty="0">
              <a:latin typeface="Snap ITC" panose="04040A07060A02020202" pitchFamily="82" charset="0"/>
              <a:cs typeface="Arial" pitchFamily="34" charset="0"/>
            </a:endParaRPr>
          </a:p>
        </p:txBody>
      </p:sp>
      <p:sp>
        <p:nvSpPr>
          <p:cNvPr id="3" name="2 CuadroTexto"/>
          <p:cNvSpPr txBox="1"/>
          <p:nvPr/>
        </p:nvSpPr>
        <p:spPr>
          <a:xfrm>
            <a:off x="179512" y="941819"/>
            <a:ext cx="8496944" cy="830997"/>
          </a:xfrm>
          <a:prstGeom prst="rect">
            <a:avLst/>
          </a:prstGeom>
          <a:noFill/>
        </p:spPr>
        <p:txBody>
          <a:bodyPr wrap="square" rtlCol="0">
            <a:spAutoFit/>
          </a:bodyPr>
          <a:lstStyle/>
          <a:p>
            <a:pPr algn="just"/>
            <a:r>
              <a:rPr lang="es-CO" sz="1600" dirty="0" smtClean="0">
                <a:latin typeface="Ravie" panose="04040805050809020602" pitchFamily="82" charset="0"/>
                <a:cs typeface="Arial" pitchFamily="34" charset="0"/>
              </a:rPr>
              <a:t>Se han recolectado los puntaje de 50 estudiantes en una prueba de matemáticas. Los resultados se muestran a continuación</a:t>
            </a:r>
            <a:endParaRPr lang="es-CO" sz="1600" dirty="0">
              <a:latin typeface="Ravie" panose="04040805050809020602" pitchFamily="82" charset="0"/>
              <a:cs typeface="Arial"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192957927"/>
              </p:ext>
            </p:extLst>
          </p:nvPr>
        </p:nvGraphicFramePr>
        <p:xfrm>
          <a:off x="1547664" y="1935088"/>
          <a:ext cx="6096000" cy="2286000"/>
        </p:xfrm>
        <a:graphic>
          <a:graphicData uri="http://schemas.openxmlformats.org/drawingml/2006/table">
            <a:tbl>
              <a:tblPr firstRow="1" bandRow="1">
                <a:tableStyleId>{2D5ABB26-0587-4C30-8999-92F81FD0307C}</a:tableStyleId>
              </a:tblPr>
              <a:tblGrid>
                <a:gridCol w="609600"/>
                <a:gridCol w="609600"/>
                <a:gridCol w="609600"/>
                <a:gridCol w="609600"/>
                <a:gridCol w="609600"/>
                <a:gridCol w="609600"/>
                <a:gridCol w="609600"/>
                <a:gridCol w="609600"/>
                <a:gridCol w="609600"/>
                <a:gridCol w="609600"/>
              </a:tblGrid>
              <a:tr h="370840">
                <a:tc>
                  <a:txBody>
                    <a:bodyPr/>
                    <a:lstStyle/>
                    <a:p>
                      <a:pPr algn="ctr"/>
                      <a:r>
                        <a:rPr lang="es-CO" sz="2400" dirty="0" smtClean="0">
                          <a:latin typeface="Showcard Gothic" panose="04020904020102020604" pitchFamily="82" charset="0"/>
                          <a:cs typeface="Arial" pitchFamily="34" charset="0"/>
                        </a:rPr>
                        <a:t>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52</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42</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15</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53</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s-CO" sz="2400" dirty="0" smtClean="0">
                          <a:latin typeface="Showcard Gothic" panose="04020904020102020604" pitchFamily="82" charset="0"/>
                          <a:cs typeface="Arial" pitchFamily="34" charset="0"/>
                        </a:rPr>
                        <a:t>10</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11</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12</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24</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34</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s-CO" sz="2400" dirty="0" smtClean="0">
                          <a:latin typeface="Showcard Gothic" panose="04020904020102020604" pitchFamily="82" charset="0"/>
                          <a:cs typeface="Arial" pitchFamily="34" charset="0"/>
                        </a:rPr>
                        <a:t>10</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11</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11</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45</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25</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25</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37</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14</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s-CO" sz="2400" dirty="0" smtClean="0">
                          <a:latin typeface="Showcard Gothic" panose="04020904020102020604" pitchFamily="82" charset="0"/>
                          <a:cs typeface="Arial" pitchFamily="34" charset="0"/>
                        </a:rPr>
                        <a:t>20</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22</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12</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43</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23</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23</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27</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s-CO" sz="2400" dirty="0" smtClean="0">
                          <a:latin typeface="Showcard Gothic" panose="04020904020102020604" pitchFamily="82" charset="0"/>
                          <a:cs typeface="Arial" pitchFamily="34" charset="0"/>
                        </a:rPr>
                        <a:t>21</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30</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47</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34</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4 CuadroTexto"/>
          <p:cNvSpPr txBox="1"/>
          <p:nvPr/>
        </p:nvSpPr>
        <p:spPr>
          <a:xfrm>
            <a:off x="917795" y="4715852"/>
            <a:ext cx="7308411" cy="369332"/>
          </a:xfrm>
          <a:prstGeom prst="rect">
            <a:avLst/>
          </a:prstGeom>
          <a:noFill/>
        </p:spPr>
        <p:txBody>
          <a:bodyPr wrap="none" rtlCol="0">
            <a:spAutoFit/>
          </a:bodyPr>
          <a:lstStyle/>
          <a:p>
            <a:r>
              <a:rPr lang="es-CO" dirty="0" smtClean="0">
                <a:latin typeface="Ravie" panose="04040805050809020602" pitchFamily="82" charset="0"/>
                <a:cs typeface="Arial" pitchFamily="34" charset="0"/>
              </a:rPr>
              <a:t>Construir la tabla de frecuencias con 7 clases</a:t>
            </a:r>
            <a:endParaRPr lang="es-CO" dirty="0">
              <a:latin typeface="Ravie" panose="04040805050809020602" pitchFamily="82" charset="0"/>
              <a:cs typeface="Arial" pitchFamily="34" charset="0"/>
            </a:endParaRPr>
          </a:p>
        </p:txBody>
      </p:sp>
    </p:spTree>
    <p:extLst>
      <p:ext uri="{BB962C8B-B14F-4D97-AF65-F5344CB8AC3E}">
        <p14:creationId xmlns:p14="http://schemas.microsoft.com/office/powerpoint/2010/main" val="411858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down)">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iterate type="lt">
                                    <p:tmAbs val="100"/>
                                  </p:iterate>
                                  <p:childTnLst>
                                    <p:set>
                                      <p:cBhvr>
                                        <p:cTn id="2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496" y="44624"/>
            <a:ext cx="2450736" cy="523220"/>
          </a:xfrm>
          <a:prstGeom prst="rect">
            <a:avLst/>
          </a:prstGeom>
          <a:noFill/>
        </p:spPr>
        <p:txBody>
          <a:bodyPr wrap="none" rtlCol="0">
            <a:spAutoFit/>
          </a:bodyPr>
          <a:lstStyle/>
          <a:p>
            <a:r>
              <a:rPr lang="en-US" sz="2800" dirty="0" smtClean="0">
                <a:latin typeface="Snap ITC" panose="04040A07060A02020202" pitchFamily="82" charset="0"/>
                <a:cs typeface="Arial" pitchFamily="34" charset="0"/>
              </a:rPr>
              <a:t>SOLUCIÓN</a:t>
            </a:r>
            <a:endParaRPr lang="en-US" sz="2800" dirty="0">
              <a:latin typeface="Snap ITC" panose="04040A07060A02020202" pitchFamily="82" charset="0"/>
              <a:cs typeface="Arial" pitchFamily="34" charset="0"/>
            </a:endParaRPr>
          </a:p>
        </p:txBody>
      </p:sp>
      <p:sp>
        <p:nvSpPr>
          <p:cNvPr id="3" name="2 CuadroTexto"/>
          <p:cNvSpPr txBox="1"/>
          <p:nvPr/>
        </p:nvSpPr>
        <p:spPr>
          <a:xfrm>
            <a:off x="3005705" y="1035436"/>
            <a:ext cx="3132589" cy="461665"/>
          </a:xfrm>
          <a:prstGeom prst="rect">
            <a:avLst/>
          </a:prstGeom>
          <a:noFill/>
        </p:spPr>
        <p:txBody>
          <a:bodyPr wrap="none" rtlCol="0">
            <a:spAutoFit/>
          </a:bodyPr>
          <a:lstStyle/>
          <a:p>
            <a:r>
              <a:rPr lang="es-CO" sz="2400" dirty="0" smtClean="0">
                <a:latin typeface="Ravie" panose="04040805050809020602" pitchFamily="82" charset="0"/>
                <a:cs typeface="Arial" pitchFamily="34" charset="0"/>
              </a:rPr>
              <a:t>R = 53 – 8 = 45 </a:t>
            </a:r>
            <a:endParaRPr lang="es-CO" sz="2400" dirty="0">
              <a:latin typeface="Ravie" panose="04040805050809020602" pitchFamily="82" charset="0"/>
              <a:cs typeface="Arial" pitchFamily="34" charset="0"/>
            </a:endParaRPr>
          </a:p>
        </p:txBody>
      </p:sp>
      <p:sp>
        <p:nvSpPr>
          <p:cNvPr id="4" name="3 CuadroTexto"/>
          <p:cNvSpPr txBox="1"/>
          <p:nvPr/>
        </p:nvSpPr>
        <p:spPr>
          <a:xfrm>
            <a:off x="0" y="567844"/>
            <a:ext cx="5152373" cy="369332"/>
          </a:xfrm>
          <a:prstGeom prst="rect">
            <a:avLst/>
          </a:prstGeom>
          <a:noFill/>
        </p:spPr>
        <p:txBody>
          <a:bodyPr wrap="none" rtlCol="0">
            <a:spAutoFit/>
          </a:bodyPr>
          <a:lstStyle/>
          <a:p>
            <a:r>
              <a:rPr lang="es-CO" dirty="0" smtClean="0">
                <a:latin typeface="Ravie" panose="04040805050809020602" pitchFamily="82" charset="0"/>
                <a:cs typeface="Arial" pitchFamily="34" charset="0"/>
              </a:rPr>
              <a:t>Calculamos el rango de los datos</a:t>
            </a:r>
            <a:endParaRPr lang="es-CO" dirty="0">
              <a:latin typeface="Ravie" panose="04040805050809020602" pitchFamily="82" charset="0"/>
              <a:cs typeface="Arial" pitchFamily="34" charset="0"/>
            </a:endParaRPr>
          </a:p>
        </p:txBody>
      </p:sp>
      <p:sp>
        <p:nvSpPr>
          <p:cNvPr id="5" name="4 CuadroTexto"/>
          <p:cNvSpPr txBox="1"/>
          <p:nvPr/>
        </p:nvSpPr>
        <p:spPr>
          <a:xfrm>
            <a:off x="-1" y="1497101"/>
            <a:ext cx="7380547" cy="369332"/>
          </a:xfrm>
          <a:prstGeom prst="rect">
            <a:avLst/>
          </a:prstGeom>
          <a:noFill/>
        </p:spPr>
        <p:txBody>
          <a:bodyPr wrap="none" rtlCol="0">
            <a:spAutoFit/>
          </a:bodyPr>
          <a:lstStyle/>
          <a:p>
            <a:r>
              <a:rPr lang="es-CO" dirty="0" smtClean="0">
                <a:latin typeface="Ravie" panose="04040805050809020602" pitchFamily="82" charset="0"/>
                <a:cs typeface="Arial" pitchFamily="34" charset="0"/>
              </a:rPr>
              <a:t>Luego calculamos la amplitud de los intervalos</a:t>
            </a:r>
            <a:endParaRPr lang="es-CO" dirty="0">
              <a:latin typeface="Ravie" panose="04040805050809020602" pitchFamily="82" charset="0"/>
              <a:cs typeface="Arial" pitchFamily="34" charset="0"/>
            </a:endParaRPr>
          </a:p>
        </p:txBody>
      </p:sp>
      <p:sp>
        <p:nvSpPr>
          <p:cNvPr id="6" name="5 CuadroTexto"/>
          <p:cNvSpPr txBox="1"/>
          <p:nvPr/>
        </p:nvSpPr>
        <p:spPr>
          <a:xfrm>
            <a:off x="3005705" y="2017582"/>
            <a:ext cx="3207929" cy="461665"/>
          </a:xfrm>
          <a:prstGeom prst="rect">
            <a:avLst/>
          </a:prstGeom>
          <a:noFill/>
        </p:spPr>
        <p:txBody>
          <a:bodyPr wrap="none" rtlCol="0">
            <a:spAutoFit/>
          </a:bodyPr>
          <a:lstStyle/>
          <a:p>
            <a:r>
              <a:rPr lang="es-CO" sz="2400" dirty="0" smtClean="0">
                <a:latin typeface="Ravie" panose="04040805050809020602" pitchFamily="82" charset="0"/>
                <a:cs typeface="Arial" pitchFamily="34" charset="0"/>
              </a:rPr>
              <a:t>45 ÷ 7 </a:t>
            </a:r>
            <a:r>
              <a:rPr lang="es-CO" sz="2400" dirty="0" smtClean="0">
                <a:latin typeface="Ravie" panose="04040805050809020602" pitchFamily="82" charset="0"/>
                <a:cs typeface="Arial" pitchFamily="34" charset="0"/>
                <a:sym typeface="Symbol"/>
              </a:rPr>
              <a:t> 6.4 </a:t>
            </a:r>
            <a:r>
              <a:rPr lang="es-CO" sz="2400" dirty="0" smtClean="0">
                <a:latin typeface="Ravie" panose="04040805050809020602" pitchFamily="82" charset="0"/>
                <a:cs typeface="Arial" pitchFamily="34" charset="0"/>
                <a:sym typeface="Wingdings" pitchFamily="2" charset="2"/>
              </a:rPr>
              <a:t> 6</a:t>
            </a:r>
            <a:endParaRPr lang="es-CO" sz="2400" dirty="0">
              <a:latin typeface="Ravie" panose="04040805050809020602" pitchFamily="82" charset="0"/>
              <a:cs typeface="Arial" pitchFamily="34" charset="0"/>
            </a:endParaRPr>
          </a:p>
        </p:txBody>
      </p:sp>
      <p:sp>
        <p:nvSpPr>
          <p:cNvPr id="8" name="7 CuadroTexto"/>
          <p:cNvSpPr txBox="1"/>
          <p:nvPr/>
        </p:nvSpPr>
        <p:spPr>
          <a:xfrm>
            <a:off x="-1" y="2708920"/>
            <a:ext cx="9144001" cy="646331"/>
          </a:xfrm>
          <a:prstGeom prst="rect">
            <a:avLst/>
          </a:prstGeom>
          <a:noFill/>
        </p:spPr>
        <p:txBody>
          <a:bodyPr wrap="square" rtlCol="0">
            <a:spAutoFit/>
          </a:bodyPr>
          <a:lstStyle/>
          <a:p>
            <a:r>
              <a:rPr lang="es-CO" dirty="0" smtClean="0">
                <a:latin typeface="Ravie" panose="04040805050809020602" pitchFamily="82" charset="0"/>
                <a:cs typeface="Arial" pitchFamily="34" charset="0"/>
              </a:rPr>
              <a:t>Ya podemos comenzar a organizar algunos datos en una tabla </a:t>
            </a:r>
            <a:endParaRPr lang="es-CO" dirty="0">
              <a:latin typeface="Ravie" panose="04040805050809020602" pitchFamily="82" charset="0"/>
              <a:cs typeface="Arial" pitchFamily="34" charset="0"/>
            </a:endParaRPr>
          </a:p>
        </p:txBody>
      </p:sp>
      <p:graphicFrame>
        <p:nvGraphicFramePr>
          <p:cNvPr id="9" name="8 Tabla"/>
          <p:cNvGraphicFramePr>
            <a:graphicFrameLocks noGrp="1"/>
          </p:cNvGraphicFramePr>
          <p:nvPr>
            <p:extLst>
              <p:ext uri="{D42A27DB-BD31-4B8C-83A1-F6EECF244321}">
                <p14:modId xmlns:p14="http://schemas.microsoft.com/office/powerpoint/2010/main" val="3725057588"/>
              </p:ext>
            </p:extLst>
          </p:nvPr>
        </p:nvGraphicFramePr>
        <p:xfrm>
          <a:off x="2239250" y="3356992"/>
          <a:ext cx="4665501" cy="3235960"/>
        </p:xfrm>
        <a:graphic>
          <a:graphicData uri="http://schemas.openxmlformats.org/drawingml/2006/table">
            <a:tbl>
              <a:tblPr firstRow="1" bandRow="1">
                <a:tableStyleId>{2D5ABB26-0587-4C30-8999-92F81FD0307C}</a:tableStyleId>
              </a:tblPr>
              <a:tblGrid>
                <a:gridCol w="1555167"/>
                <a:gridCol w="1555167"/>
                <a:gridCol w="1555167"/>
              </a:tblGrid>
              <a:tr h="370840">
                <a:tc>
                  <a:txBody>
                    <a:bodyPr/>
                    <a:lstStyle/>
                    <a:p>
                      <a:pPr algn="ctr"/>
                      <a:r>
                        <a:rPr lang="es-CO" b="1" dirty="0" smtClean="0">
                          <a:latin typeface="Showcard Gothic" panose="04020904020102020604" pitchFamily="82" charset="0"/>
                          <a:cs typeface="Arial" pitchFamily="34" charset="0"/>
                        </a:rPr>
                        <a:t>Clases</a:t>
                      </a:r>
                      <a:endParaRPr lang="es-CO" b="1"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s-CO" b="1" dirty="0" smtClean="0">
                          <a:latin typeface="Showcard Gothic" panose="04020904020102020604" pitchFamily="82" charset="0"/>
                          <a:cs typeface="Arial" pitchFamily="34" charset="0"/>
                        </a:rPr>
                        <a:t>Intervalos</a:t>
                      </a:r>
                      <a:endParaRPr lang="es-CO" b="1"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s-CO" b="1" dirty="0" smtClean="0">
                          <a:latin typeface="Showcard Gothic" panose="04020904020102020604" pitchFamily="82" charset="0"/>
                          <a:cs typeface="Arial" pitchFamily="34" charset="0"/>
                        </a:rPr>
                        <a:t>Límites de las clases</a:t>
                      </a:r>
                      <a:endParaRPr lang="es-CO" b="1"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370840">
                <a:tc>
                  <a:txBody>
                    <a:bodyPr/>
                    <a:lstStyle/>
                    <a:p>
                      <a:pPr algn="ctr"/>
                      <a:r>
                        <a:rPr lang="es-CO" dirty="0" smtClean="0">
                          <a:latin typeface="Showcard Gothic" panose="04020904020102020604" pitchFamily="82" charset="0"/>
                          <a:cs typeface="Arial" pitchFamily="34" charset="0"/>
                        </a:rPr>
                        <a:t>8</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CO" dirty="0" smtClean="0">
                          <a:latin typeface="Showcard Gothic" panose="04020904020102020604" pitchFamily="82" charset="0"/>
                          <a:cs typeface="Arial" pitchFamily="34" charset="0"/>
                        </a:rPr>
                        <a:t>8 – 14</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CO" dirty="0" smtClean="0">
                          <a:latin typeface="Showcard Gothic" panose="04020904020102020604" pitchFamily="82" charset="0"/>
                          <a:cs typeface="Arial" pitchFamily="34" charset="0"/>
                        </a:rPr>
                        <a:t>7.5 – 14.5</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s-CO" dirty="0" smtClean="0">
                          <a:latin typeface="Showcard Gothic" panose="04020904020102020604" pitchFamily="82" charset="0"/>
                          <a:cs typeface="Arial" pitchFamily="34" charset="0"/>
                        </a:rPr>
                        <a:t>15</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dirty="0" smtClean="0">
                          <a:latin typeface="Showcard Gothic" panose="04020904020102020604" pitchFamily="82" charset="0"/>
                          <a:cs typeface="Arial" pitchFamily="34" charset="0"/>
                        </a:rPr>
                        <a:t>15 – 21</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dirty="0" smtClean="0">
                          <a:latin typeface="Showcard Gothic" panose="04020904020102020604" pitchFamily="82" charset="0"/>
                          <a:cs typeface="Arial" pitchFamily="34" charset="0"/>
                        </a:rPr>
                        <a:t>14.5 – 21.5</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70840">
                <a:tc>
                  <a:txBody>
                    <a:bodyPr/>
                    <a:lstStyle/>
                    <a:p>
                      <a:pPr algn="ctr"/>
                      <a:r>
                        <a:rPr lang="es-CO" dirty="0" smtClean="0">
                          <a:latin typeface="Showcard Gothic" panose="04020904020102020604" pitchFamily="82" charset="0"/>
                          <a:cs typeface="Arial" pitchFamily="34" charset="0"/>
                        </a:rPr>
                        <a:t>22</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CO" dirty="0" smtClean="0">
                          <a:latin typeface="Showcard Gothic" panose="04020904020102020604" pitchFamily="82" charset="0"/>
                          <a:cs typeface="Arial" pitchFamily="34" charset="0"/>
                        </a:rPr>
                        <a:t>22</a:t>
                      </a:r>
                      <a:r>
                        <a:rPr lang="es-CO" baseline="0" dirty="0" smtClean="0">
                          <a:latin typeface="Showcard Gothic" panose="04020904020102020604" pitchFamily="82" charset="0"/>
                          <a:cs typeface="Arial" pitchFamily="34" charset="0"/>
                        </a:rPr>
                        <a:t> – 28</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CO" dirty="0" smtClean="0">
                          <a:latin typeface="Showcard Gothic" panose="04020904020102020604" pitchFamily="82" charset="0"/>
                          <a:cs typeface="Arial" pitchFamily="34" charset="0"/>
                        </a:rPr>
                        <a:t>21.5 – 28.5</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s-CO" dirty="0" smtClean="0">
                          <a:latin typeface="Showcard Gothic" panose="04020904020102020604" pitchFamily="82" charset="0"/>
                          <a:cs typeface="Arial" pitchFamily="34" charset="0"/>
                        </a:rPr>
                        <a:t>29</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dirty="0" smtClean="0">
                          <a:latin typeface="Showcard Gothic" panose="04020904020102020604" pitchFamily="82" charset="0"/>
                          <a:cs typeface="Arial" pitchFamily="34" charset="0"/>
                        </a:rPr>
                        <a:t>29 – 35</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dirty="0" smtClean="0">
                          <a:latin typeface="Showcard Gothic" panose="04020904020102020604" pitchFamily="82" charset="0"/>
                          <a:cs typeface="Arial" pitchFamily="34" charset="0"/>
                        </a:rPr>
                        <a:t>28.5 – 35.5</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70840">
                <a:tc>
                  <a:txBody>
                    <a:bodyPr/>
                    <a:lstStyle/>
                    <a:p>
                      <a:pPr algn="ctr"/>
                      <a:r>
                        <a:rPr lang="es-CO" dirty="0" smtClean="0">
                          <a:latin typeface="Showcard Gothic" panose="04020904020102020604" pitchFamily="82" charset="0"/>
                          <a:cs typeface="Arial" pitchFamily="34" charset="0"/>
                        </a:rPr>
                        <a:t>36</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CO" dirty="0" smtClean="0">
                          <a:latin typeface="Showcard Gothic" panose="04020904020102020604" pitchFamily="82" charset="0"/>
                          <a:cs typeface="Arial" pitchFamily="34" charset="0"/>
                        </a:rPr>
                        <a:t>36 – 42</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CO" dirty="0" smtClean="0">
                          <a:latin typeface="Showcard Gothic" panose="04020904020102020604" pitchFamily="82" charset="0"/>
                          <a:cs typeface="Arial" pitchFamily="34" charset="0"/>
                        </a:rPr>
                        <a:t>35.5 – 42.5</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s-CO" dirty="0" smtClean="0">
                          <a:latin typeface="Showcard Gothic" panose="04020904020102020604" pitchFamily="82" charset="0"/>
                          <a:cs typeface="Arial" pitchFamily="34" charset="0"/>
                        </a:rPr>
                        <a:t>43</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dirty="0" smtClean="0">
                          <a:latin typeface="Showcard Gothic" panose="04020904020102020604" pitchFamily="82" charset="0"/>
                          <a:cs typeface="Arial" pitchFamily="34" charset="0"/>
                        </a:rPr>
                        <a:t>43 – 49</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dirty="0" smtClean="0">
                          <a:latin typeface="Showcard Gothic" panose="04020904020102020604" pitchFamily="82" charset="0"/>
                          <a:cs typeface="Arial" pitchFamily="34" charset="0"/>
                        </a:rPr>
                        <a:t>42.5 – 49.5</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70840">
                <a:tc>
                  <a:txBody>
                    <a:bodyPr/>
                    <a:lstStyle/>
                    <a:p>
                      <a:pPr algn="ctr"/>
                      <a:r>
                        <a:rPr lang="es-CO" dirty="0" smtClean="0">
                          <a:latin typeface="Showcard Gothic" panose="04020904020102020604" pitchFamily="82" charset="0"/>
                          <a:cs typeface="Arial" pitchFamily="34" charset="0"/>
                        </a:rPr>
                        <a:t>50</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CO" dirty="0" smtClean="0">
                          <a:latin typeface="Showcard Gothic" panose="04020904020102020604" pitchFamily="82" charset="0"/>
                          <a:cs typeface="Arial" pitchFamily="34" charset="0"/>
                        </a:rPr>
                        <a:t>50 – 56</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CO" dirty="0" smtClean="0">
                          <a:latin typeface="Showcard Gothic" panose="04020904020102020604" pitchFamily="82" charset="0"/>
                          <a:cs typeface="Arial" pitchFamily="34" charset="0"/>
                        </a:rPr>
                        <a:t>49.5 – 56.5</a:t>
                      </a:r>
                      <a:endParaRPr lang="es-CO" dirty="0">
                        <a:latin typeface="Showcard Gothic" panose="04020904020102020604" pitchFamily="82"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70583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down)">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type="lt">
                                    <p:tmAbs val="100"/>
                                  </p:iterate>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type="lt">
                                    <p:tmAbs val="300"/>
                                  </p:iterate>
                                  <p:childTnLst>
                                    <p:set>
                                      <p:cBhvr>
                                        <p:cTn id="16" dur="1" fill="hold">
                                          <p:stCondLst>
                                            <p:cond delay="0"/>
                                          </p:stCondLst>
                                        </p:cTn>
                                        <p:tgtEl>
                                          <p:spTgt spid="3"/>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2" name="type.wav"/>
                                        </p:tgtEl>
                                      </p:cMediaNode>
                                    </p:audio>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iterate type="lt">
                                    <p:tmAbs val="100"/>
                                  </p:iterate>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iterate type="lt">
                                    <p:tmAbs val="300"/>
                                  </p:iterate>
                                  <p:childTnLst>
                                    <p:set>
                                      <p:cBhvr>
                                        <p:cTn id="24"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23"/>
                                            </p:cond>
                                          </p:stCondLst>
                                          <p:endCondLst>
                                            <p:cond evt="onStopAudio" delay="0">
                                              <p:tgtEl>
                                                <p:sldTgt/>
                                              </p:tgtEl>
                                            </p:cond>
                                          </p:endCondLst>
                                        </p:cTn>
                                        <p:tgtEl>
                                          <p:sndTgt r:embed="rId2" name="type.wav"/>
                                        </p:tgtEl>
                                      </p:cMediaNode>
                                    </p:audio>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iterate type="lt">
                                    <p:tmAbs val="100"/>
                                  </p:iterate>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14703" y="567844"/>
            <a:ext cx="6218369" cy="369332"/>
          </a:xfrm>
          <a:prstGeom prst="rect">
            <a:avLst/>
          </a:prstGeom>
        </p:spPr>
        <p:txBody>
          <a:bodyPr wrap="none">
            <a:spAutoFit/>
          </a:bodyPr>
          <a:lstStyle/>
          <a:p>
            <a:pPr algn="ctr"/>
            <a:r>
              <a:rPr lang="es-CO" dirty="0">
                <a:latin typeface="Ravie" panose="04040805050809020602" pitchFamily="82" charset="0"/>
                <a:cs typeface="Arial" pitchFamily="34" charset="0"/>
              </a:rPr>
              <a:t>Así queda la tabla de frecuencias final</a:t>
            </a:r>
          </a:p>
        </p:txBody>
      </p:sp>
      <p:sp>
        <p:nvSpPr>
          <p:cNvPr id="12" name="11 CuadroTexto"/>
          <p:cNvSpPr txBox="1"/>
          <p:nvPr/>
        </p:nvSpPr>
        <p:spPr>
          <a:xfrm>
            <a:off x="35496" y="44624"/>
            <a:ext cx="2450736" cy="523220"/>
          </a:xfrm>
          <a:prstGeom prst="rect">
            <a:avLst/>
          </a:prstGeom>
          <a:noFill/>
        </p:spPr>
        <p:txBody>
          <a:bodyPr wrap="none" rtlCol="0">
            <a:spAutoFit/>
          </a:bodyPr>
          <a:lstStyle/>
          <a:p>
            <a:r>
              <a:rPr lang="en-US" sz="2800" dirty="0" smtClean="0">
                <a:latin typeface="Snap ITC" panose="04040A07060A02020202" pitchFamily="82" charset="0"/>
                <a:cs typeface="Arial" pitchFamily="34" charset="0"/>
              </a:rPr>
              <a:t>SOLUCIÓN</a:t>
            </a:r>
            <a:endParaRPr lang="en-US" sz="2800" dirty="0">
              <a:latin typeface="Snap ITC" panose="04040A07060A02020202" pitchFamily="82" charset="0"/>
              <a:cs typeface="Arial" pitchFamily="34" charset="0"/>
            </a:endParaRPr>
          </a:p>
        </p:txBody>
      </p:sp>
      <p:sp>
        <p:nvSpPr>
          <p:cNvPr id="14" name="13 Rectángulo"/>
          <p:cNvSpPr/>
          <p:nvPr/>
        </p:nvSpPr>
        <p:spPr>
          <a:xfrm>
            <a:off x="7189016" y="1268760"/>
            <a:ext cx="1187624" cy="8640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Frecuencia relativa acumulada </a:t>
            </a:r>
          </a:p>
          <a:p>
            <a:pPr algn="ctr"/>
            <a:r>
              <a:rPr lang="es-CO" sz="1050" dirty="0" smtClean="0">
                <a:solidFill>
                  <a:schemeClr val="tx1"/>
                </a:solidFill>
                <a:latin typeface="Ravie" panose="04040805050809020602" pitchFamily="82" charset="0"/>
              </a:rPr>
              <a:t>F</a:t>
            </a:r>
            <a:r>
              <a:rPr lang="es-CO" sz="1050" baseline="-25000" dirty="0" smtClean="0">
                <a:solidFill>
                  <a:schemeClr val="tx1"/>
                </a:solidFill>
                <a:latin typeface="Ravie" panose="04040805050809020602" pitchFamily="82" charset="0"/>
              </a:rPr>
              <a:t>r</a:t>
            </a:r>
            <a:endParaRPr lang="es-CO" sz="1050" baseline="-25000" dirty="0">
              <a:solidFill>
                <a:schemeClr val="tx1"/>
              </a:solidFill>
              <a:latin typeface="Ravie" panose="04040805050809020602" pitchFamily="82" charset="0"/>
            </a:endParaRPr>
          </a:p>
        </p:txBody>
      </p:sp>
      <p:sp>
        <p:nvSpPr>
          <p:cNvPr id="15" name="14 Rectángulo"/>
          <p:cNvSpPr/>
          <p:nvPr/>
        </p:nvSpPr>
        <p:spPr>
          <a:xfrm>
            <a:off x="6001392" y="1268760"/>
            <a:ext cx="1187624" cy="8640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Frecuencia relativa </a:t>
            </a:r>
          </a:p>
          <a:p>
            <a:pPr algn="ctr"/>
            <a:r>
              <a:rPr lang="es-CO" sz="1050" dirty="0" smtClean="0">
                <a:solidFill>
                  <a:schemeClr val="tx1"/>
                </a:solidFill>
                <a:latin typeface="Ravie" panose="04040805050809020602" pitchFamily="82" charset="0"/>
              </a:rPr>
              <a:t>F</a:t>
            </a:r>
            <a:endParaRPr lang="es-CO" sz="1050" baseline="-25000" dirty="0">
              <a:solidFill>
                <a:schemeClr val="tx1"/>
              </a:solidFill>
              <a:latin typeface="Ravie" panose="04040805050809020602" pitchFamily="82" charset="0"/>
            </a:endParaRPr>
          </a:p>
        </p:txBody>
      </p:sp>
      <p:sp>
        <p:nvSpPr>
          <p:cNvPr id="16" name="15 Rectángulo"/>
          <p:cNvSpPr/>
          <p:nvPr/>
        </p:nvSpPr>
        <p:spPr>
          <a:xfrm>
            <a:off x="3626144" y="1268760"/>
            <a:ext cx="1187624" cy="85376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Frecuencia absoluta</a:t>
            </a:r>
          </a:p>
          <a:p>
            <a:pPr algn="ctr"/>
            <a:r>
              <a:rPr lang="es-CO" sz="1050" dirty="0">
                <a:solidFill>
                  <a:schemeClr val="tx1"/>
                </a:solidFill>
                <a:latin typeface="Ravie" panose="04040805050809020602" pitchFamily="82" charset="0"/>
              </a:rPr>
              <a:t>f</a:t>
            </a:r>
          </a:p>
        </p:txBody>
      </p:sp>
      <p:sp>
        <p:nvSpPr>
          <p:cNvPr id="17" name="16 Rectángulo"/>
          <p:cNvSpPr/>
          <p:nvPr/>
        </p:nvSpPr>
        <p:spPr>
          <a:xfrm>
            <a:off x="2789633" y="1268760"/>
            <a:ext cx="836511" cy="8640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Punto medio</a:t>
            </a:r>
            <a:endParaRPr lang="es-CO" sz="1050" dirty="0">
              <a:solidFill>
                <a:schemeClr val="tx1"/>
              </a:solidFill>
              <a:latin typeface="Ravie" panose="04040805050809020602" pitchFamily="82" charset="0"/>
            </a:endParaRPr>
          </a:p>
        </p:txBody>
      </p:sp>
      <p:sp>
        <p:nvSpPr>
          <p:cNvPr id="18" name="17 Rectángulo"/>
          <p:cNvSpPr/>
          <p:nvPr/>
        </p:nvSpPr>
        <p:spPr>
          <a:xfrm>
            <a:off x="1475656" y="1268760"/>
            <a:ext cx="1313977" cy="8640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Límite de clase</a:t>
            </a:r>
            <a:endParaRPr lang="es-CO" sz="1050" dirty="0">
              <a:solidFill>
                <a:schemeClr val="tx1"/>
              </a:solidFill>
              <a:latin typeface="Ravie" panose="04040805050809020602" pitchFamily="82" charset="0"/>
            </a:endParaRPr>
          </a:p>
        </p:txBody>
      </p:sp>
      <p:sp>
        <p:nvSpPr>
          <p:cNvPr id="19" name="18 Rectángulo"/>
          <p:cNvSpPr/>
          <p:nvPr/>
        </p:nvSpPr>
        <p:spPr>
          <a:xfrm>
            <a:off x="567141" y="1268760"/>
            <a:ext cx="908519" cy="8640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Clase</a:t>
            </a:r>
            <a:endParaRPr lang="es-CO" sz="1050" dirty="0">
              <a:solidFill>
                <a:schemeClr val="tx1"/>
              </a:solidFill>
              <a:latin typeface="Ravie" panose="04040805050809020602" pitchFamily="82" charset="0"/>
            </a:endParaRPr>
          </a:p>
        </p:txBody>
      </p:sp>
      <p:sp>
        <p:nvSpPr>
          <p:cNvPr id="20" name="19 Rectángulo"/>
          <p:cNvSpPr/>
          <p:nvPr/>
        </p:nvSpPr>
        <p:spPr>
          <a:xfrm>
            <a:off x="4813768" y="1268760"/>
            <a:ext cx="1187624" cy="8640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050" dirty="0" smtClean="0">
                <a:solidFill>
                  <a:schemeClr val="tx1"/>
                </a:solidFill>
                <a:latin typeface="Ravie" panose="04040805050809020602" pitchFamily="82" charset="0"/>
              </a:rPr>
              <a:t>Frecuencia absoluta acumulada </a:t>
            </a:r>
          </a:p>
          <a:p>
            <a:pPr algn="ctr"/>
            <a:r>
              <a:rPr lang="es-CO" sz="1050" dirty="0" smtClean="0">
                <a:solidFill>
                  <a:schemeClr val="tx1"/>
                </a:solidFill>
                <a:latin typeface="Ravie" panose="04040805050809020602" pitchFamily="82" charset="0"/>
              </a:rPr>
              <a:t>f</a:t>
            </a:r>
            <a:r>
              <a:rPr lang="es-CO" sz="1050" baseline="-25000" dirty="0" smtClean="0">
                <a:solidFill>
                  <a:schemeClr val="tx1"/>
                </a:solidFill>
                <a:latin typeface="Ravie" panose="04040805050809020602" pitchFamily="82" charset="0"/>
              </a:rPr>
              <a:t>i</a:t>
            </a:r>
            <a:endParaRPr lang="es-CO" sz="1050" baseline="-25000" dirty="0">
              <a:solidFill>
                <a:schemeClr val="tx1"/>
              </a:solidFill>
              <a:latin typeface="Ravie" panose="04040805050809020602" pitchFamily="82" charset="0"/>
            </a:endParaRPr>
          </a:p>
        </p:txBody>
      </p:sp>
      <p:sp>
        <p:nvSpPr>
          <p:cNvPr id="11" name="10 Rectángulo"/>
          <p:cNvSpPr/>
          <p:nvPr/>
        </p:nvSpPr>
        <p:spPr>
          <a:xfrm>
            <a:off x="567143" y="2122522"/>
            <a:ext cx="908518" cy="362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8 - 14</a:t>
            </a:r>
            <a:endParaRPr lang="en-AU" dirty="0">
              <a:solidFill>
                <a:schemeClr val="tx1"/>
              </a:solidFill>
              <a:latin typeface="Showcard Gothic" panose="04020904020102020604" pitchFamily="82" charset="0"/>
            </a:endParaRPr>
          </a:p>
        </p:txBody>
      </p:sp>
      <p:sp>
        <p:nvSpPr>
          <p:cNvPr id="23" name="22 Rectángulo"/>
          <p:cNvSpPr/>
          <p:nvPr/>
        </p:nvSpPr>
        <p:spPr>
          <a:xfrm>
            <a:off x="1475656" y="2124705"/>
            <a:ext cx="1313977"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7,5 – 14,5</a:t>
            </a:r>
            <a:endParaRPr lang="en-AU" dirty="0">
              <a:solidFill>
                <a:schemeClr val="tx1"/>
              </a:solidFill>
              <a:latin typeface="Showcard Gothic" panose="04020904020102020604" pitchFamily="82" charset="0"/>
            </a:endParaRPr>
          </a:p>
        </p:txBody>
      </p:sp>
      <p:sp>
        <p:nvSpPr>
          <p:cNvPr id="24" name="23 Rectángulo"/>
          <p:cNvSpPr/>
          <p:nvPr/>
        </p:nvSpPr>
        <p:spPr>
          <a:xfrm>
            <a:off x="2789633" y="2124705"/>
            <a:ext cx="836511"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11</a:t>
            </a:r>
            <a:endParaRPr lang="en-AU" dirty="0">
              <a:solidFill>
                <a:schemeClr val="tx1"/>
              </a:solidFill>
              <a:latin typeface="Showcard Gothic" panose="04020904020102020604" pitchFamily="82" charset="0"/>
            </a:endParaRPr>
          </a:p>
        </p:txBody>
      </p:sp>
      <p:sp>
        <p:nvSpPr>
          <p:cNvPr id="21" name="20 CuadroTexto"/>
          <p:cNvSpPr txBox="1"/>
          <p:nvPr/>
        </p:nvSpPr>
        <p:spPr>
          <a:xfrm>
            <a:off x="5796136" y="6037368"/>
            <a:ext cx="2858475" cy="523220"/>
          </a:xfrm>
          <a:prstGeom prst="rect">
            <a:avLst/>
          </a:prstGeom>
          <a:noFill/>
        </p:spPr>
        <p:txBody>
          <a:bodyPr wrap="none" rtlCol="0">
            <a:spAutoFit/>
          </a:bodyPr>
          <a:lstStyle/>
          <a:p>
            <a:r>
              <a:rPr lang="en-AU" sz="2800" dirty="0" smtClean="0">
                <a:latin typeface="Showcard Gothic" panose="04020904020102020604" pitchFamily="82" charset="0"/>
              </a:rPr>
              <a:t>8 + 14 = 22 </a:t>
            </a:r>
            <a:r>
              <a:rPr lang="en-AU" sz="2800" dirty="0" smtClean="0">
                <a:latin typeface="Showcard Gothic" panose="04020904020102020604" pitchFamily="82" charset="0"/>
                <a:sym typeface="Symbol"/>
              </a:rPr>
              <a:t> 2 = 11</a:t>
            </a:r>
            <a:endParaRPr lang="en-AU" sz="2800" dirty="0">
              <a:latin typeface="Showcard Gothic" panose="04020904020102020604" pitchFamily="82" charset="0"/>
            </a:endParaRPr>
          </a:p>
        </p:txBody>
      </p:sp>
      <p:sp>
        <p:nvSpPr>
          <p:cNvPr id="26" name="25 Rectángulo"/>
          <p:cNvSpPr/>
          <p:nvPr/>
        </p:nvSpPr>
        <p:spPr>
          <a:xfrm>
            <a:off x="3626144" y="2125418"/>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13</a:t>
            </a:r>
            <a:endParaRPr lang="en-AU" dirty="0">
              <a:solidFill>
                <a:schemeClr val="tx1"/>
              </a:solidFill>
              <a:latin typeface="Showcard Gothic" panose="04020904020102020604" pitchFamily="82" charset="0"/>
            </a:endParaRPr>
          </a:p>
        </p:txBody>
      </p:sp>
      <p:sp>
        <p:nvSpPr>
          <p:cNvPr id="27" name="26 Rectángulo"/>
          <p:cNvSpPr/>
          <p:nvPr/>
        </p:nvSpPr>
        <p:spPr>
          <a:xfrm>
            <a:off x="4813768" y="2122521"/>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13</a:t>
            </a:r>
            <a:endParaRPr lang="en-AU" dirty="0">
              <a:solidFill>
                <a:schemeClr val="tx1"/>
              </a:solidFill>
              <a:latin typeface="Showcard Gothic" panose="04020904020102020604" pitchFamily="82" charset="0"/>
            </a:endParaRPr>
          </a:p>
        </p:txBody>
      </p:sp>
      <p:sp>
        <p:nvSpPr>
          <p:cNvPr id="28" name="27 Rectángulo"/>
          <p:cNvSpPr/>
          <p:nvPr/>
        </p:nvSpPr>
        <p:spPr>
          <a:xfrm>
            <a:off x="6001392" y="2122521"/>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0,26</a:t>
            </a:r>
            <a:endParaRPr lang="en-AU" dirty="0">
              <a:solidFill>
                <a:schemeClr val="tx1"/>
              </a:solidFill>
              <a:latin typeface="Showcard Gothic" panose="04020904020102020604" pitchFamily="82" charset="0"/>
            </a:endParaRPr>
          </a:p>
        </p:txBody>
      </p:sp>
      <p:sp>
        <p:nvSpPr>
          <p:cNvPr id="29" name="28 Rectángulo"/>
          <p:cNvSpPr/>
          <p:nvPr/>
        </p:nvSpPr>
        <p:spPr>
          <a:xfrm>
            <a:off x="7189016" y="2122521"/>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0,26</a:t>
            </a:r>
            <a:endParaRPr lang="en-AU" dirty="0">
              <a:solidFill>
                <a:schemeClr val="tx1"/>
              </a:solidFill>
              <a:latin typeface="Showcard Gothic" panose="04020904020102020604" pitchFamily="82" charset="0"/>
            </a:endParaRPr>
          </a:p>
        </p:txBody>
      </p:sp>
      <p:sp>
        <p:nvSpPr>
          <p:cNvPr id="30" name="29 CuadroTexto"/>
          <p:cNvSpPr txBox="1"/>
          <p:nvPr/>
        </p:nvSpPr>
        <p:spPr>
          <a:xfrm>
            <a:off x="5996511" y="6037368"/>
            <a:ext cx="2236510" cy="523220"/>
          </a:xfrm>
          <a:prstGeom prst="rect">
            <a:avLst/>
          </a:prstGeom>
          <a:noFill/>
        </p:spPr>
        <p:txBody>
          <a:bodyPr wrap="none" rtlCol="0">
            <a:spAutoFit/>
          </a:bodyPr>
          <a:lstStyle/>
          <a:p>
            <a:r>
              <a:rPr lang="en-AU" sz="2800" dirty="0" smtClean="0">
                <a:latin typeface="Showcard Gothic" panose="04020904020102020604" pitchFamily="82" charset="0"/>
              </a:rPr>
              <a:t>13 </a:t>
            </a:r>
            <a:r>
              <a:rPr lang="en-AU" sz="2800" dirty="0" smtClean="0">
                <a:latin typeface="Showcard Gothic" panose="04020904020102020604" pitchFamily="82" charset="0"/>
                <a:sym typeface="Symbol"/>
              </a:rPr>
              <a:t></a:t>
            </a:r>
            <a:r>
              <a:rPr lang="en-AU" sz="2800" dirty="0" smtClean="0">
                <a:latin typeface="Showcard Gothic" panose="04020904020102020604" pitchFamily="82" charset="0"/>
              </a:rPr>
              <a:t> 50 = 0,26</a:t>
            </a:r>
            <a:endParaRPr lang="en-AU" sz="2800" dirty="0">
              <a:latin typeface="Showcard Gothic" panose="04020904020102020604" pitchFamily="82" charset="0"/>
            </a:endParaRPr>
          </a:p>
        </p:txBody>
      </p:sp>
      <p:sp>
        <p:nvSpPr>
          <p:cNvPr id="31" name="30 Rectángulo"/>
          <p:cNvSpPr/>
          <p:nvPr/>
        </p:nvSpPr>
        <p:spPr>
          <a:xfrm>
            <a:off x="567142" y="2482521"/>
            <a:ext cx="908516" cy="362184"/>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15 – 21</a:t>
            </a:r>
            <a:endParaRPr lang="en-AU" dirty="0">
              <a:solidFill>
                <a:schemeClr val="tx1"/>
              </a:solidFill>
              <a:latin typeface="Showcard Gothic" panose="04020904020102020604" pitchFamily="82" charset="0"/>
            </a:endParaRPr>
          </a:p>
        </p:txBody>
      </p:sp>
      <p:sp>
        <p:nvSpPr>
          <p:cNvPr id="32" name="31 Rectángulo"/>
          <p:cNvSpPr/>
          <p:nvPr/>
        </p:nvSpPr>
        <p:spPr>
          <a:xfrm>
            <a:off x="1475656" y="2482521"/>
            <a:ext cx="1313977" cy="3600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14,5 – 21,5</a:t>
            </a:r>
            <a:endParaRPr lang="en-AU" dirty="0">
              <a:solidFill>
                <a:schemeClr val="tx1"/>
              </a:solidFill>
              <a:latin typeface="Showcard Gothic" panose="04020904020102020604" pitchFamily="82" charset="0"/>
            </a:endParaRPr>
          </a:p>
        </p:txBody>
      </p:sp>
      <p:sp>
        <p:nvSpPr>
          <p:cNvPr id="33" name="32 Rectángulo"/>
          <p:cNvSpPr/>
          <p:nvPr/>
        </p:nvSpPr>
        <p:spPr>
          <a:xfrm>
            <a:off x="2789632" y="2485418"/>
            <a:ext cx="836511" cy="3600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18</a:t>
            </a:r>
            <a:endParaRPr lang="en-AU" dirty="0">
              <a:solidFill>
                <a:schemeClr val="tx1"/>
              </a:solidFill>
              <a:latin typeface="Showcard Gothic" panose="04020904020102020604" pitchFamily="82" charset="0"/>
            </a:endParaRPr>
          </a:p>
        </p:txBody>
      </p:sp>
      <p:sp>
        <p:nvSpPr>
          <p:cNvPr id="34" name="33 Rectángulo"/>
          <p:cNvSpPr/>
          <p:nvPr/>
        </p:nvSpPr>
        <p:spPr>
          <a:xfrm>
            <a:off x="3626143" y="2485418"/>
            <a:ext cx="1187624" cy="3600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5</a:t>
            </a:r>
            <a:endParaRPr lang="en-AU" dirty="0">
              <a:solidFill>
                <a:schemeClr val="tx1"/>
              </a:solidFill>
              <a:latin typeface="Showcard Gothic" panose="04020904020102020604" pitchFamily="82" charset="0"/>
            </a:endParaRPr>
          </a:p>
        </p:txBody>
      </p:sp>
      <p:sp>
        <p:nvSpPr>
          <p:cNvPr id="35" name="34 Rectángulo"/>
          <p:cNvSpPr/>
          <p:nvPr/>
        </p:nvSpPr>
        <p:spPr>
          <a:xfrm>
            <a:off x="4813768" y="2485418"/>
            <a:ext cx="1187624" cy="3600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18</a:t>
            </a:r>
            <a:endParaRPr lang="en-AU" dirty="0">
              <a:solidFill>
                <a:schemeClr val="tx1"/>
              </a:solidFill>
              <a:latin typeface="Showcard Gothic" panose="04020904020102020604" pitchFamily="82" charset="0"/>
            </a:endParaRPr>
          </a:p>
        </p:txBody>
      </p:sp>
      <p:sp>
        <p:nvSpPr>
          <p:cNvPr id="36" name="35 Rectángulo"/>
          <p:cNvSpPr/>
          <p:nvPr/>
        </p:nvSpPr>
        <p:spPr>
          <a:xfrm>
            <a:off x="6001392" y="2485418"/>
            <a:ext cx="1187624" cy="3600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0,10</a:t>
            </a:r>
            <a:endParaRPr lang="en-AU" dirty="0">
              <a:solidFill>
                <a:schemeClr val="tx1"/>
              </a:solidFill>
              <a:latin typeface="Showcard Gothic" panose="04020904020102020604" pitchFamily="82" charset="0"/>
            </a:endParaRPr>
          </a:p>
        </p:txBody>
      </p:sp>
      <p:sp>
        <p:nvSpPr>
          <p:cNvPr id="37" name="36 Rectángulo"/>
          <p:cNvSpPr/>
          <p:nvPr/>
        </p:nvSpPr>
        <p:spPr>
          <a:xfrm>
            <a:off x="7189016" y="2485418"/>
            <a:ext cx="1187624" cy="3600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0,36</a:t>
            </a:r>
            <a:endParaRPr lang="en-AU" dirty="0">
              <a:solidFill>
                <a:schemeClr val="tx1"/>
              </a:solidFill>
              <a:latin typeface="Showcard Gothic" panose="04020904020102020604" pitchFamily="82" charset="0"/>
            </a:endParaRPr>
          </a:p>
        </p:txBody>
      </p:sp>
      <p:sp>
        <p:nvSpPr>
          <p:cNvPr id="39" name="38 Rectángulo"/>
          <p:cNvSpPr/>
          <p:nvPr/>
        </p:nvSpPr>
        <p:spPr>
          <a:xfrm>
            <a:off x="567141" y="2845418"/>
            <a:ext cx="908515" cy="362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22 – 28</a:t>
            </a:r>
            <a:endParaRPr lang="en-AU" dirty="0">
              <a:solidFill>
                <a:schemeClr val="tx1"/>
              </a:solidFill>
              <a:latin typeface="Showcard Gothic" panose="04020904020102020604" pitchFamily="82" charset="0"/>
            </a:endParaRPr>
          </a:p>
        </p:txBody>
      </p:sp>
      <p:sp>
        <p:nvSpPr>
          <p:cNvPr id="40" name="39 Rectángulo"/>
          <p:cNvSpPr/>
          <p:nvPr/>
        </p:nvSpPr>
        <p:spPr>
          <a:xfrm>
            <a:off x="1475656" y="2842521"/>
            <a:ext cx="1313852"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21,5 - 28,5</a:t>
            </a:r>
            <a:endParaRPr lang="en-AU" dirty="0">
              <a:solidFill>
                <a:schemeClr val="tx1"/>
              </a:solidFill>
              <a:latin typeface="Showcard Gothic" panose="04020904020102020604" pitchFamily="82" charset="0"/>
            </a:endParaRPr>
          </a:p>
        </p:txBody>
      </p:sp>
      <p:sp>
        <p:nvSpPr>
          <p:cNvPr id="41" name="40 Rectángulo"/>
          <p:cNvSpPr/>
          <p:nvPr/>
        </p:nvSpPr>
        <p:spPr>
          <a:xfrm>
            <a:off x="2789633" y="2842521"/>
            <a:ext cx="836511"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25</a:t>
            </a:r>
            <a:endParaRPr lang="en-AU" dirty="0">
              <a:solidFill>
                <a:schemeClr val="tx1"/>
              </a:solidFill>
              <a:latin typeface="Showcard Gothic" panose="04020904020102020604" pitchFamily="82" charset="0"/>
            </a:endParaRPr>
          </a:p>
        </p:txBody>
      </p:sp>
      <p:sp>
        <p:nvSpPr>
          <p:cNvPr id="42" name="41 Rectángulo"/>
          <p:cNvSpPr/>
          <p:nvPr/>
        </p:nvSpPr>
        <p:spPr>
          <a:xfrm>
            <a:off x="3626144" y="2842521"/>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8</a:t>
            </a:r>
            <a:endParaRPr lang="en-AU" dirty="0">
              <a:solidFill>
                <a:schemeClr val="tx1"/>
              </a:solidFill>
              <a:latin typeface="Showcard Gothic" panose="04020904020102020604" pitchFamily="82" charset="0"/>
            </a:endParaRPr>
          </a:p>
        </p:txBody>
      </p:sp>
      <p:sp>
        <p:nvSpPr>
          <p:cNvPr id="43" name="42 Rectángulo"/>
          <p:cNvSpPr/>
          <p:nvPr/>
        </p:nvSpPr>
        <p:spPr>
          <a:xfrm>
            <a:off x="4813768" y="2842521"/>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26</a:t>
            </a:r>
            <a:endParaRPr lang="en-AU" dirty="0">
              <a:solidFill>
                <a:schemeClr val="tx1"/>
              </a:solidFill>
              <a:latin typeface="Showcard Gothic" panose="04020904020102020604" pitchFamily="82" charset="0"/>
            </a:endParaRPr>
          </a:p>
        </p:txBody>
      </p:sp>
      <p:sp>
        <p:nvSpPr>
          <p:cNvPr id="44" name="43 Rectángulo"/>
          <p:cNvSpPr/>
          <p:nvPr/>
        </p:nvSpPr>
        <p:spPr>
          <a:xfrm>
            <a:off x="6001392" y="2842521"/>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0,16</a:t>
            </a:r>
            <a:endParaRPr lang="en-AU" dirty="0">
              <a:solidFill>
                <a:schemeClr val="tx1"/>
              </a:solidFill>
              <a:latin typeface="Showcard Gothic" panose="04020904020102020604" pitchFamily="82" charset="0"/>
            </a:endParaRPr>
          </a:p>
        </p:txBody>
      </p:sp>
      <p:sp>
        <p:nvSpPr>
          <p:cNvPr id="45" name="44 Rectángulo"/>
          <p:cNvSpPr/>
          <p:nvPr/>
        </p:nvSpPr>
        <p:spPr>
          <a:xfrm>
            <a:off x="7189016" y="2842521"/>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0,52</a:t>
            </a:r>
            <a:endParaRPr lang="en-AU" dirty="0">
              <a:solidFill>
                <a:schemeClr val="tx1"/>
              </a:solidFill>
              <a:latin typeface="Showcard Gothic" panose="04020904020102020604" pitchFamily="82" charset="0"/>
            </a:endParaRPr>
          </a:p>
        </p:txBody>
      </p:sp>
      <p:sp>
        <p:nvSpPr>
          <p:cNvPr id="46" name="45 Rectángulo"/>
          <p:cNvSpPr/>
          <p:nvPr/>
        </p:nvSpPr>
        <p:spPr>
          <a:xfrm>
            <a:off x="567141" y="3207602"/>
            <a:ext cx="908519" cy="362184"/>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29 – 35</a:t>
            </a:r>
            <a:endParaRPr lang="en-AU" dirty="0">
              <a:solidFill>
                <a:schemeClr val="tx1"/>
              </a:solidFill>
              <a:latin typeface="Showcard Gothic" panose="04020904020102020604" pitchFamily="82" charset="0"/>
            </a:endParaRPr>
          </a:p>
        </p:txBody>
      </p:sp>
      <p:sp>
        <p:nvSpPr>
          <p:cNvPr id="47" name="46 Rectángulo"/>
          <p:cNvSpPr/>
          <p:nvPr/>
        </p:nvSpPr>
        <p:spPr>
          <a:xfrm>
            <a:off x="1475656" y="3202520"/>
            <a:ext cx="1313978" cy="367265"/>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28,5 – 35,5</a:t>
            </a:r>
            <a:endParaRPr lang="en-AU" dirty="0">
              <a:solidFill>
                <a:schemeClr val="tx1"/>
              </a:solidFill>
              <a:latin typeface="Showcard Gothic" panose="04020904020102020604" pitchFamily="82" charset="0"/>
            </a:endParaRPr>
          </a:p>
        </p:txBody>
      </p:sp>
      <p:sp>
        <p:nvSpPr>
          <p:cNvPr id="48" name="47 Rectángulo"/>
          <p:cNvSpPr/>
          <p:nvPr/>
        </p:nvSpPr>
        <p:spPr>
          <a:xfrm>
            <a:off x="2789634" y="3202520"/>
            <a:ext cx="836511" cy="367266"/>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32</a:t>
            </a:r>
            <a:endParaRPr lang="en-AU" dirty="0">
              <a:solidFill>
                <a:schemeClr val="tx1"/>
              </a:solidFill>
              <a:latin typeface="Showcard Gothic" panose="04020904020102020604" pitchFamily="82" charset="0"/>
            </a:endParaRPr>
          </a:p>
        </p:txBody>
      </p:sp>
      <p:sp>
        <p:nvSpPr>
          <p:cNvPr id="49" name="48 Rectángulo"/>
          <p:cNvSpPr/>
          <p:nvPr/>
        </p:nvSpPr>
        <p:spPr>
          <a:xfrm>
            <a:off x="3626143" y="3202520"/>
            <a:ext cx="1187624" cy="367266"/>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5</a:t>
            </a:r>
            <a:endParaRPr lang="en-AU" dirty="0">
              <a:solidFill>
                <a:schemeClr val="tx1"/>
              </a:solidFill>
              <a:latin typeface="Showcard Gothic" panose="04020904020102020604" pitchFamily="82" charset="0"/>
            </a:endParaRPr>
          </a:p>
        </p:txBody>
      </p:sp>
      <p:sp>
        <p:nvSpPr>
          <p:cNvPr id="50" name="49 Rectángulo"/>
          <p:cNvSpPr/>
          <p:nvPr/>
        </p:nvSpPr>
        <p:spPr>
          <a:xfrm>
            <a:off x="4813768" y="3209786"/>
            <a:ext cx="1187624" cy="3600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31</a:t>
            </a:r>
            <a:endParaRPr lang="en-AU" dirty="0">
              <a:solidFill>
                <a:schemeClr val="tx1"/>
              </a:solidFill>
              <a:latin typeface="Showcard Gothic" panose="04020904020102020604" pitchFamily="82" charset="0"/>
            </a:endParaRPr>
          </a:p>
        </p:txBody>
      </p:sp>
      <p:sp>
        <p:nvSpPr>
          <p:cNvPr id="51" name="50 Rectángulo"/>
          <p:cNvSpPr/>
          <p:nvPr/>
        </p:nvSpPr>
        <p:spPr>
          <a:xfrm>
            <a:off x="6001392" y="3202520"/>
            <a:ext cx="1187624" cy="367266"/>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0,10</a:t>
            </a:r>
            <a:endParaRPr lang="en-AU" dirty="0">
              <a:solidFill>
                <a:schemeClr val="tx1"/>
              </a:solidFill>
              <a:latin typeface="Showcard Gothic" panose="04020904020102020604" pitchFamily="82" charset="0"/>
            </a:endParaRPr>
          </a:p>
        </p:txBody>
      </p:sp>
      <p:sp>
        <p:nvSpPr>
          <p:cNvPr id="52" name="51 Rectángulo"/>
          <p:cNvSpPr/>
          <p:nvPr/>
        </p:nvSpPr>
        <p:spPr>
          <a:xfrm>
            <a:off x="7189016" y="3202520"/>
            <a:ext cx="1187624" cy="367266"/>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0,62</a:t>
            </a:r>
            <a:endParaRPr lang="en-AU" dirty="0">
              <a:solidFill>
                <a:schemeClr val="tx1"/>
              </a:solidFill>
              <a:latin typeface="Showcard Gothic" panose="04020904020102020604" pitchFamily="82" charset="0"/>
            </a:endParaRPr>
          </a:p>
        </p:txBody>
      </p:sp>
      <p:sp>
        <p:nvSpPr>
          <p:cNvPr id="53" name="52 Rectángulo"/>
          <p:cNvSpPr/>
          <p:nvPr/>
        </p:nvSpPr>
        <p:spPr>
          <a:xfrm>
            <a:off x="567146" y="3569785"/>
            <a:ext cx="908515" cy="362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36 - 42</a:t>
            </a:r>
            <a:endParaRPr lang="en-AU" dirty="0">
              <a:solidFill>
                <a:schemeClr val="tx1"/>
              </a:solidFill>
              <a:latin typeface="Showcard Gothic" panose="04020904020102020604" pitchFamily="82" charset="0"/>
            </a:endParaRPr>
          </a:p>
        </p:txBody>
      </p:sp>
      <p:sp>
        <p:nvSpPr>
          <p:cNvPr id="54" name="53 Rectángulo"/>
          <p:cNvSpPr/>
          <p:nvPr/>
        </p:nvSpPr>
        <p:spPr>
          <a:xfrm>
            <a:off x="1475656" y="3569785"/>
            <a:ext cx="1313852"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35,5 – 42,5</a:t>
            </a:r>
            <a:endParaRPr lang="en-AU" dirty="0">
              <a:solidFill>
                <a:schemeClr val="tx1"/>
              </a:solidFill>
              <a:latin typeface="Showcard Gothic" panose="04020904020102020604" pitchFamily="82" charset="0"/>
            </a:endParaRPr>
          </a:p>
        </p:txBody>
      </p:sp>
      <p:sp>
        <p:nvSpPr>
          <p:cNvPr id="55" name="54 Rectángulo"/>
          <p:cNvSpPr/>
          <p:nvPr/>
        </p:nvSpPr>
        <p:spPr>
          <a:xfrm>
            <a:off x="2789634" y="3569785"/>
            <a:ext cx="836511"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39</a:t>
            </a:r>
            <a:endParaRPr lang="en-AU" dirty="0">
              <a:solidFill>
                <a:schemeClr val="tx1"/>
              </a:solidFill>
              <a:latin typeface="Showcard Gothic" panose="04020904020102020604" pitchFamily="82" charset="0"/>
            </a:endParaRPr>
          </a:p>
        </p:txBody>
      </p:sp>
      <p:sp>
        <p:nvSpPr>
          <p:cNvPr id="56" name="55 Rectángulo"/>
          <p:cNvSpPr/>
          <p:nvPr/>
        </p:nvSpPr>
        <p:spPr>
          <a:xfrm>
            <a:off x="3626145" y="3569785"/>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8</a:t>
            </a:r>
            <a:endParaRPr lang="en-AU" dirty="0">
              <a:solidFill>
                <a:schemeClr val="tx1"/>
              </a:solidFill>
              <a:latin typeface="Showcard Gothic" panose="04020904020102020604" pitchFamily="82" charset="0"/>
            </a:endParaRPr>
          </a:p>
        </p:txBody>
      </p:sp>
      <p:sp>
        <p:nvSpPr>
          <p:cNvPr id="57" name="56 Rectángulo"/>
          <p:cNvSpPr/>
          <p:nvPr/>
        </p:nvSpPr>
        <p:spPr>
          <a:xfrm>
            <a:off x="4824165" y="3569785"/>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39</a:t>
            </a:r>
            <a:endParaRPr lang="en-AU" dirty="0">
              <a:solidFill>
                <a:schemeClr val="tx1"/>
              </a:solidFill>
              <a:latin typeface="Showcard Gothic" panose="04020904020102020604" pitchFamily="82" charset="0"/>
            </a:endParaRPr>
          </a:p>
        </p:txBody>
      </p:sp>
      <p:sp>
        <p:nvSpPr>
          <p:cNvPr id="58" name="57 Rectángulo"/>
          <p:cNvSpPr/>
          <p:nvPr/>
        </p:nvSpPr>
        <p:spPr>
          <a:xfrm>
            <a:off x="6001392" y="3569785"/>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0,16</a:t>
            </a:r>
            <a:endParaRPr lang="en-AU" dirty="0">
              <a:solidFill>
                <a:schemeClr val="tx1"/>
              </a:solidFill>
              <a:latin typeface="Showcard Gothic" panose="04020904020102020604" pitchFamily="82" charset="0"/>
            </a:endParaRPr>
          </a:p>
        </p:txBody>
      </p:sp>
      <p:sp>
        <p:nvSpPr>
          <p:cNvPr id="59" name="58 Rectángulo"/>
          <p:cNvSpPr/>
          <p:nvPr/>
        </p:nvSpPr>
        <p:spPr>
          <a:xfrm>
            <a:off x="7189016" y="3569785"/>
            <a:ext cx="1187624"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0,78</a:t>
            </a:r>
            <a:endParaRPr lang="en-AU" dirty="0">
              <a:solidFill>
                <a:schemeClr val="tx1"/>
              </a:solidFill>
              <a:latin typeface="Showcard Gothic" panose="04020904020102020604" pitchFamily="82" charset="0"/>
            </a:endParaRPr>
          </a:p>
        </p:txBody>
      </p:sp>
      <p:sp>
        <p:nvSpPr>
          <p:cNvPr id="60" name="59 Rectángulo"/>
          <p:cNvSpPr/>
          <p:nvPr/>
        </p:nvSpPr>
        <p:spPr>
          <a:xfrm>
            <a:off x="567146" y="3929785"/>
            <a:ext cx="908519" cy="362184"/>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43 - 49</a:t>
            </a:r>
            <a:endParaRPr lang="en-AU" dirty="0">
              <a:solidFill>
                <a:schemeClr val="tx1"/>
              </a:solidFill>
              <a:latin typeface="Showcard Gothic" panose="04020904020102020604" pitchFamily="82" charset="0"/>
            </a:endParaRPr>
          </a:p>
        </p:txBody>
      </p:sp>
      <p:sp>
        <p:nvSpPr>
          <p:cNvPr id="61" name="60 Rectángulo"/>
          <p:cNvSpPr/>
          <p:nvPr/>
        </p:nvSpPr>
        <p:spPr>
          <a:xfrm>
            <a:off x="1475530" y="3924704"/>
            <a:ext cx="1313978" cy="367265"/>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42,5 – 49,5</a:t>
            </a:r>
            <a:endParaRPr lang="en-AU" dirty="0">
              <a:solidFill>
                <a:schemeClr val="tx1"/>
              </a:solidFill>
              <a:latin typeface="Showcard Gothic" panose="04020904020102020604" pitchFamily="82" charset="0"/>
            </a:endParaRPr>
          </a:p>
        </p:txBody>
      </p:sp>
      <p:sp>
        <p:nvSpPr>
          <p:cNvPr id="62" name="61 Rectángulo"/>
          <p:cNvSpPr/>
          <p:nvPr/>
        </p:nvSpPr>
        <p:spPr>
          <a:xfrm>
            <a:off x="2789508" y="3924703"/>
            <a:ext cx="836511" cy="367266"/>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46</a:t>
            </a:r>
            <a:endParaRPr lang="en-AU" dirty="0">
              <a:solidFill>
                <a:schemeClr val="tx1"/>
              </a:solidFill>
              <a:latin typeface="Showcard Gothic" panose="04020904020102020604" pitchFamily="82" charset="0"/>
            </a:endParaRPr>
          </a:p>
        </p:txBody>
      </p:sp>
      <p:sp>
        <p:nvSpPr>
          <p:cNvPr id="63" name="62 Rectángulo"/>
          <p:cNvSpPr/>
          <p:nvPr/>
        </p:nvSpPr>
        <p:spPr>
          <a:xfrm>
            <a:off x="3626019" y="3924703"/>
            <a:ext cx="1187624" cy="367266"/>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9</a:t>
            </a:r>
            <a:endParaRPr lang="en-AU" dirty="0">
              <a:solidFill>
                <a:schemeClr val="tx1"/>
              </a:solidFill>
              <a:latin typeface="Showcard Gothic" panose="04020904020102020604" pitchFamily="82" charset="0"/>
            </a:endParaRPr>
          </a:p>
        </p:txBody>
      </p:sp>
      <p:sp>
        <p:nvSpPr>
          <p:cNvPr id="64" name="63 Rectángulo"/>
          <p:cNvSpPr/>
          <p:nvPr/>
        </p:nvSpPr>
        <p:spPr>
          <a:xfrm>
            <a:off x="4824165" y="3924703"/>
            <a:ext cx="1187624" cy="3600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48</a:t>
            </a:r>
            <a:endParaRPr lang="en-AU" dirty="0">
              <a:solidFill>
                <a:schemeClr val="tx1"/>
              </a:solidFill>
              <a:latin typeface="Showcard Gothic" panose="04020904020102020604" pitchFamily="82" charset="0"/>
            </a:endParaRPr>
          </a:p>
        </p:txBody>
      </p:sp>
      <p:sp>
        <p:nvSpPr>
          <p:cNvPr id="65" name="64 Rectángulo"/>
          <p:cNvSpPr/>
          <p:nvPr/>
        </p:nvSpPr>
        <p:spPr>
          <a:xfrm>
            <a:off x="6011789" y="3931969"/>
            <a:ext cx="1177227" cy="352734"/>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0,18</a:t>
            </a:r>
            <a:endParaRPr lang="en-AU" dirty="0">
              <a:solidFill>
                <a:schemeClr val="tx1"/>
              </a:solidFill>
              <a:latin typeface="Showcard Gothic" panose="04020904020102020604" pitchFamily="82" charset="0"/>
            </a:endParaRPr>
          </a:p>
        </p:txBody>
      </p:sp>
      <p:sp>
        <p:nvSpPr>
          <p:cNvPr id="66" name="65 Rectángulo"/>
          <p:cNvSpPr/>
          <p:nvPr/>
        </p:nvSpPr>
        <p:spPr>
          <a:xfrm>
            <a:off x="7189016" y="3931969"/>
            <a:ext cx="1187624" cy="352734"/>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0,96</a:t>
            </a:r>
            <a:endParaRPr lang="en-AU" dirty="0">
              <a:solidFill>
                <a:schemeClr val="tx1"/>
              </a:solidFill>
              <a:latin typeface="Showcard Gothic" panose="04020904020102020604" pitchFamily="82" charset="0"/>
            </a:endParaRPr>
          </a:p>
        </p:txBody>
      </p:sp>
      <p:sp>
        <p:nvSpPr>
          <p:cNvPr id="67" name="66 Rectángulo"/>
          <p:cNvSpPr/>
          <p:nvPr/>
        </p:nvSpPr>
        <p:spPr>
          <a:xfrm>
            <a:off x="567015" y="4291969"/>
            <a:ext cx="908515" cy="362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50 - 56</a:t>
            </a:r>
            <a:endParaRPr lang="en-AU" dirty="0">
              <a:solidFill>
                <a:schemeClr val="tx1"/>
              </a:solidFill>
              <a:latin typeface="Showcard Gothic" panose="04020904020102020604" pitchFamily="82" charset="0"/>
            </a:endParaRPr>
          </a:p>
        </p:txBody>
      </p:sp>
      <p:sp>
        <p:nvSpPr>
          <p:cNvPr id="68" name="67 Rectángulo"/>
          <p:cNvSpPr/>
          <p:nvPr/>
        </p:nvSpPr>
        <p:spPr>
          <a:xfrm>
            <a:off x="1475782" y="4284703"/>
            <a:ext cx="1313852" cy="369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49,5 – 56,5</a:t>
            </a:r>
            <a:endParaRPr lang="en-AU" dirty="0">
              <a:solidFill>
                <a:schemeClr val="tx1"/>
              </a:solidFill>
              <a:latin typeface="Showcard Gothic" panose="04020904020102020604" pitchFamily="82" charset="0"/>
            </a:endParaRPr>
          </a:p>
        </p:txBody>
      </p:sp>
      <p:sp>
        <p:nvSpPr>
          <p:cNvPr id="69" name="68 Rectángulo"/>
          <p:cNvSpPr/>
          <p:nvPr/>
        </p:nvSpPr>
        <p:spPr>
          <a:xfrm>
            <a:off x="2789507" y="4284703"/>
            <a:ext cx="836511" cy="369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53</a:t>
            </a:r>
            <a:endParaRPr lang="en-AU" dirty="0">
              <a:solidFill>
                <a:schemeClr val="tx1"/>
              </a:solidFill>
              <a:latin typeface="Showcard Gothic" panose="04020904020102020604" pitchFamily="82" charset="0"/>
            </a:endParaRPr>
          </a:p>
        </p:txBody>
      </p:sp>
      <p:sp>
        <p:nvSpPr>
          <p:cNvPr id="70" name="69 Rectángulo"/>
          <p:cNvSpPr/>
          <p:nvPr/>
        </p:nvSpPr>
        <p:spPr>
          <a:xfrm>
            <a:off x="3629787" y="4284703"/>
            <a:ext cx="1187624" cy="369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2</a:t>
            </a:r>
            <a:endParaRPr lang="en-AU" dirty="0">
              <a:solidFill>
                <a:schemeClr val="tx1"/>
              </a:solidFill>
              <a:latin typeface="Showcard Gothic" panose="04020904020102020604" pitchFamily="82" charset="0"/>
            </a:endParaRPr>
          </a:p>
        </p:txBody>
      </p:sp>
      <p:sp>
        <p:nvSpPr>
          <p:cNvPr id="71" name="70 Rectángulo"/>
          <p:cNvSpPr/>
          <p:nvPr/>
        </p:nvSpPr>
        <p:spPr>
          <a:xfrm>
            <a:off x="4813643" y="4284703"/>
            <a:ext cx="1187749" cy="369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50</a:t>
            </a:r>
            <a:endParaRPr lang="en-AU" dirty="0">
              <a:solidFill>
                <a:schemeClr val="tx1"/>
              </a:solidFill>
              <a:latin typeface="Showcard Gothic" panose="04020904020102020604" pitchFamily="82" charset="0"/>
            </a:endParaRPr>
          </a:p>
        </p:txBody>
      </p:sp>
      <p:sp>
        <p:nvSpPr>
          <p:cNvPr id="72" name="71 Rectángulo"/>
          <p:cNvSpPr/>
          <p:nvPr/>
        </p:nvSpPr>
        <p:spPr>
          <a:xfrm>
            <a:off x="6001392" y="4284703"/>
            <a:ext cx="1187624" cy="369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0,04</a:t>
            </a:r>
            <a:endParaRPr lang="en-AU" dirty="0">
              <a:solidFill>
                <a:schemeClr val="tx1"/>
              </a:solidFill>
              <a:latin typeface="Showcard Gothic" panose="04020904020102020604" pitchFamily="82" charset="0"/>
            </a:endParaRPr>
          </a:p>
        </p:txBody>
      </p:sp>
      <p:sp>
        <p:nvSpPr>
          <p:cNvPr id="73" name="72 Rectángulo"/>
          <p:cNvSpPr/>
          <p:nvPr/>
        </p:nvSpPr>
        <p:spPr>
          <a:xfrm>
            <a:off x="7189016" y="4284703"/>
            <a:ext cx="1187624" cy="369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1</a:t>
            </a:r>
            <a:endParaRPr lang="en-AU" dirty="0">
              <a:solidFill>
                <a:schemeClr val="tx1"/>
              </a:solidFill>
              <a:latin typeface="Showcard Gothic" panose="04020904020102020604" pitchFamily="82" charset="0"/>
            </a:endParaRPr>
          </a:p>
        </p:txBody>
      </p:sp>
      <p:sp>
        <p:nvSpPr>
          <p:cNvPr id="74" name="73 Rectángulo"/>
          <p:cNvSpPr/>
          <p:nvPr/>
        </p:nvSpPr>
        <p:spPr>
          <a:xfrm>
            <a:off x="3629787" y="4654153"/>
            <a:ext cx="1187624" cy="36945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50</a:t>
            </a:r>
            <a:endParaRPr lang="en-AU" dirty="0">
              <a:solidFill>
                <a:schemeClr val="tx1"/>
              </a:solidFill>
              <a:latin typeface="Showcard Gothic" panose="04020904020102020604" pitchFamily="82" charset="0"/>
            </a:endParaRPr>
          </a:p>
        </p:txBody>
      </p:sp>
      <p:sp>
        <p:nvSpPr>
          <p:cNvPr id="75" name="74 Rectángulo"/>
          <p:cNvSpPr/>
          <p:nvPr/>
        </p:nvSpPr>
        <p:spPr>
          <a:xfrm>
            <a:off x="6001392" y="4654153"/>
            <a:ext cx="1187624" cy="36945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1</a:t>
            </a:r>
            <a:endParaRPr lang="en-AU" dirty="0">
              <a:solidFill>
                <a:schemeClr val="tx1"/>
              </a:solidFill>
              <a:latin typeface="Showcard Gothic" panose="04020904020102020604" pitchFamily="82" charset="0"/>
            </a:endParaRPr>
          </a:p>
        </p:txBody>
      </p:sp>
      <p:sp>
        <p:nvSpPr>
          <p:cNvPr id="76" name="75 Rectángulo"/>
          <p:cNvSpPr/>
          <p:nvPr/>
        </p:nvSpPr>
        <p:spPr>
          <a:xfrm>
            <a:off x="567015" y="4654153"/>
            <a:ext cx="3059003" cy="36945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Showcard Gothic" panose="04020904020102020604" pitchFamily="82" charset="0"/>
              </a:rPr>
              <a:t>total</a:t>
            </a:r>
            <a:endParaRPr lang="en-AU" dirty="0">
              <a:solidFill>
                <a:schemeClr val="tx1"/>
              </a:solidFill>
              <a:latin typeface="Showcard Gothic" panose="04020904020102020604" pitchFamily="82" charset="0"/>
            </a:endParaRPr>
          </a:p>
        </p:txBody>
      </p:sp>
    </p:spTree>
    <p:extLst>
      <p:ext uri="{BB962C8B-B14F-4D97-AF65-F5344CB8AC3E}">
        <p14:creationId xmlns:p14="http://schemas.microsoft.com/office/powerpoint/2010/main" val="425522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0-#ppt_w/2"/>
                                          </p:val>
                                        </p:tav>
                                        <p:tav tm="100000">
                                          <p:val>
                                            <p:strVal val="#ppt_x"/>
                                          </p:val>
                                        </p:tav>
                                      </p:tavLst>
                                    </p:anim>
                                    <p:anim calcmode="lin" valueType="num">
                                      <p:cBhvr additive="base">
                                        <p:cTn id="12" dur="500" fill="hold"/>
                                        <p:tgtEl>
                                          <p:spTgt spid="1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0-#ppt_w/2"/>
                                          </p:val>
                                        </p:tav>
                                        <p:tav tm="100000">
                                          <p:val>
                                            <p:strVal val="#ppt_x"/>
                                          </p:val>
                                        </p:tav>
                                      </p:tavLst>
                                    </p:anim>
                                    <p:anim calcmode="lin" valueType="num">
                                      <p:cBhvr additive="base">
                                        <p:cTn id="16" dur="500" fill="hold"/>
                                        <p:tgtEl>
                                          <p:spTgt spid="18"/>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0-#ppt_w/2"/>
                                          </p:val>
                                        </p:tav>
                                        <p:tav tm="100000">
                                          <p:val>
                                            <p:strVal val="#ppt_x"/>
                                          </p:val>
                                        </p:tav>
                                      </p:tavLst>
                                    </p:anim>
                                    <p:anim calcmode="lin" valueType="num">
                                      <p:cBhvr additive="base">
                                        <p:cTn id="24" dur="500" fill="hold"/>
                                        <p:tgtEl>
                                          <p:spTgt spid="16"/>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0-#ppt_w/2"/>
                                          </p:val>
                                        </p:tav>
                                        <p:tav tm="100000">
                                          <p:val>
                                            <p:strVal val="#ppt_x"/>
                                          </p:val>
                                        </p:tav>
                                      </p:tavLst>
                                    </p:anim>
                                    <p:anim calcmode="lin" valueType="num">
                                      <p:cBhvr additive="base">
                                        <p:cTn id="28" dur="500" fill="hold"/>
                                        <p:tgtEl>
                                          <p:spTgt spid="20"/>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0-#ppt_w/2"/>
                                          </p:val>
                                        </p:tav>
                                        <p:tav tm="100000">
                                          <p:val>
                                            <p:strVal val="#ppt_x"/>
                                          </p:val>
                                        </p:tav>
                                      </p:tavLst>
                                    </p:anim>
                                    <p:anim calcmode="lin" valueType="num">
                                      <p:cBhvr additive="base">
                                        <p:cTn id="32" dur="500" fill="hold"/>
                                        <p:tgtEl>
                                          <p:spTgt spid="15"/>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0-#ppt_w/2"/>
                                          </p:val>
                                        </p:tav>
                                        <p:tav tm="100000">
                                          <p:val>
                                            <p:strVal val="#ppt_x"/>
                                          </p:val>
                                        </p:tav>
                                      </p:tavLst>
                                    </p:anim>
                                    <p:anim calcmode="lin" valueType="num">
                                      <p:cBhvr additive="base">
                                        <p:cTn id="3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iterate type="lt">
                                    <p:tmAbs val="300"/>
                                  </p:iterate>
                                  <p:childTnLst>
                                    <p:set>
                                      <p:cBhvr>
                                        <p:cTn id="49" dur="1" fill="hold">
                                          <p:stCondLst>
                                            <p:cond delay="0"/>
                                          </p:stCondLst>
                                        </p:cTn>
                                        <p:tgtEl>
                                          <p:spTgt spid="21"/>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4"/>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1" nodeType="clickEffect">
                                  <p:stCondLst>
                                    <p:cond delay="0"/>
                                  </p:stCondLst>
                                  <p:iterate type="lt">
                                    <p:tmAbs val="0"/>
                                  </p:iterate>
                                  <p:childTnLst>
                                    <p:set>
                                      <p:cBhvr>
                                        <p:cTn id="57" dur="1" fill="hold">
                                          <p:stCondLst>
                                            <p:cond delay="0"/>
                                          </p:stCondLst>
                                        </p:cTn>
                                        <p:tgtEl>
                                          <p:spTgt spid="21"/>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7"/>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iterate type="lt">
                                    <p:tmAbs val="300"/>
                                  </p:iterate>
                                  <p:childTnLst>
                                    <p:set>
                                      <p:cBhvr>
                                        <p:cTn id="69" dur="1" fill="hold">
                                          <p:stCondLst>
                                            <p:cond delay="0"/>
                                          </p:stCondLst>
                                        </p:cTn>
                                        <p:tgtEl>
                                          <p:spTgt spid="30"/>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28"/>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1" nodeType="clickEffect">
                                  <p:stCondLst>
                                    <p:cond delay="0"/>
                                  </p:stCondLst>
                                  <p:iterate type="lt">
                                    <p:tmAbs val="0"/>
                                  </p:iterate>
                                  <p:childTnLst>
                                    <p:set>
                                      <p:cBhvr>
                                        <p:cTn id="77" dur="1" fill="hold">
                                          <p:stCondLst>
                                            <p:cond delay="0"/>
                                          </p:stCondLst>
                                        </p:cTn>
                                        <p:tgtEl>
                                          <p:spTgt spid="30"/>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29"/>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31"/>
                                        </p:tgtEl>
                                        <p:attrNameLst>
                                          <p:attrName>style.visibility</p:attrName>
                                        </p:attrNameLst>
                                      </p:cBhvr>
                                      <p:to>
                                        <p:strVal val="visible"/>
                                      </p:to>
                                    </p:set>
                                  </p:childTnLst>
                                </p:cTn>
                              </p:par>
                              <p:par>
                                <p:cTn id="86" presetID="10" presetClass="entr" presetSubtype="0" fill="hold" grpId="0" nodeType="with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fade">
                                      <p:cBhvr>
                                        <p:cTn id="88" dur="500"/>
                                        <p:tgtEl>
                                          <p:spTgt spid="32"/>
                                        </p:tgtEl>
                                      </p:cBhvr>
                                    </p:animEffect>
                                  </p:childTnLst>
                                </p:cTn>
                              </p:par>
                              <p:par>
                                <p:cTn id="89" presetID="1" presetClass="entr" presetSubtype="0" fill="hold" grpId="0" nodeType="withEffect">
                                  <p:stCondLst>
                                    <p:cond delay="0"/>
                                  </p:stCondLst>
                                  <p:childTnLst>
                                    <p:set>
                                      <p:cBhvr>
                                        <p:cTn id="90" dur="1" fill="hold">
                                          <p:stCondLst>
                                            <p:cond delay="0"/>
                                          </p:stCondLst>
                                        </p:cTn>
                                        <p:tgtEl>
                                          <p:spTgt spid="33"/>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5"/>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6"/>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39"/>
                                        </p:tgtEl>
                                        <p:attrNameLst>
                                          <p:attrName>style.visibility</p:attrName>
                                        </p:attrNameLst>
                                      </p:cBhvr>
                                      <p:to>
                                        <p:strVal val="visible"/>
                                      </p:to>
                                    </p:set>
                                  </p:childTnLst>
                                </p:cTn>
                              </p:par>
                              <p:par>
                                <p:cTn id="101" presetID="10" presetClass="entr" presetSubtype="0" fill="hold" grpId="0" nodeType="with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fade">
                                      <p:cBhvr>
                                        <p:cTn id="103" dur="500"/>
                                        <p:tgtEl>
                                          <p:spTgt spid="40"/>
                                        </p:tgtEl>
                                      </p:cBhvr>
                                    </p:animEffect>
                                  </p:childTnLst>
                                </p:cTn>
                              </p:par>
                              <p:par>
                                <p:cTn id="104" presetID="1" presetClass="entr" presetSubtype="0" fill="hold" grpId="0" nodeType="withEffect">
                                  <p:stCondLst>
                                    <p:cond delay="0"/>
                                  </p:stCondLst>
                                  <p:childTnLst>
                                    <p:set>
                                      <p:cBhvr>
                                        <p:cTn id="105" dur="1" fill="hold">
                                          <p:stCondLst>
                                            <p:cond delay="0"/>
                                          </p:stCondLst>
                                        </p:cTn>
                                        <p:tgtEl>
                                          <p:spTgt spid="41"/>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42"/>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43"/>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44"/>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45"/>
                                        </p:tgtEl>
                                        <p:attrNameLst>
                                          <p:attrName>style.visibility</p:attrName>
                                        </p:attrNameLst>
                                      </p:cBhvr>
                                      <p:to>
                                        <p:strVal val="visible"/>
                                      </p:to>
                                    </p:set>
                                  </p:childTnLst>
                                </p:cTn>
                              </p:par>
                              <p:par>
                                <p:cTn id="114" presetID="1" presetClass="entr" presetSubtype="0" fill="hold" grpId="0" nodeType="withEffect">
                                  <p:stCondLst>
                                    <p:cond delay="0"/>
                                  </p:stCondLst>
                                  <p:childTnLst>
                                    <p:set>
                                      <p:cBhvr>
                                        <p:cTn id="115" dur="1" fill="hold">
                                          <p:stCondLst>
                                            <p:cond delay="0"/>
                                          </p:stCondLst>
                                        </p:cTn>
                                        <p:tgtEl>
                                          <p:spTgt spid="46"/>
                                        </p:tgtEl>
                                        <p:attrNameLst>
                                          <p:attrName>style.visibility</p:attrName>
                                        </p:attrNameLst>
                                      </p:cBhvr>
                                      <p:to>
                                        <p:strVal val="visible"/>
                                      </p:to>
                                    </p:set>
                                  </p:childTnLst>
                                </p:cTn>
                              </p:par>
                              <p:par>
                                <p:cTn id="116" presetID="10" presetClass="entr" presetSubtype="0" fill="hold" grpId="0" nodeType="withEffect">
                                  <p:stCondLst>
                                    <p:cond delay="0"/>
                                  </p:stCondLst>
                                  <p:childTnLst>
                                    <p:set>
                                      <p:cBhvr>
                                        <p:cTn id="117" dur="1" fill="hold">
                                          <p:stCondLst>
                                            <p:cond delay="0"/>
                                          </p:stCondLst>
                                        </p:cTn>
                                        <p:tgtEl>
                                          <p:spTgt spid="47"/>
                                        </p:tgtEl>
                                        <p:attrNameLst>
                                          <p:attrName>style.visibility</p:attrName>
                                        </p:attrNameLst>
                                      </p:cBhvr>
                                      <p:to>
                                        <p:strVal val="visible"/>
                                      </p:to>
                                    </p:set>
                                    <p:animEffect transition="in" filter="fade">
                                      <p:cBhvr>
                                        <p:cTn id="118" dur="500"/>
                                        <p:tgtEl>
                                          <p:spTgt spid="47"/>
                                        </p:tgtEl>
                                      </p:cBhvr>
                                    </p:animEffect>
                                  </p:childTnLst>
                                </p:cTn>
                              </p:par>
                              <p:par>
                                <p:cTn id="119" presetID="1" presetClass="entr" presetSubtype="0" fill="hold" grpId="0" nodeType="withEffect">
                                  <p:stCondLst>
                                    <p:cond delay="0"/>
                                  </p:stCondLst>
                                  <p:childTnLst>
                                    <p:set>
                                      <p:cBhvr>
                                        <p:cTn id="120" dur="1" fill="hold">
                                          <p:stCondLst>
                                            <p:cond delay="0"/>
                                          </p:stCondLst>
                                        </p:cTn>
                                        <p:tgtEl>
                                          <p:spTgt spid="48"/>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49"/>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51"/>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52"/>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53"/>
                                        </p:tgtEl>
                                        <p:attrNameLst>
                                          <p:attrName>style.visibility</p:attrName>
                                        </p:attrNameLst>
                                      </p:cBhvr>
                                      <p:to>
                                        <p:strVal val="visible"/>
                                      </p:to>
                                    </p:set>
                                  </p:childTnLst>
                                </p:cTn>
                              </p:par>
                              <p:par>
                                <p:cTn id="131" presetID="10" presetClass="entr" presetSubtype="0" fill="hold" grpId="0" nodeType="withEffect">
                                  <p:stCondLst>
                                    <p:cond delay="0"/>
                                  </p:stCondLst>
                                  <p:childTnLst>
                                    <p:set>
                                      <p:cBhvr>
                                        <p:cTn id="132" dur="1" fill="hold">
                                          <p:stCondLst>
                                            <p:cond delay="0"/>
                                          </p:stCondLst>
                                        </p:cTn>
                                        <p:tgtEl>
                                          <p:spTgt spid="54"/>
                                        </p:tgtEl>
                                        <p:attrNameLst>
                                          <p:attrName>style.visibility</p:attrName>
                                        </p:attrNameLst>
                                      </p:cBhvr>
                                      <p:to>
                                        <p:strVal val="visible"/>
                                      </p:to>
                                    </p:set>
                                    <p:animEffect transition="in" filter="fade">
                                      <p:cBhvr>
                                        <p:cTn id="133" dur="500"/>
                                        <p:tgtEl>
                                          <p:spTgt spid="54"/>
                                        </p:tgtEl>
                                      </p:cBhvr>
                                    </p:animEffect>
                                  </p:childTnLst>
                                </p:cTn>
                              </p:par>
                              <p:par>
                                <p:cTn id="134" presetID="1" presetClass="entr" presetSubtype="0" fill="hold" grpId="0" nodeType="withEffect">
                                  <p:stCondLst>
                                    <p:cond delay="0"/>
                                  </p:stCondLst>
                                  <p:childTnLst>
                                    <p:set>
                                      <p:cBhvr>
                                        <p:cTn id="135" dur="1" fill="hold">
                                          <p:stCondLst>
                                            <p:cond delay="0"/>
                                          </p:stCondLst>
                                        </p:cTn>
                                        <p:tgtEl>
                                          <p:spTgt spid="55"/>
                                        </p:tgtEl>
                                        <p:attrNameLst>
                                          <p:attrName>style.visibility</p:attrName>
                                        </p:attrNameLst>
                                      </p:cBhvr>
                                      <p:to>
                                        <p:strVal val="visible"/>
                                      </p:to>
                                    </p:set>
                                  </p:childTnLst>
                                </p:cTn>
                              </p:par>
                              <p:par>
                                <p:cTn id="136" presetID="1" presetClass="entr" presetSubtype="0" fill="hold" grpId="0" nodeType="withEffect">
                                  <p:stCondLst>
                                    <p:cond delay="0"/>
                                  </p:stCondLst>
                                  <p:childTnLst>
                                    <p:set>
                                      <p:cBhvr>
                                        <p:cTn id="137" dur="1" fill="hold">
                                          <p:stCondLst>
                                            <p:cond delay="0"/>
                                          </p:stCondLst>
                                        </p:cTn>
                                        <p:tgtEl>
                                          <p:spTgt spid="56"/>
                                        </p:tgtEl>
                                        <p:attrNameLst>
                                          <p:attrName>style.visibility</p:attrName>
                                        </p:attrNameLst>
                                      </p:cBhvr>
                                      <p:to>
                                        <p:strVal val="visible"/>
                                      </p:to>
                                    </p:set>
                                  </p:childTnLst>
                                </p:cTn>
                              </p:par>
                              <p:par>
                                <p:cTn id="138" presetID="1" presetClass="entr" presetSubtype="0" fill="hold" grpId="0" nodeType="withEffect">
                                  <p:stCondLst>
                                    <p:cond delay="0"/>
                                  </p:stCondLst>
                                  <p:childTnLst>
                                    <p:set>
                                      <p:cBhvr>
                                        <p:cTn id="139" dur="1" fill="hold">
                                          <p:stCondLst>
                                            <p:cond delay="0"/>
                                          </p:stCondLst>
                                        </p:cTn>
                                        <p:tgtEl>
                                          <p:spTgt spid="57"/>
                                        </p:tgtEl>
                                        <p:attrNameLst>
                                          <p:attrName>style.visibility</p:attrName>
                                        </p:attrNameLst>
                                      </p:cBhvr>
                                      <p:to>
                                        <p:strVal val="visible"/>
                                      </p:to>
                                    </p:set>
                                  </p:childTnLst>
                                </p:cTn>
                              </p:par>
                              <p:par>
                                <p:cTn id="140" presetID="1" presetClass="entr" presetSubtype="0" fill="hold" grpId="0" nodeType="withEffect">
                                  <p:stCondLst>
                                    <p:cond delay="0"/>
                                  </p:stCondLst>
                                  <p:childTnLst>
                                    <p:set>
                                      <p:cBhvr>
                                        <p:cTn id="141" dur="1" fill="hold">
                                          <p:stCondLst>
                                            <p:cond delay="0"/>
                                          </p:stCondLst>
                                        </p:cTn>
                                        <p:tgtEl>
                                          <p:spTgt spid="58"/>
                                        </p:tgtEl>
                                        <p:attrNameLst>
                                          <p:attrName>style.visibility</p:attrName>
                                        </p:attrNameLst>
                                      </p:cBhvr>
                                      <p:to>
                                        <p:strVal val="visible"/>
                                      </p:to>
                                    </p:set>
                                  </p:childTnLst>
                                </p:cTn>
                              </p:par>
                              <p:par>
                                <p:cTn id="142" presetID="1" presetClass="entr" presetSubtype="0" fill="hold" grpId="0" nodeType="withEffect">
                                  <p:stCondLst>
                                    <p:cond delay="0"/>
                                  </p:stCondLst>
                                  <p:childTnLst>
                                    <p:set>
                                      <p:cBhvr>
                                        <p:cTn id="143" dur="1" fill="hold">
                                          <p:stCondLst>
                                            <p:cond delay="0"/>
                                          </p:stCondLst>
                                        </p:cTn>
                                        <p:tgtEl>
                                          <p:spTgt spid="59"/>
                                        </p:tgtEl>
                                        <p:attrNameLst>
                                          <p:attrName>style.visibility</p:attrName>
                                        </p:attrNameLst>
                                      </p:cBhvr>
                                      <p:to>
                                        <p:strVal val="visible"/>
                                      </p:to>
                                    </p:set>
                                  </p:childTnLst>
                                </p:cTn>
                              </p:par>
                              <p:par>
                                <p:cTn id="144" presetID="1" presetClass="entr" presetSubtype="0" fill="hold" grpId="0" nodeType="withEffect">
                                  <p:stCondLst>
                                    <p:cond delay="0"/>
                                  </p:stCondLst>
                                  <p:childTnLst>
                                    <p:set>
                                      <p:cBhvr>
                                        <p:cTn id="145" dur="1" fill="hold">
                                          <p:stCondLst>
                                            <p:cond delay="0"/>
                                          </p:stCondLst>
                                        </p:cTn>
                                        <p:tgtEl>
                                          <p:spTgt spid="60"/>
                                        </p:tgtEl>
                                        <p:attrNameLst>
                                          <p:attrName>style.visibility</p:attrName>
                                        </p:attrNameLst>
                                      </p:cBhvr>
                                      <p:to>
                                        <p:strVal val="visible"/>
                                      </p:to>
                                    </p:set>
                                  </p:childTnLst>
                                </p:cTn>
                              </p:par>
                              <p:par>
                                <p:cTn id="146" presetID="10" presetClass="entr" presetSubtype="0" fill="hold" grpId="0" nodeType="withEffect">
                                  <p:stCondLst>
                                    <p:cond delay="0"/>
                                  </p:stCondLst>
                                  <p:childTnLst>
                                    <p:set>
                                      <p:cBhvr>
                                        <p:cTn id="147" dur="1" fill="hold">
                                          <p:stCondLst>
                                            <p:cond delay="0"/>
                                          </p:stCondLst>
                                        </p:cTn>
                                        <p:tgtEl>
                                          <p:spTgt spid="61"/>
                                        </p:tgtEl>
                                        <p:attrNameLst>
                                          <p:attrName>style.visibility</p:attrName>
                                        </p:attrNameLst>
                                      </p:cBhvr>
                                      <p:to>
                                        <p:strVal val="visible"/>
                                      </p:to>
                                    </p:set>
                                    <p:animEffect transition="in" filter="fade">
                                      <p:cBhvr>
                                        <p:cTn id="148" dur="500"/>
                                        <p:tgtEl>
                                          <p:spTgt spid="61"/>
                                        </p:tgtEl>
                                      </p:cBhvr>
                                    </p:animEffect>
                                  </p:childTnLst>
                                </p:cTn>
                              </p:par>
                              <p:par>
                                <p:cTn id="149" presetID="1" presetClass="entr" presetSubtype="0" fill="hold" grpId="0" nodeType="withEffect">
                                  <p:stCondLst>
                                    <p:cond delay="0"/>
                                  </p:stCondLst>
                                  <p:childTnLst>
                                    <p:set>
                                      <p:cBhvr>
                                        <p:cTn id="150" dur="1" fill="hold">
                                          <p:stCondLst>
                                            <p:cond delay="0"/>
                                          </p:stCondLst>
                                        </p:cTn>
                                        <p:tgtEl>
                                          <p:spTgt spid="62"/>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63"/>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64"/>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65"/>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66"/>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67"/>
                                        </p:tgtEl>
                                        <p:attrNameLst>
                                          <p:attrName>style.visibility</p:attrName>
                                        </p:attrNameLst>
                                      </p:cBhvr>
                                      <p:to>
                                        <p:strVal val="visible"/>
                                      </p:to>
                                    </p:set>
                                  </p:childTnLst>
                                </p:cTn>
                              </p:par>
                              <p:par>
                                <p:cTn id="161" presetID="10" presetClass="entr" presetSubtype="0" fill="hold" grpId="0" nodeType="withEffect">
                                  <p:stCondLst>
                                    <p:cond delay="0"/>
                                  </p:stCondLst>
                                  <p:childTnLst>
                                    <p:set>
                                      <p:cBhvr>
                                        <p:cTn id="162" dur="1" fill="hold">
                                          <p:stCondLst>
                                            <p:cond delay="0"/>
                                          </p:stCondLst>
                                        </p:cTn>
                                        <p:tgtEl>
                                          <p:spTgt spid="68"/>
                                        </p:tgtEl>
                                        <p:attrNameLst>
                                          <p:attrName>style.visibility</p:attrName>
                                        </p:attrNameLst>
                                      </p:cBhvr>
                                      <p:to>
                                        <p:strVal val="visible"/>
                                      </p:to>
                                    </p:set>
                                    <p:animEffect transition="in" filter="fade">
                                      <p:cBhvr>
                                        <p:cTn id="163" dur="500"/>
                                        <p:tgtEl>
                                          <p:spTgt spid="68"/>
                                        </p:tgtEl>
                                      </p:cBhvr>
                                    </p:animEffect>
                                  </p:childTnLst>
                                </p:cTn>
                              </p:par>
                              <p:par>
                                <p:cTn id="164" presetID="1" presetClass="entr" presetSubtype="0" fill="hold" grpId="0" nodeType="withEffect">
                                  <p:stCondLst>
                                    <p:cond delay="0"/>
                                  </p:stCondLst>
                                  <p:childTnLst>
                                    <p:set>
                                      <p:cBhvr>
                                        <p:cTn id="165" dur="1" fill="hold">
                                          <p:stCondLst>
                                            <p:cond delay="0"/>
                                          </p:stCondLst>
                                        </p:cTn>
                                        <p:tgtEl>
                                          <p:spTgt spid="69"/>
                                        </p:tgtEl>
                                        <p:attrNameLst>
                                          <p:attrName>style.visibility</p:attrName>
                                        </p:attrNameLst>
                                      </p:cBhvr>
                                      <p:to>
                                        <p:strVal val="visible"/>
                                      </p:to>
                                    </p:set>
                                  </p:childTnLst>
                                </p:cTn>
                              </p:par>
                              <p:par>
                                <p:cTn id="166" presetID="1" presetClass="entr" presetSubtype="0" fill="hold" grpId="0" nodeType="withEffect">
                                  <p:stCondLst>
                                    <p:cond delay="0"/>
                                  </p:stCondLst>
                                  <p:childTnLst>
                                    <p:set>
                                      <p:cBhvr>
                                        <p:cTn id="167" dur="1" fill="hold">
                                          <p:stCondLst>
                                            <p:cond delay="0"/>
                                          </p:stCondLst>
                                        </p:cTn>
                                        <p:tgtEl>
                                          <p:spTgt spid="70"/>
                                        </p:tgtEl>
                                        <p:attrNameLst>
                                          <p:attrName>style.visibility</p:attrName>
                                        </p:attrNameLst>
                                      </p:cBhvr>
                                      <p:to>
                                        <p:strVal val="visible"/>
                                      </p:to>
                                    </p:set>
                                  </p:childTnLst>
                                </p:cTn>
                              </p:par>
                              <p:par>
                                <p:cTn id="168" presetID="1" presetClass="entr" presetSubtype="0" fill="hold" grpId="0" nodeType="withEffect">
                                  <p:stCondLst>
                                    <p:cond delay="0"/>
                                  </p:stCondLst>
                                  <p:childTnLst>
                                    <p:set>
                                      <p:cBhvr>
                                        <p:cTn id="169" dur="1" fill="hold">
                                          <p:stCondLst>
                                            <p:cond delay="0"/>
                                          </p:stCondLst>
                                        </p:cTn>
                                        <p:tgtEl>
                                          <p:spTgt spid="71"/>
                                        </p:tgtEl>
                                        <p:attrNameLst>
                                          <p:attrName>style.visibility</p:attrName>
                                        </p:attrNameLst>
                                      </p:cBhvr>
                                      <p:to>
                                        <p:strVal val="visible"/>
                                      </p:to>
                                    </p:set>
                                  </p:childTnLst>
                                </p:cTn>
                              </p:par>
                              <p:par>
                                <p:cTn id="170" presetID="1" presetClass="entr" presetSubtype="0" fill="hold" grpId="0" nodeType="withEffect">
                                  <p:stCondLst>
                                    <p:cond delay="0"/>
                                  </p:stCondLst>
                                  <p:childTnLst>
                                    <p:set>
                                      <p:cBhvr>
                                        <p:cTn id="171" dur="1" fill="hold">
                                          <p:stCondLst>
                                            <p:cond delay="0"/>
                                          </p:stCondLst>
                                        </p:cTn>
                                        <p:tgtEl>
                                          <p:spTgt spid="72"/>
                                        </p:tgtEl>
                                        <p:attrNameLst>
                                          <p:attrName>style.visibility</p:attrName>
                                        </p:attrNameLst>
                                      </p:cBhvr>
                                      <p:to>
                                        <p:strVal val="visible"/>
                                      </p:to>
                                    </p:set>
                                  </p:childTnLst>
                                </p:cTn>
                              </p:par>
                              <p:par>
                                <p:cTn id="172" presetID="1" presetClass="entr" presetSubtype="0" fill="hold" grpId="0" nodeType="withEffect">
                                  <p:stCondLst>
                                    <p:cond delay="0"/>
                                  </p:stCondLst>
                                  <p:childTnLst>
                                    <p:set>
                                      <p:cBhvr>
                                        <p:cTn id="173" dur="1" fill="hold">
                                          <p:stCondLst>
                                            <p:cond delay="0"/>
                                          </p:stCondLst>
                                        </p:cTn>
                                        <p:tgtEl>
                                          <p:spTgt spid="73"/>
                                        </p:tgtEl>
                                        <p:attrNameLst>
                                          <p:attrName>style.visibility</p:attrName>
                                        </p:attrNameLst>
                                      </p:cBhvr>
                                      <p:to>
                                        <p:strVal val="visible"/>
                                      </p:to>
                                    </p:set>
                                  </p:childTnLst>
                                </p:cTn>
                              </p:par>
                              <p:par>
                                <p:cTn id="174" presetID="1" presetClass="entr" presetSubtype="0" fill="hold" grpId="0" nodeType="withEffect">
                                  <p:stCondLst>
                                    <p:cond delay="0"/>
                                  </p:stCondLst>
                                  <p:childTnLst>
                                    <p:set>
                                      <p:cBhvr>
                                        <p:cTn id="175" dur="1" fill="hold">
                                          <p:stCondLst>
                                            <p:cond delay="0"/>
                                          </p:stCondLst>
                                        </p:cTn>
                                        <p:tgtEl>
                                          <p:spTgt spid="74"/>
                                        </p:tgtEl>
                                        <p:attrNameLst>
                                          <p:attrName>style.visibility</p:attrName>
                                        </p:attrNameLst>
                                      </p:cBhvr>
                                      <p:to>
                                        <p:strVal val="visible"/>
                                      </p:to>
                                    </p:set>
                                  </p:childTnLst>
                                </p:cTn>
                              </p:par>
                              <p:par>
                                <p:cTn id="176" presetID="1" presetClass="entr" presetSubtype="0" fill="hold" grpId="0" nodeType="withEffect">
                                  <p:stCondLst>
                                    <p:cond delay="0"/>
                                  </p:stCondLst>
                                  <p:childTnLst>
                                    <p:set>
                                      <p:cBhvr>
                                        <p:cTn id="177" dur="1" fill="hold">
                                          <p:stCondLst>
                                            <p:cond delay="0"/>
                                          </p:stCondLst>
                                        </p:cTn>
                                        <p:tgtEl>
                                          <p:spTgt spid="75"/>
                                        </p:tgtEl>
                                        <p:attrNameLst>
                                          <p:attrName>style.visibility</p:attrName>
                                        </p:attrNameLst>
                                      </p:cBhvr>
                                      <p:to>
                                        <p:strVal val="visible"/>
                                      </p:to>
                                    </p:set>
                                  </p:childTnLst>
                                </p:cTn>
                              </p:par>
                              <p:par>
                                <p:cTn id="178" presetID="1" presetClass="entr" presetSubtype="0" fill="hold" grpId="0" nodeType="withEffect">
                                  <p:stCondLst>
                                    <p:cond delay="0"/>
                                  </p:stCondLst>
                                  <p:childTnLst>
                                    <p:set>
                                      <p:cBhvr>
                                        <p:cTn id="179"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animBg="1"/>
      <p:bldP spid="15" grpId="0" animBg="1"/>
      <p:bldP spid="16" grpId="0" animBg="1"/>
      <p:bldP spid="17" grpId="0" animBg="1"/>
      <p:bldP spid="18" grpId="0" animBg="1"/>
      <p:bldP spid="19" grpId="0" animBg="1"/>
      <p:bldP spid="20" grpId="0" animBg="1"/>
      <p:bldP spid="11" grpId="0" animBg="1"/>
      <p:bldP spid="23" grpId="0" animBg="1"/>
      <p:bldP spid="24" grpId="0" animBg="1"/>
      <p:bldP spid="21" grpId="0"/>
      <p:bldP spid="21" grpId="1"/>
      <p:bldP spid="26" grpId="0" animBg="1"/>
      <p:bldP spid="27" grpId="0" animBg="1"/>
      <p:bldP spid="28" grpId="0" animBg="1"/>
      <p:bldP spid="29" grpId="0" animBg="1"/>
      <p:bldP spid="30" grpId="0"/>
      <p:bldP spid="30" grpId="1"/>
      <p:bldP spid="31" grpId="0" animBg="1"/>
      <p:bldP spid="32" grpId="0" animBg="1"/>
      <p:bldP spid="33" grpId="0" animBg="1"/>
      <p:bldP spid="34" grpId="0" animBg="1"/>
      <p:bldP spid="35" grpId="0" animBg="1"/>
      <p:bldP spid="36" grpId="0" animBg="1"/>
      <p:bldP spid="37"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5681" y="2274838"/>
            <a:ext cx="7524836" cy="2308324"/>
          </a:xfrm>
          <a:prstGeom prst="rect">
            <a:avLst/>
          </a:prstGeom>
        </p:spPr>
        <p:txBody>
          <a:bodyPr wrap="square">
            <a:spAutoFit/>
          </a:bodyPr>
          <a:lstStyle/>
          <a:p>
            <a:r>
              <a:rPr lang="es-ES" sz="2400" dirty="0" smtClean="0">
                <a:latin typeface="Showcard Gothic" panose="04020904020102020604" pitchFamily="82" charset="0"/>
                <a:cs typeface="Arial" pitchFamily="34" charset="0"/>
              </a:rPr>
              <a:t>175  156  172  159  161  185  186  192  179  163  164  170  164 167  168  174  172  168  176  166</a:t>
            </a:r>
            <a:r>
              <a:rPr lang="es-CO" sz="2400" dirty="0">
                <a:latin typeface="Showcard Gothic" panose="04020904020102020604" pitchFamily="82" charset="0"/>
                <a:cs typeface="Arial" pitchFamily="34" charset="0"/>
              </a:rPr>
              <a:t> </a:t>
            </a:r>
            <a:r>
              <a:rPr lang="es-ES" sz="2400" dirty="0" smtClean="0">
                <a:latin typeface="Showcard Gothic" panose="04020904020102020604" pitchFamily="82" charset="0"/>
                <a:cs typeface="Arial" pitchFamily="34" charset="0"/>
              </a:rPr>
              <a:t>167  169  182  170  169  167 170  162  172  171  174  171  155  171  171  170  157  170  173 173 </a:t>
            </a:r>
            <a:r>
              <a:rPr lang="es-CO" sz="2400" dirty="0" smtClean="0">
                <a:latin typeface="Showcard Gothic" panose="04020904020102020604" pitchFamily="82" charset="0"/>
                <a:cs typeface="Arial" pitchFamily="34" charset="0"/>
              </a:rPr>
              <a:t> </a:t>
            </a:r>
            <a:r>
              <a:rPr lang="es-ES" sz="2400" dirty="0" smtClean="0">
                <a:latin typeface="Showcard Gothic" panose="04020904020102020604" pitchFamily="82" charset="0"/>
                <a:cs typeface="Arial" pitchFamily="34" charset="0"/>
              </a:rPr>
              <a:t>174  168  166  172  172  158  159  163  163  168  174  175  150  154  175  160  175  177  178  180 169  165  180  166  184  183  174  173  162  185  189  169  173  171  173</a:t>
            </a:r>
            <a:endParaRPr lang="es-CO" sz="2400" dirty="0" smtClean="0">
              <a:latin typeface="Showcard Gothic" panose="04020904020102020604" pitchFamily="82" charset="0"/>
              <a:cs typeface="Arial" pitchFamily="34" charset="0"/>
            </a:endParaRPr>
          </a:p>
        </p:txBody>
      </p:sp>
      <p:sp>
        <p:nvSpPr>
          <p:cNvPr id="3" name="2 CuadroTexto"/>
          <p:cNvSpPr txBox="1"/>
          <p:nvPr/>
        </p:nvSpPr>
        <p:spPr>
          <a:xfrm>
            <a:off x="31851" y="97468"/>
            <a:ext cx="3031599" cy="523220"/>
          </a:xfrm>
          <a:prstGeom prst="rect">
            <a:avLst/>
          </a:prstGeom>
          <a:noFill/>
        </p:spPr>
        <p:txBody>
          <a:bodyPr wrap="none" rtlCol="0">
            <a:spAutoFit/>
          </a:bodyPr>
          <a:lstStyle/>
          <a:p>
            <a:r>
              <a:rPr lang="en-US" sz="2800" dirty="0" smtClean="0">
                <a:latin typeface="Snap ITC" panose="04040A07060A02020202" pitchFamily="82" charset="0"/>
                <a:cs typeface="Arial" pitchFamily="34" charset="0"/>
              </a:rPr>
              <a:t>EJERCICIO 2</a:t>
            </a:r>
            <a:endParaRPr lang="en-US" sz="2800" dirty="0">
              <a:latin typeface="Snap ITC" panose="04040A07060A02020202" pitchFamily="82" charset="0"/>
              <a:cs typeface="Arial" pitchFamily="34" charset="0"/>
            </a:endParaRPr>
          </a:p>
        </p:txBody>
      </p:sp>
      <p:sp>
        <p:nvSpPr>
          <p:cNvPr id="4" name="3 Rectángulo"/>
          <p:cNvSpPr/>
          <p:nvPr/>
        </p:nvSpPr>
        <p:spPr>
          <a:xfrm>
            <a:off x="0" y="1174631"/>
            <a:ext cx="9144000" cy="646331"/>
          </a:xfrm>
          <a:prstGeom prst="rect">
            <a:avLst/>
          </a:prstGeom>
        </p:spPr>
        <p:txBody>
          <a:bodyPr wrap="square">
            <a:spAutoFit/>
          </a:bodyPr>
          <a:lstStyle/>
          <a:p>
            <a:r>
              <a:rPr lang="es-ES" dirty="0">
                <a:latin typeface="Ravie" panose="04040805050809020602" pitchFamily="82" charset="0"/>
                <a:cs typeface="Arial" pitchFamily="34" charset="0"/>
              </a:rPr>
              <a:t>Se han medido 75 alumnos, en centímetros, obteniéndose los siguientes datos:</a:t>
            </a:r>
            <a:endParaRPr lang="es-CO" dirty="0">
              <a:latin typeface="Ravie" panose="04040805050809020602" pitchFamily="82" charset="0"/>
              <a:cs typeface="Arial" pitchFamily="34" charset="0"/>
            </a:endParaRPr>
          </a:p>
        </p:txBody>
      </p:sp>
      <p:sp>
        <p:nvSpPr>
          <p:cNvPr id="5" name="4 Rectángulo"/>
          <p:cNvSpPr/>
          <p:nvPr/>
        </p:nvSpPr>
        <p:spPr>
          <a:xfrm>
            <a:off x="2286000" y="5051765"/>
            <a:ext cx="4572000" cy="1200329"/>
          </a:xfrm>
          <a:prstGeom prst="rect">
            <a:avLst/>
          </a:prstGeom>
        </p:spPr>
        <p:txBody>
          <a:bodyPr>
            <a:spAutoFit/>
          </a:bodyPr>
          <a:lstStyle/>
          <a:p>
            <a:r>
              <a:rPr lang="es-ES" dirty="0">
                <a:latin typeface="Ravie" panose="04040805050809020602" pitchFamily="82" charset="0"/>
                <a:cs typeface="Arial" pitchFamily="34" charset="0"/>
              </a:rPr>
              <a:t>Agrupa estos resultados en 8 intervalos y muestra la tabla de frecuencias para estos datos</a:t>
            </a:r>
          </a:p>
        </p:txBody>
      </p:sp>
    </p:spTree>
    <p:extLst>
      <p:ext uri="{BB962C8B-B14F-4D97-AF65-F5344CB8AC3E}">
        <p14:creationId xmlns:p14="http://schemas.microsoft.com/office/powerpoint/2010/main" val="118603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down)">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type="lt">
                                    <p:tmAbs val="100"/>
                                  </p:iterate>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wd">
                                    <p:tmPct val="10000"/>
                                  </p:iterate>
                                  <p:childTnLst>
                                    <p:set>
                                      <p:cBhvr>
                                        <p:cTn id="16" dur="1" fill="hold">
                                          <p:stCondLst>
                                            <p:cond delay="0"/>
                                          </p:stCondLst>
                                        </p:cTn>
                                        <p:tgtEl>
                                          <p:spTgt spid="2"/>
                                        </p:tgtEl>
                                        <p:attrNameLst>
                                          <p:attrName>style.visibility</p:attrName>
                                        </p:attrNameLst>
                                      </p:cBhvr>
                                      <p:to>
                                        <p:strVal val="visible"/>
                                      </p:to>
                                    </p:set>
                                    <p:set>
                                      <p:cBhvr>
                                        <p:cTn id="17" dur="455" fill="hold">
                                          <p:stCondLst>
                                            <p:cond delay="0"/>
                                          </p:stCondLst>
                                        </p:cTn>
                                        <p:tgtEl>
                                          <p:spTgt spid="2"/>
                                        </p:tgtEl>
                                        <p:attrNameLst>
                                          <p:attrName>style.rotation</p:attrName>
                                        </p:attrNameLst>
                                      </p:cBhvr>
                                      <p:to>
                                        <p:strVal val="-45.0"/>
                                      </p:to>
                                    </p:set>
                                    <p:anim calcmode="lin" valueType="num">
                                      <p:cBhvr>
                                        <p:cTn id="1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iterate type="lt">
                                    <p:tmAbs val="100"/>
                                  </p:iterate>
                                  <p:childTnLst>
                                    <p:set>
                                      <p:cBhvr>
                                        <p:cTn id="2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1363</TotalTime>
  <Words>1336</Words>
  <Application>Microsoft Office PowerPoint</Application>
  <PresentationFormat>Presentación en pantalla (4:3)</PresentationFormat>
  <Paragraphs>276</Paragraphs>
  <Slides>19</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19</vt:i4>
      </vt:variant>
    </vt:vector>
  </HeadingPairs>
  <TitlesOfParts>
    <vt:vector size="21" baseType="lpstr">
      <vt:lpstr>Tema de Office</vt:lpstr>
      <vt:lpstr>Hoja de cálculo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ERIK</dc:creator>
  <cp:lastModifiedBy>Erick Duque Barragán</cp:lastModifiedBy>
  <cp:revision>73</cp:revision>
  <dcterms:created xsi:type="dcterms:W3CDTF">2012-09-02T23:22:27Z</dcterms:created>
  <dcterms:modified xsi:type="dcterms:W3CDTF">2023-05-06T21:33:18Z</dcterms:modified>
</cp:coreProperties>
</file>