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311" r:id="rId3"/>
    <p:sldId id="257" r:id="rId4"/>
    <p:sldId id="258" r:id="rId5"/>
    <p:sldId id="259" r:id="rId6"/>
    <p:sldId id="260" r:id="rId7"/>
    <p:sldId id="261" r:id="rId8"/>
    <p:sldId id="262" r:id="rId9"/>
    <p:sldId id="263" r:id="rId10"/>
    <p:sldId id="264" r:id="rId11"/>
    <p:sldId id="265" r:id="rId12"/>
    <p:sldId id="266" r:id="rId13"/>
    <p:sldId id="267" r:id="rId14"/>
    <p:sldId id="268" r:id="rId15"/>
    <p:sldId id="312" r:id="rId16"/>
    <p:sldId id="269" r:id="rId17"/>
    <p:sldId id="270" r:id="rId18"/>
    <p:sldId id="271" r:id="rId19"/>
    <p:sldId id="272" r:id="rId20"/>
    <p:sldId id="273" r:id="rId21"/>
    <p:sldId id="274" r:id="rId22"/>
    <p:sldId id="275" r:id="rId23"/>
    <p:sldId id="276" r:id="rId24"/>
    <p:sldId id="313" r:id="rId25"/>
    <p:sldId id="277" r:id="rId26"/>
    <p:sldId id="278" r:id="rId27"/>
    <p:sldId id="279" r:id="rId28"/>
    <p:sldId id="314"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315"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a:srgbClr val="CC6600"/>
    <a:srgbClr val="FF00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7794" autoAdjust="0"/>
  </p:normalViewPr>
  <p:slideViewPr>
    <p:cSldViewPr>
      <p:cViewPr varScale="1">
        <p:scale>
          <a:sx n="74" d="100"/>
          <a:sy n="74" d="100"/>
        </p:scale>
        <p:origin x="-126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3242F3-86F8-42C7-8CFB-F7D3E9E4264B}" type="datetimeFigureOut">
              <a:rPr lang="es-CO" smtClean="0"/>
              <a:t>24/06/2023</a:t>
            </a:fld>
            <a:endParaRPr lang="es-CO"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8DA614-1A6A-4A5A-92AF-ED571B82457F}" type="slidenum">
              <a:rPr lang="es-CO" smtClean="0"/>
              <a:t>‹Nº›</a:t>
            </a:fld>
            <a:endParaRPr lang="es-CO" dirty="0"/>
          </a:p>
        </p:txBody>
      </p:sp>
    </p:spTree>
    <p:extLst>
      <p:ext uri="{BB962C8B-B14F-4D97-AF65-F5344CB8AC3E}">
        <p14:creationId xmlns:p14="http://schemas.microsoft.com/office/powerpoint/2010/main" val="1786372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AU" noProof="0" dirty="0"/>
          </a:p>
        </p:txBody>
      </p:sp>
      <p:sp>
        <p:nvSpPr>
          <p:cNvPr id="4" name="3 Marcador de número de diapositiva"/>
          <p:cNvSpPr>
            <a:spLocks noGrp="1"/>
          </p:cNvSpPr>
          <p:nvPr>
            <p:ph type="sldNum" sz="quarter" idx="10"/>
          </p:nvPr>
        </p:nvSpPr>
        <p:spPr/>
        <p:txBody>
          <a:bodyPr/>
          <a:lstStyle/>
          <a:p>
            <a:fld id="{578DA614-1A6A-4A5A-92AF-ED571B82457F}" type="slidenum">
              <a:rPr lang="es-CO" smtClean="0"/>
              <a:t>29</a:t>
            </a:fld>
            <a:endParaRPr lang="es-CO"/>
          </a:p>
        </p:txBody>
      </p:sp>
    </p:spTree>
    <p:extLst>
      <p:ext uri="{BB962C8B-B14F-4D97-AF65-F5344CB8AC3E}">
        <p14:creationId xmlns:p14="http://schemas.microsoft.com/office/powerpoint/2010/main" val="2124661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78DA614-1A6A-4A5A-92AF-ED571B82457F}" type="slidenum">
              <a:rPr lang="es-CO" smtClean="0"/>
              <a:t>51</a:t>
            </a:fld>
            <a:endParaRPr lang="es-CO" dirty="0"/>
          </a:p>
        </p:txBody>
      </p:sp>
    </p:spTree>
    <p:extLst>
      <p:ext uri="{BB962C8B-B14F-4D97-AF65-F5344CB8AC3E}">
        <p14:creationId xmlns:p14="http://schemas.microsoft.com/office/powerpoint/2010/main" val="3786828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7D91C168-590C-4005-B7F5-0C9A3B32D2D7}" type="datetimeFigureOut">
              <a:rPr lang="es-CO" smtClean="0"/>
              <a:t>24/06/2023</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BB55671C-7D2F-49AD-92F4-6BBA85216B36}" type="slidenum">
              <a:rPr lang="es-CO" smtClean="0"/>
              <a:t>‹Nº›</a:t>
            </a:fld>
            <a:endParaRPr lang="es-CO" dirty="0"/>
          </a:p>
        </p:txBody>
      </p:sp>
    </p:spTree>
    <p:extLst>
      <p:ext uri="{BB962C8B-B14F-4D97-AF65-F5344CB8AC3E}">
        <p14:creationId xmlns:p14="http://schemas.microsoft.com/office/powerpoint/2010/main" val="661750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D91C168-590C-4005-B7F5-0C9A3B32D2D7}" type="datetimeFigureOut">
              <a:rPr lang="es-CO" smtClean="0"/>
              <a:t>24/06/2023</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BB55671C-7D2F-49AD-92F4-6BBA85216B36}" type="slidenum">
              <a:rPr lang="es-CO" smtClean="0"/>
              <a:t>‹Nº›</a:t>
            </a:fld>
            <a:endParaRPr lang="es-CO" dirty="0"/>
          </a:p>
        </p:txBody>
      </p:sp>
    </p:spTree>
    <p:extLst>
      <p:ext uri="{BB962C8B-B14F-4D97-AF65-F5344CB8AC3E}">
        <p14:creationId xmlns:p14="http://schemas.microsoft.com/office/powerpoint/2010/main" val="1765800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D91C168-590C-4005-B7F5-0C9A3B32D2D7}" type="datetimeFigureOut">
              <a:rPr lang="es-CO" smtClean="0"/>
              <a:t>24/06/2023</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BB55671C-7D2F-49AD-92F4-6BBA85216B36}" type="slidenum">
              <a:rPr lang="es-CO" smtClean="0"/>
              <a:t>‹Nº›</a:t>
            </a:fld>
            <a:endParaRPr lang="es-CO" dirty="0"/>
          </a:p>
        </p:txBody>
      </p:sp>
    </p:spTree>
    <p:extLst>
      <p:ext uri="{BB962C8B-B14F-4D97-AF65-F5344CB8AC3E}">
        <p14:creationId xmlns:p14="http://schemas.microsoft.com/office/powerpoint/2010/main" val="1210496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D91C168-590C-4005-B7F5-0C9A3B32D2D7}" type="datetimeFigureOut">
              <a:rPr lang="es-CO" smtClean="0"/>
              <a:t>24/06/2023</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BB55671C-7D2F-49AD-92F4-6BBA85216B36}" type="slidenum">
              <a:rPr lang="es-CO" smtClean="0"/>
              <a:t>‹Nº›</a:t>
            </a:fld>
            <a:endParaRPr lang="es-CO" dirty="0"/>
          </a:p>
        </p:txBody>
      </p:sp>
    </p:spTree>
    <p:extLst>
      <p:ext uri="{BB962C8B-B14F-4D97-AF65-F5344CB8AC3E}">
        <p14:creationId xmlns:p14="http://schemas.microsoft.com/office/powerpoint/2010/main" val="147912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D91C168-590C-4005-B7F5-0C9A3B32D2D7}" type="datetimeFigureOut">
              <a:rPr lang="es-CO" smtClean="0"/>
              <a:t>24/06/2023</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BB55671C-7D2F-49AD-92F4-6BBA85216B36}" type="slidenum">
              <a:rPr lang="es-CO" smtClean="0"/>
              <a:t>‹Nº›</a:t>
            </a:fld>
            <a:endParaRPr lang="es-CO" dirty="0"/>
          </a:p>
        </p:txBody>
      </p:sp>
    </p:spTree>
    <p:extLst>
      <p:ext uri="{BB962C8B-B14F-4D97-AF65-F5344CB8AC3E}">
        <p14:creationId xmlns:p14="http://schemas.microsoft.com/office/powerpoint/2010/main" val="3524011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7D91C168-590C-4005-B7F5-0C9A3B32D2D7}" type="datetimeFigureOut">
              <a:rPr lang="es-CO" smtClean="0"/>
              <a:t>24/06/2023</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BB55671C-7D2F-49AD-92F4-6BBA85216B36}" type="slidenum">
              <a:rPr lang="es-CO" smtClean="0"/>
              <a:t>‹Nº›</a:t>
            </a:fld>
            <a:endParaRPr lang="es-CO" dirty="0"/>
          </a:p>
        </p:txBody>
      </p:sp>
    </p:spTree>
    <p:extLst>
      <p:ext uri="{BB962C8B-B14F-4D97-AF65-F5344CB8AC3E}">
        <p14:creationId xmlns:p14="http://schemas.microsoft.com/office/powerpoint/2010/main" val="131283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7D91C168-590C-4005-B7F5-0C9A3B32D2D7}" type="datetimeFigureOut">
              <a:rPr lang="es-CO" smtClean="0"/>
              <a:t>24/06/2023</a:t>
            </a:fld>
            <a:endParaRPr lang="es-CO" dirty="0"/>
          </a:p>
        </p:txBody>
      </p:sp>
      <p:sp>
        <p:nvSpPr>
          <p:cNvPr id="8" name="7 Marcador de pie de página"/>
          <p:cNvSpPr>
            <a:spLocks noGrp="1"/>
          </p:cNvSpPr>
          <p:nvPr>
            <p:ph type="ftr" sz="quarter" idx="11"/>
          </p:nvPr>
        </p:nvSpPr>
        <p:spPr/>
        <p:txBody>
          <a:bodyPr/>
          <a:lstStyle/>
          <a:p>
            <a:endParaRPr lang="es-CO" dirty="0"/>
          </a:p>
        </p:txBody>
      </p:sp>
      <p:sp>
        <p:nvSpPr>
          <p:cNvPr id="9" name="8 Marcador de número de diapositiva"/>
          <p:cNvSpPr>
            <a:spLocks noGrp="1"/>
          </p:cNvSpPr>
          <p:nvPr>
            <p:ph type="sldNum" sz="quarter" idx="12"/>
          </p:nvPr>
        </p:nvSpPr>
        <p:spPr/>
        <p:txBody>
          <a:bodyPr/>
          <a:lstStyle/>
          <a:p>
            <a:fld id="{BB55671C-7D2F-49AD-92F4-6BBA85216B36}" type="slidenum">
              <a:rPr lang="es-CO" smtClean="0"/>
              <a:t>‹Nº›</a:t>
            </a:fld>
            <a:endParaRPr lang="es-CO" dirty="0"/>
          </a:p>
        </p:txBody>
      </p:sp>
    </p:spTree>
    <p:extLst>
      <p:ext uri="{BB962C8B-B14F-4D97-AF65-F5344CB8AC3E}">
        <p14:creationId xmlns:p14="http://schemas.microsoft.com/office/powerpoint/2010/main" val="323296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7D91C168-590C-4005-B7F5-0C9A3B32D2D7}" type="datetimeFigureOut">
              <a:rPr lang="es-CO" smtClean="0"/>
              <a:t>24/06/2023</a:t>
            </a:fld>
            <a:endParaRPr lang="es-CO" dirty="0"/>
          </a:p>
        </p:txBody>
      </p:sp>
      <p:sp>
        <p:nvSpPr>
          <p:cNvPr id="4" name="3 Marcador de pie de página"/>
          <p:cNvSpPr>
            <a:spLocks noGrp="1"/>
          </p:cNvSpPr>
          <p:nvPr>
            <p:ph type="ftr" sz="quarter" idx="11"/>
          </p:nvPr>
        </p:nvSpPr>
        <p:spPr/>
        <p:txBody>
          <a:bodyPr/>
          <a:lstStyle/>
          <a:p>
            <a:endParaRPr lang="es-CO" dirty="0"/>
          </a:p>
        </p:txBody>
      </p:sp>
      <p:sp>
        <p:nvSpPr>
          <p:cNvPr id="5" name="4 Marcador de número de diapositiva"/>
          <p:cNvSpPr>
            <a:spLocks noGrp="1"/>
          </p:cNvSpPr>
          <p:nvPr>
            <p:ph type="sldNum" sz="quarter" idx="12"/>
          </p:nvPr>
        </p:nvSpPr>
        <p:spPr/>
        <p:txBody>
          <a:bodyPr/>
          <a:lstStyle/>
          <a:p>
            <a:fld id="{BB55671C-7D2F-49AD-92F4-6BBA85216B36}" type="slidenum">
              <a:rPr lang="es-CO" smtClean="0"/>
              <a:t>‹Nº›</a:t>
            </a:fld>
            <a:endParaRPr lang="es-CO" dirty="0"/>
          </a:p>
        </p:txBody>
      </p:sp>
    </p:spTree>
    <p:extLst>
      <p:ext uri="{BB962C8B-B14F-4D97-AF65-F5344CB8AC3E}">
        <p14:creationId xmlns:p14="http://schemas.microsoft.com/office/powerpoint/2010/main" val="1725876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D91C168-590C-4005-B7F5-0C9A3B32D2D7}" type="datetimeFigureOut">
              <a:rPr lang="es-CO" smtClean="0"/>
              <a:t>24/06/2023</a:t>
            </a:fld>
            <a:endParaRPr lang="es-CO" dirty="0"/>
          </a:p>
        </p:txBody>
      </p:sp>
      <p:sp>
        <p:nvSpPr>
          <p:cNvPr id="3" name="2 Marcador de pie de página"/>
          <p:cNvSpPr>
            <a:spLocks noGrp="1"/>
          </p:cNvSpPr>
          <p:nvPr>
            <p:ph type="ftr" sz="quarter" idx="11"/>
          </p:nvPr>
        </p:nvSpPr>
        <p:spPr/>
        <p:txBody>
          <a:bodyPr/>
          <a:lstStyle/>
          <a:p>
            <a:endParaRPr lang="es-CO" dirty="0"/>
          </a:p>
        </p:txBody>
      </p:sp>
      <p:sp>
        <p:nvSpPr>
          <p:cNvPr id="4" name="3 Marcador de número de diapositiva"/>
          <p:cNvSpPr>
            <a:spLocks noGrp="1"/>
          </p:cNvSpPr>
          <p:nvPr>
            <p:ph type="sldNum" sz="quarter" idx="12"/>
          </p:nvPr>
        </p:nvSpPr>
        <p:spPr/>
        <p:txBody>
          <a:bodyPr/>
          <a:lstStyle/>
          <a:p>
            <a:fld id="{BB55671C-7D2F-49AD-92F4-6BBA85216B36}" type="slidenum">
              <a:rPr lang="es-CO" smtClean="0"/>
              <a:t>‹Nº›</a:t>
            </a:fld>
            <a:endParaRPr lang="es-CO" dirty="0"/>
          </a:p>
        </p:txBody>
      </p:sp>
    </p:spTree>
    <p:extLst>
      <p:ext uri="{BB962C8B-B14F-4D97-AF65-F5344CB8AC3E}">
        <p14:creationId xmlns:p14="http://schemas.microsoft.com/office/powerpoint/2010/main" val="2977592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D91C168-590C-4005-B7F5-0C9A3B32D2D7}" type="datetimeFigureOut">
              <a:rPr lang="es-CO" smtClean="0"/>
              <a:t>24/06/2023</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BB55671C-7D2F-49AD-92F4-6BBA85216B36}" type="slidenum">
              <a:rPr lang="es-CO" smtClean="0"/>
              <a:t>‹Nº›</a:t>
            </a:fld>
            <a:endParaRPr lang="es-CO" dirty="0"/>
          </a:p>
        </p:txBody>
      </p:sp>
    </p:spTree>
    <p:extLst>
      <p:ext uri="{BB962C8B-B14F-4D97-AF65-F5344CB8AC3E}">
        <p14:creationId xmlns:p14="http://schemas.microsoft.com/office/powerpoint/2010/main" val="2936893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D91C168-590C-4005-B7F5-0C9A3B32D2D7}" type="datetimeFigureOut">
              <a:rPr lang="es-CO" smtClean="0"/>
              <a:t>24/06/2023</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BB55671C-7D2F-49AD-92F4-6BBA85216B36}" type="slidenum">
              <a:rPr lang="es-CO" smtClean="0"/>
              <a:t>‹Nº›</a:t>
            </a:fld>
            <a:endParaRPr lang="es-CO" dirty="0"/>
          </a:p>
        </p:txBody>
      </p:sp>
    </p:spTree>
    <p:extLst>
      <p:ext uri="{BB962C8B-B14F-4D97-AF65-F5344CB8AC3E}">
        <p14:creationId xmlns:p14="http://schemas.microsoft.com/office/powerpoint/2010/main" val="208987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otGrid">
          <a:fgClr>
            <a:srgbClr val="FF00FF"/>
          </a:fgClr>
          <a:bgClr>
            <a:schemeClr val="bg1"/>
          </a:bgClr>
        </a:patt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91C168-590C-4005-B7F5-0C9A3B32D2D7}" type="datetimeFigureOut">
              <a:rPr lang="es-CO" smtClean="0"/>
              <a:t>24/06/2023</a:t>
            </a:fld>
            <a:endParaRPr lang="es-CO"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5671C-7D2F-49AD-92F4-6BBA85216B36}" type="slidenum">
              <a:rPr lang="es-CO" smtClean="0"/>
              <a:t>‹Nº›</a:t>
            </a:fld>
            <a:endParaRPr lang="es-CO" dirty="0"/>
          </a:p>
        </p:txBody>
      </p:sp>
    </p:spTree>
    <p:extLst>
      <p:ext uri="{BB962C8B-B14F-4D97-AF65-F5344CB8AC3E}">
        <p14:creationId xmlns:p14="http://schemas.microsoft.com/office/powerpoint/2010/main" val="2221488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3.wmf"/><Relationship Id="rId17" Type="http://schemas.openxmlformats.org/officeDocument/2006/relationships/oleObject" Target="../embeddings/oleObject8.bin"/><Relationship Id="rId2" Type="http://schemas.openxmlformats.org/officeDocument/2006/relationships/slideLayout" Target="../slideLayouts/slideLayout7.xml"/><Relationship Id="rId16" Type="http://schemas.openxmlformats.org/officeDocument/2006/relationships/image" Target="../media/image15.wmf"/><Relationship Id="rId1" Type="http://schemas.openxmlformats.org/officeDocument/2006/relationships/vmlDrawing" Target="../drawings/vmlDrawing1.vml"/><Relationship Id="rId6" Type="http://schemas.openxmlformats.org/officeDocument/2006/relationships/image" Target="../media/image10.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4.bin"/><Relationship Id="rId14" Type="http://schemas.openxmlformats.org/officeDocument/2006/relationships/image" Target="../media/image14.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 Target="slide48.xml"/><Relationship Id="rId1" Type="http://schemas.openxmlformats.org/officeDocument/2006/relationships/slideLayout" Target="../slideLayouts/slideLayout7.xml"/><Relationship Id="rId6" Type="http://schemas.openxmlformats.org/officeDocument/2006/relationships/slide" Target="slide60.xml"/><Relationship Id="rId5" Type="http://schemas.openxmlformats.org/officeDocument/2006/relationships/slide" Target="slide57.xml"/><Relationship Id="rId4" Type="http://schemas.openxmlformats.org/officeDocument/2006/relationships/slide" Target="slide5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slide" Target="slide4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8"/>
          <p:cNvSpPr>
            <a:spLocks noChangeArrowheads="1" noChangeShapeType="1" noTextEdit="1"/>
          </p:cNvSpPr>
          <p:nvPr/>
        </p:nvSpPr>
        <p:spPr bwMode="auto">
          <a:xfrm>
            <a:off x="1871662" y="1082253"/>
            <a:ext cx="5345113" cy="1770063"/>
          </a:xfrm>
          <a:prstGeom prst="rect">
            <a:avLst/>
          </a:prstGeom>
          <a:effectLst>
            <a:outerShdw blurRad="50800" dist="38100" dir="2700000" algn="tl" rotWithShape="0">
              <a:prstClr val="black">
                <a:alpha val="40000"/>
              </a:prstClr>
            </a:outerShdw>
          </a:effectLst>
        </p:spPr>
        <p:txBody>
          <a:bodyPr wrap="none" fromWordArt="1">
            <a:prstTxWarp prst="textStop">
              <a:avLst/>
            </a:prstTxWarp>
          </a:bodyPr>
          <a:lstStyle/>
          <a:p>
            <a:pPr algn="ctr"/>
            <a:r>
              <a:rPr lang="en-AU" sz="9600" kern="10" dirty="0" smtClean="0">
                <a:ln w="12700">
                  <a:solidFill>
                    <a:sysClr val="windowText" lastClr="000000"/>
                  </a:solidFill>
                  <a:round/>
                  <a:headEnd/>
                  <a:tailEnd/>
                </a:ln>
                <a:solidFill>
                  <a:srgbClr val="0000FF"/>
                </a:solidFill>
                <a:effectLst>
                  <a:outerShdw dist="35921" dir="2700000" sy="50000" kx="2115830" algn="bl" rotWithShape="0">
                    <a:srgbClr val="C0C0C0">
                      <a:alpha val="79999"/>
                    </a:srgbClr>
                  </a:outerShdw>
                </a:effectLst>
                <a:latin typeface="Showcard Gothic" panose="04020904020102020604" pitchFamily="82" charset="0"/>
              </a:rPr>
              <a:t>SET THEORY</a:t>
            </a:r>
            <a:endParaRPr lang="en-AU" sz="9600" kern="10" dirty="0">
              <a:ln w="12700">
                <a:solidFill>
                  <a:sysClr val="windowText" lastClr="000000"/>
                </a:solidFill>
                <a:round/>
                <a:headEnd/>
                <a:tailEnd/>
              </a:ln>
              <a:solidFill>
                <a:srgbClr val="0000FF"/>
              </a:solidFill>
              <a:effectLst>
                <a:outerShdw dist="35921" dir="2700000" sy="50000" kx="2115830" algn="bl" rotWithShape="0">
                  <a:srgbClr val="C0C0C0">
                    <a:alpha val="79999"/>
                  </a:srgbClr>
                </a:outerShdw>
              </a:effectLst>
              <a:latin typeface="Showcard Gothic" panose="04020904020102020604" pitchFamily="82" charset="0"/>
            </a:endParaRPr>
          </a:p>
        </p:txBody>
      </p:sp>
      <p:pic>
        <p:nvPicPr>
          <p:cNvPr id="7" name="Picture 10" descr="ginters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16775" y="390416"/>
            <a:ext cx="1727093" cy="138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guni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462" y="391691"/>
            <a:ext cx="17272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4"/>
          <p:cNvSpPr txBox="1">
            <a:spLocks noChangeArrowheads="1"/>
          </p:cNvSpPr>
          <p:nvPr/>
        </p:nvSpPr>
        <p:spPr bwMode="auto">
          <a:xfrm>
            <a:off x="1310213" y="3356992"/>
            <a:ext cx="6523573" cy="584775"/>
          </a:xfrm>
          <a:prstGeom prst="rect">
            <a:avLst/>
          </a:prstGeom>
          <a:solidFill>
            <a:schemeClr val="bg1"/>
          </a:solidFill>
          <a:ln>
            <a:noFill/>
          </a:ln>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b="1" dirty="0" smtClean="0">
                <a:solidFill>
                  <a:srgbClr val="E71505"/>
                </a:solidFill>
                <a:effectLst>
                  <a:outerShdw blurRad="38100" dist="38100" dir="2700000" algn="tl">
                    <a:srgbClr val="000000">
                      <a:alpha val="43137"/>
                    </a:srgbClr>
                  </a:outerShdw>
                </a:effectLst>
                <a:latin typeface="Cooper Black" panose="0208090404030B020404" pitchFamily="18" charset="0"/>
              </a:rPr>
              <a:t>By: Mr. Erick Duque Barragán</a:t>
            </a:r>
            <a:endParaRPr lang="en-AU" altLang="es-CO" b="1" dirty="0">
              <a:solidFill>
                <a:srgbClr val="E71505"/>
              </a:solidFill>
              <a:effectLst>
                <a:outerShdw blurRad="38100" dist="38100" dir="2700000" algn="tl">
                  <a:srgbClr val="000000">
                    <a:alpha val="43137"/>
                  </a:srgbClr>
                </a:outerShdw>
              </a:effectLst>
              <a:latin typeface="Cooper Black" panose="0208090404030B020404" pitchFamily="18" charset="0"/>
            </a:endParaRPr>
          </a:p>
        </p:txBody>
      </p:sp>
      <p:grpSp>
        <p:nvGrpSpPr>
          <p:cNvPr id="10" name="9 Grupo"/>
          <p:cNvGrpSpPr>
            <a:grpSpLocks/>
          </p:cNvGrpSpPr>
          <p:nvPr/>
        </p:nvGrpSpPr>
        <p:grpSpPr bwMode="auto">
          <a:xfrm>
            <a:off x="2237354" y="4307785"/>
            <a:ext cx="4669292" cy="1754326"/>
            <a:chOff x="1926885" y="4149080"/>
            <a:chExt cx="4669893" cy="1754465"/>
          </a:xfrm>
          <a:effectLst>
            <a:outerShdw blurRad="38100" dist="76200" dir="2700000" algn="tl" rotWithShape="0">
              <a:schemeClr val="tx1"/>
            </a:outerShdw>
          </a:effectLst>
        </p:grpSpPr>
        <p:grpSp>
          <p:nvGrpSpPr>
            <p:cNvPr id="11" name="8 Grupo"/>
            <p:cNvGrpSpPr>
              <a:grpSpLocks/>
            </p:cNvGrpSpPr>
            <p:nvPr/>
          </p:nvGrpSpPr>
          <p:grpSpPr bwMode="auto">
            <a:xfrm>
              <a:off x="1926885" y="4149080"/>
              <a:ext cx="4669893" cy="1754465"/>
              <a:chOff x="1907704" y="4437112"/>
              <a:chExt cx="4669893" cy="1754465"/>
            </a:xfrm>
          </p:grpSpPr>
          <p:sp>
            <p:nvSpPr>
              <p:cNvPr id="13" name="12 CuadroTexto"/>
              <p:cNvSpPr txBox="1"/>
              <p:nvPr/>
            </p:nvSpPr>
            <p:spPr>
              <a:xfrm>
                <a:off x="1907704" y="4437112"/>
                <a:ext cx="4669893" cy="1754465"/>
              </a:xfrm>
              <a:prstGeom prst="rect">
                <a:avLst/>
              </a:prstGeom>
              <a:solidFill>
                <a:schemeClr val="bg1"/>
              </a:solidFill>
            </p:spPr>
            <p:txBody>
              <a:bodyPr wrap="none">
                <a:spAutoFit/>
              </a:bodyPr>
              <a:lstStyle/>
              <a:p>
                <a:pPr>
                  <a:defRPr/>
                </a:pPr>
                <a:r>
                  <a:rPr lang="en-AU" b="1" dirty="0" smtClean="0"/>
                  <a:t>Contact us:</a:t>
                </a:r>
              </a:p>
              <a:p>
                <a:pPr marL="285750" indent="-285750">
                  <a:buFont typeface="Wingdings"/>
                  <a:buChar char="*"/>
                  <a:defRPr/>
                </a:pPr>
                <a:r>
                  <a:rPr lang="en-AU" b="1" dirty="0" smtClean="0">
                    <a:sym typeface="Wingdings" panose="05000000000000000000" pitchFamily="2" charset="2"/>
                  </a:rPr>
                  <a:t> a.m.e.asesoriasmatematicas@gmail.com</a:t>
                </a:r>
              </a:p>
              <a:p>
                <a:pPr marL="285750" indent="-285750">
                  <a:buFont typeface="Wingdings"/>
                  <a:buChar char=":"/>
                  <a:defRPr/>
                </a:pPr>
                <a:r>
                  <a:rPr lang="en-AU" b="1" dirty="0" smtClean="0">
                    <a:sym typeface="Wingdings" panose="05000000000000000000" pitchFamily="2" charset="2"/>
                  </a:rPr>
                  <a:t> asesoriasmatematicas0.webnode.com.co</a:t>
                </a:r>
              </a:p>
              <a:p>
                <a:pPr>
                  <a:defRPr/>
                </a:pPr>
                <a:r>
                  <a:rPr lang="en-AU" b="1" dirty="0" smtClean="0">
                    <a:sym typeface="Wingdings" panose="05000000000000000000" pitchFamily="2" charset="2"/>
                  </a:rPr>
                  <a:t>      @asesoriasmatematicas0</a:t>
                </a:r>
              </a:p>
              <a:p>
                <a:pPr>
                  <a:defRPr/>
                </a:pPr>
                <a:r>
                  <a:rPr lang="en-AU" b="1" dirty="0" smtClean="0">
                    <a:sym typeface="Wingdings" panose="05000000000000000000" pitchFamily="2" charset="2"/>
                  </a:rPr>
                  <a:t>      @a.m.e._asesorias_matematicas</a:t>
                </a:r>
              </a:p>
              <a:p>
                <a:pPr>
                  <a:defRPr/>
                </a:pPr>
                <a:r>
                  <a:rPr lang="en-AU" b="1" dirty="0" smtClean="0">
                    <a:sym typeface="Wingdings" panose="05000000000000000000" pitchFamily="2" charset="2"/>
                  </a:rPr>
                  <a:t>      Erick Duque</a:t>
                </a:r>
                <a:endParaRPr lang="en-AU" b="1" dirty="0">
                  <a:sym typeface="Wingdings" panose="05000000000000000000" pitchFamily="2" charset="2"/>
                </a:endParaRPr>
              </a:p>
            </p:txBody>
          </p:sp>
          <p:pic>
            <p:nvPicPr>
              <p:cNvPr id="14" name="Picture 2" descr="Nueva actualización de Instagram: reels en Facebook, dúo de vídeos y más"/>
              <p:cNvPicPr>
                <a:picLocks noChangeAspect="1" noChangeArrowheads="1"/>
              </p:cNvPicPr>
              <p:nvPr/>
            </p:nvPicPr>
            <p:blipFill>
              <a:blip r:embed="rId4">
                <a:extLst>
                  <a:ext uri="{28A0092B-C50C-407E-A947-70E740481C1C}">
                    <a14:useLocalDpi xmlns:a14="http://schemas.microsoft.com/office/drawing/2010/main" val="0"/>
                  </a:ext>
                </a:extLst>
              </a:blip>
              <a:srcRect l="18541" t="18475" r="19019" b="18552"/>
              <a:stretch>
                <a:fillRect/>
              </a:stretch>
            </p:blipFill>
            <p:spPr bwMode="auto">
              <a:xfrm>
                <a:off x="2017248" y="5661248"/>
                <a:ext cx="178488"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Facebook - Inicia sesión o regístra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7248" y="5373216"/>
                <a:ext cx="18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2" descr="Logo YouTube: la historia y el significado del logotipo, la marca y el  símbolo. | png, vector"/>
            <p:cNvPicPr>
              <a:picLocks noChangeAspect="1" noChangeArrowheads="1"/>
            </p:cNvPicPr>
            <p:nvPr/>
          </p:nvPicPr>
          <p:blipFill>
            <a:blip r:embed="rId6">
              <a:extLst>
                <a:ext uri="{28A0092B-C50C-407E-A947-70E740481C1C}">
                  <a14:useLocalDpi xmlns:a14="http://schemas.microsoft.com/office/drawing/2010/main" val="0"/>
                </a:ext>
              </a:extLst>
            </a:blip>
            <a:srcRect l="15265" t="6360" r="15359" b="7002"/>
            <a:stretch>
              <a:fillRect/>
            </a:stretch>
          </p:blipFill>
          <p:spPr bwMode="auto">
            <a:xfrm>
              <a:off x="1985660" y="5625264"/>
              <a:ext cx="281538"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1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463" y="4218095"/>
            <a:ext cx="1912817" cy="1933706"/>
          </a:xfrm>
          <a:prstGeom prst="rect">
            <a:avLst/>
          </a:prstGeom>
        </p:spPr>
      </p:pic>
      <p:pic>
        <p:nvPicPr>
          <p:cNvPr id="16" name="15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20986" y="4218095"/>
            <a:ext cx="1912817" cy="1933706"/>
          </a:xfrm>
          <a:prstGeom prst="rect">
            <a:avLst/>
          </a:prstGeom>
        </p:spPr>
      </p:pic>
    </p:spTree>
    <p:extLst>
      <p:ext uri="{BB962C8B-B14F-4D97-AF65-F5344CB8AC3E}">
        <p14:creationId xmlns:p14="http://schemas.microsoft.com/office/powerpoint/2010/main" val="47703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2000" fill="hold"/>
                                        <p:tgtEl>
                                          <p:spTgt spid="2"/>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16"/>
                                        </p:tgtEl>
                                        <p:attrNameLst>
                                          <p:attrName>r</p:attrName>
                                        </p:attrNameLst>
                                      </p:cBhvr>
                                    </p:animRot>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par>
                          <p:cTn id="24" fill="hold">
                            <p:stCondLst>
                              <p:cond delay="1500"/>
                            </p:stCondLst>
                            <p:childTnLst>
                              <p:par>
                                <p:cTn id="25" presetID="35"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style.rotation</p:attrName>
                                        </p:attrNameLst>
                                      </p:cBhvr>
                                      <p:tavLst>
                                        <p:tav tm="0">
                                          <p:val>
                                            <p:fltVal val="720"/>
                                          </p:val>
                                        </p:tav>
                                        <p:tav tm="100000">
                                          <p:val>
                                            <p:fltVal val="0"/>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35"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2000"/>
                                        <p:tgtEl>
                                          <p:spTgt spid="10"/>
                                        </p:tgtEl>
                                      </p:cBhvr>
                                    </p:animEffect>
                                    <p:anim calcmode="lin" valueType="num">
                                      <p:cBhvr>
                                        <p:cTn id="41" dur="2000" fill="hold"/>
                                        <p:tgtEl>
                                          <p:spTgt spid="10"/>
                                        </p:tgtEl>
                                        <p:attrNameLst>
                                          <p:attrName>style.rotation</p:attrName>
                                        </p:attrNameLst>
                                      </p:cBhvr>
                                      <p:tavLst>
                                        <p:tav tm="0">
                                          <p:val>
                                            <p:fltVal val="720"/>
                                          </p:val>
                                        </p:tav>
                                        <p:tav tm="100000">
                                          <p:val>
                                            <p:fltVal val="0"/>
                                          </p:val>
                                        </p:tav>
                                      </p:tavLst>
                                    </p:anim>
                                    <p:anim calcmode="lin" valueType="num">
                                      <p:cBhvr>
                                        <p:cTn id="42" dur="2000" fill="hold"/>
                                        <p:tgtEl>
                                          <p:spTgt spid="10"/>
                                        </p:tgtEl>
                                        <p:attrNameLst>
                                          <p:attrName>ppt_h</p:attrName>
                                        </p:attrNameLst>
                                      </p:cBhvr>
                                      <p:tavLst>
                                        <p:tav tm="0">
                                          <p:val>
                                            <p:fltVal val="0"/>
                                          </p:val>
                                        </p:tav>
                                        <p:tav tm="100000">
                                          <p:val>
                                            <p:strVal val="#ppt_h"/>
                                          </p:val>
                                        </p:tav>
                                      </p:tavLst>
                                    </p:anim>
                                    <p:anim calcmode="lin" valueType="num">
                                      <p:cBhvr>
                                        <p:cTn id="43" dur="2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0" y="116632"/>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s-ES" altLang="es-CO" sz="2800" dirty="0" smtClean="0">
                <a:solidFill>
                  <a:srgbClr val="3333FF"/>
                </a:solidFill>
                <a:latin typeface="Snap ITC" panose="04040A07060A02020202" pitchFamily="82" charset="0"/>
              </a:rPr>
              <a:t>P </a:t>
            </a:r>
            <a:r>
              <a:rPr lang="es-ES" altLang="es-CO" sz="2800" dirty="0">
                <a:solidFill>
                  <a:srgbClr val="3333FF"/>
                </a:solidFill>
                <a:latin typeface="Snap ITC" panose="04040A07060A02020202" pitchFamily="82" charset="0"/>
              </a:rPr>
              <a:t>= {x | x es </a:t>
            </a:r>
            <a:r>
              <a:rPr lang="es-ES" altLang="es-CO" sz="2800" dirty="0" smtClean="0">
                <a:solidFill>
                  <a:srgbClr val="3333FF"/>
                </a:solidFill>
                <a:latin typeface="Snap ITC" panose="04040A07060A02020202" pitchFamily="82" charset="0"/>
              </a:rPr>
              <a:t>dígito}</a:t>
            </a:r>
            <a:r>
              <a:rPr lang="es-ES" altLang="es-CO" sz="2800" dirty="0" smtClean="0">
                <a:latin typeface="Snap ITC" panose="04040A07060A02020202" pitchFamily="82" charset="0"/>
              </a:rPr>
              <a:t> </a:t>
            </a:r>
            <a:r>
              <a:rPr lang="es-ES" altLang="es-CO" sz="2800" dirty="0" err="1" smtClean="0">
                <a:latin typeface="Snap ITC" panose="04040A07060A02020202" pitchFamily="82" charset="0"/>
              </a:rPr>
              <a:t>is</a:t>
            </a:r>
            <a:r>
              <a:rPr lang="es-ES" altLang="es-CO" sz="2800" dirty="0" smtClean="0">
                <a:latin typeface="Snap ITC" panose="04040A07060A02020202" pitchFamily="82" charset="0"/>
              </a:rPr>
              <a:t> </a:t>
            </a:r>
            <a:r>
              <a:rPr lang="es-ES" altLang="es-CO" sz="2800" dirty="0" err="1" smtClean="0">
                <a:latin typeface="Snap ITC" panose="04040A07060A02020202" pitchFamily="82" charset="0"/>
              </a:rPr>
              <a:t>read</a:t>
            </a:r>
            <a:r>
              <a:rPr lang="es-ES" altLang="es-CO" sz="2800" dirty="0" smtClean="0">
                <a:latin typeface="Snap ITC" panose="04040A07060A02020202" pitchFamily="82" charset="0"/>
              </a:rPr>
              <a:t> as “P </a:t>
            </a:r>
            <a:r>
              <a:rPr lang="es-ES" altLang="es-CO" sz="2800" dirty="0" err="1" smtClean="0">
                <a:latin typeface="Snap ITC" panose="04040A07060A02020202" pitchFamily="82" charset="0"/>
              </a:rPr>
              <a:t>is</a:t>
            </a:r>
            <a:r>
              <a:rPr lang="es-ES" altLang="es-CO" sz="2800" dirty="0" smtClean="0">
                <a:latin typeface="Snap ITC" panose="04040A07060A02020202" pitchFamily="82" charset="0"/>
              </a:rPr>
              <a:t> a set </a:t>
            </a:r>
            <a:r>
              <a:rPr lang="es-ES" altLang="es-CO" sz="2800" dirty="0" err="1" smtClean="0">
                <a:latin typeface="Snap ITC" panose="04040A07060A02020202" pitchFamily="82" charset="0"/>
              </a:rPr>
              <a:t>formed</a:t>
            </a:r>
            <a:r>
              <a:rPr lang="es-ES" altLang="es-CO" sz="2800" dirty="0" smtClean="0">
                <a:latin typeface="Snap ITC" panose="04040A07060A02020202" pitchFamily="82" charset="0"/>
              </a:rPr>
              <a:t> </a:t>
            </a:r>
            <a:r>
              <a:rPr lang="es-ES" altLang="es-CO" sz="2800" dirty="0" err="1" smtClean="0">
                <a:latin typeface="Snap ITC" panose="04040A07060A02020202" pitchFamily="82" charset="0"/>
              </a:rPr>
              <a:t>by</a:t>
            </a:r>
            <a:r>
              <a:rPr lang="es-ES" altLang="es-CO" sz="2800" dirty="0" smtClean="0">
                <a:latin typeface="Snap ITC" panose="04040A07060A02020202" pitchFamily="82" charset="0"/>
              </a:rPr>
              <a:t> </a:t>
            </a:r>
            <a:r>
              <a:rPr lang="es-ES" altLang="es-CO" sz="2800" dirty="0" err="1" smtClean="0">
                <a:latin typeface="Snap ITC" panose="04040A07060A02020202" pitchFamily="82" charset="0"/>
              </a:rPr>
              <a:t>elements</a:t>
            </a:r>
            <a:r>
              <a:rPr lang="es-ES" altLang="es-CO" sz="2800" dirty="0" smtClean="0">
                <a:latin typeface="Snap ITC" panose="04040A07060A02020202" pitchFamily="82" charset="0"/>
              </a:rPr>
              <a:t> x </a:t>
            </a:r>
            <a:r>
              <a:rPr lang="es-ES" altLang="es-CO" sz="2800" dirty="0" err="1" smtClean="0">
                <a:latin typeface="Snap ITC" panose="04040A07060A02020202" pitchFamily="82" charset="0"/>
              </a:rPr>
              <a:t>such</a:t>
            </a:r>
            <a:r>
              <a:rPr lang="es-ES" altLang="es-CO" sz="2800" dirty="0" smtClean="0">
                <a:latin typeface="Snap ITC" panose="04040A07060A02020202" pitchFamily="82" charset="0"/>
              </a:rPr>
              <a:t> </a:t>
            </a:r>
            <a:r>
              <a:rPr lang="es-ES" altLang="es-CO" sz="2800" dirty="0" err="1" smtClean="0">
                <a:latin typeface="Snap ITC" panose="04040A07060A02020202" pitchFamily="82" charset="0"/>
              </a:rPr>
              <a:t>that</a:t>
            </a:r>
            <a:r>
              <a:rPr lang="es-ES" altLang="es-CO" sz="2800" dirty="0" smtClean="0">
                <a:latin typeface="Snap ITC" panose="04040A07060A02020202" pitchFamily="82" charset="0"/>
              </a:rPr>
              <a:t> x </a:t>
            </a:r>
            <a:r>
              <a:rPr lang="es-ES" altLang="es-CO" sz="2800" dirty="0" err="1" smtClean="0">
                <a:latin typeface="Snap ITC" panose="04040A07060A02020202" pitchFamily="82" charset="0"/>
              </a:rPr>
              <a:t>is</a:t>
            </a:r>
            <a:r>
              <a:rPr lang="es-ES" altLang="es-CO" sz="2800" dirty="0" smtClean="0">
                <a:latin typeface="Snap ITC" panose="04040A07060A02020202" pitchFamily="82" charset="0"/>
              </a:rPr>
              <a:t> a </a:t>
            </a:r>
            <a:r>
              <a:rPr lang="es-ES" altLang="es-CO" sz="2800" dirty="0" err="1" smtClean="0">
                <a:latin typeface="Snap ITC" panose="04040A07060A02020202" pitchFamily="82" charset="0"/>
              </a:rPr>
              <a:t>digit</a:t>
            </a:r>
            <a:r>
              <a:rPr lang="es-ES" altLang="es-CO" sz="2800" dirty="0" smtClean="0">
                <a:latin typeface="Snap ITC" panose="04040A07060A02020202" pitchFamily="82" charset="0"/>
              </a:rPr>
              <a:t>”</a:t>
            </a:r>
            <a:endParaRPr lang="es-ES" altLang="es-CO" sz="2800" dirty="0">
              <a:latin typeface="Snap ITC" panose="04040A07060A02020202" pitchFamily="82" charset="0"/>
            </a:endParaRPr>
          </a:p>
        </p:txBody>
      </p:sp>
      <p:sp>
        <p:nvSpPr>
          <p:cNvPr id="3" name="Text Box 6"/>
          <p:cNvSpPr txBox="1">
            <a:spLocks noChangeArrowheads="1"/>
          </p:cNvSpPr>
          <p:nvPr/>
        </p:nvSpPr>
        <p:spPr bwMode="auto">
          <a:xfrm>
            <a:off x="0" y="1501627"/>
            <a:ext cx="24478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dirty="0" err="1" smtClean="0">
                <a:solidFill>
                  <a:srgbClr val="E71505"/>
                </a:solidFill>
                <a:latin typeface="Ravie" panose="04040805050809020602" pitchFamily="82" charset="0"/>
              </a:rPr>
              <a:t>Example</a:t>
            </a:r>
            <a:r>
              <a:rPr lang="es-ES" altLang="es-CO" sz="2800" b="1" dirty="0" smtClean="0">
                <a:solidFill>
                  <a:srgbClr val="E71505"/>
                </a:solidFill>
                <a:latin typeface="Ravie" panose="04040805050809020602" pitchFamily="82" charset="0"/>
              </a:rPr>
              <a:t>:</a:t>
            </a:r>
            <a:endParaRPr lang="es-ES" altLang="es-CO" sz="2800" b="1" dirty="0">
              <a:solidFill>
                <a:srgbClr val="E71505"/>
              </a:solidFill>
              <a:latin typeface="Ravie" panose="04040805050809020602" pitchFamily="82" charset="0"/>
            </a:endParaRPr>
          </a:p>
        </p:txBody>
      </p:sp>
      <p:sp>
        <p:nvSpPr>
          <p:cNvPr id="5" name="Text Box 8"/>
          <p:cNvSpPr txBox="1">
            <a:spLocks noChangeArrowheads="1"/>
          </p:cNvSpPr>
          <p:nvPr/>
        </p:nvSpPr>
        <p:spPr bwMode="auto">
          <a:xfrm>
            <a:off x="0" y="2024847"/>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dirty="0" err="1" smtClean="0">
                <a:latin typeface="Snap ITC" panose="04040A07060A02020202" pitchFamily="82" charset="0"/>
              </a:rPr>
              <a:t>Notate</a:t>
            </a:r>
            <a:r>
              <a:rPr lang="es-ES" altLang="es-CO" sz="2800" dirty="0" smtClean="0">
                <a:latin typeface="Snap ITC" panose="04040A07060A02020202" pitchFamily="82" charset="0"/>
              </a:rPr>
              <a:t> in </a:t>
            </a:r>
            <a:r>
              <a:rPr lang="es-ES" altLang="es-CO" sz="2800" dirty="0" err="1" smtClean="0">
                <a:latin typeface="Snap ITC" panose="04040A07060A02020202" pitchFamily="82" charset="0"/>
              </a:rPr>
              <a:t>both</a:t>
            </a:r>
            <a:r>
              <a:rPr lang="es-ES" altLang="es-CO" sz="2800" dirty="0" smtClean="0">
                <a:latin typeface="Snap ITC" panose="04040A07060A02020202" pitchFamily="82" charset="0"/>
              </a:rPr>
              <a:t> </a:t>
            </a:r>
            <a:r>
              <a:rPr lang="es-ES" altLang="es-CO" sz="2800" dirty="0" err="1" smtClean="0">
                <a:latin typeface="Snap ITC" panose="04040A07060A02020202" pitchFamily="82" charset="0"/>
              </a:rPr>
              <a:t>form</a:t>
            </a:r>
            <a:r>
              <a:rPr lang="es-ES" altLang="es-CO" sz="2800" dirty="0" smtClean="0">
                <a:latin typeface="Snap ITC" panose="04040A07060A02020202" pitchFamily="82" charset="0"/>
              </a:rPr>
              <a:t> </a:t>
            </a:r>
            <a:r>
              <a:rPr lang="es-ES" altLang="es-CO" sz="2800" dirty="0" err="1" smtClean="0">
                <a:latin typeface="Snap ITC" panose="04040A07060A02020202" pitchFamily="82" charset="0"/>
              </a:rPr>
              <a:t>the</a:t>
            </a:r>
            <a:r>
              <a:rPr lang="es-ES" altLang="es-CO" sz="2800" dirty="0" smtClean="0">
                <a:latin typeface="Snap ITC" panose="04040A07060A02020202" pitchFamily="82" charset="0"/>
              </a:rPr>
              <a:t> set of </a:t>
            </a:r>
            <a:r>
              <a:rPr lang="es-ES" altLang="es-CO" sz="2800" dirty="0" err="1" smtClean="0">
                <a:latin typeface="Snap ITC" panose="04040A07060A02020202" pitchFamily="82" charset="0"/>
              </a:rPr>
              <a:t>the</a:t>
            </a:r>
            <a:r>
              <a:rPr lang="es-ES" altLang="es-CO" sz="2800" dirty="0" smtClean="0">
                <a:latin typeface="Snap ITC" panose="04040A07060A02020202" pitchFamily="82" charset="0"/>
              </a:rPr>
              <a:t> </a:t>
            </a:r>
            <a:r>
              <a:rPr lang="es-ES" altLang="es-CO" sz="2800" dirty="0" err="1" smtClean="0">
                <a:latin typeface="Snap ITC" panose="04040A07060A02020202" pitchFamily="82" charset="0"/>
              </a:rPr>
              <a:t>days</a:t>
            </a:r>
            <a:r>
              <a:rPr lang="es-ES" altLang="es-CO" sz="2800" dirty="0" smtClean="0">
                <a:latin typeface="Snap ITC" panose="04040A07060A02020202" pitchFamily="82" charset="0"/>
              </a:rPr>
              <a:t> of </a:t>
            </a:r>
            <a:r>
              <a:rPr lang="es-ES" altLang="es-CO" sz="2800" dirty="0" err="1" smtClean="0">
                <a:latin typeface="Snap ITC" panose="04040A07060A02020202" pitchFamily="82" charset="0"/>
              </a:rPr>
              <a:t>the</a:t>
            </a:r>
            <a:r>
              <a:rPr lang="es-ES" altLang="es-CO" sz="2800" dirty="0" smtClean="0">
                <a:latin typeface="Snap ITC" panose="04040A07060A02020202" pitchFamily="82" charset="0"/>
              </a:rPr>
              <a:t> </a:t>
            </a:r>
            <a:r>
              <a:rPr lang="es-ES" altLang="es-CO" sz="2800" dirty="0" err="1" smtClean="0">
                <a:latin typeface="Snap ITC" panose="04040A07060A02020202" pitchFamily="82" charset="0"/>
              </a:rPr>
              <a:t>week</a:t>
            </a:r>
            <a:r>
              <a:rPr lang="es-ES" altLang="es-CO" sz="2800" dirty="0" smtClean="0">
                <a:latin typeface="Snap ITC" panose="04040A07060A02020202" pitchFamily="82" charset="0"/>
              </a:rPr>
              <a:t>.</a:t>
            </a:r>
            <a:endParaRPr lang="es-ES" altLang="es-CO" sz="2800" dirty="0">
              <a:latin typeface="Snap ITC" panose="04040A07060A02020202" pitchFamily="82" charset="0"/>
            </a:endParaRPr>
          </a:p>
        </p:txBody>
      </p:sp>
      <p:sp>
        <p:nvSpPr>
          <p:cNvPr id="6" name="Text Box 9"/>
          <p:cNvSpPr txBox="1">
            <a:spLocks noChangeArrowheads="1"/>
          </p:cNvSpPr>
          <p:nvPr/>
        </p:nvSpPr>
        <p:spPr bwMode="auto">
          <a:xfrm>
            <a:off x="1" y="353695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s-ES" altLang="es-CO" dirty="0" smtClean="0">
                <a:latin typeface="Snap ITC" panose="04040A07060A02020202" pitchFamily="82" charset="0"/>
              </a:rPr>
              <a:t>D = {</a:t>
            </a:r>
            <a:r>
              <a:rPr lang="es-ES" altLang="es-CO" dirty="0" err="1" smtClean="0">
                <a:latin typeface="Snap ITC" panose="04040A07060A02020202" pitchFamily="82" charset="0"/>
              </a:rPr>
              <a:t>Monday</a:t>
            </a:r>
            <a:r>
              <a:rPr lang="es-ES" altLang="es-CO" dirty="0" smtClean="0">
                <a:latin typeface="Snap ITC" panose="04040A07060A02020202" pitchFamily="82" charset="0"/>
              </a:rPr>
              <a:t>, </a:t>
            </a:r>
            <a:r>
              <a:rPr lang="es-ES" altLang="es-CO" dirty="0" err="1" smtClean="0">
                <a:latin typeface="Snap ITC" panose="04040A07060A02020202" pitchFamily="82" charset="0"/>
              </a:rPr>
              <a:t>Tuesday</a:t>
            </a:r>
            <a:r>
              <a:rPr lang="es-ES" altLang="es-CO" dirty="0" smtClean="0">
                <a:latin typeface="Snap ITC" panose="04040A07060A02020202" pitchFamily="82" charset="0"/>
              </a:rPr>
              <a:t>, </a:t>
            </a:r>
            <a:r>
              <a:rPr lang="es-ES" altLang="es-CO" dirty="0" err="1" smtClean="0">
                <a:latin typeface="Snap ITC" panose="04040A07060A02020202" pitchFamily="82" charset="0"/>
              </a:rPr>
              <a:t>Wednesday</a:t>
            </a:r>
            <a:r>
              <a:rPr lang="es-ES" altLang="es-CO" dirty="0" smtClean="0">
                <a:latin typeface="Snap ITC" panose="04040A07060A02020202" pitchFamily="82" charset="0"/>
              </a:rPr>
              <a:t>, </a:t>
            </a:r>
            <a:r>
              <a:rPr lang="es-ES" altLang="es-CO" dirty="0" err="1" smtClean="0">
                <a:latin typeface="Snap ITC" panose="04040A07060A02020202" pitchFamily="82" charset="0"/>
              </a:rPr>
              <a:t>Thrusday</a:t>
            </a:r>
            <a:r>
              <a:rPr lang="es-ES" altLang="es-CO" dirty="0" smtClean="0">
                <a:latin typeface="Snap ITC" panose="04040A07060A02020202" pitchFamily="82" charset="0"/>
              </a:rPr>
              <a:t>, </a:t>
            </a:r>
            <a:r>
              <a:rPr lang="es-ES" altLang="es-CO" dirty="0" err="1" smtClean="0">
                <a:latin typeface="Snap ITC" panose="04040A07060A02020202" pitchFamily="82" charset="0"/>
              </a:rPr>
              <a:t>Fryday</a:t>
            </a:r>
            <a:r>
              <a:rPr lang="es-ES" altLang="es-CO" dirty="0" smtClean="0">
                <a:latin typeface="Snap ITC" panose="04040A07060A02020202" pitchFamily="82" charset="0"/>
              </a:rPr>
              <a:t>, </a:t>
            </a:r>
            <a:r>
              <a:rPr lang="es-ES" altLang="es-CO" dirty="0" err="1" smtClean="0">
                <a:latin typeface="Snap ITC" panose="04040A07060A02020202" pitchFamily="82" charset="0"/>
              </a:rPr>
              <a:t>Saturday</a:t>
            </a:r>
            <a:r>
              <a:rPr lang="es-ES" altLang="es-CO" dirty="0" smtClean="0">
                <a:latin typeface="Snap ITC" panose="04040A07060A02020202" pitchFamily="82" charset="0"/>
              </a:rPr>
              <a:t>, </a:t>
            </a:r>
            <a:r>
              <a:rPr lang="es-ES" altLang="es-CO" dirty="0" err="1" smtClean="0">
                <a:latin typeface="Snap ITC" panose="04040A07060A02020202" pitchFamily="82" charset="0"/>
              </a:rPr>
              <a:t>Sunday</a:t>
            </a:r>
            <a:r>
              <a:rPr lang="es-ES" altLang="es-CO" dirty="0" smtClean="0">
                <a:latin typeface="Snap ITC" panose="04040A07060A02020202" pitchFamily="82" charset="0"/>
              </a:rPr>
              <a:t>}</a:t>
            </a:r>
            <a:endParaRPr lang="es-ES" altLang="es-CO" dirty="0">
              <a:latin typeface="Snap ITC" panose="04040A07060A02020202" pitchFamily="82" charset="0"/>
            </a:endParaRPr>
          </a:p>
        </p:txBody>
      </p:sp>
      <p:sp>
        <p:nvSpPr>
          <p:cNvPr id="7" name="Text Box 10"/>
          <p:cNvSpPr txBox="1">
            <a:spLocks noChangeArrowheads="1"/>
          </p:cNvSpPr>
          <p:nvPr/>
        </p:nvSpPr>
        <p:spPr bwMode="auto">
          <a:xfrm>
            <a:off x="0" y="5198943"/>
            <a:ext cx="78843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smtClean="0">
                <a:latin typeface="Snap ITC" panose="04040A07060A02020202" pitchFamily="82" charset="0"/>
              </a:rPr>
              <a:t>D </a:t>
            </a:r>
            <a:r>
              <a:rPr lang="es-ES" altLang="es-CO" b="1" dirty="0">
                <a:latin typeface="Snap ITC" panose="04040A07060A02020202" pitchFamily="82" charset="0"/>
              </a:rPr>
              <a:t>= {x | x </a:t>
            </a:r>
            <a:r>
              <a:rPr lang="es-ES" altLang="es-CO" b="1" dirty="0" err="1" smtClean="0">
                <a:latin typeface="Snap ITC" panose="04040A07060A02020202" pitchFamily="82" charset="0"/>
              </a:rPr>
              <a:t>is</a:t>
            </a:r>
            <a:r>
              <a:rPr lang="es-ES" altLang="es-CO" b="1" dirty="0" smtClean="0">
                <a:latin typeface="Snap ITC" panose="04040A07060A02020202" pitchFamily="82" charset="0"/>
              </a:rPr>
              <a:t> a </a:t>
            </a:r>
            <a:r>
              <a:rPr lang="es-ES" altLang="es-CO" b="1" dirty="0" err="1" smtClean="0">
                <a:latin typeface="Snap ITC" panose="04040A07060A02020202" pitchFamily="82" charset="0"/>
              </a:rPr>
              <a:t>day</a:t>
            </a:r>
            <a:r>
              <a:rPr lang="es-ES" altLang="es-CO" b="1" dirty="0" smtClean="0">
                <a:latin typeface="Snap ITC" panose="04040A07060A02020202" pitchFamily="82" charset="0"/>
              </a:rPr>
              <a:t> of </a:t>
            </a:r>
            <a:r>
              <a:rPr lang="es-ES" altLang="es-CO" b="1" dirty="0" err="1" smtClean="0">
                <a:latin typeface="Snap ITC" panose="04040A07060A02020202" pitchFamily="82" charset="0"/>
              </a:rPr>
              <a:t>the</a:t>
            </a:r>
            <a:r>
              <a:rPr lang="es-ES" altLang="es-CO" b="1" dirty="0">
                <a:latin typeface="Snap ITC" panose="04040A07060A02020202" pitchFamily="82" charset="0"/>
              </a:rPr>
              <a:t> </a:t>
            </a:r>
            <a:r>
              <a:rPr lang="es-ES" altLang="es-CO" b="1" dirty="0" err="1" smtClean="0">
                <a:latin typeface="Snap ITC" panose="04040A07060A02020202" pitchFamily="82" charset="0"/>
              </a:rPr>
              <a:t>week</a:t>
            </a:r>
            <a:r>
              <a:rPr lang="es-ES" altLang="es-CO" b="1" dirty="0" smtClean="0">
                <a:latin typeface="Snap ITC" panose="04040A07060A02020202" pitchFamily="82" charset="0"/>
              </a:rPr>
              <a:t>}</a:t>
            </a:r>
            <a:endParaRPr lang="es-ES" altLang="es-CO" b="1" dirty="0">
              <a:latin typeface="Snap ITC" panose="04040A07060A02020202" pitchFamily="82" charset="0"/>
            </a:endParaRPr>
          </a:p>
        </p:txBody>
      </p:sp>
      <p:sp>
        <p:nvSpPr>
          <p:cNvPr id="10" name="9 Rectángulo"/>
          <p:cNvSpPr/>
          <p:nvPr/>
        </p:nvSpPr>
        <p:spPr>
          <a:xfrm>
            <a:off x="0" y="2978954"/>
            <a:ext cx="3910045" cy="584775"/>
          </a:xfrm>
          <a:prstGeom prst="rect">
            <a:avLst/>
          </a:prstGeom>
        </p:spPr>
        <p:txBody>
          <a:bodyPr wrap="none">
            <a:spAutoFit/>
          </a:bodyPr>
          <a:lstStyle/>
          <a:p>
            <a:r>
              <a:rPr lang="es-ES" altLang="es-CO" sz="3200" dirty="0" smtClean="0">
                <a:solidFill>
                  <a:srgbClr val="0000FF"/>
                </a:solidFill>
                <a:latin typeface="Snap ITC" panose="04040A07060A02020202" pitchFamily="82" charset="0"/>
              </a:rPr>
              <a:t>Roster </a:t>
            </a:r>
            <a:r>
              <a:rPr lang="es-ES" altLang="es-CO" sz="3200" dirty="0" err="1" smtClean="0">
                <a:solidFill>
                  <a:srgbClr val="0000FF"/>
                </a:solidFill>
                <a:latin typeface="Snap ITC" panose="04040A07060A02020202" pitchFamily="82" charset="0"/>
              </a:rPr>
              <a:t>notation</a:t>
            </a:r>
            <a:endParaRPr lang="es-CO" sz="3200" dirty="0">
              <a:solidFill>
                <a:srgbClr val="0000FF"/>
              </a:solidFill>
              <a:latin typeface="Snap ITC" panose="04040A07060A02020202" pitchFamily="82" charset="0"/>
            </a:endParaRPr>
          </a:p>
        </p:txBody>
      </p:sp>
      <p:sp>
        <p:nvSpPr>
          <p:cNvPr id="11" name="10 Rectángulo"/>
          <p:cNvSpPr/>
          <p:nvPr/>
        </p:nvSpPr>
        <p:spPr>
          <a:xfrm>
            <a:off x="0" y="4614168"/>
            <a:ext cx="4963988" cy="584775"/>
          </a:xfrm>
          <a:prstGeom prst="rect">
            <a:avLst/>
          </a:prstGeom>
        </p:spPr>
        <p:txBody>
          <a:bodyPr wrap="none">
            <a:spAutoFit/>
          </a:bodyPr>
          <a:lstStyle/>
          <a:p>
            <a:r>
              <a:rPr lang="es-ES" altLang="es-CO" sz="3200" dirty="0" smtClean="0">
                <a:solidFill>
                  <a:srgbClr val="0000FF"/>
                </a:solidFill>
                <a:latin typeface="Snap ITC" panose="04040A07060A02020202" pitchFamily="82" charset="0"/>
              </a:rPr>
              <a:t>Set-</a:t>
            </a:r>
            <a:r>
              <a:rPr lang="es-ES" altLang="es-CO" sz="3200" dirty="0" err="1" smtClean="0">
                <a:solidFill>
                  <a:srgbClr val="0000FF"/>
                </a:solidFill>
                <a:latin typeface="Snap ITC" panose="04040A07060A02020202" pitchFamily="82" charset="0"/>
              </a:rPr>
              <a:t>builder</a:t>
            </a:r>
            <a:r>
              <a:rPr lang="es-ES" altLang="es-CO" sz="3200" dirty="0" smtClean="0">
                <a:solidFill>
                  <a:srgbClr val="0000FF"/>
                </a:solidFill>
                <a:latin typeface="Snap ITC" panose="04040A07060A02020202" pitchFamily="82" charset="0"/>
              </a:rPr>
              <a:t> </a:t>
            </a:r>
            <a:r>
              <a:rPr lang="es-ES" altLang="es-CO" sz="3200" dirty="0" err="1" smtClean="0">
                <a:solidFill>
                  <a:srgbClr val="0000FF"/>
                </a:solidFill>
                <a:latin typeface="Snap ITC" panose="04040A07060A02020202" pitchFamily="82" charset="0"/>
              </a:rPr>
              <a:t>notation</a:t>
            </a:r>
            <a:endParaRPr lang="es-CO" sz="3200" dirty="0">
              <a:solidFill>
                <a:srgbClr val="0000FF"/>
              </a:solidFill>
              <a:latin typeface="Snap ITC" panose="04040A07060A02020202" pitchFamily="82" charset="0"/>
            </a:endParaRPr>
          </a:p>
        </p:txBody>
      </p:sp>
    </p:spTree>
    <p:extLst>
      <p:ext uri="{BB962C8B-B14F-4D97-AF65-F5344CB8AC3E}">
        <p14:creationId xmlns:p14="http://schemas.microsoft.com/office/powerpoint/2010/main" val="85224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par>
                          <p:cTn id="17" fill="hold">
                            <p:stCondLst>
                              <p:cond delay="100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5"/>
                                        </p:tgtEl>
                                        <p:attrNameLst>
                                          <p:attrName>style.visibility</p:attrName>
                                        </p:attrNameLst>
                                      </p:cBhvr>
                                      <p:to>
                                        <p:strVal val="visible"/>
                                      </p:to>
                                    </p:set>
                                    <p:anim calcmode="discrete" valueType="clr">
                                      <p:cBhvr override="childStyle">
                                        <p:cTn id="20"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5"/>
                                        </p:tgtEl>
                                        <p:attrNameLst>
                                          <p:attrName>fillcolor</p:attrName>
                                        </p:attrNameLst>
                                      </p:cBhvr>
                                      <p:tavLst>
                                        <p:tav tm="0">
                                          <p:val>
                                            <p:clrVal>
                                              <a:schemeClr val="accent2"/>
                                            </p:clrVal>
                                          </p:val>
                                        </p:tav>
                                        <p:tav tm="50000">
                                          <p:val>
                                            <p:clrVal>
                                              <a:schemeClr val="hlink"/>
                                            </p:clrVal>
                                          </p:val>
                                        </p:tav>
                                      </p:tavLst>
                                    </p:anim>
                                    <p:set>
                                      <p:cBhvr>
                                        <p:cTn id="22" dur="80"/>
                                        <p:tgtEl>
                                          <p:spTgt spid="5"/>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4"/>
          <p:cNvSpPr>
            <a:spLocks noChangeArrowheads="1" noChangeShapeType="1" noTextEdit="1"/>
          </p:cNvSpPr>
          <p:nvPr/>
        </p:nvSpPr>
        <p:spPr bwMode="auto">
          <a:xfrm>
            <a:off x="972000" y="80628"/>
            <a:ext cx="7200000" cy="720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AU" sz="3200" kern="10" dirty="0" smtClean="0">
                <a:ln>
                  <a:solidFill>
                    <a:sysClr val="windowText" lastClr="000000"/>
                  </a:solidFill>
                </a:ln>
                <a:solidFill>
                  <a:srgbClr val="FF0000"/>
                </a:solidFill>
                <a:effectLst>
                  <a:outerShdw dist="50800" dir="2700000" algn="ctr" rotWithShape="0">
                    <a:schemeClr val="tx1"/>
                  </a:outerShdw>
                </a:effectLst>
                <a:latin typeface="Impact"/>
              </a:rPr>
              <a:t>VENN’S DIAGRAMS</a:t>
            </a:r>
            <a:endParaRPr lang="en-AU" sz="3200" kern="10" dirty="0">
              <a:ln>
                <a:solidFill>
                  <a:sysClr val="windowText" lastClr="000000"/>
                </a:solidFill>
              </a:ln>
              <a:solidFill>
                <a:srgbClr val="FF0000"/>
              </a:solidFill>
              <a:effectLst>
                <a:outerShdw dist="50800" dir="2700000" algn="ctr" rotWithShape="0">
                  <a:schemeClr val="tx1"/>
                </a:outerShdw>
              </a:effectLst>
              <a:latin typeface="Impact"/>
            </a:endParaRPr>
          </a:p>
        </p:txBody>
      </p:sp>
      <p:sp>
        <p:nvSpPr>
          <p:cNvPr id="3" name="Text Box 7"/>
          <p:cNvSpPr txBox="1">
            <a:spLocks noChangeArrowheads="1"/>
          </p:cNvSpPr>
          <p:nvPr/>
        </p:nvSpPr>
        <p:spPr bwMode="auto">
          <a:xfrm>
            <a:off x="0" y="886068"/>
            <a:ext cx="9144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AU" altLang="es-CO" dirty="0" smtClean="0">
                <a:latin typeface="Snap ITC" panose="04040A07060A02020202" pitchFamily="82" charset="0"/>
              </a:rPr>
              <a:t>Venn diagrams, called in honour of an England philosopher John Venn (1834-1883), they are using to represent sets graphically. They could be circles, rectangles, triangles or any closed curve.</a:t>
            </a:r>
            <a:endParaRPr lang="en-AU" altLang="es-CO" dirty="0">
              <a:latin typeface="Snap ITC" panose="04040A07060A02020202" pitchFamily="82" charset="0"/>
            </a:endParaRPr>
          </a:p>
        </p:txBody>
      </p:sp>
      <p:sp>
        <p:nvSpPr>
          <p:cNvPr id="4" name="Rectangle 8"/>
          <p:cNvSpPr>
            <a:spLocks noChangeArrowheads="1"/>
          </p:cNvSpPr>
          <p:nvPr/>
        </p:nvSpPr>
        <p:spPr bwMode="auto">
          <a:xfrm>
            <a:off x="755650" y="4183063"/>
            <a:ext cx="2592388" cy="2449512"/>
          </a:xfrm>
          <a:prstGeom prst="rect">
            <a:avLst/>
          </a:prstGeom>
          <a:solidFill>
            <a:srgbClr val="F2F6A8"/>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5" name="Oval 9"/>
          <p:cNvSpPr>
            <a:spLocks noChangeArrowheads="1"/>
          </p:cNvSpPr>
          <p:nvPr/>
        </p:nvSpPr>
        <p:spPr bwMode="auto">
          <a:xfrm rot="2545327">
            <a:off x="3492500" y="4652963"/>
            <a:ext cx="2519363" cy="1223962"/>
          </a:xfrm>
          <a:prstGeom prst="ellipse">
            <a:avLst/>
          </a:prstGeom>
          <a:solidFill>
            <a:srgbClr val="3333FF"/>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6" name="Freeform 11"/>
          <p:cNvSpPr>
            <a:spLocks/>
          </p:cNvSpPr>
          <p:nvPr/>
        </p:nvSpPr>
        <p:spPr bwMode="auto">
          <a:xfrm>
            <a:off x="5940425" y="3862388"/>
            <a:ext cx="2640013" cy="2590800"/>
          </a:xfrm>
          <a:custGeom>
            <a:avLst/>
            <a:gdLst>
              <a:gd name="T0" fmla="*/ 2147483647 w 1663"/>
              <a:gd name="T1" fmla="*/ 2147483647 h 1632"/>
              <a:gd name="T2" fmla="*/ 2147483647 w 1663"/>
              <a:gd name="T3" fmla="*/ 2147483647 h 1632"/>
              <a:gd name="T4" fmla="*/ 2147483647 w 1663"/>
              <a:gd name="T5" fmla="*/ 2147483647 h 1632"/>
              <a:gd name="T6" fmla="*/ 2147483647 w 1663"/>
              <a:gd name="T7" fmla="*/ 2147483647 h 1632"/>
              <a:gd name="T8" fmla="*/ 2147483647 w 1663"/>
              <a:gd name="T9" fmla="*/ 2147483647 h 1632"/>
              <a:gd name="T10" fmla="*/ 2147483647 w 1663"/>
              <a:gd name="T11" fmla="*/ 2147483647 h 1632"/>
              <a:gd name="T12" fmla="*/ 2147483647 w 1663"/>
              <a:gd name="T13" fmla="*/ 2147483647 h 1632"/>
              <a:gd name="T14" fmla="*/ 2147483647 w 1663"/>
              <a:gd name="T15" fmla="*/ 2147483647 h 1632"/>
              <a:gd name="T16" fmla="*/ 2147483647 w 1663"/>
              <a:gd name="T17" fmla="*/ 2147483647 h 1632"/>
              <a:gd name="T18" fmla="*/ 2147483647 w 1663"/>
              <a:gd name="T19" fmla="*/ 2147483647 h 16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63"/>
              <a:gd name="T31" fmla="*/ 0 h 1632"/>
              <a:gd name="T32" fmla="*/ 1663 w 1663"/>
              <a:gd name="T33" fmla="*/ 1632 h 16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63" h="1632">
                <a:moveTo>
                  <a:pt x="571" y="60"/>
                </a:moveTo>
                <a:cubicBezTo>
                  <a:pt x="716" y="20"/>
                  <a:pt x="812" y="216"/>
                  <a:pt x="902" y="207"/>
                </a:cubicBezTo>
                <a:cubicBezTo>
                  <a:pt x="992" y="198"/>
                  <a:pt x="997" y="0"/>
                  <a:pt x="1112" y="3"/>
                </a:cubicBezTo>
                <a:cubicBezTo>
                  <a:pt x="1227" y="6"/>
                  <a:pt x="1523" y="60"/>
                  <a:pt x="1593" y="227"/>
                </a:cubicBezTo>
                <a:cubicBezTo>
                  <a:pt x="1663" y="393"/>
                  <a:pt x="1603" y="782"/>
                  <a:pt x="1533" y="1006"/>
                </a:cubicBezTo>
                <a:cubicBezTo>
                  <a:pt x="1463" y="1229"/>
                  <a:pt x="1290" y="1530"/>
                  <a:pt x="1173" y="1563"/>
                </a:cubicBezTo>
                <a:cubicBezTo>
                  <a:pt x="1056" y="1596"/>
                  <a:pt x="970" y="1213"/>
                  <a:pt x="830" y="1203"/>
                </a:cubicBezTo>
                <a:cubicBezTo>
                  <a:pt x="690" y="1193"/>
                  <a:pt x="464" y="1632"/>
                  <a:pt x="331" y="1506"/>
                </a:cubicBezTo>
                <a:cubicBezTo>
                  <a:pt x="198" y="1380"/>
                  <a:pt x="0" y="689"/>
                  <a:pt x="30" y="449"/>
                </a:cubicBezTo>
                <a:cubicBezTo>
                  <a:pt x="61" y="208"/>
                  <a:pt x="421" y="68"/>
                  <a:pt x="571" y="60"/>
                </a:cubicBezTo>
                <a:close/>
              </a:path>
            </a:pathLst>
          </a:custGeom>
          <a:solidFill>
            <a:srgbClr val="E71505"/>
          </a:solidFill>
          <a:ln w="9525">
            <a:solidFill>
              <a:schemeClr val="tx1"/>
            </a:solidFill>
            <a:round/>
            <a:headEnd/>
            <a:tailEnd/>
          </a:ln>
        </p:spPr>
        <p:txBody>
          <a:bodyPr/>
          <a:lstStyle/>
          <a:p>
            <a:endParaRPr lang="es-CO"/>
          </a:p>
        </p:txBody>
      </p:sp>
      <p:sp>
        <p:nvSpPr>
          <p:cNvPr id="7" name="Text Box 12"/>
          <p:cNvSpPr txBox="1">
            <a:spLocks noChangeArrowheads="1"/>
          </p:cNvSpPr>
          <p:nvPr/>
        </p:nvSpPr>
        <p:spPr bwMode="auto">
          <a:xfrm>
            <a:off x="250825" y="4257675"/>
            <a:ext cx="576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A</a:t>
            </a:r>
          </a:p>
        </p:txBody>
      </p:sp>
      <p:sp>
        <p:nvSpPr>
          <p:cNvPr id="8" name="Text Box 13"/>
          <p:cNvSpPr txBox="1">
            <a:spLocks noChangeArrowheads="1"/>
          </p:cNvSpPr>
          <p:nvPr/>
        </p:nvSpPr>
        <p:spPr bwMode="auto">
          <a:xfrm>
            <a:off x="5543550" y="3968750"/>
            <a:ext cx="576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M</a:t>
            </a:r>
          </a:p>
        </p:txBody>
      </p:sp>
      <p:sp>
        <p:nvSpPr>
          <p:cNvPr id="9" name="Text Box 14"/>
          <p:cNvSpPr txBox="1">
            <a:spLocks noChangeArrowheads="1"/>
          </p:cNvSpPr>
          <p:nvPr/>
        </p:nvSpPr>
        <p:spPr bwMode="auto">
          <a:xfrm>
            <a:off x="3600450" y="3897313"/>
            <a:ext cx="576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T</a:t>
            </a:r>
          </a:p>
        </p:txBody>
      </p:sp>
      <p:sp>
        <p:nvSpPr>
          <p:cNvPr id="10" name="Text Box 15"/>
          <p:cNvSpPr txBox="1">
            <a:spLocks noChangeArrowheads="1"/>
          </p:cNvSpPr>
          <p:nvPr/>
        </p:nvSpPr>
        <p:spPr bwMode="auto">
          <a:xfrm>
            <a:off x="900113" y="4221163"/>
            <a:ext cx="574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a:latin typeface="Arial Black" pitchFamily="34" charset="0"/>
              </a:rPr>
              <a:t>7.</a:t>
            </a:r>
          </a:p>
        </p:txBody>
      </p:sp>
      <p:sp>
        <p:nvSpPr>
          <p:cNvPr id="11" name="Text Box 16"/>
          <p:cNvSpPr txBox="1">
            <a:spLocks noChangeArrowheads="1"/>
          </p:cNvSpPr>
          <p:nvPr/>
        </p:nvSpPr>
        <p:spPr bwMode="auto">
          <a:xfrm>
            <a:off x="2700338" y="5984875"/>
            <a:ext cx="647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a:latin typeface="Arial Black" pitchFamily="34" charset="0"/>
              </a:rPr>
              <a:t>2.</a:t>
            </a:r>
          </a:p>
        </p:txBody>
      </p:sp>
      <p:sp>
        <p:nvSpPr>
          <p:cNvPr id="12" name="Text Box 17"/>
          <p:cNvSpPr txBox="1">
            <a:spLocks noChangeArrowheads="1"/>
          </p:cNvSpPr>
          <p:nvPr/>
        </p:nvSpPr>
        <p:spPr bwMode="auto">
          <a:xfrm>
            <a:off x="1835150" y="5624513"/>
            <a:ext cx="576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a:latin typeface="Arial Black" pitchFamily="34" charset="0"/>
              </a:rPr>
              <a:t>3.</a:t>
            </a:r>
          </a:p>
        </p:txBody>
      </p:sp>
      <p:sp>
        <p:nvSpPr>
          <p:cNvPr id="13" name="Text Box 18"/>
          <p:cNvSpPr txBox="1">
            <a:spLocks noChangeArrowheads="1"/>
          </p:cNvSpPr>
          <p:nvPr/>
        </p:nvSpPr>
        <p:spPr bwMode="auto">
          <a:xfrm>
            <a:off x="2555875" y="4221163"/>
            <a:ext cx="647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a:latin typeface="Arial Black" pitchFamily="34" charset="0"/>
              </a:rPr>
              <a:t>6.</a:t>
            </a:r>
          </a:p>
        </p:txBody>
      </p:sp>
      <p:sp>
        <p:nvSpPr>
          <p:cNvPr id="14" name="Text Box 19"/>
          <p:cNvSpPr txBox="1">
            <a:spLocks noChangeArrowheads="1"/>
          </p:cNvSpPr>
          <p:nvPr/>
        </p:nvSpPr>
        <p:spPr bwMode="auto">
          <a:xfrm>
            <a:off x="1116013" y="5984875"/>
            <a:ext cx="592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a:latin typeface="Arial Black" pitchFamily="34" charset="0"/>
              </a:rPr>
              <a:t>9.</a:t>
            </a:r>
          </a:p>
        </p:txBody>
      </p:sp>
      <p:sp>
        <p:nvSpPr>
          <p:cNvPr id="15" name="Text Box 21"/>
          <p:cNvSpPr txBox="1">
            <a:spLocks noChangeArrowheads="1"/>
          </p:cNvSpPr>
          <p:nvPr/>
        </p:nvSpPr>
        <p:spPr bwMode="auto">
          <a:xfrm>
            <a:off x="4568825" y="4745038"/>
            <a:ext cx="5699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a:solidFill>
                  <a:srgbClr val="FFFF00"/>
                </a:solidFill>
                <a:latin typeface="Arial Black" pitchFamily="34" charset="0"/>
              </a:rPr>
              <a:t>a.</a:t>
            </a:r>
          </a:p>
        </p:txBody>
      </p:sp>
      <p:sp>
        <p:nvSpPr>
          <p:cNvPr id="16" name="Text Box 22"/>
          <p:cNvSpPr txBox="1">
            <a:spLocks noChangeArrowheads="1"/>
          </p:cNvSpPr>
          <p:nvPr/>
        </p:nvSpPr>
        <p:spPr bwMode="auto">
          <a:xfrm>
            <a:off x="4013200" y="4849813"/>
            <a:ext cx="55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a:solidFill>
                  <a:srgbClr val="FFFF00"/>
                </a:solidFill>
                <a:latin typeface="Arial Black" pitchFamily="34" charset="0"/>
              </a:rPr>
              <a:t>e.</a:t>
            </a:r>
          </a:p>
        </p:txBody>
      </p:sp>
      <p:sp>
        <p:nvSpPr>
          <p:cNvPr id="17" name="Text Box 23"/>
          <p:cNvSpPr txBox="1">
            <a:spLocks noChangeArrowheads="1"/>
          </p:cNvSpPr>
          <p:nvPr/>
        </p:nvSpPr>
        <p:spPr bwMode="auto">
          <a:xfrm>
            <a:off x="4573588" y="5318125"/>
            <a:ext cx="430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a:solidFill>
                  <a:srgbClr val="FFFF00"/>
                </a:solidFill>
                <a:latin typeface="Arial Black" pitchFamily="34" charset="0"/>
              </a:rPr>
              <a:t>i.</a:t>
            </a:r>
          </a:p>
        </p:txBody>
      </p:sp>
      <p:sp>
        <p:nvSpPr>
          <p:cNvPr id="18" name="Text Box 24"/>
          <p:cNvSpPr txBox="1">
            <a:spLocks noChangeArrowheads="1"/>
          </p:cNvSpPr>
          <p:nvPr/>
        </p:nvSpPr>
        <p:spPr bwMode="auto">
          <a:xfrm>
            <a:off x="4029075" y="4310063"/>
            <a:ext cx="539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a:solidFill>
                  <a:srgbClr val="FFFF00"/>
                </a:solidFill>
                <a:latin typeface="Arial Black" pitchFamily="34" charset="0"/>
              </a:rPr>
              <a:t>o.</a:t>
            </a:r>
          </a:p>
        </p:txBody>
      </p:sp>
      <p:sp>
        <p:nvSpPr>
          <p:cNvPr id="19" name="Text Box 25"/>
          <p:cNvSpPr txBox="1">
            <a:spLocks noChangeArrowheads="1"/>
          </p:cNvSpPr>
          <p:nvPr/>
        </p:nvSpPr>
        <p:spPr bwMode="auto">
          <a:xfrm>
            <a:off x="5076825" y="5373688"/>
            <a:ext cx="6477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a:solidFill>
                  <a:srgbClr val="FFFF00"/>
                </a:solidFill>
                <a:latin typeface="Arial Black" pitchFamily="34" charset="0"/>
              </a:rPr>
              <a:t>u.</a:t>
            </a:r>
          </a:p>
        </p:txBody>
      </p:sp>
      <p:sp>
        <p:nvSpPr>
          <p:cNvPr id="20" name="Text Box 26"/>
          <p:cNvSpPr txBox="1">
            <a:spLocks noChangeArrowheads="1"/>
          </p:cNvSpPr>
          <p:nvPr/>
        </p:nvSpPr>
        <p:spPr bwMode="auto">
          <a:xfrm>
            <a:off x="6372225" y="5229225"/>
            <a:ext cx="9350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a:solidFill>
                  <a:schemeClr val="bg1"/>
                </a:solidFill>
              </a:rPr>
              <a:t>(1,3)</a:t>
            </a:r>
          </a:p>
        </p:txBody>
      </p:sp>
      <p:sp>
        <p:nvSpPr>
          <p:cNvPr id="21" name="Text Box 27"/>
          <p:cNvSpPr txBox="1">
            <a:spLocks noChangeArrowheads="1"/>
          </p:cNvSpPr>
          <p:nvPr/>
        </p:nvSpPr>
        <p:spPr bwMode="auto">
          <a:xfrm>
            <a:off x="7380288" y="5121275"/>
            <a:ext cx="9350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a:solidFill>
                  <a:schemeClr val="bg1"/>
                </a:solidFill>
              </a:rPr>
              <a:t>(7,6)</a:t>
            </a:r>
          </a:p>
        </p:txBody>
      </p:sp>
      <p:sp>
        <p:nvSpPr>
          <p:cNvPr id="22" name="Text Box 28"/>
          <p:cNvSpPr txBox="1">
            <a:spLocks noChangeArrowheads="1"/>
          </p:cNvSpPr>
          <p:nvPr/>
        </p:nvSpPr>
        <p:spPr bwMode="auto">
          <a:xfrm>
            <a:off x="6300788" y="4257675"/>
            <a:ext cx="9350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a:solidFill>
                  <a:schemeClr val="bg1"/>
                </a:solidFill>
              </a:rPr>
              <a:t>(2,4)</a:t>
            </a:r>
          </a:p>
        </p:txBody>
      </p:sp>
      <p:sp>
        <p:nvSpPr>
          <p:cNvPr id="23" name="Text Box 29"/>
          <p:cNvSpPr txBox="1">
            <a:spLocks noChangeArrowheads="1"/>
          </p:cNvSpPr>
          <p:nvPr/>
        </p:nvSpPr>
        <p:spPr bwMode="auto">
          <a:xfrm>
            <a:off x="7451725" y="4221163"/>
            <a:ext cx="9350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a:solidFill>
                  <a:schemeClr val="bg1"/>
                </a:solidFill>
              </a:rPr>
              <a:t>(5,8)</a:t>
            </a:r>
          </a:p>
        </p:txBody>
      </p:sp>
      <p:sp>
        <p:nvSpPr>
          <p:cNvPr id="24" name="Text Box 30"/>
          <p:cNvSpPr txBox="1">
            <a:spLocks noChangeArrowheads="1"/>
          </p:cNvSpPr>
          <p:nvPr/>
        </p:nvSpPr>
        <p:spPr bwMode="auto">
          <a:xfrm>
            <a:off x="1908175" y="4508500"/>
            <a:ext cx="647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a:latin typeface="Arial Black" pitchFamily="34" charset="0"/>
              </a:rPr>
              <a:t>8.</a:t>
            </a:r>
          </a:p>
        </p:txBody>
      </p:sp>
      <p:sp>
        <p:nvSpPr>
          <p:cNvPr id="25" name="Text Box 31"/>
          <p:cNvSpPr txBox="1">
            <a:spLocks noChangeArrowheads="1"/>
          </p:cNvSpPr>
          <p:nvPr/>
        </p:nvSpPr>
        <p:spPr bwMode="auto">
          <a:xfrm>
            <a:off x="1403350" y="4652963"/>
            <a:ext cx="611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a:latin typeface="Arial Black" pitchFamily="34" charset="0"/>
              </a:rPr>
              <a:t>4.</a:t>
            </a:r>
          </a:p>
        </p:txBody>
      </p:sp>
      <p:sp>
        <p:nvSpPr>
          <p:cNvPr id="26" name="Text Box 32"/>
          <p:cNvSpPr txBox="1">
            <a:spLocks noChangeArrowheads="1"/>
          </p:cNvSpPr>
          <p:nvPr/>
        </p:nvSpPr>
        <p:spPr bwMode="auto">
          <a:xfrm>
            <a:off x="1116013" y="5300663"/>
            <a:ext cx="592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a:latin typeface="Arial Black" pitchFamily="34" charset="0"/>
              </a:rPr>
              <a:t>1.</a:t>
            </a:r>
          </a:p>
        </p:txBody>
      </p:sp>
      <p:sp>
        <p:nvSpPr>
          <p:cNvPr id="27" name="Text Box 33"/>
          <p:cNvSpPr txBox="1">
            <a:spLocks noChangeArrowheads="1"/>
          </p:cNvSpPr>
          <p:nvPr/>
        </p:nvSpPr>
        <p:spPr bwMode="auto">
          <a:xfrm>
            <a:off x="2627313" y="5229225"/>
            <a:ext cx="57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a:latin typeface="Arial Black" pitchFamily="34" charset="0"/>
              </a:rPr>
              <a:t>5.</a:t>
            </a:r>
          </a:p>
        </p:txBody>
      </p:sp>
    </p:spTree>
    <p:extLst>
      <p:ext uri="{BB962C8B-B14F-4D97-AF65-F5344CB8AC3E}">
        <p14:creationId xmlns:p14="http://schemas.microsoft.com/office/powerpoint/2010/main" val="411909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20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20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0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2000"/>
                                        <p:tgtEl>
                                          <p:spTgt spid="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20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20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20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2000"/>
                                        <p:tgtEl>
                                          <p:spTgt spid="11"/>
                                        </p:tgtEl>
                                      </p:cBhvr>
                                    </p:animEffect>
                                  </p:childTnLst>
                                </p:cTn>
                              </p:par>
                            </p:childTnLst>
                          </p:cTn>
                        </p:par>
                        <p:par>
                          <p:cTn id="50" fill="hold">
                            <p:stCondLst>
                              <p:cond delay="2000"/>
                            </p:stCondLst>
                            <p:childTnLst>
                              <p:par>
                                <p:cTn id="51" presetID="12" presetClass="entr" presetSubtype="4"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slide(fromBottom)">
                                      <p:cBhvr>
                                        <p:cTn id="53" dur="500"/>
                                        <p:tgtEl>
                                          <p:spTgt spid="9"/>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slide(fromBottom)">
                                      <p:cBhvr>
                                        <p:cTn id="56" dur="500"/>
                                        <p:tgtEl>
                                          <p:spTgt spid="18"/>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slide(fromBottom)">
                                      <p:cBhvr>
                                        <p:cTn id="59" dur="500"/>
                                        <p:tgtEl>
                                          <p:spTgt spid="16"/>
                                        </p:tgtEl>
                                      </p:cBhvr>
                                    </p:animEffect>
                                  </p:childTnLst>
                                </p:cTn>
                              </p:par>
                              <p:par>
                                <p:cTn id="60" presetID="12" presetClass="entr" presetSubtype="4"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slide(fromBottom)">
                                      <p:cBhvr>
                                        <p:cTn id="62" dur="500"/>
                                        <p:tgtEl>
                                          <p:spTgt spid="15"/>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slide(fromBottom)">
                                      <p:cBhvr>
                                        <p:cTn id="65" dur="500"/>
                                        <p:tgtEl>
                                          <p:spTgt spid="17"/>
                                        </p:tgtEl>
                                      </p:cBhvr>
                                    </p:animEffect>
                                  </p:childTnLst>
                                </p:cTn>
                              </p:par>
                              <p:par>
                                <p:cTn id="66" presetID="12" presetClass="entr" presetSubtype="4" fill="hold" grpId="0" nodeType="with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slide(fromBottom)">
                                      <p:cBhvr>
                                        <p:cTn id="68" dur="500"/>
                                        <p:tgtEl>
                                          <p:spTgt spid="5"/>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slide(fromBottom)">
                                      <p:cBhvr>
                                        <p:cTn id="71" dur="500"/>
                                        <p:tgtEl>
                                          <p:spTgt spid="19"/>
                                        </p:tgtEl>
                                      </p:cBhvr>
                                    </p:animEffect>
                                  </p:childTnLst>
                                </p:cTn>
                              </p:par>
                            </p:childTnLst>
                          </p:cTn>
                        </p:par>
                        <p:par>
                          <p:cTn id="72" fill="hold">
                            <p:stCondLst>
                              <p:cond delay="2500"/>
                            </p:stCondLst>
                            <p:childTnLst>
                              <p:par>
                                <p:cTn id="73" presetID="10" presetClass="entr" presetSubtype="0"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2000"/>
                                        <p:tgtEl>
                                          <p:spTgt spid="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2000"/>
                                        <p:tgtEl>
                                          <p:spTgt spid="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2000"/>
                                        <p:tgtEl>
                                          <p:spTgt spid="2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2000"/>
                                        <p:tgtEl>
                                          <p:spTgt spid="2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2000"/>
                                        <p:tgtEl>
                                          <p:spTgt spid="2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fade">
                                      <p:cBhvr>
                                        <p:cTn id="9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0" y="2858337"/>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AU" altLang="es-CO" dirty="0" smtClean="0">
                <a:latin typeface="Snap ITC" panose="04040A07060A02020202" pitchFamily="82" charset="0"/>
              </a:rPr>
              <a:t>A = </a:t>
            </a:r>
            <a:r>
              <a:rPr lang="en-AU" altLang="es-CO" dirty="0" smtClean="0">
                <a:solidFill>
                  <a:srgbClr val="FF0000"/>
                </a:solidFill>
                <a:latin typeface="Snap ITC" panose="04040A07060A02020202" pitchFamily="82" charset="0"/>
                <a:sym typeface="Symbol"/>
              </a:rPr>
              <a:t></a:t>
            </a:r>
            <a:r>
              <a:rPr lang="en-AU" altLang="es-CO" dirty="0" smtClean="0">
                <a:latin typeface="Snap ITC" panose="04040A07060A02020202" pitchFamily="82" charset="0"/>
                <a:sym typeface="Symbol"/>
              </a:rPr>
              <a:t> </a:t>
            </a:r>
            <a:r>
              <a:rPr lang="en-AU" altLang="es-CO" dirty="0" smtClean="0">
                <a:latin typeface="Snap ITC" panose="04040A07060A02020202" pitchFamily="82" charset="0"/>
              </a:rPr>
              <a:t>or A = </a:t>
            </a:r>
            <a:r>
              <a:rPr lang="en-AU" altLang="es-CO" dirty="0" smtClean="0">
                <a:solidFill>
                  <a:srgbClr val="E71505"/>
                </a:solidFill>
                <a:latin typeface="Snap ITC" panose="04040A07060A02020202" pitchFamily="82" charset="0"/>
              </a:rPr>
              <a:t>{  }</a:t>
            </a:r>
            <a:r>
              <a:rPr lang="en-AU" altLang="es-CO" dirty="0" smtClean="0">
                <a:latin typeface="Snap ITC" panose="04040A07060A02020202" pitchFamily="82" charset="0"/>
              </a:rPr>
              <a:t>  is read: “A is an empty set”  o “A is a null set”</a:t>
            </a:r>
            <a:endParaRPr lang="en-AU" altLang="es-CO" dirty="0">
              <a:latin typeface="Snap ITC" panose="04040A07060A02020202" pitchFamily="82" charset="0"/>
            </a:endParaRPr>
          </a:p>
        </p:txBody>
      </p:sp>
      <p:sp>
        <p:nvSpPr>
          <p:cNvPr id="3" name="WordArt 4"/>
          <p:cNvSpPr>
            <a:spLocks noChangeArrowheads="1" noChangeShapeType="1" noTextEdit="1"/>
          </p:cNvSpPr>
          <p:nvPr/>
        </p:nvSpPr>
        <p:spPr bwMode="auto">
          <a:xfrm>
            <a:off x="972000" y="91746"/>
            <a:ext cx="7200000" cy="720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AU" sz="3200" kern="10" dirty="0" smtClean="0">
                <a:ln>
                  <a:solidFill>
                    <a:sysClr val="windowText" lastClr="000000"/>
                  </a:solidFill>
                </a:ln>
                <a:solidFill>
                  <a:srgbClr val="FF0000"/>
                </a:solidFill>
                <a:effectLst>
                  <a:outerShdw dist="50800" dir="2700000" algn="ctr" rotWithShape="0">
                    <a:schemeClr val="accent4"/>
                  </a:outerShdw>
                </a:effectLst>
                <a:latin typeface="Impact"/>
              </a:rPr>
              <a:t>SPECIAL SETS</a:t>
            </a:r>
            <a:endParaRPr lang="en-AU" sz="3200" kern="10" dirty="0">
              <a:ln>
                <a:solidFill>
                  <a:sysClr val="windowText" lastClr="000000"/>
                </a:solidFill>
              </a:ln>
              <a:solidFill>
                <a:srgbClr val="FF0000"/>
              </a:solidFill>
              <a:effectLst>
                <a:outerShdw dist="50800" dir="2700000" algn="ctr" rotWithShape="0">
                  <a:schemeClr val="accent4"/>
                </a:outerShdw>
              </a:effectLst>
              <a:latin typeface="Impact"/>
            </a:endParaRPr>
          </a:p>
        </p:txBody>
      </p:sp>
      <p:sp>
        <p:nvSpPr>
          <p:cNvPr id="4" name="Text Box 5"/>
          <p:cNvSpPr txBox="1">
            <a:spLocks noChangeArrowheads="1"/>
          </p:cNvSpPr>
          <p:nvPr/>
        </p:nvSpPr>
        <p:spPr bwMode="auto">
          <a:xfrm>
            <a:off x="0" y="1052736"/>
            <a:ext cx="33541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b="1" dirty="0" smtClean="0">
                <a:solidFill>
                  <a:srgbClr val="3333FF"/>
                </a:solidFill>
                <a:effectLst>
                  <a:outerShdw blurRad="50800" dist="50800" dir="2700000" sx="101000" sy="101000" algn="tl" rotWithShape="0">
                    <a:prstClr val="black">
                      <a:alpha val="40000"/>
                    </a:prstClr>
                  </a:outerShdw>
                </a:effectLst>
                <a:latin typeface="Ravie" panose="04040805050809020602" pitchFamily="82" charset="0"/>
              </a:rPr>
              <a:t>EMPTY SET</a:t>
            </a:r>
            <a:endParaRPr lang="en-AU" altLang="es-CO" b="1" dirty="0">
              <a:solidFill>
                <a:srgbClr val="3333FF"/>
              </a:solidFill>
              <a:effectLst>
                <a:outerShdw blurRad="50800" dist="50800" dir="2700000" sx="101000" sy="101000" algn="tl" rotWithShape="0">
                  <a:prstClr val="black">
                    <a:alpha val="40000"/>
                  </a:prstClr>
                </a:outerShdw>
              </a:effectLst>
              <a:latin typeface="Ravie" panose="04040805050809020602" pitchFamily="82" charset="0"/>
            </a:endParaRPr>
          </a:p>
        </p:txBody>
      </p:sp>
      <p:sp>
        <p:nvSpPr>
          <p:cNvPr id="5" name="Text Box 6"/>
          <p:cNvSpPr txBox="1">
            <a:spLocks noChangeArrowheads="1"/>
          </p:cNvSpPr>
          <p:nvPr/>
        </p:nvSpPr>
        <p:spPr bwMode="auto">
          <a:xfrm>
            <a:off x="1" y="1842674"/>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AU" altLang="es-CO" sz="3000" dirty="0" smtClean="0">
                <a:latin typeface="Snap ITC" panose="04040A07060A02020202" pitchFamily="82" charset="0"/>
              </a:rPr>
              <a:t>It is a set which has not elements. Mathematically, its symbol is: </a:t>
            </a:r>
            <a:r>
              <a:rPr lang="en-AU" altLang="es-CO" sz="3000" dirty="0" smtClean="0">
                <a:solidFill>
                  <a:srgbClr val="FF0000"/>
                </a:solidFill>
                <a:latin typeface="Snap ITC" panose="04040A07060A02020202" pitchFamily="82" charset="0"/>
                <a:sym typeface="Symbol"/>
              </a:rPr>
              <a:t></a:t>
            </a:r>
            <a:r>
              <a:rPr lang="en-AU" altLang="es-CO" sz="3000" dirty="0" smtClean="0">
                <a:latin typeface="Snap ITC" panose="04040A07060A02020202" pitchFamily="82" charset="0"/>
                <a:sym typeface="Symbol"/>
              </a:rPr>
              <a:t> </a:t>
            </a:r>
            <a:r>
              <a:rPr lang="en-AU" altLang="es-CO" sz="3000" dirty="0" smtClean="0">
                <a:latin typeface="Snap ITC" panose="04040A07060A02020202" pitchFamily="82" charset="0"/>
              </a:rPr>
              <a:t>o </a:t>
            </a:r>
            <a:r>
              <a:rPr lang="en-AU" altLang="es-CO" sz="3000" dirty="0" smtClean="0">
                <a:solidFill>
                  <a:srgbClr val="E71505"/>
                </a:solidFill>
                <a:latin typeface="Snap ITC" panose="04040A07060A02020202" pitchFamily="82" charset="0"/>
              </a:rPr>
              <a:t>{  }</a:t>
            </a:r>
            <a:endParaRPr lang="en-AU" altLang="es-CO" sz="3000" dirty="0">
              <a:solidFill>
                <a:srgbClr val="E71505"/>
              </a:solidFill>
              <a:latin typeface="Snap ITC" panose="04040A07060A02020202" pitchFamily="82" charset="0"/>
            </a:endParaRPr>
          </a:p>
        </p:txBody>
      </p:sp>
      <p:sp>
        <p:nvSpPr>
          <p:cNvPr id="6" name="Text Box 10"/>
          <p:cNvSpPr txBox="1">
            <a:spLocks noChangeArrowheads="1"/>
          </p:cNvSpPr>
          <p:nvPr/>
        </p:nvSpPr>
        <p:spPr bwMode="auto">
          <a:xfrm>
            <a:off x="0" y="3925137"/>
            <a:ext cx="30598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b="1" dirty="0" smtClean="0">
                <a:solidFill>
                  <a:srgbClr val="E71505"/>
                </a:solidFill>
                <a:latin typeface="Ravie" panose="04040805050809020602" pitchFamily="82" charset="0"/>
              </a:rPr>
              <a:t>Examples:</a:t>
            </a:r>
            <a:endParaRPr lang="en-AU" altLang="es-CO" b="1" dirty="0">
              <a:solidFill>
                <a:srgbClr val="E71505"/>
              </a:solidFill>
              <a:latin typeface="Ravie" panose="04040805050809020602" pitchFamily="82" charset="0"/>
            </a:endParaRPr>
          </a:p>
        </p:txBody>
      </p:sp>
      <p:sp>
        <p:nvSpPr>
          <p:cNvPr id="7" name="Text Box 11"/>
          <p:cNvSpPr txBox="1">
            <a:spLocks noChangeArrowheads="1"/>
          </p:cNvSpPr>
          <p:nvPr/>
        </p:nvSpPr>
        <p:spPr bwMode="auto">
          <a:xfrm>
            <a:off x="629669" y="4509912"/>
            <a:ext cx="7884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b="1" dirty="0" smtClean="0"/>
              <a:t>M = {numbers greater than 9 and less than 5}</a:t>
            </a:r>
            <a:endParaRPr lang="en-AU" altLang="es-CO" sz="2800" b="1" dirty="0"/>
          </a:p>
        </p:txBody>
      </p:sp>
      <mc:AlternateContent xmlns:mc="http://schemas.openxmlformats.org/markup-compatibility/2006">
        <mc:Choice xmlns:a14="http://schemas.microsoft.com/office/drawing/2010/main" Requires="a14">
          <p:sp>
            <p:nvSpPr>
              <p:cNvPr id="11" name="10 CuadroTexto"/>
              <p:cNvSpPr txBox="1"/>
              <p:nvPr/>
            </p:nvSpPr>
            <p:spPr>
              <a:xfrm>
                <a:off x="3221085" y="5105140"/>
                <a:ext cx="2701830" cy="9161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s-CO" sz="2400" b="0" i="0" smtClean="0">
                          <a:latin typeface="Snap ITC" panose="04040A07060A02020202" pitchFamily="82" charset="0"/>
                        </a:rPr>
                        <m:t>P</m:t>
                      </m:r>
                      <m:r>
                        <m:rPr>
                          <m:nor/>
                        </m:rPr>
                        <a:rPr lang="es-CO" sz="2400" b="0" i="0" smtClean="0">
                          <a:latin typeface="Snap ITC" panose="04040A07060A02020202" pitchFamily="82" charset="0"/>
                        </a:rPr>
                        <m:t>=</m:t>
                      </m:r>
                      <m:d>
                        <m:dPr>
                          <m:begChr m:val="{"/>
                          <m:endChr m:val="}"/>
                          <m:ctrlPr>
                            <a:rPr lang="es-CO" sz="2400" b="0" i="1" smtClean="0">
                              <a:latin typeface="Cambria Math"/>
                            </a:rPr>
                          </m:ctrlPr>
                        </m:dPr>
                        <m:e>
                          <m:r>
                            <m:rPr>
                              <m:nor/>
                            </m:rPr>
                            <a:rPr lang="es-CO" sz="2400" b="0" i="0" smtClean="0">
                              <a:latin typeface="Snap ITC" panose="04040A07060A02020202" pitchFamily="82" charset="0"/>
                            </a:rPr>
                            <m:t>x</m:t>
                          </m:r>
                          <m:r>
                            <m:rPr>
                              <m:nor/>
                            </m:rPr>
                            <a:rPr lang="es-CO" sz="2400" b="0" i="0" smtClean="0">
                              <a:latin typeface="Snap ITC" panose="04040A07060A02020202" pitchFamily="82" charset="0"/>
                            </a:rPr>
                            <m:t> </m:t>
                          </m:r>
                          <m:r>
                            <m:rPr>
                              <m:nor/>
                            </m:rPr>
                            <a:rPr lang="es-CO" sz="2400" b="0" i="0" smtClean="0">
                              <a:latin typeface="Snap ITC" panose="04040A07060A02020202" pitchFamily="82" charset="0"/>
                            </a:rPr>
                            <m:t>|</m:t>
                          </m:r>
                          <m:r>
                            <m:rPr>
                              <m:nor/>
                            </m:rPr>
                            <a:rPr lang="es-CO" sz="2400" b="0" i="0" smtClean="0">
                              <a:latin typeface="Snap ITC" panose="04040A07060A02020202" pitchFamily="82" charset="0"/>
                            </a:rPr>
                            <m:t> </m:t>
                          </m:r>
                          <m:f>
                            <m:fPr>
                              <m:ctrlPr>
                                <a:rPr lang="es-CO" sz="2400" b="0" i="1" smtClean="0">
                                  <a:latin typeface="Cambria Math"/>
                                </a:rPr>
                              </m:ctrlPr>
                            </m:fPr>
                            <m:num>
                              <m:r>
                                <m:rPr>
                                  <m:nor/>
                                </m:rPr>
                                <a:rPr lang="es-CO" sz="2400" b="0" i="0" smtClean="0">
                                  <a:latin typeface="Snap ITC" panose="04040A07060A02020202" pitchFamily="82" charset="0"/>
                                </a:rPr>
                                <m:t>1</m:t>
                              </m:r>
                            </m:num>
                            <m:den>
                              <m:r>
                                <m:rPr>
                                  <m:nor/>
                                </m:rPr>
                                <a:rPr lang="es-CO" sz="2400" b="0" i="0" smtClean="0">
                                  <a:latin typeface="Snap ITC" panose="04040A07060A02020202" pitchFamily="82" charset="0"/>
                                </a:rPr>
                                <m:t>x</m:t>
                              </m:r>
                            </m:den>
                          </m:f>
                          <m:r>
                            <m:rPr>
                              <m:nor/>
                            </m:rPr>
                            <a:rPr lang="es-CO" sz="2400" b="0" i="0" smtClean="0">
                              <a:latin typeface="Snap ITC" panose="04040A07060A02020202" pitchFamily="82" charset="0"/>
                            </a:rPr>
                            <m:t>=0</m:t>
                          </m:r>
                        </m:e>
                      </m:d>
                    </m:oMath>
                  </m:oMathPara>
                </a14:m>
                <a:endParaRPr lang="es-CO" sz="2400" dirty="0">
                  <a:latin typeface="Snap ITC" panose="04040A07060A02020202" pitchFamily="82" charset="0"/>
                </a:endParaRPr>
              </a:p>
            </p:txBody>
          </p:sp>
        </mc:Choice>
        <mc:Fallback>
          <p:sp>
            <p:nvSpPr>
              <p:cNvPr id="11" name="10 CuadroTexto"/>
              <p:cNvSpPr txBox="1">
                <a:spLocks noRot="1" noChangeAspect="1" noMove="1" noResize="1" noEditPoints="1" noAdjustHandles="1" noChangeArrowheads="1" noChangeShapeType="1" noTextEdit="1"/>
              </p:cNvSpPr>
              <p:nvPr/>
            </p:nvSpPr>
            <p:spPr>
              <a:xfrm>
                <a:off x="3221085" y="5105140"/>
                <a:ext cx="2701830" cy="916148"/>
              </a:xfrm>
              <a:prstGeom prst="rect">
                <a:avLst/>
              </a:prstGeom>
              <a:blipFill rotWithShape="1">
                <a:blip r:embed="rId2"/>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14099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5"/>
                                        </p:tgtEl>
                                        <p:attrNameLst>
                                          <p:attrName>style.visibility</p:attrName>
                                        </p:attrNameLst>
                                      </p:cBhvr>
                                      <p:to>
                                        <p:strVal val="visible"/>
                                      </p:to>
                                    </p:set>
                                    <p:anim calcmode="discrete" valueType="clr">
                                      <p:cBhvr override="childStyle">
                                        <p:cTn id="21"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
                                        </p:tgtEl>
                                        <p:attrNameLst>
                                          <p:attrName>fillcolor</p:attrName>
                                        </p:attrNameLst>
                                      </p:cBhvr>
                                      <p:tavLst>
                                        <p:tav tm="0">
                                          <p:val>
                                            <p:clrVal>
                                              <a:schemeClr val="accent2"/>
                                            </p:clrVal>
                                          </p:val>
                                        </p:tav>
                                        <p:tav tm="50000">
                                          <p:val>
                                            <p:clrVal>
                                              <a:schemeClr val="hlink"/>
                                            </p:clrVal>
                                          </p:val>
                                        </p:tav>
                                      </p:tavLst>
                                    </p:anim>
                                    <p:set>
                                      <p:cBhvr>
                                        <p:cTn id="23" dur="80"/>
                                        <p:tgtEl>
                                          <p:spTgt spid="5"/>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ppt_x</p:attrName>
                                        </p:attrNameLst>
                                      </p:cBhvr>
                                      <p:tavLst>
                                        <p:tav tm="0">
                                          <p:val>
                                            <p:strVal val="#ppt_x-.2"/>
                                          </p:val>
                                        </p:tav>
                                        <p:tav tm="100000">
                                          <p:val>
                                            <p:strVal val="#ppt_x"/>
                                          </p:val>
                                        </p:tav>
                                      </p:tavLst>
                                    </p:anim>
                                    <p:anim calcmode="lin" valueType="num">
                                      <p:cBhvr>
                                        <p:cTn id="29"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ppt_x</p:attrName>
                                        </p:attrNameLst>
                                      </p:cBhvr>
                                      <p:tavLst>
                                        <p:tav tm="0">
                                          <p:val>
                                            <p:strVal val="#ppt_x-.2"/>
                                          </p:val>
                                        </p:tav>
                                        <p:tav tm="100000">
                                          <p:val>
                                            <p:strVal val="#ppt_x"/>
                                          </p:val>
                                        </p:tav>
                                      </p:tavLst>
                                    </p:anim>
                                    <p:anim calcmode="lin" valueType="num">
                                      <p:cBhvr>
                                        <p:cTn id="3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7"/>
                                        </p:tgtEl>
                                        <p:attrNameLst>
                                          <p:attrName>style.visibility</p:attrName>
                                        </p:attrNameLst>
                                      </p:cBhvr>
                                      <p:to>
                                        <p:strVal val="visible"/>
                                      </p:to>
                                    </p:set>
                                    <p:anim calcmode="discrete" valueType="clr">
                                      <p:cBhvr override="childStyle">
                                        <p:cTn id="4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7"/>
                                        </p:tgtEl>
                                        <p:attrNameLst>
                                          <p:attrName>fillcolor</p:attrName>
                                        </p:attrNameLst>
                                      </p:cBhvr>
                                      <p:tavLst>
                                        <p:tav tm="0">
                                          <p:val>
                                            <p:clrVal>
                                              <a:schemeClr val="accent2"/>
                                            </p:clrVal>
                                          </p:val>
                                        </p:tav>
                                        <p:tav tm="50000">
                                          <p:val>
                                            <p:clrVal>
                                              <a:schemeClr val="hlink"/>
                                            </p:clrVal>
                                          </p:val>
                                        </p:tav>
                                      </p:tavLst>
                                    </p:anim>
                                    <p:set>
                                      <p:cBhvr>
                                        <p:cTn id="44" dur="80"/>
                                        <p:tgtEl>
                                          <p:spTgt spid="7"/>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iterate type="lt">
                                    <p:tmAbs val="100"/>
                                  </p:iterate>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0" y="873125"/>
            <a:ext cx="88924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dirty="0" smtClean="0">
                <a:latin typeface="Snap ITC" panose="04040A07060A02020202" pitchFamily="82" charset="0"/>
              </a:rPr>
              <a:t>It is a set with exactly one element.</a:t>
            </a:r>
            <a:endParaRPr lang="en-AU" altLang="es-CO" dirty="0">
              <a:latin typeface="Snap ITC" panose="04040A07060A02020202" pitchFamily="82" charset="0"/>
            </a:endParaRPr>
          </a:p>
        </p:txBody>
      </p:sp>
      <p:sp>
        <p:nvSpPr>
          <p:cNvPr id="4" name="Text Box 7"/>
          <p:cNvSpPr txBox="1">
            <a:spLocks noChangeArrowheads="1"/>
          </p:cNvSpPr>
          <p:nvPr/>
        </p:nvSpPr>
        <p:spPr bwMode="auto">
          <a:xfrm>
            <a:off x="107949" y="1520825"/>
            <a:ext cx="29876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b="1" dirty="0" smtClean="0">
                <a:solidFill>
                  <a:srgbClr val="FF0000"/>
                </a:solidFill>
                <a:latin typeface="Ravie" panose="04040805050809020602" pitchFamily="82" charset="0"/>
              </a:rPr>
              <a:t>Examples:</a:t>
            </a:r>
            <a:endParaRPr lang="en-AU" altLang="es-CO" b="1" dirty="0">
              <a:solidFill>
                <a:srgbClr val="FF0000"/>
              </a:solidFill>
              <a:latin typeface="Ravie" panose="04040805050809020602" pitchFamily="82" charset="0"/>
            </a:endParaRPr>
          </a:p>
        </p:txBody>
      </p:sp>
      <p:sp>
        <p:nvSpPr>
          <p:cNvPr id="5" name="Text Box 8"/>
          <p:cNvSpPr txBox="1">
            <a:spLocks noChangeArrowheads="1"/>
          </p:cNvSpPr>
          <p:nvPr/>
        </p:nvSpPr>
        <p:spPr bwMode="auto">
          <a:xfrm>
            <a:off x="179388" y="2852738"/>
            <a:ext cx="424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en-US" altLang="es-CO" sz="1800"/>
          </a:p>
        </p:txBody>
      </p:sp>
      <p:sp>
        <p:nvSpPr>
          <p:cNvPr id="6" name="Text Box 9"/>
          <p:cNvSpPr txBox="1">
            <a:spLocks noChangeArrowheads="1"/>
          </p:cNvSpPr>
          <p:nvPr/>
        </p:nvSpPr>
        <p:spPr bwMode="auto">
          <a:xfrm>
            <a:off x="0" y="2097088"/>
            <a:ext cx="49320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dirty="0">
                <a:latin typeface="Snap ITC" panose="04040A07060A02020202" pitchFamily="82" charset="0"/>
              </a:rPr>
              <a:t>F = {x </a:t>
            </a:r>
            <a:r>
              <a:rPr lang="es-ES" altLang="es-CO" dirty="0" smtClean="0">
                <a:latin typeface="Snap ITC" panose="04040A07060A02020202" pitchFamily="82" charset="0"/>
              </a:rPr>
              <a:t>|2x </a:t>
            </a:r>
            <a:r>
              <a:rPr lang="es-ES" altLang="es-CO" dirty="0">
                <a:latin typeface="Snap ITC" panose="04040A07060A02020202" pitchFamily="82" charset="0"/>
              </a:rPr>
              <a:t>+ 6 = 0}</a:t>
            </a:r>
          </a:p>
        </p:txBody>
      </p:sp>
      <p:sp>
        <p:nvSpPr>
          <p:cNvPr id="7" name="Text Box 10"/>
          <p:cNvSpPr txBox="1">
            <a:spLocks noChangeArrowheads="1"/>
          </p:cNvSpPr>
          <p:nvPr/>
        </p:nvSpPr>
        <p:spPr bwMode="auto">
          <a:xfrm>
            <a:off x="0" y="2681863"/>
            <a:ext cx="59029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dirty="0">
                <a:latin typeface="Snap ITC" panose="04040A07060A02020202" pitchFamily="82" charset="0"/>
              </a:rPr>
              <a:t>G = {x </a:t>
            </a:r>
            <a:r>
              <a:rPr lang="es-ES" altLang="es-CO" dirty="0" smtClean="0">
                <a:latin typeface="Snap ITC" panose="04040A07060A02020202" pitchFamily="82" charset="0"/>
              </a:rPr>
              <a:t>|x</a:t>
            </a:r>
            <a:r>
              <a:rPr lang="es-ES" altLang="es-CO" baseline="30000" dirty="0" smtClean="0">
                <a:latin typeface="Snap ITC" panose="04040A07060A02020202" pitchFamily="82" charset="0"/>
              </a:rPr>
              <a:t>2</a:t>
            </a:r>
            <a:r>
              <a:rPr lang="es-ES" altLang="es-CO" dirty="0" smtClean="0">
                <a:latin typeface="Snap ITC" panose="04040A07060A02020202" pitchFamily="82" charset="0"/>
              </a:rPr>
              <a:t> </a:t>
            </a:r>
            <a:r>
              <a:rPr lang="es-ES" altLang="es-CO" dirty="0">
                <a:latin typeface="Snap ITC" panose="04040A07060A02020202" pitchFamily="82" charset="0"/>
              </a:rPr>
              <a:t>= 4 </a:t>
            </a:r>
            <a:r>
              <a:rPr lang="es-ES" altLang="es-CO" dirty="0">
                <a:latin typeface="Snap ITC" panose="04040A07060A02020202" pitchFamily="82" charset="0"/>
                <a:sym typeface="Symbol" pitchFamily="18" charset="2"/>
              </a:rPr>
              <a:t> x &lt; 0}</a:t>
            </a:r>
            <a:endParaRPr lang="es-ES" altLang="es-CO" dirty="0">
              <a:latin typeface="Snap ITC" panose="04040A07060A02020202" pitchFamily="82" charset="0"/>
            </a:endParaRPr>
          </a:p>
        </p:txBody>
      </p:sp>
      <p:sp>
        <p:nvSpPr>
          <p:cNvPr id="8" name="Text Box 14"/>
          <p:cNvSpPr txBox="1">
            <a:spLocks noChangeArrowheads="1"/>
          </p:cNvSpPr>
          <p:nvPr/>
        </p:nvSpPr>
        <p:spPr bwMode="auto">
          <a:xfrm>
            <a:off x="0" y="3267210"/>
            <a:ext cx="34198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b="1" dirty="0" smtClean="0">
                <a:solidFill>
                  <a:srgbClr val="3333FF"/>
                </a:solidFill>
                <a:effectLst>
                  <a:outerShdw blurRad="38100" dist="38100" dir="2700000" algn="tl">
                    <a:srgbClr val="000000">
                      <a:alpha val="43137"/>
                    </a:srgbClr>
                  </a:outerShdw>
                </a:effectLst>
                <a:latin typeface="Ravie" panose="04040805050809020602" pitchFamily="82" charset="0"/>
              </a:rPr>
              <a:t>FINITE SET</a:t>
            </a:r>
            <a:endParaRPr lang="en-AU" altLang="es-CO" b="1" dirty="0">
              <a:solidFill>
                <a:srgbClr val="3333FF"/>
              </a:solidFill>
              <a:effectLst>
                <a:outerShdw blurRad="38100" dist="38100" dir="2700000" algn="tl">
                  <a:srgbClr val="000000">
                    <a:alpha val="43137"/>
                  </a:srgbClr>
                </a:outerShdw>
              </a:effectLst>
              <a:latin typeface="Ravie" panose="04040805050809020602" pitchFamily="82" charset="0"/>
            </a:endParaRPr>
          </a:p>
        </p:txBody>
      </p:sp>
      <p:sp>
        <p:nvSpPr>
          <p:cNvPr id="9" name="Text Box 16"/>
          <p:cNvSpPr txBox="1">
            <a:spLocks noChangeArrowheads="1"/>
          </p:cNvSpPr>
          <p:nvPr/>
        </p:nvSpPr>
        <p:spPr bwMode="auto">
          <a:xfrm>
            <a:off x="0" y="3946376"/>
            <a:ext cx="86764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dirty="0" smtClean="0">
                <a:latin typeface="Snap ITC" panose="04040A07060A02020202" pitchFamily="82" charset="0"/>
              </a:rPr>
              <a:t>It is a set with countable elements.</a:t>
            </a:r>
            <a:endParaRPr lang="en-AU" altLang="es-CO" dirty="0">
              <a:latin typeface="Snap ITC" panose="04040A07060A02020202" pitchFamily="82" charset="0"/>
            </a:endParaRPr>
          </a:p>
        </p:txBody>
      </p:sp>
      <p:sp>
        <p:nvSpPr>
          <p:cNvPr id="10" name="Text Box 17"/>
          <p:cNvSpPr txBox="1">
            <a:spLocks noChangeArrowheads="1"/>
          </p:cNvSpPr>
          <p:nvPr/>
        </p:nvSpPr>
        <p:spPr bwMode="auto">
          <a:xfrm>
            <a:off x="0" y="4652672"/>
            <a:ext cx="3095624"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dirty="0" smtClean="0">
                <a:solidFill>
                  <a:srgbClr val="FF0000"/>
                </a:solidFill>
                <a:latin typeface="Ravie" panose="04040805050809020602" pitchFamily="82" charset="0"/>
              </a:rPr>
              <a:t>Examples:</a:t>
            </a:r>
            <a:endParaRPr lang="en-AU" altLang="es-CO" dirty="0">
              <a:solidFill>
                <a:srgbClr val="FF0000"/>
              </a:solidFill>
              <a:latin typeface="Ravie" panose="04040805050809020602" pitchFamily="82" charset="0"/>
            </a:endParaRPr>
          </a:p>
        </p:txBody>
      </p:sp>
      <p:sp>
        <p:nvSpPr>
          <p:cNvPr id="11" name="Text Box 18"/>
          <p:cNvSpPr txBox="1">
            <a:spLocks noChangeArrowheads="1"/>
          </p:cNvSpPr>
          <p:nvPr/>
        </p:nvSpPr>
        <p:spPr bwMode="auto">
          <a:xfrm>
            <a:off x="593812" y="5331041"/>
            <a:ext cx="795637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700" dirty="0" smtClean="0">
                <a:latin typeface="Snap ITC" panose="04040A07060A02020202" pitchFamily="82" charset="0"/>
              </a:rPr>
              <a:t>E = {x |x is a odd number less than 10}</a:t>
            </a:r>
            <a:endParaRPr lang="en-AU" altLang="es-CO" sz="2700" dirty="0">
              <a:latin typeface="Snap ITC" panose="04040A07060A02020202" pitchFamily="82" charset="0"/>
            </a:endParaRPr>
          </a:p>
        </p:txBody>
      </p:sp>
      <p:sp>
        <p:nvSpPr>
          <p:cNvPr id="12" name="Text Box 19"/>
          <p:cNvSpPr txBox="1">
            <a:spLocks noChangeArrowheads="1"/>
          </p:cNvSpPr>
          <p:nvPr/>
        </p:nvSpPr>
        <p:spPr bwMode="auto">
          <a:xfrm>
            <a:off x="2510792" y="6009084"/>
            <a:ext cx="41224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a:latin typeface="Snap ITC" panose="04040A07060A02020202" pitchFamily="82" charset="0"/>
              </a:rPr>
              <a:t>N = {x | x</a:t>
            </a:r>
            <a:r>
              <a:rPr lang="es-ES" altLang="es-CO" b="1" baseline="30000" dirty="0">
                <a:latin typeface="Snap ITC" panose="04040A07060A02020202" pitchFamily="82" charset="0"/>
              </a:rPr>
              <a:t>2 </a:t>
            </a:r>
            <a:r>
              <a:rPr lang="es-ES" altLang="es-CO" b="1" dirty="0">
                <a:latin typeface="Snap ITC" panose="04040A07060A02020202" pitchFamily="82" charset="0"/>
              </a:rPr>
              <a:t>= 4}</a:t>
            </a:r>
          </a:p>
        </p:txBody>
      </p:sp>
      <p:sp>
        <p:nvSpPr>
          <p:cNvPr id="14" name="Text Box 5"/>
          <p:cNvSpPr txBox="1">
            <a:spLocks noChangeArrowheads="1"/>
          </p:cNvSpPr>
          <p:nvPr/>
        </p:nvSpPr>
        <p:spPr bwMode="auto">
          <a:xfrm>
            <a:off x="0" y="188640"/>
            <a:ext cx="43382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b="1" dirty="0" smtClean="0">
                <a:solidFill>
                  <a:srgbClr val="3333FF"/>
                </a:solidFill>
                <a:effectLst>
                  <a:outerShdw blurRad="38100" dist="38100" dir="2700000" algn="tl">
                    <a:srgbClr val="000000">
                      <a:alpha val="43137"/>
                    </a:srgbClr>
                  </a:outerShdw>
                </a:effectLst>
                <a:latin typeface="Ravie" panose="04040805050809020602" pitchFamily="82" charset="0"/>
              </a:rPr>
              <a:t>SINGLETON SET</a:t>
            </a:r>
            <a:endParaRPr lang="en-AU" altLang="es-CO" b="1" dirty="0">
              <a:solidFill>
                <a:srgbClr val="3333FF"/>
              </a:solidFill>
              <a:effectLst>
                <a:outerShdw blurRad="38100" dist="38100" dir="2700000" algn="tl">
                  <a:srgbClr val="000000">
                    <a:alpha val="43137"/>
                  </a:srgbClr>
                </a:outerShdw>
              </a:effectLst>
              <a:latin typeface="Ravie" panose="04040805050809020602" pitchFamily="82" charset="0"/>
            </a:endParaRPr>
          </a:p>
        </p:txBody>
      </p:sp>
    </p:spTree>
    <p:extLst>
      <p:ext uri="{BB962C8B-B14F-4D97-AF65-F5344CB8AC3E}">
        <p14:creationId xmlns:p14="http://schemas.microsoft.com/office/powerpoint/2010/main" val="44867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ppt_x</p:attrName>
                                        </p:attrNameLst>
                                      </p:cBhvr>
                                      <p:tavLst>
                                        <p:tav tm="0">
                                          <p:val>
                                            <p:strVal val="#ppt_x-.2"/>
                                          </p:val>
                                        </p:tav>
                                        <p:tav tm="100000">
                                          <p:val>
                                            <p:strVal val="#ppt_x"/>
                                          </p:val>
                                        </p:tav>
                                      </p:tavLst>
                                    </p:anim>
                                    <p:anim calcmode="lin" valueType="num">
                                      <p:cBhvr>
                                        <p:cTn id="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ppt_x</p:attrName>
                                        </p:attrNameLst>
                                      </p:cBhvr>
                                      <p:tavLst>
                                        <p:tav tm="0">
                                          <p:val>
                                            <p:strVal val="#ppt_x-.2"/>
                                          </p:val>
                                        </p:tav>
                                        <p:tav tm="100000">
                                          <p:val>
                                            <p:strVal val="#ppt_x"/>
                                          </p:val>
                                        </p:tav>
                                      </p:tavLst>
                                    </p:anim>
                                    <p:anim calcmode="lin" valueType="num">
                                      <p:cBhvr>
                                        <p:cTn id="19"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ppt_x</p:attrName>
                                        </p:attrNameLst>
                                      </p:cBhvr>
                                      <p:tavLst>
                                        <p:tav tm="0">
                                          <p:val>
                                            <p:strVal val="#ppt_x-.2"/>
                                          </p:val>
                                        </p:tav>
                                        <p:tav tm="100000">
                                          <p:val>
                                            <p:strVal val="#ppt_x"/>
                                          </p:val>
                                        </p:tav>
                                      </p:tavLst>
                                    </p:anim>
                                    <p:anim calcmode="lin" valueType="num">
                                      <p:cBhvr>
                                        <p:cTn id="3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6" dur="1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2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ppt_x</p:attrName>
                                        </p:attrNameLst>
                                      </p:cBhvr>
                                      <p:tavLst>
                                        <p:tav tm="0">
                                          <p:val>
                                            <p:strVal val="#ppt_x-.2"/>
                                          </p:val>
                                        </p:tav>
                                        <p:tav tm="100000">
                                          <p:val>
                                            <p:strVal val="#ppt_x"/>
                                          </p:val>
                                        </p:tav>
                                      </p:tavLst>
                                    </p:anim>
                                    <p:anim calcmode="lin" valueType="num">
                                      <p:cBhvr>
                                        <p:cTn id="47"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11"/>
                                        </p:tgtEl>
                                        <p:attrNameLst>
                                          <p:attrName>style.visibility</p:attrName>
                                        </p:attrNameLst>
                                      </p:cBhvr>
                                      <p:to>
                                        <p:strVal val="visible"/>
                                      </p:to>
                                    </p:set>
                                    <p:anim calcmode="discrete" valueType="clr">
                                      <p:cBhvr override="childStyle">
                                        <p:cTn id="53"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1"/>
                                        </p:tgtEl>
                                        <p:attrNameLst>
                                          <p:attrName>fillcolor</p:attrName>
                                        </p:attrNameLst>
                                      </p:cBhvr>
                                      <p:tavLst>
                                        <p:tav tm="0">
                                          <p:val>
                                            <p:clrVal>
                                              <a:schemeClr val="accent2"/>
                                            </p:clrVal>
                                          </p:val>
                                        </p:tav>
                                        <p:tav tm="50000">
                                          <p:val>
                                            <p:clrVal>
                                              <a:schemeClr val="hlink"/>
                                            </p:clrVal>
                                          </p:val>
                                        </p:tav>
                                      </p:tavLst>
                                    </p:anim>
                                    <p:set>
                                      <p:cBhvr>
                                        <p:cTn id="55" dur="80"/>
                                        <p:tgtEl>
                                          <p:spTgt spid="11"/>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grpId="0" nodeType="clickEffect">
                                  <p:stCondLst>
                                    <p:cond delay="0"/>
                                  </p:stCondLst>
                                  <p:iterate type="lt">
                                    <p:tmPct val="50000"/>
                                  </p:iterate>
                                  <p:childTnLst>
                                    <p:set>
                                      <p:cBhvr>
                                        <p:cTn id="59" dur="1" fill="hold">
                                          <p:stCondLst>
                                            <p:cond delay="0"/>
                                          </p:stCondLst>
                                        </p:cTn>
                                        <p:tgtEl>
                                          <p:spTgt spid="12"/>
                                        </p:tgtEl>
                                        <p:attrNameLst>
                                          <p:attrName>style.visibility</p:attrName>
                                        </p:attrNameLst>
                                      </p:cBhvr>
                                      <p:to>
                                        <p:strVal val="visible"/>
                                      </p:to>
                                    </p:set>
                                    <p:anim calcmode="discrete" valueType="clr">
                                      <p:cBhvr override="childStyle">
                                        <p:cTn id="60"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12"/>
                                        </p:tgtEl>
                                        <p:attrNameLst>
                                          <p:attrName>fillcolor</p:attrName>
                                        </p:attrNameLst>
                                      </p:cBhvr>
                                      <p:tavLst>
                                        <p:tav tm="0">
                                          <p:val>
                                            <p:clrVal>
                                              <a:schemeClr val="accent2"/>
                                            </p:clrVal>
                                          </p:val>
                                        </p:tav>
                                        <p:tav tm="50000">
                                          <p:val>
                                            <p:clrVal>
                                              <a:schemeClr val="hlink"/>
                                            </p:clrVal>
                                          </p:val>
                                        </p:tav>
                                      </p:tavLst>
                                    </p:anim>
                                    <p:set>
                                      <p:cBhvr>
                                        <p:cTn id="62"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1"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0" y="225425"/>
            <a:ext cx="37799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b="1" dirty="0" smtClean="0">
                <a:solidFill>
                  <a:srgbClr val="3333FF"/>
                </a:solidFill>
                <a:effectLst>
                  <a:outerShdw blurRad="38100" dist="38100" dir="2700000" algn="tl">
                    <a:srgbClr val="000000">
                      <a:alpha val="43137"/>
                    </a:srgbClr>
                  </a:outerShdw>
                </a:effectLst>
                <a:latin typeface="Ravie" panose="04040805050809020602" pitchFamily="82" charset="0"/>
              </a:rPr>
              <a:t>INFINITE SET</a:t>
            </a:r>
            <a:endParaRPr lang="en-AU" altLang="es-CO" b="1" dirty="0">
              <a:solidFill>
                <a:srgbClr val="3333FF"/>
              </a:solidFill>
              <a:effectLst>
                <a:outerShdw blurRad="38100" dist="38100" dir="2700000" algn="tl">
                  <a:srgbClr val="000000">
                    <a:alpha val="43137"/>
                  </a:srgbClr>
                </a:outerShdw>
              </a:effectLst>
              <a:latin typeface="Ravie" panose="04040805050809020602" pitchFamily="82" charset="0"/>
            </a:endParaRPr>
          </a:p>
        </p:txBody>
      </p:sp>
      <p:sp>
        <p:nvSpPr>
          <p:cNvPr id="3" name="Text Box 7"/>
          <p:cNvSpPr txBox="1">
            <a:spLocks noChangeArrowheads="1"/>
          </p:cNvSpPr>
          <p:nvPr/>
        </p:nvSpPr>
        <p:spPr bwMode="auto">
          <a:xfrm>
            <a:off x="-2" y="706438"/>
            <a:ext cx="88924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dirty="0" smtClean="0">
                <a:latin typeface="Snap ITC" panose="04040A07060A02020202" pitchFamily="82" charset="0"/>
              </a:rPr>
              <a:t>It is an uncountable set of elements.</a:t>
            </a:r>
            <a:endParaRPr lang="en-AU" altLang="es-CO" dirty="0">
              <a:latin typeface="Snap ITC" panose="04040A07060A02020202" pitchFamily="82" charset="0"/>
            </a:endParaRPr>
          </a:p>
        </p:txBody>
      </p:sp>
      <p:sp>
        <p:nvSpPr>
          <p:cNvPr id="4" name="Text Box 8"/>
          <p:cNvSpPr txBox="1">
            <a:spLocks noChangeArrowheads="1"/>
          </p:cNvSpPr>
          <p:nvPr/>
        </p:nvSpPr>
        <p:spPr bwMode="auto">
          <a:xfrm>
            <a:off x="0" y="1291213"/>
            <a:ext cx="3059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dirty="0" smtClean="0">
                <a:solidFill>
                  <a:srgbClr val="FF0000"/>
                </a:solidFill>
                <a:latin typeface="Ravie" panose="04040805050809020602" pitchFamily="82" charset="0"/>
              </a:rPr>
              <a:t>Examples:</a:t>
            </a:r>
            <a:endParaRPr lang="en-AU" altLang="es-CO" dirty="0">
              <a:solidFill>
                <a:srgbClr val="FF0000"/>
              </a:solidFill>
              <a:latin typeface="Ravie" panose="04040805050809020602" pitchFamily="82" charset="0"/>
            </a:endParaRPr>
          </a:p>
        </p:txBody>
      </p:sp>
      <p:sp>
        <p:nvSpPr>
          <p:cNvPr id="5" name="Text Box 9"/>
          <p:cNvSpPr txBox="1">
            <a:spLocks noChangeArrowheads="1"/>
          </p:cNvSpPr>
          <p:nvPr/>
        </p:nvSpPr>
        <p:spPr bwMode="auto">
          <a:xfrm>
            <a:off x="0" y="1913458"/>
            <a:ext cx="37079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a:latin typeface="Snap ITC" panose="04040A07060A02020202" pitchFamily="82" charset="0"/>
              </a:rPr>
              <a:t>R = {x | x &lt; 6}</a:t>
            </a:r>
          </a:p>
        </p:txBody>
      </p:sp>
      <p:sp>
        <p:nvSpPr>
          <p:cNvPr id="6" name="Text Box 10"/>
          <p:cNvSpPr txBox="1">
            <a:spLocks noChangeArrowheads="1"/>
          </p:cNvSpPr>
          <p:nvPr/>
        </p:nvSpPr>
        <p:spPr bwMode="auto">
          <a:xfrm>
            <a:off x="4219453" y="1913457"/>
            <a:ext cx="47526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b="1" dirty="0" smtClean="0">
                <a:latin typeface="Snap ITC" panose="04040A07060A02020202" pitchFamily="82" charset="0"/>
              </a:rPr>
              <a:t>S = {x | x is even}</a:t>
            </a:r>
            <a:endParaRPr lang="en-AU" altLang="es-CO" b="1" dirty="0">
              <a:latin typeface="Snap ITC" panose="04040A07060A02020202" pitchFamily="82" charset="0"/>
            </a:endParaRPr>
          </a:p>
        </p:txBody>
      </p:sp>
      <p:sp>
        <p:nvSpPr>
          <p:cNvPr id="7" name="Text Box 11"/>
          <p:cNvSpPr txBox="1">
            <a:spLocks noChangeArrowheads="1"/>
          </p:cNvSpPr>
          <p:nvPr/>
        </p:nvSpPr>
        <p:spPr bwMode="auto">
          <a:xfrm>
            <a:off x="0" y="2498232"/>
            <a:ext cx="4788024"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b="1" dirty="0" smtClean="0">
                <a:solidFill>
                  <a:srgbClr val="3333FF"/>
                </a:solidFill>
                <a:effectLst>
                  <a:outerShdw blurRad="38100" dist="38100" dir="2700000" algn="tl">
                    <a:srgbClr val="000000">
                      <a:alpha val="43137"/>
                    </a:srgbClr>
                  </a:outerShdw>
                </a:effectLst>
                <a:latin typeface="Ravie" panose="04040805050809020602" pitchFamily="82" charset="0"/>
              </a:rPr>
              <a:t>UNIVERSAL SET</a:t>
            </a:r>
            <a:endParaRPr lang="en-AU" altLang="es-CO" b="1" dirty="0">
              <a:solidFill>
                <a:srgbClr val="3333FF"/>
              </a:solidFill>
              <a:effectLst>
                <a:outerShdw blurRad="38100" dist="38100" dir="2700000" algn="tl">
                  <a:srgbClr val="000000">
                    <a:alpha val="43137"/>
                  </a:srgbClr>
                </a:outerShdw>
              </a:effectLst>
              <a:latin typeface="Ravie" panose="04040805050809020602" pitchFamily="82" charset="0"/>
            </a:endParaRPr>
          </a:p>
        </p:txBody>
      </p:sp>
      <p:sp>
        <p:nvSpPr>
          <p:cNvPr id="8" name="Text Box 12"/>
          <p:cNvSpPr txBox="1">
            <a:spLocks noChangeArrowheads="1"/>
          </p:cNvSpPr>
          <p:nvPr/>
        </p:nvSpPr>
        <p:spPr bwMode="auto">
          <a:xfrm>
            <a:off x="0" y="3077669"/>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AU" altLang="es-CO" dirty="0" smtClean="0">
                <a:latin typeface="Snap ITC" panose="04040A07060A02020202" pitchFamily="82" charset="0"/>
              </a:rPr>
              <a:t>It’s a referential set. It has all elements of an any particular situation. Mathematically, its symbol is </a:t>
            </a:r>
            <a:r>
              <a:rPr lang="en-AU" altLang="es-CO" dirty="0" smtClean="0">
                <a:solidFill>
                  <a:srgbClr val="E71505"/>
                </a:solidFill>
                <a:latin typeface="Snap ITC" panose="04040A07060A02020202" pitchFamily="82" charset="0"/>
              </a:rPr>
              <a:t>U</a:t>
            </a:r>
            <a:endParaRPr lang="en-AU" altLang="es-CO" dirty="0">
              <a:solidFill>
                <a:srgbClr val="E71505"/>
              </a:solidFill>
              <a:latin typeface="Snap ITC" panose="04040A07060A02020202" pitchFamily="82" charset="0"/>
            </a:endParaRPr>
          </a:p>
        </p:txBody>
      </p:sp>
      <p:sp>
        <p:nvSpPr>
          <p:cNvPr id="12" name="Text Box 17"/>
          <p:cNvSpPr txBox="1">
            <a:spLocks noChangeArrowheads="1"/>
          </p:cNvSpPr>
          <p:nvPr/>
        </p:nvSpPr>
        <p:spPr bwMode="auto">
          <a:xfrm>
            <a:off x="-2" y="5139772"/>
            <a:ext cx="914400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AU" altLang="es-CO" dirty="0" smtClean="0">
                <a:solidFill>
                  <a:srgbClr val="FF0000"/>
                </a:solidFill>
                <a:latin typeface="Snap ITC" panose="04040A07060A02020202" pitchFamily="82" charset="0"/>
              </a:rPr>
              <a:t>Example:</a:t>
            </a:r>
            <a:r>
              <a:rPr lang="en-AU" altLang="es-CO" dirty="0" smtClean="0">
                <a:latin typeface="Snap ITC" panose="04040A07060A02020202" pitchFamily="82" charset="0"/>
              </a:rPr>
              <a:t> the universal set of all numbers is the </a:t>
            </a:r>
            <a:r>
              <a:rPr lang="en-AU" altLang="es-CO" dirty="0" smtClean="0">
                <a:solidFill>
                  <a:srgbClr val="FF0000"/>
                </a:solidFill>
                <a:latin typeface="Snap ITC" panose="04040A07060A02020202" pitchFamily="82" charset="0"/>
              </a:rPr>
              <a:t>Complex</a:t>
            </a:r>
            <a:r>
              <a:rPr lang="en-AU" altLang="es-CO" dirty="0" smtClean="0">
                <a:latin typeface="Snap ITC" panose="04040A07060A02020202" pitchFamily="82" charset="0"/>
              </a:rPr>
              <a:t> </a:t>
            </a:r>
            <a:r>
              <a:rPr lang="en-AU" altLang="es-CO" dirty="0" smtClean="0">
                <a:solidFill>
                  <a:srgbClr val="FF0000"/>
                </a:solidFill>
                <a:latin typeface="Snap ITC" panose="04040A07060A02020202" pitchFamily="82" charset="0"/>
              </a:rPr>
              <a:t>numbers</a:t>
            </a:r>
            <a:r>
              <a:rPr lang="en-AU" altLang="es-CO" dirty="0" smtClean="0">
                <a:latin typeface="Snap ITC" panose="04040A07060A02020202" pitchFamily="82" charset="0"/>
              </a:rPr>
              <a:t>.</a:t>
            </a:r>
            <a:endParaRPr lang="en-AU" altLang="es-CO" dirty="0">
              <a:latin typeface="Snap ITC" panose="04040A07060A02020202" pitchFamily="82" charset="0"/>
            </a:endParaRPr>
          </a:p>
        </p:txBody>
      </p:sp>
    </p:spTree>
    <p:extLst>
      <p:ext uri="{BB962C8B-B14F-4D97-AF65-F5344CB8AC3E}">
        <p14:creationId xmlns:p14="http://schemas.microsoft.com/office/powerpoint/2010/main" val="160616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ppt_x</p:attrName>
                                        </p:attrNameLst>
                                      </p:cBhvr>
                                      <p:tavLst>
                                        <p:tav tm="0">
                                          <p:val>
                                            <p:strVal val="#ppt_x-.2"/>
                                          </p:val>
                                        </p:tav>
                                        <p:tav tm="100000">
                                          <p:val>
                                            <p:strVal val="#ppt_x"/>
                                          </p:val>
                                        </p:tav>
                                      </p:tavLst>
                                    </p:anim>
                                    <p:anim calcmode="lin" valueType="num">
                                      <p:cBhvr>
                                        <p:cTn id="19"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6"/>
                                        </p:tgtEl>
                                        <p:attrNameLst>
                                          <p:attrName>style.visibility</p:attrName>
                                        </p:attrNameLst>
                                      </p:cBhvr>
                                      <p:to>
                                        <p:strVal val="visible"/>
                                      </p:to>
                                    </p:set>
                                    <p:anim calcmode="discrete" valueType="clr">
                                      <p:cBhvr override="childStyle">
                                        <p:cTn id="30"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6"/>
                                        </p:tgtEl>
                                        <p:attrNameLst>
                                          <p:attrName>fillcolor</p:attrName>
                                        </p:attrNameLst>
                                      </p:cBhvr>
                                      <p:tavLst>
                                        <p:tav tm="0">
                                          <p:val>
                                            <p:clrVal>
                                              <a:schemeClr val="accent2"/>
                                            </p:clrVal>
                                          </p:val>
                                        </p:tav>
                                        <p:tav tm="50000">
                                          <p:val>
                                            <p:clrVal>
                                              <a:schemeClr val="hlink"/>
                                            </p:clrVal>
                                          </p:val>
                                        </p:tav>
                                      </p:tavLst>
                                    </p:anim>
                                    <p:set>
                                      <p:cBhvr>
                                        <p:cTn id="32" dur="80"/>
                                        <p:tgtEl>
                                          <p:spTgt spid="6"/>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ppt_x</p:attrName>
                                        </p:attrNameLst>
                                      </p:cBhvr>
                                      <p:tavLst>
                                        <p:tav tm="0">
                                          <p:val>
                                            <p:strVal val="#ppt_x-.2"/>
                                          </p:val>
                                        </p:tav>
                                        <p:tav tm="100000">
                                          <p:val>
                                            <p:strVal val="#ppt_x"/>
                                          </p:val>
                                        </p:tav>
                                      </p:tavLst>
                                    </p:anim>
                                    <p:anim calcmode="lin" valueType="num">
                                      <p:cBhvr>
                                        <p:cTn id="3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9" dur="1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000"/>
                                        <p:tgtEl>
                                          <p:spTgt spid="8"/>
                                        </p:tgtEl>
                                      </p:cBhvr>
                                    </p:animEffect>
                                  </p:childTnLst>
                                </p:cTn>
                              </p:par>
                            </p:childTnLst>
                          </p:cTn>
                        </p:par>
                        <p:par>
                          <p:cTn id="45" fill="hold">
                            <p:stCondLst>
                              <p:cond delay="2000"/>
                            </p:stCondLst>
                            <p:childTnLst>
                              <p:par>
                                <p:cTn id="46" presetID="27" presetClass="entr" presetSubtype="0" fill="hold" grpId="0" nodeType="afterEffect">
                                  <p:stCondLst>
                                    <p:cond delay="0"/>
                                  </p:stCondLst>
                                  <p:iterate type="lt">
                                    <p:tmPct val="50000"/>
                                  </p:iterate>
                                  <p:childTnLst>
                                    <p:set>
                                      <p:cBhvr>
                                        <p:cTn id="47" dur="1" fill="hold">
                                          <p:stCondLst>
                                            <p:cond delay="0"/>
                                          </p:stCondLst>
                                        </p:cTn>
                                        <p:tgtEl>
                                          <p:spTgt spid="12"/>
                                        </p:tgtEl>
                                        <p:attrNameLst>
                                          <p:attrName>style.visibility</p:attrName>
                                        </p:attrNameLst>
                                      </p:cBhvr>
                                      <p:to>
                                        <p:strVal val="visible"/>
                                      </p:to>
                                    </p:set>
                                    <p:anim calcmode="discrete" valueType="clr">
                                      <p:cBhvr override="childStyle">
                                        <p:cTn id="4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2"/>
                                        </p:tgtEl>
                                        <p:attrNameLst>
                                          <p:attrName>fillcolor</p:attrName>
                                        </p:attrNameLst>
                                      </p:cBhvr>
                                      <p:tavLst>
                                        <p:tav tm="0">
                                          <p:val>
                                            <p:clrVal>
                                              <a:schemeClr val="accent2"/>
                                            </p:clrVal>
                                          </p:val>
                                        </p:tav>
                                        <p:tav tm="50000">
                                          <p:val>
                                            <p:clrVal>
                                              <a:schemeClr val="hlink"/>
                                            </p:clrVal>
                                          </p:val>
                                        </p:tav>
                                      </p:tavLst>
                                    </p:anim>
                                    <p:set>
                                      <p:cBhvr>
                                        <p:cTn id="50"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54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2 Rectángulo"/>
          <p:cNvSpPr/>
          <p:nvPr/>
        </p:nvSpPr>
        <p:spPr>
          <a:xfrm>
            <a:off x="0" y="6525384"/>
            <a:ext cx="9144000" cy="36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Rectángulo"/>
          <p:cNvSpPr/>
          <p:nvPr/>
        </p:nvSpPr>
        <p:spPr>
          <a:xfrm>
            <a:off x="0" y="2551837"/>
            <a:ext cx="9144775" cy="175432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AU" sz="5400" dirty="0" smtClean="0">
                <a:ln>
                  <a:solidFill>
                    <a:srgbClr val="993300"/>
                  </a:solidFill>
                  <a:prstDash val="solid"/>
                </a:ln>
                <a:effectLst>
                  <a:outerShdw blurRad="38100" dist="38100" dir="2700000" algn="tl">
                    <a:srgbClr val="000000">
                      <a:alpha val="43137"/>
                    </a:srgbClr>
                  </a:outerShdw>
                </a:effectLst>
                <a:latin typeface="Ravie" panose="04040805050809020602" pitchFamily="82" charset="0"/>
              </a:rPr>
              <a:t>Important relations…</a:t>
            </a:r>
            <a:endParaRPr lang="en-AU" sz="5400" cap="none" spc="0" dirty="0">
              <a:ln>
                <a:solidFill>
                  <a:srgbClr val="993300"/>
                </a:solidFill>
                <a:prstDash val="solid"/>
              </a:ln>
              <a:effectLst>
                <a:outerShdw blurRad="38100" dist="38100" dir="2700000" algn="tl">
                  <a:srgbClr val="000000">
                    <a:alpha val="43137"/>
                  </a:srgbClr>
                </a:outerShdw>
              </a:effectLst>
              <a:latin typeface="Ravie" panose="04040805050809020602" pitchFamily="82" charset="0"/>
            </a:endParaRPr>
          </a:p>
        </p:txBody>
      </p:sp>
    </p:spTree>
    <p:extLst>
      <p:ext uri="{BB962C8B-B14F-4D97-AF65-F5344CB8AC3E}">
        <p14:creationId xmlns:p14="http://schemas.microsoft.com/office/powerpoint/2010/main" val="246438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4"/>
          <p:cNvSpPr>
            <a:spLocks noChangeArrowheads="1" noChangeShapeType="1" noTextEdit="1"/>
          </p:cNvSpPr>
          <p:nvPr/>
        </p:nvSpPr>
        <p:spPr bwMode="auto">
          <a:xfrm>
            <a:off x="972000" y="116632"/>
            <a:ext cx="7200000" cy="720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CO" sz="3200" kern="10" dirty="0" smtClean="0">
                <a:ln>
                  <a:solidFill>
                    <a:sysClr val="windowText" lastClr="000000"/>
                  </a:solidFill>
                </a:ln>
                <a:solidFill>
                  <a:srgbClr val="FF0000"/>
                </a:solidFill>
                <a:effectLst>
                  <a:outerShdw dist="50800" dir="2700000" algn="ctr" rotWithShape="0">
                    <a:schemeClr val="tx1"/>
                  </a:outerShdw>
                </a:effectLst>
                <a:latin typeface="Impact"/>
              </a:rPr>
              <a:t>SET </a:t>
            </a:r>
            <a:r>
              <a:rPr lang="es-CO" sz="3200" kern="10" dirty="0" err="1" smtClean="0">
                <a:ln>
                  <a:solidFill>
                    <a:sysClr val="windowText" lastClr="000000"/>
                  </a:solidFill>
                </a:ln>
                <a:solidFill>
                  <a:srgbClr val="FF0000"/>
                </a:solidFill>
                <a:effectLst>
                  <a:outerShdw dist="50800" dir="2700000" algn="ctr" rotWithShape="0">
                    <a:schemeClr val="tx1"/>
                  </a:outerShdw>
                </a:effectLst>
                <a:latin typeface="Impact"/>
              </a:rPr>
              <a:t>RELATIONS</a:t>
            </a:r>
            <a:endParaRPr lang="es-CO" sz="3200" kern="10" dirty="0">
              <a:ln>
                <a:solidFill>
                  <a:sysClr val="windowText" lastClr="000000"/>
                </a:solidFill>
              </a:ln>
              <a:solidFill>
                <a:srgbClr val="FF0000"/>
              </a:solidFill>
              <a:effectLst>
                <a:outerShdw dist="50800" dir="2700000" algn="ctr" rotWithShape="0">
                  <a:schemeClr val="tx1"/>
                </a:outerShdw>
              </a:effectLst>
              <a:latin typeface="Impact"/>
            </a:endParaRPr>
          </a:p>
        </p:txBody>
      </p:sp>
      <p:sp>
        <p:nvSpPr>
          <p:cNvPr id="3" name="Text Box 5"/>
          <p:cNvSpPr txBox="1">
            <a:spLocks noChangeArrowheads="1"/>
          </p:cNvSpPr>
          <p:nvPr/>
        </p:nvSpPr>
        <p:spPr bwMode="auto">
          <a:xfrm>
            <a:off x="0" y="908720"/>
            <a:ext cx="32758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err="1" smtClean="0">
                <a:solidFill>
                  <a:srgbClr val="3333FF"/>
                </a:solidFill>
                <a:effectLst>
                  <a:outerShdw blurRad="38100" dist="38100" dir="2700000" algn="tl">
                    <a:srgbClr val="000000">
                      <a:alpha val="43137"/>
                    </a:srgbClr>
                  </a:outerShdw>
                </a:effectLst>
                <a:latin typeface="Ravie" panose="04040805050809020602" pitchFamily="82" charset="0"/>
              </a:rPr>
              <a:t>CONTAINED</a:t>
            </a:r>
            <a:endParaRPr lang="es-ES" altLang="es-CO" b="1" dirty="0">
              <a:solidFill>
                <a:srgbClr val="3333FF"/>
              </a:solidFill>
              <a:effectLst>
                <a:outerShdw blurRad="38100" dist="38100" dir="2700000" algn="tl">
                  <a:srgbClr val="000000">
                    <a:alpha val="43137"/>
                  </a:srgbClr>
                </a:outerShdw>
              </a:effectLst>
              <a:latin typeface="Ravie" panose="04040805050809020602" pitchFamily="82" charset="0"/>
            </a:endParaRPr>
          </a:p>
        </p:txBody>
      </p:sp>
      <p:sp>
        <p:nvSpPr>
          <p:cNvPr id="4" name="Text Box 6"/>
          <p:cNvSpPr txBox="1">
            <a:spLocks noChangeArrowheads="1"/>
          </p:cNvSpPr>
          <p:nvPr/>
        </p:nvSpPr>
        <p:spPr bwMode="auto">
          <a:xfrm>
            <a:off x="0" y="1520825"/>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dirty="0" smtClean="0">
                <a:latin typeface="Snap ITC" panose="04040A07060A02020202" pitchFamily="82" charset="0"/>
              </a:rPr>
              <a:t>A set A </a:t>
            </a:r>
            <a:r>
              <a:rPr lang="es-ES" altLang="es-CO" sz="2800" dirty="0" err="1" smtClean="0">
                <a:latin typeface="Snap ITC" panose="04040A07060A02020202" pitchFamily="82" charset="0"/>
              </a:rPr>
              <a:t>is</a:t>
            </a:r>
            <a:r>
              <a:rPr lang="es-ES" altLang="es-CO" sz="2800" dirty="0" smtClean="0">
                <a:latin typeface="Snap ITC" panose="04040A07060A02020202" pitchFamily="82" charset="0"/>
              </a:rPr>
              <a:t> </a:t>
            </a:r>
            <a:r>
              <a:rPr lang="es-ES" altLang="es-CO" sz="2800" dirty="0" err="1" smtClean="0">
                <a:latin typeface="Snap ITC" panose="04040A07060A02020202" pitchFamily="82" charset="0"/>
              </a:rPr>
              <a:t>contained</a:t>
            </a:r>
            <a:r>
              <a:rPr lang="es-ES" altLang="es-CO" sz="2800" dirty="0" smtClean="0">
                <a:latin typeface="Snap ITC" panose="04040A07060A02020202" pitchFamily="82" charset="0"/>
              </a:rPr>
              <a:t> in </a:t>
            </a:r>
            <a:r>
              <a:rPr lang="es-ES" altLang="es-CO" sz="2800" dirty="0" err="1" smtClean="0">
                <a:latin typeface="Snap ITC" panose="04040A07060A02020202" pitchFamily="82" charset="0"/>
              </a:rPr>
              <a:t>other</a:t>
            </a:r>
            <a:r>
              <a:rPr lang="es-ES" altLang="es-CO" sz="2800" dirty="0" smtClean="0">
                <a:latin typeface="Snap ITC" panose="04040A07060A02020202" pitchFamily="82" charset="0"/>
              </a:rPr>
              <a:t> set B, </a:t>
            </a:r>
            <a:r>
              <a:rPr lang="es-ES" altLang="es-CO" sz="2800" dirty="0" err="1" smtClean="0">
                <a:latin typeface="Snap ITC" panose="04040A07060A02020202" pitchFamily="82" charset="0"/>
              </a:rPr>
              <a:t>if</a:t>
            </a:r>
            <a:r>
              <a:rPr lang="es-ES" altLang="es-CO" sz="2800" dirty="0" smtClean="0">
                <a:latin typeface="Snap ITC" panose="04040A07060A02020202" pitchFamily="82" charset="0"/>
              </a:rPr>
              <a:t> and </a:t>
            </a:r>
            <a:r>
              <a:rPr lang="es-ES" altLang="es-CO" sz="2800" dirty="0" err="1" smtClean="0">
                <a:latin typeface="Snap ITC" panose="04040A07060A02020202" pitchFamily="82" charset="0"/>
              </a:rPr>
              <a:t>only</a:t>
            </a:r>
            <a:r>
              <a:rPr lang="es-ES" altLang="es-CO" sz="2800" dirty="0" smtClean="0">
                <a:latin typeface="Snap ITC" panose="04040A07060A02020202" pitchFamily="82" charset="0"/>
              </a:rPr>
              <a:t> </a:t>
            </a:r>
            <a:r>
              <a:rPr lang="es-ES" altLang="es-CO" sz="2800" dirty="0" err="1" smtClean="0">
                <a:latin typeface="Snap ITC" panose="04040A07060A02020202" pitchFamily="82" charset="0"/>
              </a:rPr>
              <a:t>if</a:t>
            </a:r>
            <a:r>
              <a:rPr lang="es-ES" altLang="es-CO" sz="2800" dirty="0" smtClean="0">
                <a:latin typeface="Snap ITC" panose="04040A07060A02020202" pitchFamily="82" charset="0"/>
              </a:rPr>
              <a:t> </a:t>
            </a:r>
            <a:r>
              <a:rPr lang="es-ES" altLang="es-CO" sz="2800" dirty="0" err="1" smtClean="0">
                <a:latin typeface="Snap ITC" panose="04040A07060A02020202" pitchFamily="82" charset="0"/>
              </a:rPr>
              <a:t>all</a:t>
            </a:r>
            <a:r>
              <a:rPr lang="es-ES" altLang="es-CO" sz="2800" dirty="0" smtClean="0">
                <a:latin typeface="Snap ITC" panose="04040A07060A02020202" pitchFamily="82" charset="0"/>
              </a:rPr>
              <a:t> </a:t>
            </a:r>
            <a:r>
              <a:rPr lang="es-ES" altLang="es-CO" sz="2800" dirty="0" err="1" smtClean="0">
                <a:latin typeface="Snap ITC" panose="04040A07060A02020202" pitchFamily="82" charset="0"/>
              </a:rPr>
              <a:t>element</a:t>
            </a:r>
            <a:r>
              <a:rPr lang="es-ES" altLang="es-CO" sz="2800" dirty="0" smtClean="0">
                <a:latin typeface="Snap ITC" panose="04040A07060A02020202" pitchFamily="82" charset="0"/>
              </a:rPr>
              <a:t> of A </a:t>
            </a:r>
            <a:r>
              <a:rPr lang="es-ES" altLang="es-CO" sz="2800" dirty="0" err="1" smtClean="0">
                <a:latin typeface="Snap ITC" panose="04040A07060A02020202" pitchFamily="82" charset="0"/>
              </a:rPr>
              <a:t>is</a:t>
            </a:r>
            <a:r>
              <a:rPr lang="es-ES" altLang="es-CO" sz="2800" dirty="0" smtClean="0">
                <a:latin typeface="Snap ITC" panose="04040A07060A02020202" pitchFamily="82" charset="0"/>
              </a:rPr>
              <a:t> </a:t>
            </a:r>
            <a:r>
              <a:rPr lang="es-ES" altLang="es-CO" sz="2800" dirty="0" err="1" smtClean="0">
                <a:latin typeface="Snap ITC" panose="04040A07060A02020202" pitchFamily="82" charset="0"/>
              </a:rPr>
              <a:t>also</a:t>
            </a:r>
            <a:r>
              <a:rPr lang="es-ES" altLang="es-CO" sz="2800" dirty="0" smtClean="0">
                <a:latin typeface="Snap ITC" panose="04040A07060A02020202" pitchFamily="82" charset="0"/>
              </a:rPr>
              <a:t> </a:t>
            </a:r>
            <a:r>
              <a:rPr lang="es-ES" altLang="es-CO" sz="2800" dirty="0" err="1" smtClean="0">
                <a:latin typeface="Snap ITC" panose="04040A07060A02020202" pitchFamily="82" charset="0"/>
              </a:rPr>
              <a:t>an</a:t>
            </a:r>
            <a:r>
              <a:rPr lang="es-ES" altLang="es-CO" sz="2800" dirty="0" smtClean="0">
                <a:latin typeface="Snap ITC" panose="04040A07060A02020202" pitchFamily="82" charset="0"/>
              </a:rPr>
              <a:t> </a:t>
            </a:r>
            <a:r>
              <a:rPr lang="es-ES" altLang="es-CO" sz="2800" dirty="0" err="1" smtClean="0">
                <a:latin typeface="Snap ITC" panose="04040A07060A02020202" pitchFamily="82" charset="0"/>
              </a:rPr>
              <a:t>element</a:t>
            </a:r>
            <a:r>
              <a:rPr lang="es-ES" altLang="es-CO" sz="2800" dirty="0" smtClean="0">
                <a:latin typeface="Snap ITC" panose="04040A07060A02020202" pitchFamily="82" charset="0"/>
              </a:rPr>
              <a:t> of B.</a:t>
            </a:r>
            <a:endParaRPr lang="es-ES" altLang="es-CO" sz="2800" dirty="0">
              <a:latin typeface="Snap ITC" panose="04040A07060A02020202" pitchFamily="82" charset="0"/>
            </a:endParaRPr>
          </a:p>
        </p:txBody>
      </p:sp>
      <p:sp>
        <p:nvSpPr>
          <p:cNvPr id="5" name="Text Box 7"/>
          <p:cNvSpPr txBox="1">
            <a:spLocks noChangeArrowheads="1"/>
          </p:cNvSpPr>
          <p:nvPr/>
        </p:nvSpPr>
        <p:spPr bwMode="auto">
          <a:xfrm>
            <a:off x="0" y="2838450"/>
            <a:ext cx="27717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dirty="0" err="1" smtClean="0">
                <a:latin typeface="Snap ITC" panose="04040A07060A02020202" pitchFamily="82" charset="0"/>
              </a:rPr>
              <a:t>NOTATION</a:t>
            </a:r>
            <a:r>
              <a:rPr lang="es-ES" altLang="es-CO" sz="2800" dirty="0" smtClean="0">
                <a:latin typeface="Snap ITC" panose="04040A07060A02020202" pitchFamily="82" charset="0"/>
              </a:rPr>
              <a:t> </a:t>
            </a:r>
            <a:r>
              <a:rPr lang="es-ES" altLang="es-CO" sz="2800" dirty="0">
                <a:latin typeface="Snap ITC" panose="04040A07060A02020202" pitchFamily="82" charset="0"/>
              </a:rPr>
              <a:t>:</a:t>
            </a:r>
          </a:p>
        </p:txBody>
      </p:sp>
      <p:sp>
        <p:nvSpPr>
          <p:cNvPr id="7" name="Text Box 11"/>
          <p:cNvSpPr txBox="1">
            <a:spLocks noChangeArrowheads="1"/>
          </p:cNvSpPr>
          <p:nvPr/>
        </p:nvSpPr>
        <p:spPr bwMode="auto">
          <a:xfrm>
            <a:off x="0" y="336167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dirty="0" err="1" smtClean="0">
                <a:latin typeface="Snap ITC" panose="04040A07060A02020202" pitchFamily="82" charset="0"/>
              </a:rPr>
              <a:t>It</a:t>
            </a:r>
            <a:r>
              <a:rPr lang="es-ES" altLang="es-CO" sz="2800" dirty="0" smtClean="0">
                <a:latin typeface="Snap ITC" panose="04040A07060A02020202" pitchFamily="82" charset="0"/>
              </a:rPr>
              <a:t> </a:t>
            </a:r>
            <a:r>
              <a:rPr lang="es-ES" altLang="es-CO" sz="2800" dirty="0" err="1" smtClean="0">
                <a:latin typeface="Snap ITC" panose="04040A07060A02020202" pitchFamily="82" charset="0"/>
              </a:rPr>
              <a:t>is</a:t>
            </a:r>
            <a:r>
              <a:rPr lang="es-ES" altLang="es-CO" sz="2800" dirty="0" smtClean="0">
                <a:latin typeface="Snap ITC" panose="04040A07060A02020202" pitchFamily="82" charset="0"/>
              </a:rPr>
              <a:t> </a:t>
            </a:r>
            <a:r>
              <a:rPr lang="es-ES" altLang="es-CO" sz="2800" dirty="0" err="1" smtClean="0">
                <a:latin typeface="Snap ITC" panose="04040A07060A02020202" pitchFamily="82" charset="0"/>
              </a:rPr>
              <a:t>read</a:t>
            </a:r>
            <a:r>
              <a:rPr lang="es-ES" altLang="es-CO" sz="2800" dirty="0" smtClean="0">
                <a:latin typeface="Snap ITC" panose="04040A07060A02020202" pitchFamily="82" charset="0"/>
              </a:rPr>
              <a:t>: </a:t>
            </a:r>
            <a:r>
              <a:rPr lang="es-ES" altLang="es-CO" sz="2800" dirty="0">
                <a:latin typeface="Snap ITC" panose="04040A07060A02020202" pitchFamily="82" charset="0"/>
              </a:rPr>
              <a:t>A </a:t>
            </a:r>
            <a:r>
              <a:rPr lang="es-ES" altLang="es-CO" sz="2800" dirty="0" err="1" smtClean="0">
                <a:latin typeface="Snap ITC" panose="04040A07060A02020202" pitchFamily="82" charset="0"/>
              </a:rPr>
              <a:t>is</a:t>
            </a:r>
            <a:r>
              <a:rPr lang="es-ES" altLang="es-CO" sz="2800" dirty="0" smtClean="0">
                <a:latin typeface="Snap ITC" panose="04040A07060A02020202" pitchFamily="82" charset="0"/>
              </a:rPr>
              <a:t> </a:t>
            </a:r>
            <a:r>
              <a:rPr lang="es-ES" altLang="es-CO" sz="2800" dirty="0" err="1" smtClean="0">
                <a:latin typeface="Snap ITC" panose="04040A07060A02020202" pitchFamily="82" charset="0"/>
              </a:rPr>
              <a:t>contained</a:t>
            </a:r>
            <a:r>
              <a:rPr lang="es-ES" altLang="es-CO" sz="2800" dirty="0" smtClean="0">
                <a:latin typeface="Snap ITC" panose="04040A07060A02020202" pitchFamily="82" charset="0"/>
              </a:rPr>
              <a:t> in B</a:t>
            </a:r>
            <a:r>
              <a:rPr lang="es-ES" altLang="es-CO" sz="2800" dirty="0">
                <a:latin typeface="Snap ITC" panose="04040A07060A02020202" pitchFamily="82" charset="0"/>
              </a:rPr>
              <a:t>, A </a:t>
            </a:r>
            <a:r>
              <a:rPr lang="es-ES" altLang="es-CO" sz="2800" dirty="0" err="1" smtClean="0">
                <a:latin typeface="Snap ITC" panose="04040A07060A02020202" pitchFamily="82" charset="0"/>
              </a:rPr>
              <a:t>a</a:t>
            </a:r>
            <a:r>
              <a:rPr lang="es-ES" altLang="es-CO" sz="2800" dirty="0" smtClean="0">
                <a:latin typeface="Snap ITC" panose="04040A07060A02020202" pitchFamily="82" charset="0"/>
              </a:rPr>
              <a:t> </a:t>
            </a:r>
            <a:r>
              <a:rPr lang="es-ES" altLang="es-CO" sz="2800" dirty="0" err="1" smtClean="0">
                <a:latin typeface="Snap ITC" panose="04040A07060A02020202" pitchFamily="82" charset="0"/>
              </a:rPr>
              <a:t>subset</a:t>
            </a:r>
            <a:r>
              <a:rPr lang="es-ES" altLang="es-CO" sz="2800" dirty="0" smtClean="0">
                <a:latin typeface="Snap ITC" panose="04040A07060A02020202" pitchFamily="82" charset="0"/>
              </a:rPr>
              <a:t> of B, A </a:t>
            </a:r>
            <a:r>
              <a:rPr lang="es-ES" altLang="es-CO" sz="2800" dirty="0" err="1" smtClean="0">
                <a:latin typeface="Snap ITC" panose="04040A07060A02020202" pitchFamily="82" charset="0"/>
              </a:rPr>
              <a:t>is</a:t>
            </a:r>
            <a:r>
              <a:rPr lang="es-ES" altLang="es-CO" sz="2800" dirty="0" smtClean="0">
                <a:latin typeface="Snap ITC" panose="04040A07060A02020202" pitchFamily="82" charset="0"/>
              </a:rPr>
              <a:t> </a:t>
            </a:r>
            <a:r>
              <a:rPr lang="es-ES" altLang="es-CO" sz="2800" dirty="0" err="1" smtClean="0">
                <a:latin typeface="Snap ITC" panose="04040A07060A02020202" pitchFamily="82" charset="0"/>
              </a:rPr>
              <a:t>part</a:t>
            </a:r>
            <a:r>
              <a:rPr lang="es-ES" altLang="es-CO" sz="2800" dirty="0" smtClean="0">
                <a:latin typeface="Snap ITC" panose="04040A07060A02020202" pitchFamily="82" charset="0"/>
              </a:rPr>
              <a:t> of </a:t>
            </a:r>
            <a:r>
              <a:rPr lang="es-ES" altLang="es-CO" sz="2800" dirty="0">
                <a:latin typeface="Snap ITC" panose="04040A07060A02020202" pitchFamily="82" charset="0"/>
              </a:rPr>
              <a:t>B.</a:t>
            </a:r>
          </a:p>
        </p:txBody>
      </p:sp>
      <p:sp>
        <p:nvSpPr>
          <p:cNvPr id="8" name="Text Box 13"/>
          <p:cNvSpPr txBox="1">
            <a:spLocks noChangeArrowheads="1"/>
          </p:cNvSpPr>
          <p:nvPr/>
        </p:nvSpPr>
        <p:spPr bwMode="auto">
          <a:xfrm>
            <a:off x="107950" y="4292600"/>
            <a:ext cx="18717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dirty="0" err="1" smtClean="0">
                <a:latin typeface="Snap ITC" panose="04040A07060A02020202" pitchFamily="82" charset="0"/>
              </a:rPr>
              <a:t>GRAPH</a:t>
            </a:r>
            <a:r>
              <a:rPr lang="es-ES" altLang="es-CO" sz="2800" b="1" dirty="0" smtClean="0">
                <a:latin typeface="Snap ITC" panose="04040A07060A02020202" pitchFamily="82" charset="0"/>
              </a:rPr>
              <a:t>:</a:t>
            </a:r>
            <a:endParaRPr lang="es-ES" altLang="es-CO" sz="2800" b="1" dirty="0">
              <a:latin typeface="Snap ITC" panose="04040A07060A02020202" pitchFamily="82" charset="0"/>
            </a:endParaRPr>
          </a:p>
        </p:txBody>
      </p:sp>
      <p:sp>
        <p:nvSpPr>
          <p:cNvPr id="9" name="Rectangle 14"/>
          <p:cNvSpPr>
            <a:spLocks noChangeArrowheads="1"/>
          </p:cNvSpPr>
          <p:nvPr/>
        </p:nvSpPr>
        <p:spPr bwMode="auto">
          <a:xfrm>
            <a:off x="2987675" y="4509120"/>
            <a:ext cx="4104605" cy="1944216"/>
          </a:xfrm>
          <a:prstGeom prst="rect">
            <a:avLst/>
          </a:prstGeom>
          <a:solidFill>
            <a:srgbClr val="E71505"/>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0" name="Oval 15"/>
          <p:cNvSpPr>
            <a:spLocks noChangeArrowheads="1"/>
          </p:cNvSpPr>
          <p:nvPr/>
        </p:nvSpPr>
        <p:spPr bwMode="auto">
          <a:xfrm>
            <a:off x="3779838" y="4940920"/>
            <a:ext cx="2388732" cy="810537"/>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1" name="Text Box 16"/>
          <p:cNvSpPr txBox="1">
            <a:spLocks noChangeArrowheads="1"/>
          </p:cNvSpPr>
          <p:nvPr/>
        </p:nvSpPr>
        <p:spPr bwMode="auto">
          <a:xfrm>
            <a:off x="250825" y="5229225"/>
            <a:ext cx="466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en-US" altLang="es-CO" sz="1800"/>
          </a:p>
        </p:txBody>
      </p:sp>
      <p:sp>
        <p:nvSpPr>
          <p:cNvPr id="12" name="Text Box 17"/>
          <p:cNvSpPr txBox="1">
            <a:spLocks noChangeArrowheads="1"/>
          </p:cNvSpPr>
          <p:nvPr/>
        </p:nvSpPr>
        <p:spPr bwMode="auto">
          <a:xfrm>
            <a:off x="2555875" y="4582144"/>
            <a:ext cx="523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400" b="1">
                <a:solidFill>
                  <a:srgbClr val="E71505"/>
                </a:solidFill>
              </a:rPr>
              <a:t>B</a:t>
            </a:r>
          </a:p>
        </p:txBody>
      </p:sp>
      <p:sp>
        <p:nvSpPr>
          <p:cNvPr id="13" name="Text Box 18"/>
          <p:cNvSpPr txBox="1">
            <a:spLocks noChangeArrowheads="1"/>
          </p:cNvSpPr>
          <p:nvPr/>
        </p:nvSpPr>
        <p:spPr bwMode="auto">
          <a:xfrm>
            <a:off x="5867400" y="4725019"/>
            <a:ext cx="523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400" b="1">
                <a:solidFill>
                  <a:srgbClr val="FFFF00"/>
                </a:solidFill>
              </a:rPr>
              <a:t>A</a:t>
            </a:r>
          </a:p>
        </p:txBody>
      </p:sp>
      <p:sp>
        <p:nvSpPr>
          <p:cNvPr id="14" name="13 CuadroTexto"/>
          <p:cNvSpPr txBox="1"/>
          <p:nvPr/>
        </p:nvSpPr>
        <p:spPr>
          <a:xfrm>
            <a:off x="2771775" y="2838450"/>
            <a:ext cx="1335622" cy="523220"/>
          </a:xfrm>
          <a:prstGeom prst="rect">
            <a:avLst/>
          </a:prstGeom>
          <a:noFill/>
        </p:spPr>
        <p:txBody>
          <a:bodyPr wrap="none" rtlCol="0">
            <a:spAutoFit/>
          </a:bodyPr>
          <a:lstStyle/>
          <a:p>
            <a:r>
              <a:rPr lang="es-CO" sz="2800" dirty="0" smtClean="0">
                <a:solidFill>
                  <a:srgbClr val="FF0000"/>
                </a:solidFill>
                <a:latin typeface="Snap ITC" panose="04040A07060A02020202" pitchFamily="82" charset="0"/>
              </a:rPr>
              <a:t>A </a:t>
            </a:r>
            <a:r>
              <a:rPr lang="es-CO" sz="2800" dirty="0" smtClean="0">
                <a:solidFill>
                  <a:srgbClr val="FF0000"/>
                </a:solidFill>
                <a:latin typeface="Snap ITC" panose="04040A07060A02020202" pitchFamily="82" charset="0"/>
                <a:sym typeface="Symbol"/>
              </a:rPr>
              <a:t> B</a:t>
            </a:r>
            <a:endParaRPr lang="es-CO" sz="2800" dirty="0">
              <a:solidFill>
                <a:srgbClr val="FF0000"/>
              </a:solidFill>
              <a:latin typeface="Snap ITC" panose="04040A07060A02020202" pitchFamily="82" charset="0"/>
            </a:endParaRPr>
          </a:p>
        </p:txBody>
      </p:sp>
    </p:spTree>
    <p:extLst>
      <p:ext uri="{BB962C8B-B14F-4D97-AF65-F5344CB8AC3E}">
        <p14:creationId xmlns:p14="http://schemas.microsoft.com/office/powerpoint/2010/main" val="408214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5"/>
                                        </p:tgtEl>
                                        <p:attrNameLst>
                                          <p:attrName>style.visibility</p:attrName>
                                        </p:attrNameLst>
                                      </p:cBhvr>
                                      <p:to>
                                        <p:strVal val="visible"/>
                                      </p:to>
                                    </p:set>
                                    <p:anim calcmode="discrete" valueType="clr">
                                      <p:cBhvr override="childStyle">
                                        <p:cTn id="2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5"/>
                                        </p:tgtEl>
                                        <p:attrNameLst>
                                          <p:attrName>fillcolor</p:attrName>
                                        </p:attrNameLst>
                                      </p:cBhvr>
                                      <p:tavLst>
                                        <p:tav tm="0">
                                          <p:val>
                                            <p:clrVal>
                                              <a:schemeClr val="accent2"/>
                                            </p:clrVal>
                                          </p:val>
                                        </p:tav>
                                        <p:tav tm="50000">
                                          <p:val>
                                            <p:clrVal>
                                              <a:schemeClr val="hlink"/>
                                            </p:clrVal>
                                          </p:val>
                                        </p:tav>
                                      </p:tavLst>
                                    </p:anim>
                                    <p:set>
                                      <p:cBhvr>
                                        <p:cTn id="26" dur="80"/>
                                        <p:tgtEl>
                                          <p:spTgt spid="5"/>
                                        </p:tgtEl>
                                        <p:attrNameLst>
                                          <p:attrName>fill.type</p:attrName>
                                        </p:attrNameLst>
                                      </p:cBhvr>
                                      <p:to>
                                        <p:strVal val="solid"/>
                                      </p:to>
                                    </p:set>
                                  </p:childTnLst>
                                </p:cTn>
                              </p:par>
                            </p:childTnLst>
                          </p:cTn>
                        </p:par>
                        <p:par>
                          <p:cTn id="27" fill="hold">
                            <p:stCondLst>
                              <p:cond delay="400"/>
                            </p:stCondLst>
                            <p:childTnLst>
                              <p:par>
                                <p:cTn id="28" presetID="1" presetClass="entr" presetSubtype="0" fill="hold" grpId="0" nodeType="afterEffect">
                                  <p:stCondLst>
                                    <p:cond delay="0"/>
                                  </p:stCondLst>
                                  <p:iterate type="lt">
                                    <p:tmAbs val="100"/>
                                  </p:iterate>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7"/>
                                        </p:tgtEl>
                                        <p:attrNameLst>
                                          <p:attrName>style.visibility</p:attrName>
                                        </p:attrNameLst>
                                      </p:cBhvr>
                                      <p:to>
                                        <p:strVal val="visible"/>
                                      </p:to>
                                    </p:set>
                                    <p:anim calcmode="discrete" valueType="clr">
                                      <p:cBhvr override="childStyle">
                                        <p:cTn id="3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7"/>
                                        </p:tgtEl>
                                        <p:attrNameLst>
                                          <p:attrName>fillcolor</p:attrName>
                                        </p:attrNameLst>
                                      </p:cBhvr>
                                      <p:tavLst>
                                        <p:tav tm="0">
                                          <p:val>
                                            <p:clrVal>
                                              <a:schemeClr val="accent2"/>
                                            </p:clrVal>
                                          </p:val>
                                        </p:tav>
                                        <p:tav tm="50000">
                                          <p:val>
                                            <p:clrVal>
                                              <a:schemeClr val="hlink"/>
                                            </p:clrVal>
                                          </p:val>
                                        </p:tav>
                                      </p:tavLst>
                                    </p:anim>
                                    <p:set>
                                      <p:cBhvr>
                                        <p:cTn id="36" dur="80"/>
                                        <p:tgtEl>
                                          <p:spTgt spid="7"/>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ppt_x</p:attrName>
                                        </p:attrNameLst>
                                      </p:cBhvr>
                                      <p:tavLst>
                                        <p:tav tm="0">
                                          <p:val>
                                            <p:strVal val="#ppt_x-.2"/>
                                          </p:val>
                                        </p:tav>
                                        <p:tav tm="100000">
                                          <p:val>
                                            <p:strVal val="#ppt_x"/>
                                          </p:val>
                                        </p:tav>
                                      </p:tavLst>
                                    </p:anim>
                                    <p:anim calcmode="lin" valueType="num">
                                      <p:cBhvr>
                                        <p:cTn id="4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3" dur="1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diamond(in)">
                                      <p:cBhvr>
                                        <p:cTn id="48" dur="2000"/>
                                        <p:tgtEl>
                                          <p:spTgt spid="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2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8" presetClass="entr" presetSubtype="32"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diamond(out)">
                                      <p:cBhvr>
                                        <p:cTn id="56" dur="2000"/>
                                        <p:tgtEl>
                                          <p:spTgt spid="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animBg="1"/>
      <p:bldP spid="10" grpId="0" animBg="1"/>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0" y="152400"/>
            <a:ext cx="18356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dirty="0" smtClean="0">
                <a:solidFill>
                  <a:srgbClr val="0000FF"/>
                </a:solidFill>
                <a:effectLst>
                  <a:outerShdw blurRad="38100" dist="38100" dir="2700000" algn="tl">
                    <a:srgbClr val="000000">
                      <a:alpha val="43137"/>
                    </a:srgbClr>
                  </a:outerShdw>
                </a:effectLst>
                <a:latin typeface="Ravie" panose="04040805050809020602" pitchFamily="82" charset="0"/>
              </a:rPr>
              <a:t>RULES</a:t>
            </a:r>
            <a:endParaRPr lang="es-ES" altLang="es-CO" sz="2800" b="1" dirty="0">
              <a:solidFill>
                <a:srgbClr val="0000FF"/>
              </a:solidFill>
              <a:effectLst>
                <a:outerShdw blurRad="38100" dist="38100" dir="2700000" algn="tl">
                  <a:srgbClr val="000000">
                    <a:alpha val="43137"/>
                  </a:srgbClr>
                </a:outerShdw>
              </a:effectLst>
              <a:latin typeface="Ravie" panose="04040805050809020602" pitchFamily="82" charset="0"/>
            </a:endParaRPr>
          </a:p>
        </p:txBody>
      </p:sp>
      <p:sp>
        <p:nvSpPr>
          <p:cNvPr id="3" name="Text Box 6"/>
          <p:cNvSpPr txBox="1">
            <a:spLocks noChangeArrowheads="1"/>
          </p:cNvSpPr>
          <p:nvPr/>
        </p:nvSpPr>
        <p:spPr bwMode="auto">
          <a:xfrm>
            <a:off x="7252" y="696180"/>
            <a:ext cx="7667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dirty="0" smtClean="0">
                <a:latin typeface="Snap ITC" panose="04040A07060A02020202" pitchFamily="82" charset="0"/>
              </a:rPr>
              <a:t>I) Every set is a subset of itself.   </a:t>
            </a:r>
            <a:endParaRPr lang="en-AU" altLang="es-CO" sz="2800" dirty="0">
              <a:latin typeface="Snap ITC" panose="04040A07060A02020202" pitchFamily="82" charset="0"/>
            </a:endParaRPr>
          </a:p>
        </p:txBody>
      </p:sp>
      <p:sp>
        <p:nvSpPr>
          <p:cNvPr id="5" name="Text Box 8"/>
          <p:cNvSpPr txBox="1">
            <a:spLocks noChangeArrowheads="1"/>
          </p:cNvSpPr>
          <p:nvPr/>
        </p:nvSpPr>
        <p:spPr bwMode="auto">
          <a:xfrm>
            <a:off x="0" y="1520825"/>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AU" altLang="es-CO" sz="2800" dirty="0" smtClean="0">
                <a:latin typeface="Snap ITC" panose="04040A07060A02020202" pitchFamily="82" charset="0"/>
              </a:rPr>
              <a:t>II) The empty set is a subset of every set.   </a:t>
            </a:r>
            <a:endParaRPr lang="en-AU" altLang="es-CO" sz="2800" dirty="0">
              <a:latin typeface="Snap ITC" panose="04040A07060A02020202" pitchFamily="82" charset="0"/>
            </a:endParaRPr>
          </a:p>
        </p:txBody>
      </p:sp>
      <p:sp>
        <p:nvSpPr>
          <p:cNvPr id="7" name="Text Box 10"/>
          <p:cNvSpPr txBox="1">
            <a:spLocks noChangeArrowheads="1"/>
          </p:cNvSpPr>
          <p:nvPr/>
        </p:nvSpPr>
        <p:spPr bwMode="auto">
          <a:xfrm>
            <a:off x="0" y="2538294"/>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AU" altLang="es-CO" sz="2800" dirty="0" smtClean="0">
                <a:latin typeface="Snap ITC" panose="04040A07060A02020202" pitchFamily="82" charset="0"/>
              </a:rPr>
              <a:t>III) A is contained in B is equivalent to B contains A.</a:t>
            </a:r>
            <a:endParaRPr lang="en-AU" altLang="es-CO" sz="2800" dirty="0">
              <a:latin typeface="Snap ITC" panose="04040A07060A02020202" pitchFamily="82" charset="0"/>
            </a:endParaRPr>
          </a:p>
        </p:txBody>
      </p:sp>
      <p:sp>
        <p:nvSpPr>
          <p:cNvPr id="10" name="Text Box 13"/>
          <p:cNvSpPr txBox="1">
            <a:spLocks noChangeArrowheads="1"/>
          </p:cNvSpPr>
          <p:nvPr/>
        </p:nvSpPr>
        <p:spPr bwMode="auto">
          <a:xfrm>
            <a:off x="0" y="3913188"/>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AU" altLang="es-CO" sz="2800" dirty="0" smtClean="0">
                <a:latin typeface="Snap ITC" panose="04040A07060A02020202" pitchFamily="82" charset="0"/>
              </a:rPr>
              <a:t>IV) If A is not a subset of  B means that at list one element of A does not belong to B.</a:t>
            </a:r>
            <a:endParaRPr lang="en-AU" altLang="es-CO" sz="2800" dirty="0">
              <a:latin typeface="Snap ITC" panose="04040A07060A02020202" pitchFamily="82" charset="0"/>
            </a:endParaRPr>
          </a:p>
        </p:txBody>
      </p:sp>
      <p:sp>
        <p:nvSpPr>
          <p:cNvPr id="13" name="Text Box 17"/>
          <p:cNvSpPr txBox="1">
            <a:spLocks noChangeArrowheads="1"/>
          </p:cNvSpPr>
          <p:nvPr/>
        </p:nvSpPr>
        <p:spPr bwMode="auto">
          <a:xfrm>
            <a:off x="-1" y="5589588"/>
            <a:ext cx="4103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dirty="0" smtClean="0">
                <a:latin typeface="Snap ITC" panose="04040A07060A02020202" pitchFamily="82" charset="0"/>
              </a:rPr>
              <a:t>V) Mathematically: </a:t>
            </a:r>
            <a:endParaRPr lang="en-AU" altLang="es-CO" sz="2800" dirty="0">
              <a:latin typeface="Snap ITC" panose="04040A07060A02020202" pitchFamily="82" charset="0"/>
            </a:endParaRPr>
          </a:p>
        </p:txBody>
      </p:sp>
      <p:sp>
        <p:nvSpPr>
          <p:cNvPr id="15" name="14 CuadroTexto"/>
          <p:cNvSpPr txBox="1"/>
          <p:nvPr/>
        </p:nvSpPr>
        <p:spPr>
          <a:xfrm>
            <a:off x="7275915" y="675620"/>
            <a:ext cx="1361270" cy="523220"/>
          </a:xfrm>
          <a:prstGeom prst="rect">
            <a:avLst/>
          </a:prstGeom>
          <a:noFill/>
        </p:spPr>
        <p:txBody>
          <a:bodyPr wrap="none" rtlCol="0">
            <a:spAutoFit/>
          </a:bodyPr>
          <a:lstStyle/>
          <a:p>
            <a:r>
              <a:rPr lang="es-CO" sz="2800" dirty="0" smtClean="0">
                <a:solidFill>
                  <a:srgbClr val="FF0000"/>
                </a:solidFill>
                <a:effectLst>
                  <a:outerShdw blurRad="38100" dist="38100" dir="2700000" algn="tl">
                    <a:srgbClr val="000000">
                      <a:alpha val="43137"/>
                    </a:srgbClr>
                  </a:outerShdw>
                </a:effectLst>
                <a:latin typeface="Snap ITC" panose="04040A07060A02020202" pitchFamily="82" charset="0"/>
              </a:rPr>
              <a:t>A </a:t>
            </a:r>
            <a:r>
              <a:rPr lang="es-CO" sz="2800" dirty="0" smtClean="0">
                <a:solidFill>
                  <a:srgbClr val="FF0000"/>
                </a:solidFill>
                <a:effectLst>
                  <a:outerShdw blurRad="38100" dist="38100" dir="2700000" algn="tl">
                    <a:srgbClr val="000000">
                      <a:alpha val="43137"/>
                    </a:srgbClr>
                  </a:outerShdw>
                </a:effectLst>
                <a:latin typeface="Snap ITC" panose="04040A07060A02020202" pitchFamily="82" charset="0"/>
                <a:sym typeface="Symbol"/>
              </a:rPr>
              <a:t> A</a:t>
            </a:r>
            <a:endParaRPr lang="es-CO" sz="2800" dirty="0">
              <a:solidFill>
                <a:srgbClr val="FF0000"/>
              </a:solidFill>
              <a:effectLst>
                <a:outerShdw blurRad="38100" dist="38100" dir="2700000" algn="tl">
                  <a:srgbClr val="000000">
                    <a:alpha val="43137"/>
                  </a:srgbClr>
                </a:outerShdw>
              </a:effectLst>
              <a:latin typeface="Snap ITC" panose="04040A07060A02020202" pitchFamily="82" charset="0"/>
            </a:endParaRPr>
          </a:p>
        </p:txBody>
      </p:sp>
      <p:sp>
        <p:nvSpPr>
          <p:cNvPr id="16" name="15 CuadroTexto"/>
          <p:cNvSpPr txBox="1"/>
          <p:nvPr/>
        </p:nvSpPr>
        <p:spPr>
          <a:xfrm>
            <a:off x="4003048" y="2015074"/>
            <a:ext cx="1245854" cy="523220"/>
          </a:xfrm>
          <a:prstGeom prst="rect">
            <a:avLst/>
          </a:prstGeom>
          <a:noFill/>
        </p:spPr>
        <p:txBody>
          <a:bodyPr wrap="none" rtlCol="0">
            <a:spAutoFit/>
          </a:bodyPr>
          <a:lstStyle/>
          <a:p>
            <a:r>
              <a:rPr lang="es-CO" sz="2800" b="1" dirty="0" smtClean="0">
                <a:solidFill>
                  <a:srgbClr val="FF0000"/>
                </a:solidFill>
                <a:effectLst>
                  <a:outerShdw blurRad="38100" dist="38100" dir="2700000" algn="tl">
                    <a:srgbClr val="000000">
                      <a:alpha val="43137"/>
                    </a:srgbClr>
                  </a:outerShdw>
                </a:effectLst>
                <a:latin typeface="Snap ITC" panose="04040A07060A02020202" pitchFamily="82" charset="0"/>
                <a:sym typeface="Symbol"/>
              </a:rPr>
              <a:t>  A</a:t>
            </a:r>
            <a:endParaRPr lang="es-CO" sz="2800" b="1" dirty="0">
              <a:solidFill>
                <a:srgbClr val="FF0000"/>
              </a:solidFill>
              <a:effectLst>
                <a:outerShdw blurRad="38100" dist="38100" dir="2700000" algn="tl">
                  <a:srgbClr val="000000">
                    <a:alpha val="43137"/>
                  </a:srgbClr>
                </a:outerShdw>
              </a:effectLst>
              <a:latin typeface="Snap ITC" panose="04040A07060A02020202" pitchFamily="82" charset="0"/>
            </a:endParaRPr>
          </a:p>
        </p:txBody>
      </p:sp>
      <p:sp>
        <p:nvSpPr>
          <p:cNvPr id="17" name="16 CuadroTexto"/>
          <p:cNvSpPr txBox="1"/>
          <p:nvPr/>
        </p:nvSpPr>
        <p:spPr>
          <a:xfrm>
            <a:off x="3491880" y="3230791"/>
            <a:ext cx="3097323" cy="523220"/>
          </a:xfrm>
          <a:prstGeom prst="rect">
            <a:avLst/>
          </a:prstGeom>
          <a:noFill/>
        </p:spPr>
        <p:txBody>
          <a:bodyPr wrap="none" rtlCol="0">
            <a:spAutoFit/>
          </a:bodyPr>
          <a:lstStyle/>
          <a:p>
            <a:r>
              <a:rPr lang="es-CO" sz="2800" dirty="0" smtClean="0">
                <a:solidFill>
                  <a:srgbClr val="FF0000"/>
                </a:solidFill>
                <a:effectLst>
                  <a:outerShdw blurRad="38100" dist="38100" dir="2700000" algn="tl">
                    <a:srgbClr val="000000">
                      <a:alpha val="43137"/>
                    </a:srgbClr>
                  </a:outerShdw>
                </a:effectLst>
                <a:latin typeface="Snap ITC" panose="04040A07060A02020202" pitchFamily="82" charset="0"/>
              </a:rPr>
              <a:t>A </a:t>
            </a:r>
            <a:r>
              <a:rPr lang="es-CO" sz="2800" dirty="0" smtClean="0">
                <a:solidFill>
                  <a:srgbClr val="FF0000"/>
                </a:solidFill>
                <a:effectLst>
                  <a:outerShdw blurRad="38100" dist="38100" dir="2700000" algn="tl">
                    <a:srgbClr val="000000">
                      <a:alpha val="43137"/>
                    </a:srgbClr>
                  </a:outerShdw>
                </a:effectLst>
                <a:latin typeface="Snap ITC" panose="04040A07060A02020202" pitchFamily="82" charset="0"/>
                <a:sym typeface="Symbol"/>
              </a:rPr>
              <a:t> B = B  A</a:t>
            </a:r>
            <a:endParaRPr lang="es-CO" sz="2800" dirty="0">
              <a:solidFill>
                <a:srgbClr val="FF0000"/>
              </a:solidFill>
              <a:effectLst>
                <a:outerShdw blurRad="38100" dist="38100" dir="2700000" algn="tl">
                  <a:srgbClr val="000000">
                    <a:alpha val="43137"/>
                  </a:srgbClr>
                </a:outerShdw>
              </a:effectLst>
              <a:latin typeface="Snap ITC" panose="04040A07060A02020202" pitchFamily="82" charset="0"/>
            </a:endParaRPr>
          </a:p>
        </p:txBody>
      </p:sp>
      <p:sp>
        <p:nvSpPr>
          <p:cNvPr id="18" name="17 CuadroTexto"/>
          <p:cNvSpPr txBox="1"/>
          <p:nvPr/>
        </p:nvSpPr>
        <p:spPr>
          <a:xfrm>
            <a:off x="3904189" y="4993606"/>
            <a:ext cx="1335622" cy="523220"/>
          </a:xfrm>
          <a:prstGeom prst="rect">
            <a:avLst/>
          </a:prstGeom>
          <a:noFill/>
        </p:spPr>
        <p:txBody>
          <a:bodyPr wrap="none" rtlCol="0">
            <a:spAutoFit/>
          </a:bodyPr>
          <a:lstStyle/>
          <a:p>
            <a:r>
              <a:rPr lang="es-CO" sz="2800" dirty="0" smtClean="0">
                <a:solidFill>
                  <a:srgbClr val="FF0000"/>
                </a:solidFill>
                <a:effectLst>
                  <a:outerShdw blurRad="38100" dist="38100" dir="2700000" algn="tl">
                    <a:srgbClr val="000000">
                      <a:alpha val="43137"/>
                    </a:srgbClr>
                  </a:outerShdw>
                </a:effectLst>
                <a:latin typeface="Snap ITC" panose="04040A07060A02020202" pitchFamily="82" charset="0"/>
              </a:rPr>
              <a:t>A </a:t>
            </a:r>
            <a:r>
              <a:rPr lang="es-CO" sz="2800" dirty="0" smtClean="0">
                <a:solidFill>
                  <a:srgbClr val="FF0000"/>
                </a:solidFill>
                <a:effectLst>
                  <a:outerShdw blurRad="38100" dist="38100" dir="2700000" algn="tl">
                    <a:srgbClr val="000000">
                      <a:alpha val="43137"/>
                    </a:srgbClr>
                  </a:outerShdw>
                </a:effectLst>
                <a:latin typeface="Snap ITC" panose="04040A07060A02020202" pitchFamily="82" charset="0"/>
                <a:sym typeface="Symbol"/>
              </a:rPr>
              <a:t> B</a:t>
            </a:r>
            <a:endParaRPr lang="es-CO" sz="2800" dirty="0">
              <a:solidFill>
                <a:srgbClr val="FF0000"/>
              </a:solidFill>
              <a:effectLst>
                <a:outerShdw blurRad="38100" dist="38100" dir="2700000" algn="tl">
                  <a:srgbClr val="000000">
                    <a:alpha val="43137"/>
                  </a:srgbClr>
                </a:outerShdw>
              </a:effectLst>
              <a:latin typeface="Snap ITC" panose="04040A07060A02020202" pitchFamily="82" charset="0"/>
            </a:endParaRPr>
          </a:p>
        </p:txBody>
      </p:sp>
      <p:sp>
        <p:nvSpPr>
          <p:cNvPr id="19" name="18 CuadroTexto"/>
          <p:cNvSpPr txBox="1"/>
          <p:nvPr/>
        </p:nvSpPr>
        <p:spPr>
          <a:xfrm>
            <a:off x="1883603" y="6112808"/>
            <a:ext cx="5376793" cy="523220"/>
          </a:xfrm>
          <a:prstGeom prst="rect">
            <a:avLst/>
          </a:prstGeom>
          <a:noFill/>
        </p:spPr>
        <p:txBody>
          <a:bodyPr wrap="none" rtlCol="0">
            <a:spAutoFit/>
          </a:bodyPr>
          <a:lstStyle/>
          <a:p>
            <a:r>
              <a:rPr lang="es-CO" sz="2800" dirty="0" smtClean="0">
                <a:solidFill>
                  <a:srgbClr val="FF0000"/>
                </a:solidFill>
                <a:effectLst>
                  <a:outerShdw blurRad="38100" dist="38100" dir="2700000" algn="tl">
                    <a:srgbClr val="000000">
                      <a:alpha val="43137"/>
                    </a:srgbClr>
                  </a:outerShdw>
                </a:effectLst>
                <a:latin typeface="Snap ITC" panose="04040A07060A02020202" pitchFamily="82" charset="0"/>
              </a:rPr>
              <a:t>A </a:t>
            </a:r>
            <a:r>
              <a:rPr lang="es-CO" sz="2800" dirty="0" smtClean="0">
                <a:solidFill>
                  <a:srgbClr val="FF0000"/>
                </a:solidFill>
                <a:effectLst>
                  <a:outerShdw blurRad="38100" dist="38100" dir="2700000" algn="tl">
                    <a:srgbClr val="000000">
                      <a:alpha val="43137"/>
                    </a:srgbClr>
                  </a:outerShdw>
                </a:effectLst>
                <a:latin typeface="Snap ITC" panose="04040A07060A02020202" pitchFamily="82" charset="0"/>
                <a:sym typeface="Symbol"/>
              </a:rPr>
              <a:t> B   x  A  x  B</a:t>
            </a:r>
            <a:endParaRPr lang="es-CO" sz="2800" dirty="0">
              <a:solidFill>
                <a:srgbClr val="FF0000"/>
              </a:solidFill>
              <a:effectLst>
                <a:outerShdw blurRad="38100" dist="38100" dir="2700000" algn="tl">
                  <a:srgbClr val="000000">
                    <a:alpha val="43137"/>
                  </a:srgbClr>
                </a:outerShdw>
              </a:effectLst>
              <a:latin typeface="Snap ITC" panose="04040A07060A02020202" pitchFamily="82" charset="0"/>
            </a:endParaRPr>
          </a:p>
        </p:txBody>
      </p:sp>
    </p:spTree>
    <p:extLst>
      <p:ext uri="{BB962C8B-B14F-4D97-AF65-F5344CB8AC3E}">
        <p14:creationId xmlns:p14="http://schemas.microsoft.com/office/powerpoint/2010/main" val="279189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anim calcmode="discrete" valueType="clr">
                                      <p:cBhvr override="childStyle">
                                        <p:cTn id="1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gtEl>
                                        <p:attrNameLst>
                                          <p:attrName>fillcolor</p:attrName>
                                        </p:attrNameLst>
                                      </p:cBhvr>
                                      <p:tavLst>
                                        <p:tav tm="0">
                                          <p:val>
                                            <p:clrVal>
                                              <a:schemeClr val="accent2"/>
                                            </p:clrVal>
                                          </p:val>
                                        </p:tav>
                                        <p:tav tm="50000">
                                          <p:val>
                                            <p:clrVal>
                                              <a:schemeClr val="hlink"/>
                                            </p:clrVal>
                                          </p:val>
                                        </p:tav>
                                      </p:tavLst>
                                    </p:anim>
                                    <p:set>
                                      <p:cBhvr>
                                        <p:cTn id="16" dur="80"/>
                                        <p:tgtEl>
                                          <p:spTgt spid="3"/>
                                        </p:tgtEl>
                                        <p:attrNameLst>
                                          <p:attrName>fill.type</p:attrName>
                                        </p:attrNameLst>
                                      </p:cBhvr>
                                      <p:to>
                                        <p:strVal val="solid"/>
                                      </p:to>
                                    </p:set>
                                  </p:childTnLst>
                                </p:cTn>
                              </p:par>
                            </p:childTnLst>
                          </p:cTn>
                        </p:par>
                        <p:par>
                          <p:cTn id="17" fill="hold">
                            <p:stCondLst>
                              <p:cond delay="1160"/>
                            </p:stCondLst>
                            <p:childTnLst>
                              <p:par>
                                <p:cTn id="18" presetID="1" presetClass="entr" presetSubtype="0" fill="hold" grpId="0" nodeType="afterEffect">
                                  <p:stCondLst>
                                    <p:cond delay="0"/>
                                  </p:stCondLst>
                                  <p:iterate type="lt">
                                    <p:tmAbs val="100"/>
                                  </p:iterate>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5"/>
                                        </p:tgtEl>
                                        <p:attrNameLst>
                                          <p:attrName>style.visibility</p:attrName>
                                        </p:attrNameLst>
                                      </p:cBhvr>
                                      <p:to>
                                        <p:strVal val="visible"/>
                                      </p:to>
                                    </p:set>
                                    <p:anim calcmode="discrete" valueType="clr">
                                      <p:cBhvr override="childStyle">
                                        <p:cTn id="2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5"/>
                                        </p:tgtEl>
                                        <p:attrNameLst>
                                          <p:attrName>fillcolor</p:attrName>
                                        </p:attrNameLst>
                                      </p:cBhvr>
                                      <p:tavLst>
                                        <p:tav tm="0">
                                          <p:val>
                                            <p:clrVal>
                                              <a:schemeClr val="accent2"/>
                                            </p:clrVal>
                                          </p:val>
                                        </p:tav>
                                        <p:tav tm="50000">
                                          <p:val>
                                            <p:clrVal>
                                              <a:schemeClr val="hlink"/>
                                            </p:clrVal>
                                          </p:val>
                                        </p:tav>
                                      </p:tavLst>
                                    </p:anim>
                                    <p:set>
                                      <p:cBhvr>
                                        <p:cTn id="26" dur="80"/>
                                        <p:tgtEl>
                                          <p:spTgt spid="5"/>
                                        </p:tgtEl>
                                        <p:attrNameLst>
                                          <p:attrName>fill.type</p:attrName>
                                        </p:attrNameLst>
                                      </p:cBhvr>
                                      <p:to>
                                        <p:strVal val="solid"/>
                                      </p:to>
                                    </p:set>
                                  </p:childTnLst>
                                </p:cTn>
                              </p:par>
                            </p:childTnLst>
                          </p:cTn>
                        </p:par>
                        <p:par>
                          <p:cTn id="27" fill="hold">
                            <p:stCondLst>
                              <p:cond delay="1400"/>
                            </p:stCondLst>
                            <p:childTnLst>
                              <p:par>
                                <p:cTn id="28" presetID="1" presetClass="entr" presetSubtype="0" fill="hold" grpId="0" nodeType="afterEffect">
                                  <p:stCondLst>
                                    <p:cond delay="0"/>
                                  </p:stCondLst>
                                  <p:iterate type="lt">
                                    <p:tmAbs val="100"/>
                                  </p:iterate>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7"/>
                                        </p:tgtEl>
                                        <p:attrNameLst>
                                          <p:attrName>style.visibility</p:attrName>
                                        </p:attrNameLst>
                                      </p:cBhvr>
                                      <p:to>
                                        <p:strVal val="visible"/>
                                      </p:to>
                                    </p:set>
                                    <p:anim calcmode="discrete" valueType="clr">
                                      <p:cBhvr override="childStyle">
                                        <p:cTn id="3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7"/>
                                        </p:tgtEl>
                                        <p:attrNameLst>
                                          <p:attrName>fillcolor</p:attrName>
                                        </p:attrNameLst>
                                      </p:cBhvr>
                                      <p:tavLst>
                                        <p:tav tm="0">
                                          <p:val>
                                            <p:clrVal>
                                              <a:schemeClr val="accent2"/>
                                            </p:clrVal>
                                          </p:val>
                                        </p:tav>
                                        <p:tav tm="50000">
                                          <p:val>
                                            <p:clrVal>
                                              <a:schemeClr val="hlink"/>
                                            </p:clrVal>
                                          </p:val>
                                        </p:tav>
                                      </p:tavLst>
                                    </p:anim>
                                    <p:set>
                                      <p:cBhvr>
                                        <p:cTn id="36" dur="80"/>
                                        <p:tgtEl>
                                          <p:spTgt spid="7"/>
                                        </p:tgtEl>
                                        <p:attrNameLst>
                                          <p:attrName>fill.type</p:attrName>
                                        </p:attrNameLst>
                                      </p:cBhvr>
                                      <p:to>
                                        <p:strVal val="solid"/>
                                      </p:to>
                                    </p:set>
                                  </p:childTnLst>
                                </p:cTn>
                              </p:par>
                            </p:childTnLst>
                          </p:cTn>
                        </p:par>
                        <p:par>
                          <p:cTn id="37" fill="hold">
                            <p:stCondLst>
                              <p:cond delay="1800"/>
                            </p:stCondLst>
                            <p:childTnLst>
                              <p:par>
                                <p:cTn id="38" presetID="1" presetClass="entr" presetSubtype="0" fill="hold" grpId="0" nodeType="afterEffect">
                                  <p:stCondLst>
                                    <p:cond delay="0"/>
                                  </p:stCondLst>
                                  <p:iterate type="lt">
                                    <p:tmAbs val="100"/>
                                  </p:iterate>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10"/>
                                        </p:tgtEl>
                                        <p:attrNameLst>
                                          <p:attrName>style.visibility</p:attrName>
                                        </p:attrNameLst>
                                      </p:cBhvr>
                                      <p:to>
                                        <p:strVal val="visible"/>
                                      </p:to>
                                    </p:set>
                                    <p:anim calcmode="discrete" valueType="clr">
                                      <p:cBhvr override="childStyle">
                                        <p:cTn id="4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10"/>
                                        </p:tgtEl>
                                        <p:attrNameLst>
                                          <p:attrName>fillcolor</p:attrName>
                                        </p:attrNameLst>
                                      </p:cBhvr>
                                      <p:tavLst>
                                        <p:tav tm="0">
                                          <p:val>
                                            <p:clrVal>
                                              <a:schemeClr val="accent2"/>
                                            </p:clrVal>
                                          </p:val>
                                        </p:tav>
                                        <p:tav tm="50000">
                                          <p:val>
                                            <p:clrVal>
                                              <a:schemeClr val="hlink"/>
                                            </p:clrVal>
                                          </p:val>
                                        </p:tav>
                                      </p:tavLst>
                                    </p:anim>
                                    <p:set>
                                      <p:cBhvr>
                                        <p:cTn id="46" dur="80"/>
                                        <p:tgtEl>
                                          <p:spTgt spid="10"/>
                                        </p:tgtEl>
                                        <p:attrNameLst>
                                          <p:attrName>fill.type</p:attrName>
                                        </p:attrNameLst>
                                      </p:cBhvr>
                                      <p:to>
                                        <p:strVal val="solid"/>
                                      </p:to>
                                    </p:set>
                                  </p:childTnLst>
                                </p:cTn>
                              </p:par>
                            </p:childTnLst>
                          </p:cTn>
                        </p:par>
                        <p:par>
                          <p:cTn id="47" fill="hold">
                            <p:stCondLst>
                              <p:cond delay="2680"/>
                            </p:stCondLst>
                            <p:childTnLst>
                              <p:par>
                                <p:cTn id="48" presetID="1" presetClass="entr" presetSubtype="0" fill="hold" grpId="0" nodeType="afterEffect">
                                  <p:stCondLst>
                                    <p:cond delay="0"/>
                                  </p:stCondLst>
                                  <p:iterate type="lt">
                                    <p:tmAbs val="100"/>
                                  </p:iterate>
                                  <p:childTnLst>
                                    <p:set>
                                      <p:cBhvr>
                                        <p:cTn id="49" dur="1" fill="hold">
                                          <p:stCondLst>
                                            <p:cond delay="0"/>
                                          </p:stCondLst>
                                        </p:cTn>
                                        <p:tgtEl>
                                          <p:spTgt spid="1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13"/>
                                        </p:tgtEl>
                                        <p:attrNameLst>
                                          <p:attrName>style.visibility</p:attrName>
                                        </p:attrNameLst>
                                      </p:cBhvr>
                                      <p:to>
                                        <p:strVal val="visible"/>
                                      </p:to>
                                    </p:set>
                                    <p:anim calcmode="discrete" valueType="clr">
                                      <p:cBhvr override="childStyle">
                                        <p:cTn id="54"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13"/>
                                        </p:tgtEl>
                                        <p:attrNameLst>
                                          <p:attrName>fillcolor</p:attrName>
                                        </p:attrNameLst>
                                      </p:cBhvr>
                                      <p:tavLst>
                                        <p:tav tm="0">
                                          <p:val>
                                            <p:clrVal>
                                              <a:schemeClr val="accent2"/>
                                            </p:clrVal>
                                          </p:val>
                                        </p:tav>
                                        <p:tav tm="50000">
                                          <p:val>
                                            <p:clrVal>
                                              <a:schemeClr val="hlink"/>
                                            </p:clrVal>
                                          </p:val>
                                        </p:tav>
                                      </p:tavLst>
                                    </p:anim>
                                    <p:set>
                                      <p:cBhvr>
                                        <p:cTn id="56"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10" grpId="0"/>
      <p:bldP spid="13" grpId="0"/>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8"/>
          <p:cNvSpPr>
            <a:spLocks noChangeArrowheads="1"/>
          </p:cNvSpPr>
          <p:nvPr/>
        </p:nvSpPr>
        <p:spPr bwMode="auto">
          <a:xfrm rot="3401676">
            <a:off x="1237357" y="4187950"/>
            <a:ext cx="1258887" cy="1712912"/>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3" name="Rectangle 8"/>
          <p:cNvSpPr>
            <a:spLocks noChangeArrowheads="1"/>
          </p:cNvSpPr>
          <p:nvPr/>
        </p:nvSpPr>
        <p:spPr bwMode="auto">
          <a:xfrm>
            <a:off x="413940" y="1592089"/>
            <a:ext cx="8316119" cy="612775"/>
          </a:xfrm>
          <a:prstGeom prst="rect">
            <a:avLst/>
          </a:prstGeom>
          <a:solidFill>
            <a:srgbClr val="FFFF00"/>
          </a:solidFill>
          <a:ln w="3810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s-CO" sz="2800" dirty="0" smtClean="0">
                <a:solidFill>
                  <a:srgbClr val="FF0000"/>
                </a:solidFill>
                <a:latin typeface="Snap ITC" panose="04040A07060A02020202" pitchFamily="82" charset="0"/>
              </a:rPr>
              <a:t>A is comparable with B </a:t>
            </a:r>
            <a:r>
              <a:rPr lang="en-US" altLang="es-CO" sz="2800" dirty="0" smtClean="0">
                <a:solidFill>
                  <a:srgbClr val="FF0000"/>
                </a:solidFill>
                <a:latin typeface="Snap ITC" panose="04040A07060A02020202" pitchFamily="82" charset="0"/>
                <a:sym typeface="Symbol"/>
              </a:rPr>
              <a:t> A  B  B  A</a:t>
            </a:r>
            <a:endParaRPr lang="en-US" altLang="es-CO" sz="2800" dirty="0">
              <a:solidFill>
                <a:srgbClr val="FF0000"/>
              </a:solidFill>
              <a:latin typeface="Snap ITC" panose="04040A07060A02020202" pitchFamily="82" charset="0"/>
            </a:endParaRPr>
          </a:p>
        </p:txBody>
      </p:sp>
      <p:sp>
        <p:nvSpPr>
          <p:cNvPr id="4" name="Text Box 5"/>
          <p:cNvSpPr txBox="1">
            <a:spLocks noChangeArrowheads="1"/>
          </p:cNvSpPr>
          <p:nvPr/>
        </p:nvSpPr>
        <p:spPr bwMode="auto">
          <a:xfrm>
            <a:off x="0" y="116632"/>
            <a:ext cx="55081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smtClean="0">
                <a:solidFill>
                  <a:srgbClr val="3333FF"/>
                </a:solidFill>
                <a:effectLst>
                  <a:outerShdw blurRad="38100" dist="38100" dir="2700000" algn="tl">
                    <a:srgbClr val="000000">
                      <a:alpha val="43137"/>
                    </a:srgbClr>
                  </a:outerShdw>
                </a:effectLst>
                <a:latin typeface="Ravie" panose="04040805050809020602" pitchFamily="82" charset="0"/>
              </a:rPr>
              <a:t>COMPARABLE SETS</a:t>
            </a:r>
            <a:endParaRPr lang="es-ES" altLang="es-CO" b="1" dirty="0">
              <a:solidFill>
                <a:srgbClr val="3333FF"/>
              </a:solidFill>
              <a:effectLst>
                <a:outerShdw blurRad="38100" dist="38100" dir="2700000" algn="tl">
                  <a:srgbClr val="000000">
                    <a:alpha val="43137"/>
                  </a:srgbClr>
                </a:outerShdw>
              </a:effectLst>
              <a:latin typeface="Ravie" panose="04040805050809020602" pitchFamily="82" charset="0"/>
            </a:endParaRPr>
          </a:p>
        </p:txBody>
      </p:sp>
      <p:sp>
        <p:nvSpPr>
          <p:cNvPr id="5" name="Text Box 6"/>
          <p:cNvSpPr txBox="1">
            <a:spLocks noChangeArrowheads="1"/>
          </p:cNvSpPr>
          <p:nvPr/>
        </p:nvSpPr>
        <p:spPr bwMode="auto">
          <a:xfrm>
            <a:off x="0" y="72579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400" dirty="0" smtClean="0">
                <a:latin typeface="Snap ITC" panose="04040A07060A02020202" pitchFamily="82" charset="0"/>
              </a:rPr>
              <a:t>A set A is </a:t>
            </a:r>
            <a:r>
              <a:rPr lang="en-AU" altLang="es-CO" sz="2400" dirty="0" smtClean="0">
                <a:solidFill>
                  <a:srgbClr val="FF0000"/>
                </a:solidFill>
                <a:latin typeface="Snap ITC" panose="04040A07060A02020202" pitchFamily="82" charset="0"/>
              </a:rPr>
              <a:t>COMPARABLE</a:t>
            </a:r>
            <a:r>
              <a:rPr lang="en-AU" altLang="es-CO" sz="2400" dirty="0" smtClean="0">
                <a:latin typeface="Snap ITC" panose="04040A07060A02020202" pitchFamily="82" charset="0"/>
              </a:rPr>
              <a:t> with set B if there is an inclusion relation between them.</a:t>
            </a:r>
            <a:endParaRPr lang="en-AU" altLang="es-CO" sz="2400" dirty="0">
              <a:latin typeface="Snap ITC" panose="04040A07060A02020202" pitchFamily="82" charset="0"/>
            </a:endParaRPr>
          </a:p>
        </p:txBody>
      </p:sp>
      <p:sp>
        <p:nvSpPr>
          <p:cNvPr id="7" name="Text Box 9"/>
          <p:cNvSpPr txBox="1">
            <a:spLocks noChangeArrowheads="1"/>
          </p:cNvSpPr>
          <p:nvPr/>
        </p:nvSpPr>
        <p:spPr bwMode="auto">
          <a:xfrm>
            <a:off x="107950" y="2276872"/>
            <a:ext cx="32529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dirty="0" smtClean="0">
                <a:solidFill>
                  <a:srgbClr val="E71505"/>
                </a:solidFill>
                <a:latin typeface="Ravie" panose="04040805050809020602" pitchFamily="82" charset="0"/>
              </a:rPr>
              <a:t>For example:</a:t>
            </a:r>
            <a:endParaRPr lang="en-AU" altLang="es-CO" sz="2800" dirty="0">
              <a:solidFill>
                <a:srgbClr val="E71505"/>
              </a:solidFill>
              <a:latin typeface="Ravie" panose="04040805050809020602" pitchFamily="82" charset="0"/>
            </a:endParaRPr>
          </a:p>
        </p:txBody>
      </p:sp>
      <p:sp>
        <p:nvSpPr>
          <p:cNvPr id="8" name="Text Box 10"/>
          <p:cNvSpPr txBox="1">
            <a:spLocks noChangeArrowheads="1"/>
          </p:cNvSpPr>
          <p:nvPr/>
        </p:nvSpPr>
        <p:spPr bwMode="auto">
          <a:xfrm>
            <a:off x="0" y="2800092"/>
            <a:ext cx="75424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dirty="0" smtClean="0">
                <a:latin typeface="Snap ITC" panose="04040A07060A02020202" pitchFamily="82" charset="0"/>
              </a:rPr>
              <a:t>Let A={1, 2, 3, 4, 5}  and  B={2, 4}</a:t>
            </a:r>
            <a:endParaRPr lang="en-AU" altLang="es-CO" sz="2800" dirty="0">
              <a:latin typeface="Snap ITC" panose="04040A07060A02020202" pitchFamily="82" charset="0"/>
            </a:endParaRPr>
          </a:p>
        </p:txBody>
      </p:sp>
      <p:sp>
        <p:nvSpPr>
          <p:cNvPr id="9" name="Rectangle 11"/>
          <p:cNvSpPr>
            <a:spLocks noChangeArrowheads="1"/>
          </p:cNvSpPr>
          <p:nvPr/>
        </p:nvSpPr>
        <p:spPr bwMode="auto">
          <a:xfrm>
            <a:off x="754757" y="3681537"/>
            <a:ext cx="2989263" cy="22320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0" name="Text Box 12"/>
          <p:cNvSpPr txBox="1">
            <a:spLocks noChangeArrowheads="1"/>
          </p:cNvSpPr>
          <p:nvPr/>
        </p:nvSpPr>
        <p:spPr bwMode="auto">
          <a:xfrm>
            <a:off x="1043682" y="3897437"/>
            <a:ext cx="576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1</a:t>
            </a:r>
          </a:p>
        </p:txBody>
      </p:sp>
      <p:sp>
        <p:nvSpPr>
          <p:cNvPr id="11" name="Text Box 13"/>
          <p:cNvSpPr txBox="1">
            <a:spLocks noChangeArrowheads="1"/>
          </p:cNvSpPr>
          <p:nvPr/>
        </p:nvSpPr>
        <p:spPr bwMode="auto">
          <a:xfrm>
            <a:off x="1331020" y="5084887"/>
            <a:ext cx="5762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2</a:t>
            </a:r>
          </a:p>
        </p:txBody>
      </p:sp>
      <p:sp>
        <p:nvSpPr>
          <p:cNvPr id="12" name="Text Box 14"/>
          <p:cNvSpPr txBox="1">
            <a:spLocks noChangeArrowheads="1"/>
          </p:cNvSpPr>
          <p:nvPr/>
        </p:nvSpPr>
        <p:spPr bwMode="auto">
          <a:xfrm>
            <a:off x="2986782" y="4868987"/>
            <a:ext cx="576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3</a:t>
            </a:r>
          </a:p>
        </p:txBody>
      </p:sp>
      <p:sp>
        <p:nvSpPr>
          <p:cNvPr id="13" name="Text Box 15"/>
          <p:cNvSpPr txBox="1">
            <a:spLocks noChangeArrowheads="1"/>
          </p:cNvSpPr>
          <p:nvPr/>
        </p:nvSpPr>
        <p:spPr bwMode="auto">
          <a:xfrm>
            <a:off x="2015232" y="4473699"/>
            <a:ext cx="576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4</a:t>
            </a:r>
          </a:p>
        </p:txBody>
      </p:sp>
      <p:sp>
        <p:nvSpPr>
          <p:cNvPr id="14" name="Text Box 16"/>
          <p:cNvSpPr txBox="1">
            <a:spLocks noChangeArrowheads="1"/>
          </p:cNvSpPr>
          <p:nvPr/>
        </p:nvSpPr>
        <p:spPr bwMode="auto">
          <a:xfrm>
            <a:off x="2662932" y="3860924"/>
            <a:ext cx="576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5</a:t>
            </a:r>
          </a:p>
        </p:txBody>
      </p:sp>
      <p:sp>
        <p:nvSpPr>
          <p:cNvPr id="15" name="Text Box 17"/>
          <p:cNvSpPr txBox="1">
            <a:spLocks noChangeArrowheads="1"/>
          </p:cNvSpPr>
          <p:nvPr/>
        </p:nvSpPr>
        <p:spPr bwMode="auto">
          <a:xfrm>
            <a:off x="251520" y="3645024"/>
            <a:ext cx="396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A</a:t>
            </a:r>
          </a:p>
        </p:txBody>
      </p:sp>
      <p:sp>
        <p:nvSpPr>
          <p:cNvPr id="16" name="Text Box 19"/>
          <p:cNvSpPr txBox="1">
            <a:spLocks noChangeArrowheads="1"/>
          </p:cNvSpPr>
          <p:nvPr/>
        </p:nvSpPr>
        <p:spPr bwMode="auto">
          <a:xfrm>
            <a:off x="2339082" y="5265862"/>
            <a:ext cx="3968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B</a:t>
            </a:r>
          </a:p>
        </p:txBody>
      </p:sp>
      <p:sp>
        <p:nvSpPr>
          <p:cNvPr id="17" name="Text Box 20"/>
          <p:cNvSpPr txBox="1">
            <a:spLocks noChangeArrowheads="1"/>
          </p:cNvSpPr>
          <p:nvPr/>
        </p:nvSpPr>
        <p:spPr bwMode="auto">
          <a:xfrm>
            <a:off x="3995937" y="4105051"/>
            <a:ext cx="5148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dirty="0" smtClean="0">
                <a:latin typeface="Snap ITC" panose="04040A07060A02020202" pitchFamily="82" charset="0"/>
              </a:rPr>
              <a:t>See that B is included in A, therefore A and B are </a:t>
            </a:r>
            <a:r>
              <a:rPr lang="en-AU" altLang="es-CO" sz="2800" dirty="0" smtClean="0">
                <a:solidFill>
                  <a:srgbClr val="FF0000"/>
                </a:solidFill>
                <a:latin typeface="Snap ITC" panose="04040A07060A02020202" pitchFamily="82" charset="0"/>
              </a:rPr>
              <a:t>COMPARABLE</a:t>
            </a:r>
            <a:r>
              <a:rPr lang="en-AU" altLang="es-CO" sz="2800" dirty="0" smtClean="0">
                <a:latin typeface="Snap ITC" panose="04040A07060A02020202" pitchFamily="82" charset="0"/>
              </a:rPr>
              <a:t> </a:t>
            </a:r>
            <a:endParaRPr lang="en-AU" altLang="es-CO" sz="2800" dirty="0">
              <a:latin typeface="Snap ITC" panose="04040A07060A02020202" pitchFamily="82" charset="0"/>
            </a:endParaRPr>
          </a:p>
        </p:txBody>
      </p:sp>
    </p:spTree>
    <p:extLst>
      <p:ext uri="{BB962C8B-B14F-4D97-AF65-F5344CB8AC3E}">
        <p14:creationId xmlns:p14="http://schemas.microsoft.com/office/powerpoint/2010/main" val="128602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par>
                          <p:cTn id="16" fill="hold">
                            <p:stCondLst>
                              <p:cond delay="3640"/>
                            </p:stCondLst>
                            <p:childTnLst>
                              <p:par>
                                <p:cTn id="17" presetID="25"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20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20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2000"/>
                                        <p:tgtEl>
                                          <p:spTgt spid="1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2000"/>
                                        <p:tgtEl>
                                          <p:spTgt spid="1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2000"/>
                                        <p:tgtEl>
                                          <p:spTgt spid="1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2000"/>
                                        <p:tgtEl>
                                          <p:spTgt spid="1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20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2000"/>
                                        <p:tgtEl>
                                          <p:spTgt spid="1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2000"/>
                                        <p:tgtEl>
                                          <p:spTgt spid="2"/>
                                        </p:tgtEl>
                                      </p:cBhvr>
                                    </p:animEffect>
                                  </p:childTnLst>
                                </p:cTn>
                              </p:par>
                            </p:childTnLst>
                          </p:cTn>
                        </p:par>
                        <p:par>
                          <p:cTn id="66" fill="hold">
                            <p:stCondLst>
                              <p:cond delay="2000"/>
                            </p:stCondLst>
                            <p:childTnLst>
                              <p:par>
                                <p:cTn id="67" presetID="27" presetClass="entr" presetSubtype="0" fill="hold" grpId="0" nodeType="afterEffect">
                                  <p:stCondLst>
                                    <p:cond delay="0"/>
                                  </p:stCondLst>
                                  <p:iterate type="lt">
                                    <p:tmPct val="50000"/>
                                  </p:iterate>
                                  <p:childTnLst>
                                    <p:set>
                                      <p:cBhvr>
                                        <p:cTn id="68" dur="1" fill="hold">
                                          <p:stCondLst>
                                            <p:cond delay="0"/>
                                          </p:stCondLst>
                                        </p:cTn>
                                        <p:tgtEl>
                                          <p:spTgt spid="17"/>
                                        </p:tgtEl>
                                        <p:attrNameLst>
                                          <p:attrName>style.visibility</p:attrName>
                                        </p:attrNameLst>
                                      </p:cBhvr>
                                      <p:to>
                                        <p:strVal val="visible"/>
                                      </p:to>
                                    </p:set>
                                    <p:anim calcmode="discrete" valueType="clr">
                                      <p:cBhvr override="childStyle">
                                        <p:cTn id="69"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17"/>
                                        </p:tgtEl>
                                        <p:attrNameLst>
                                          <p:attrName>fillcolor</p:attrName>
                                        </p:attrNameLst>
                                      </p:cBhvr>
                                      <p:tavLst>
                                        <p:tav tm="0">
                                          <p:val>
                                            <p:clrVal>
                                              <a:schemeClr val="accent2"/>
                                            </p:clrVal>
                                          </p:val>
                                        </p:tav>
                                        <p:tav tm="50000">
                                          <p:val>
                                            <p:clrVal>
                                              <a:schemeClr val="hlink"/>
                                            </p:clrVal>
                                          </p:val>
                                        </p:tav>
                                      </p:tavLst>
                                    </p:anim>
                                    <p:set>
                                      <p:cBhvr>
                                        <p:cTn id="71"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7" grpId="0"/>
      <p:bldP spid="8" grpId="0"/>
      <p:bldP spid="9" grpId="0" animBg="1"/>
      <p:bldP spid="10" grpId="0"/>
      <p:bldP spid="11" grpId="0"/>
      <p:bldP spid="12" grpId="0"/>
      <p:bldP spid="13" grpId="0"/>
      <p:bldP spid="14" grpId="0"/>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0" y="149225"/>
            <a:ext cx="35639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b="1" dirty="0" smtClean="0">
                <a:solidFill>
                  <a:srgbClr val="3333FF"/>
                </a:solidFill>
                <a:effectLst>
                  <a:outerShdw blurRad="38100" dist="38100" dir="2700000" algn="tl">
                    <a:srgbClr val="000000">
                      <a:alpha val="43137"/>
                    </a:srgbClr>
                  </a:outerShdw>
                </a:effectLst>
                <a:latin typeface="Ravie" panose="04040805050809020602" pitchFamily="82" charset="0"/>
              </a:rPr>
              <a:t>EQUAL SETS</a:t>
            </a:r>
            <a:endParaRPr lang="en-AU" altLang="es-CO" b="1" dirty="0">
              <a:solidFill>
                <a:srgbClr val="3333FF"/>
              </a:solidFill>
              <a:effectLst>
                <a:outerShdw blurRad="38100" dist="38100" dir="2700000" algn="tl">
                  <a:srgbClr val="000000">
                    <a:alpha val="43137"/>
                  </a:srgbClr>
                </a:outerShdw>
              </a:effectLst>
              <a:latin typeface="Ravie" panose="04040805050809020602" pitchFamily="82" charset="0"/>
            </a:endParaRPr>
          </a:p>
        </p:txBody>
      </p:sp>
      <p:sp>
        <p:nvSpPr>
          <p:cNvPr id="3" name="Text Box 7"/>
          <p:cNvSpPr txBox="1">
            <a:spLocks noChangeArrowheads="1"/>
          </p:cNvSpPr>
          <p:nvPr/>
        </p:nvSpPr>
        <p:spPr bwMode="auto">
          <a:xfrm>
            <a:off x="0" y="728663"/>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AU" altLang="es-CO" sz="2800" dirty="0" smtClean="0">
                <a:latin typeface="Snap ITC" panose="04040A07060A02020202" pitchFamily="82" charset="0"/>
              </a:rPr>
              <a:t>Two sets are equals if they have the same elements.</a:t>
            </a:r>
            <a:endParaRPr lang="en-AU" altLang="es-CO" sz="2800" dirty="0">
              <a:latin typeface="Snap ITC" panose="04040A07060A02020202" pitchFamily="82" charset="0"/>
            </a:endParaRPr>
          </a:p>
        </p:txBody>
      </p:sp>
      <p:sp>
        <p:nvSpPr>
          <p:cNvPr id="4" name="Text Box 8"/>
          <p:cNvSpPr txBox="1">
            <a:spLocks noChangeArrowheads="1"/>
          </p:cNvSpPr>
          <p:nvPr/>
        </p:nvSpPr>
        <p:spPr bwMode="auto">
          <a:xfrm>
            <a:off x="107950" y="1685925"/>
            <a:ext cx="33119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b="1" dirty="0" smtClean="0">
                <a:solidFill>
                  <a:srgbClr val="FF0000"/>
                </a:solidFill>
                <a:effectLst>
                  <a:outerShdw blurRad="38100" dist="38100" dir="2700000" algn="tl">
                    <a:srgbClr val="000000">
                      <a:alpha val="43137"/>
                    </a:srgbClr>
                  </a:outerShdw>
                </a:effectLst>
                <a:latin typeface="Ravie" panose="04040805050809020602" pitchFamily="82" charset="0"/>
              </a:rPr>
              <a:t>For example:</a:t>
            </a:r>
            <a:endParaRPr lang="en-AU" altLang="es-CO" sz="2800" b="1" dirty="0">
              <a:solidFill>
                <a:srgbClr val="FF0000"/>
              </a:solidFill>
              <a:effectLst>
                <a:outerShdw blurRad="38100" dist="38100" dir="2700000" algn="tl">
                  <a:srgbClr val="000000">
                    <a:alpha val="43137"/>
                  </a:srgbClr>
                </a:outerShdw>
              </a:effectLst>
              <a:latin typeface="Ravie" panose="04040805050809020602" pitchFamily="82" charset="0"/>
            </a:endParaRPr>
          </a:p>
        </p:txBody>
      </p:sp>
      <p:sp>
        <p:nvSpPr>
          <p:cNvPr id="5" name="Text Box 9"/>
          <p:cNvSpPr txBox="1">
            <a:spLocks noChangeArrowheads="1"/>
          </p:cNvSpPr>
          <p:nvPr/>
        </p:nvSpPr>
        <p:spPr bwMode="auto">
          <a:xfrm>
            <a:off x="233772" y="2370138"/>
            <a:ext cx="86764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400" dirty="0" smtClean="0">
                <a:latin typeface="Snap ITC" panose="04040A07060A02020202" pitchFamily="82" charset="0"/>
              </a:rPr>
              <a:t>A = {x | x</a:t>
            </a:r>
            <a:r>
              <a:rPr lang="en-AU" altLang="es-CO" sz="2400" baseline="30000" dirty="0" smtClean="0">
                <a:latin typeface="Snap ITC" panose="04040A07060A02020202" pitchFamily="82" charset="0"/>
              </a:rPr>
              <a:t>2 </a:t>
            </a:r>
            <a:r>
              <a:rPr lang="en-AU" altLang="es-CO" sz="2400" dirty="0" smtClean="0">
                <a:latin typeface="Snap ITC" panose="04040A07060A02020202" pitchFamily="82" charset="0"/>
              </a:rPr>
              <a:t>= 9} and B = {x | (x – 3)(x + 3) = 0}</a:t>
            </a:r>
            <a:endParaRPr lang="en-AU" altLang="es-CO" sz="2400" dirty="0">
              <a:latin typeface="Snap ITC" panose="04040A07060A02020202" pitchFamily="82" charset="0"/>
            </a:endParaRPr>
          </a:p>
        </p:txBody>
      </p:sp>
      <p:sp>
        <p:nvSpPr>
          <p:cNvPr id="6" name="Text Box 10"/>
          <p:cNvSpPr txBox="1">
            <a:spLocks noChangeArrowheads="1"/>
          </p:cNvSpPr>
          <p:nvPr/>
        </p:nvSpPr>
        <p:spPr bwMode="auto">
          <a:xfrm>
            <a:off x="0" y="2908101"/>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AU" altLang="es-CO" sz="2800" dirty="0" smtClean="0">
                <a:latin typeface="Snap ITC" panose="04040A07060A02020202" pitchFamily="82" charset="0"/>
              </a:rPr>
              <a:t>Solving each equation in each set, it is obtained in both cases that x is equal to 3 o -3, A = {-3, 3}  y  B = {-3, 3} so A = B</a:t>
            </a:r>
            <a:endParaRPr lang="en-AU" altLang="es-CO" sz="2800" dirty="0">
              <a:latin typeface="Snap ITC" panose="04040A07060A02020202" pitchFamily="82" charset="0"/>
            </a:endParaRPr>
          </a:p>
        </p:txBody>
      </p:sp>
      <p:sp>
        <p:nvSpPr>
          <p:cNvPr id="7" name="Text Box 11"/>
          <p:cNvSpPr txBox="1">
            <a:spLocks noChangeArrowheads="1"/>
          </p:cNvSpPr>
          <p:nvPr/>
        </p:nvSpPr>
        <p:spPr bwMode="auto">
          <a:xfrm>
            <a:off x="0" y="4509120"/>
            <a:ext cx="35639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dirty="0" smtClean="0">
                <a:latin typeface="Snap ITC" panose="04040A07060A02020202" pitchFamily="82" charset="0"/>
              </a:rPr>
              <a:t>Mathematically:</a:t>
            </a:r>
            <a:endParaRPr lang="en-AU" altLang="es-CO" sz="2800" dirty="0">
              <a:latin typeface="Snap ITC" panose="04040A07060A02020202" pitchFamily="82" charset="0"/>
            </a:endParaRPr>
          </a:p>
        </p:txBody>
      </p:sp>
      <p:sp>
        <p:nvSpPr>
          <p:cNvPr id="9" name="8 CuadroTexto"/>
          <p:cNvSpPr txBox="1"/>
          <p:nvPr/>
        </p:nvSpPr>
        <p:spPr>
          <a:xfrm>
            <a:off x="1814674" y="5157192"/>
            <a:ext cx="5514651" cy="523220"/>
          </a:xfrm>
          <a:prstGeom prst="rect">
            <a:avLst/>
          </a:prstGeom>
          <a:solidFill>
            <a:srgbClr val="FFFF00"/>
          </a:solidFill>
          <a:ln>
            <a:solidFill>
              <a:srgbClr val="0000FF"/>
            </a:solidFill>
          </a:ln>
          <a:effectLst>
            <a:outerShdw blurRad="12700" dist="63500" dir="2700000" sx="101000" sy="101000" algn="tl" rotWithShape="0">
              <a:schemeClr val="tx1"/>
            </a:outerShdw>
          </a:effectLst>
        </p:spPr>
        <p:txBody>
          <a:bodyPr wrap="none" rtlCol="0">
            <a:spAutoFit/>
          </a:bodyPr>
          <a:lstStyle/>
          <a:p>
            <a:r>
              <a:rPr lang="en-AU" sz="2800" dirty="0" smtClean="0">
                <a:solidFill>
                  <a:srgbClr val="FF0000"/>
                </a:solidFill>
                <a:latin typeface="Snap ITC" panose="04040A07060A02020202" pitchFamily="82" charset="0"/>
              </a:rPr>
              <a:t>A = B </a:t>
            </a:r>
            <a:r>
              <a:rPr lang="en-AU" sz="2800" dirty="0" smtClean="0">
                <a:solidFill>
                  <a:srgbClr val="FF0000"/>
                </a:solidFill>
                <a:latin typeface="Snap ITC" panose="04040A07060A02020202" pitchFamily="82" charset="0"/>
                <a:sym typeface="Symbol"/>
              </a:rPr>
              <a:t> (A  B)  (B  A)</a:t>
            </a:r>
            <a:endParaRPr lang="en-AU" sz="2800" dirty="0">
              <a:solidFill>
                <a:srgbClr val="FF0000"/>
              </a:solidFill>
              <a:latin typeface="Snap ITC" panose="04040A07060A02020202" pitchFamily="82" charset="0"/>
            </a:endParaRPr>
          </a:p>
        </p:txBody>
      </p:sp>
    </p:spTree>
    <p:extLst>
      <p:ext uri="{BB962C8B-B14F-4D97-AF65-F5344CB8AC3E}">
        <p14:creationId xmlns:p14="http://schemas.microsoft.com/office/powerpoint/2010/main" val="392711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ppt_x</p:attrName>
                                        </p:attrNameLst>
                                      </p:cBhvr>
                                      <p:tavLst>
                                        <p:tav tm="0">
                                          <p:val>
                                            <p:strVal val="#ppt_x-.2"/>
                                          </p:val>
                                        </p:tav>
                                        <p:tav tm="100000">
                                          <p:val>
                                            <p:strVal val="#ppt_x"/>
                                          </p:val>
                                        </p:tav>
                                      </p:tavLst>
                                    </p:anim>
                                    <p:anim calcmode="lin" valueType="num">
                                      <p:cBhvr>
                                        <p:cTn id="19"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5"/>
                                        </p:tgtEl>
                                        <p:attrNameLst>
                                          <p:attrName>style.visibility</p:attrName>
                                        </p:attrNameLst>
                                      </p:cBhvr>
                                      <p:to>
                                        <p:strVal val="visible"/>
                                      </p:to>
                                    </p:set>
                                    <p:anim calcmode="discrete" valueType="clr">
                                      <p:cBhvr override="childStyle">
                                        <p:cTn id="25"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5"/>
                                        </p:tgtEl>
                                        <p:attrNameLst>
                                          <p:attrName>fillcolor</p:attrName>
                                        </p:attrNameLst>
                                      </p:cBhvr>
                                      <p:tavLst>
                                        <p:tav tm="0">
                                          <p:val>
                                            <p:clrVal>
                                              <a:schemeClr val="accent2"/>
                                            </p:clrVal>
                                          </p:val>
                                        </p:tav>
                                        <p:tav tm="50000">
                                          <p:val>
                                            <p:clrVal>
                                              <a:schemeClr val="hlink"/>
                                            </p:clrVal>
                                          </p:val>
                                        </p:tav>
                                      </p:tavLst>
                                    </p:anim>
                                    <p:set>
                                      <p:cBhvr>
                                        <p:cTn id="27" dur="80"/>
                                        <p:tgtEl>
                                          <p:spTgt spid="5"/>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7"/>
                                        </p:tgtEl>
                                        <p:attrNameLst>
                                          <p:attrName>style.visibility</p:attrName>
                                        </p:attrNameLst>
                                      </p:cBhvr>
                                      <p:to>
                                        <p:strVal val="visible"/>
                                      </p:to>
                                    </p:set>
                                    <p:anim calcmode="discrete" valueType="clr">
                                      <p:cBhvr override="childStyle">
                                        <p:cTn id="3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7"/>
                                        </p:tgtEl>
                                        <p:attrNameLst>
                                          <p:attrName>fillcolor</p:attrName>
                                        </p:attrNameLst>
                                      </p:cBhvr>
                                      <p:tavLst>
                                        <p:tav tm="0">
                                          <p:val>
                                            <p:clrVal>
                                              <a:schemeClr val="accent2"/>
                                            </p:clrVal>
                                          </p:val>
                                        </p:tav>
                                        <p:tav tm="50000">
                                          <p:val>
                                            <p:clrVal>
                                              <a:schemeClr val="hlink"/>
                                            </p:clrVal>
                                          </p:val>
                                        </p:tav>
                                      </p:tavLst>
                                    </p:anim>
                                    <p:set>
                                      <p:cBhvr>
                                        <p:cTn id="39" dur="80"/>
                                        <p:tgtEl>
                                          <p:spTgt spid="7"/>
                                        </p:tgtEl>
                                        <p:attrNameLst>
                                          <p:attrName>fill.type</p:attrName>
                                        </p:attrNameLst>
                                      </p:cBhvr>
                                      <p:to>
                                        <p:strVal val="solid"/>
                                      </p:to>
                                    </p:set>
                                  </p:childTnLst>
                                </p:cTn>
                              </p:par>
                            </p:childTnLst>
                          </p:cTn>
                        </p:par>
                        <p:par>
                          <p:cTn id="40" fill="hold">
                            <p:stCondLst>
                              <p:cond delay="640"/>
                            </p:stCondLst>
                            <p:childTnLst>
                              <p:par>
                                <p:cTn id="41" presetID="1" presetClass="entr" presetSubtype="0" fill="hold" grpId="0" nodeType="afterEffect">
                                  <p:stCondLst>
                                    <p:cond delay="0"/>
                                  </p:stCondLst>
                                  <p:iterate type="lt">
                                    <p:tmAbs val="100"/>
                                  </p:iterate>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54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 name="2 Rectángulo"/>
          <p:cNvSpPr/>
          <p:nvPr/>
        </p:nvSpPr>
        <p:spPr>
          <a:xfrm>
            <a:off x="0" y="6525384"/>
            <a:ext cx="9144000" cy="36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3 Rectángulo"/>
          <p:cNvSpPr/>
          <p:nvPr/>
        </p:nvSpPr>
        <p:spPr>
          <a:xfrm>
            <a:off x="0" y="2551837"/>
            <a:ext cx="9144775" cy="175432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AU" sz="5400" dirty="0" smtClean="0">
                <a:ln>
                  <a:solidFill>
                    <a:srgbClr val="993300"/>
                  </a:solidFill>
                  <a:prstDash val="solid"/>
                </a:ln>
                <a:effectLst>
                  <a:outerShdw blurRad="38100" dist="38100" dir="2700000" algn="tl">
                    <a:srgbClr val="000000">
                      <a:alpha val="43137"/>
                    </a:srgbClr>
                  </a:outerShdw>
                </a:effectLst>
                <a:latin typeface="Ravie" panose="04040805050809020602" pitchFamily="82" charset="0"/>
              </a:rPr>
              <a:t>Some things to be considered first…</a:t>
            </a:r>
            <a:endParaRPr lang="en-AU" sz="5400" cap="none" spc="0" dirty="0">
              <a:ln>
                <a:solidFill>
                  <a:srgbClr val="993300"/>
                </a:solidFill>
                <a:prstDash val="solid"/>
              </a:ln>
              <a:effectLst>
                <a:outerShdw blurRad="38100" dist="38100" dir="2700000" algn="tl">
                  <a:srgbClr val="000000">
                    <a:alpha val="43137"/>
                  </a:srgbClr>
                </a:outerShdw>
              </a:effectLst>
              <a:latin typeface="Ravie" panose="04040805050809020602" pitchFamily="82" charset="0"/>
            </a:endParaRPr>
          </a:p>
        </p:txBody>
      </p:sp>
    </p:spTree>
    <p:extLst>
      <p:ext uri="{BB962C8B-B14F-4D97-AF65-F5344CB8AC3E}">
        <p14:creationId xmlns:p14="http://schemas.microsoft.com/office/powerpoint/2010/main" val="358387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0" y="152400"/>
            <a:ext cx="42830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b="1" dirty="0" smtClean="0">
                <a:solidFill>
                  <a:srgbClr val="3333FF"/>
                </a:solidFill>
                <a:effectLst>
                  <a:outerShdw blurRad="38100" dist="38100" dir="2700000" algn="tl">
                    <a:srgbClr val="000000">
                      <a:alpha val="43137"/>
                    </a:srgbClr>
                  </a:outerShdw>
                </a:effectLst>
                <a:latin typeface="Ravie" panose="04040805050809020602" pitchFamily="82" charset="0"/>
              </a:rPr>
              <a:t>DISJOINT SETS</a:t>
            </a:r>
            <a:endParaRPr lang="en-AU" altLang="es-CO" b="1" dirty="0">
              <a:solidFill>
                <a:srgbClr val="3333FF"/>
              </a:solidFill>
              <a:effectLst>
                <a:outerShdw blurRad="38100" dist="38100" dir="2700000" algn="tl">
                  <a:srgbClr val="000000">
                    <a:alpha val="43137"/>
                  </a:srgbClr>
                </a:outerShdw>
              </a:effectLst>
              <a:latin typeface="Ravie" panose="04040805050809020602" pitchFamily="82" charset="0"/>
            </a:endParaRPr>
          </a:p>
        </p:txBody>
      </p:sp>
      <p:sp>
        <p:nvSpPr>
          <p:cNvPr id="3" name="Text Box 6"/>
          <p:cNvSpPr txBox="1">
            <a:spLocks noChangeArrowheads="1"/>
          </p:cNvSpPr>
          <p:nvPr/>
        </p:nvSpPr>
        <p:spPr bwMode="auto">
          <a:xfrm>
            <a:off x="0" y="790575"/>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dirty="0" smtClean="0">
                <a:latin typeface="Snap ITC" panose="04040A07060A02020202" pitchFamily="82" charset="0"/>
              </a:rPr>
              <a:t>Two set are disjoint when they do not have common elements.</a:t>
            </a:r>
            <a:endParaRPr lang="en-AU" altLang="es-CO" sz="2800" dirty="0">
              <a:latin typeface="Snap ITC" panose="04040A07060A02020202" pitchFamily="82" charset="0"/>
            </a:endParaRPr>
          </a:p>
        </p:txBody>
      </p:sp>
      <p:sp>
        <p:nvSpPr>
          <p:cNvPr id="4" name="Text Box 7"/>
          <p:cNvSpPr txBox="1">
            <a:spLocks noChangeArrowheads="1"/>
          </p:cNvSpPr>
          <p:nvPr/>
        </p:nvSpPr>
        <p:spPr bwMode="auto">
          <a:xfrm>
            <a:off x="0" y="1897668"/>
            <a:ext cx="2270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b="1" dirty="0" smtClean="0">
                <a:ln>
                  <a:solidFill>
                    <a:sysClr val="windowText" lastClr="000000"/>
                  </a:solidFill>
                </a:ln>
                <a:solidFill>
                  <a:srgbClr val="FF0000"/>
                </a:solidFill>
                <a:effectLst>
                  <a:outerShdw blurRad="38100" dist="38100" dir="2700000" algn="tl">
                    <a:srgbClr val="000000">
                      <a:alpha val="43137"/>
                    </a:srgbClr>
                  </a:outerShdw>
                </a:effectLst>
                <a:latin typeface="Snap ITC" panose="04040A07060A02020202" pitchFamily="82" charset="0"/>
              </a:rPr>
              <a:t>GRAPHIC</a:t>
            </a:r>
            <a:endParaRPr lang="en-AU" altLang="es-CO" sz="2800" b="1" dirty="0">
              <a:ln>
                <a:solidFill>
                  <a:sysClr val="windowText" lastClr="000000"/>
                </a:solidFill>
              </a:ln>
              <a:solidFill>
                <a:srgbClr val="FF0000"/>
              </a:solidFill>
              <a:effectLst>
                <a:outerShdw blurRad="38100" dist="38100" dir="2700000" algn="tl">
                  <a:srgbClr val="000000">
                    <a:alpha val="43137"/>
                  </a:srgbClr>
                </a:outerShdw>
              </a:effectLst>
              <a:latin typeface="Snap ITC" panose="04040A07060A02020202" pitchFamily="82" charset="0"/>
            </a:endParaRPr>
          </a:p>
        </p:txBody>
      </p:sp>
      <p:sp>
        <p:nvSpPr>
          <p:cNvPr id="5" name="Rectangle 8"/>
          <p:cNvSpPr>
            <a:spLocks noChangeArrowheads="1"/>
          </p:cNvSpPr>
          <p:nvPr/>
        </p:nvSpPr>
        <p:spPr bwMode="auto">
          <a:xfrm>
            <a:off x="539601" y="2853729"/>
            <a:ext cx="2232025" cy="1944688"/>
          </a:xfrm>
          <a:prstGeom prst="rect">
            <a:avLst/>
          </a:prstGeom>
          <a:solidFill>
            <a:srgbClr val="FFFF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6" name="Oval 10"/>
          <p:cNvSpPr>
            <a:spLocks noChangeArrowheads="1"/>
          </p:cNvSpPr>
          <p:nvPr/>
        </p:nvSpPr>
        <p:spPr bwMode="auto">
          <a:xfrm>
            <a:off x="3203426" y="2890242"/>
            <a:ext cx="1871662" cy="2016125"/>
          </a:xfrm>
          <a:prstGeom prst="ellipse">
            <a:avLst/>
          </a:prstGeom>
          <a:solidFill>
            <a:srgbClr val="35F343"/>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7" name="Text Box 11"/>
          <p:cNvSpPr txBox="1">
            <a:spLocks noChangeArrowheads="1"/>
          </p:cNvSpPr>
          <p:nvPr/>
        </p:nvSpPr>
        <p:spPr bwMode="auto">
          <a:xfrm>
            <a:off x="106213" y="2853729"/>
            <a:ext cx="647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A</a:t>
            </a:r>
          </a:p>
        </p:txBody>
      </p:sp>
      <p:sp>
        <p:nvSpPr>
          <p:cNvPr id="8" name="Text Box 12"/>
          <p:cNvSpPr txBox="1">
            <a:spLocks noChangeArrowheads="1"/>
          </p:cNvSpPr>
          <p:nvPr/>
        </p:nvSpPr>
        <p:spPr bwMode="auto">
          <a:xfrm>
            <a:off x="3058963" y="2782292"/>
            <a:ext cx="6477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B</a:t>
            </a:r>
          </a:p>
        </p:txBody>
      </p:sp>
      <p:sp>
        <p:nvSpPr>
          <p:cNvPr id="9" name="Text Box 13"/>
          <p:cNvSpPr txBox="1">
            <a:spLocks noChangeArrowheads="1"/>
          </p:cNvSpPr>
          <p:nvPr/>
        </p:nvSpPr>
        <p:spPr bwMode="auto">
          <a:xfrm>
            <a:off x="1403201" y="3969742"/>
            <a:ext cx="2873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1</a:t>
            </a:r>
          </a:p>
        </p:txBody>
      </p:sp>
      <p:sp>
        <p:nvSpPr>
          <p:cNvPr id="10" name="Text Box 14"/>
          <p:cNvSpPr txBox="1">
            <a:spLocks noChangeArrowheads="1"/>
          </p:cNvSpPr>
          <p:nvPr/>
        </p:nvSpPr>
        <p:spPr bwMode="auto">
          <a:xfrm>
            <a:off x="898376" y="3106142"/>
            <a:ext cx="43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7</a:t>
            </a:r>
          </a:p>
        </p:txBody>
      </p:sp>
      <p:sp>
        <p:nvSpPr>
          <p:cNvPr id="11" name="Text Box 15"/>
          <p:cNvSpPr txBox="1">
            <a:spLocks noChangeArrowheads="1"/>
          </p:cNvSpPr>
          <p:nvPr/>
        </p:nvSpPr>
        <p:spPr bwMode="auto">
          <a:xfrm>
            <a:off x="755501" y="3790354"/>
            <a:ext cx="43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5</a:t>
            </a:r>
          </a:p>
        </p:txBody>
      </p:sp>
      <p:sp>
        <p:nvSpPr>
          <p:cNvPr id="12" name="Text Box 16"/>
          <p:cNvSpPr txBox="1">
            <a:spLocks noChangeArrowheads="1"/>
          </p:cNvSpPr>
          <p:nvPr/>
        </p:nvSpPr>
        <p:spPr bwMode="auto">
          <a:xfrm>
            <a:off x="1835001" y="3790354"/>
            <a:ext cx="433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3</a:t>
            </a:r>
          </a:p>
        </p:txBody>
      </p:sp>
      <p:sp>
        <p:nvSpPr>
          <p:cNvPr id="13" name="Text Box 17"/>
          <p:cNvSpPr txBox="1">
            <a:spLocks noChangeArrowheads="1"/>
          </p:cNvSpPr>
          <p:nvPr/>
        </p:nvSpPr>
        <p:spPr bwMode="auto">
          <a:xfrm>
            <a:off x="1619101" y="3141067"/>
            <a:ext cx="3603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9</a:t>
            </a:r>
          </a:p>
        </p:txBody>
      </p:sp>
      <p:sp>
        <p:nvSpPr>
          <p:cNvPr id="14" name="Text Box 18"/>
          <p:cNvSpPr txBox="1">
            <a:spLocks noChangeArrowheads="1"/>
          </p:cNvSpPr>
          <p:nvPr/>
        </p:nvSpPr>
        <p:spPr bwMode="auto">
          <a:xfrm>
            <a:off x="3419326" y="3790354"/>
            <a:ext cx="358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2</a:t>
            </a:r>
          </a:p>
        </p:txBody>
      </p:sp>
      <p:sp>
        <p:nvSpPr>
          <p:cNvPr id="15" name="Text Box 19"/>
          <p:cNvSpPr txBox="1">
            <a:spLocks noChangeArrowheads="1"/>
          </p:cNvSpPr>
          <p:nvPr/>
        </p:nvSpPr>
        <p:spPr bwMode="auto">
          <a:xfrm>
            <a:off x="3851126" y="3106142"/>
            <a:ext cx="358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4</a:t>
            </a:r>
          </a:p>
        </p:txBody>
      </p:sp>
      <p:sp>
        <p:nvSpPr>
          <p:cNvPr id="16" name="Text Box 20"/>
          <p:cNvSpPr txBox="1">
            <a:spLocks noChangeArrowheads="1"/>
          </p:cNvSpPr>
          <p:nvPr/>
        </p:nvSpPr>
        <p:spPr bwMode="auto">
          <a:xfrm>
            <a:off x="3959076" y="4185642"/>
            <a:ext cx="358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8</a:t>
            </a:r>
          </a:p>
        </p:txBody>
      </p:sp>
      <p:sp>
        <p:nvSpPr>
          <p:cNvPr id="17" name="Text Box 21"/>
          <p:cNvSpPr txBox="1">
            <a:spLocks noChangeArrowheads="1"/>
          </p:cNvSpPr>
          <p:nvPr/>
        </p:nvSpPr>
        <p:spPr bwMode="auto">
          <a:xfrm>
            <a:off x="4427388" y="3609379"/>
            <a:ext cx="358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6</a:t>
            </a:r>
          </a:p>
        </p:txBody>
      </p:sp>
      <p:sp>
        <p:nvSpPr>
          <p:cNvPr id="18" name="Text Box 23"/>
          <p:cNvSpPr txBox="1">
            <a:spLocks noChangeArrowheads="1"/>
          </p:cNvSpPr>
          <p:nvPr/>
        </p:nvSpPr>
        <p:spPr bwMode="auto">
          <a:xfrm>
            <a:off x="5219551" y="3395067"/>
            <a:ext cx="9366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6000">
                <a:sym typeface="Symbol" pitchFamily="18" charset="2"/>
              </a:rPr>
              <a:t></a:t>
            </a:r>
          </a:p>
        </p:txBody>
      </p:sp>
      <p:sp>
        <p:nvSpPr>
          <p:cNvPr id="19" name="Text Box 24"/>
          <p:cNvSpPr txBox="1">
            <a:spLocks noChangeArrowheads="1"/>
          </p:cNvSpPr>
          <p:nvPr/>
        </p:nvSpPr>
        <p:spPr bwMode="auto">
          <a:xfrm>
            <a:off x="5219551" y="2637829"/>
            <a:ext cx="863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6000">
                <a:sym typeface="Symbol" pitchFamily="18" charset="2"/>
              </a:rPr>
              <a:t></a:t>
            </a:r>
          </a:p>
        </p:txBody>
      </p:sp>
      <p:sp>
        <p:nvSpPr>
          <p:cNvPr id="20" name="Text Box 25"/>
          <p:cNvSpPr txBox="1">
            <a:spLocks noChangeArrowheads="1"/>
          </p:cNvSpPr>
          <p:nvPr/>
        </p:nvSpPr>
        <p:spPr bwMode="auto">
          <a:xfrm>
            <a:off x="5219551" y="4150717"/>
            <a:ext cx="7191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6000">
                <a:sym typeface="Symbol" pitchFamily="18" charset="2"/>
              </a:rPr>
              <a:t></a:t>
            </a:r>
          </a:p>
        </p:txBody>
      </p:sp>
      <p:sp>
        <p:nvSpPr>
          <p:cNvPr id="21" name="Text Box 26"/>
          <p:cNvSpPr txBox="1">
            <a:spLocks noChangeArrowheads="1"/>
          </p:cNvSpPr>
          <p:nvPr/>
        </p:nvSpPr>
        <p:spPr bwMode="auto">
          <a:xfrm>
            <a:off x="5942911" y="3053327"/>
            <a:ext cx="305911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AU" altLang="es-CO" sz="2000" i="1" dirty="0" smtClean="0">
                <a:latin typeface="Snap ITC" panose="04040A07060A02020202" pitchFamily="82" charset="0"/>
              </a:rPr>
              <a:t>As you can see sets A and B has not common elements so both sets are DISJOINT SETS.</a:t>
            </a:r>
            <a:endParaRPr lang="en-AU" altLang="es-CO" sz="2000" i="1" dirty="0">
              <a:latin typeface="Snap ITC" panose="04040A07060A02020202" pitchFamily="82" charset="0"/>
            </a:endParaRPr>
          </a:p>
        </p:txBody>
      </p:sp>
    </p:spTree>
    <p:extLst>
      <p:ext uri="{BB962C8B-B14F-4D97-AF65-F5344CB8AC3E}">
        <p14:creationId xmlns:p14="http://schemas.microsoft.com/office/powerpoint/2010/main" val="300040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20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20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000"/>
                                        <p:tgtEl>
                                          <p:spTgt spid="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2000"/>
                                        <p:tgtEl>
                                          <p:spTgt spid="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2000"/>
                                        <p:tgtEl>
                                          <p:spTgt spid="1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2000"/>
                                        <p:tgtEl>
                                          <p:spTgt spid="1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2000"/>
                                        <p:tgtEl>
                                          <p:spTgt spid="1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2000"/>
                                        <p:tgtEl>
                                          <p:spTgt spid="1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2000"/>
                                        <p:tgtEl>
                                          <p:spTgt spid="1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2000"/>
                                        <p:tgtEl>
                                          <p:spTgt spid="1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2000"/>
                                        <p:tgtEl>
                                          <p:spTgt spid="20"/>
                                        </p:tgtEl>
                                      </p:cBhvr>
                                    </p:animEffect>
                                  </p:childTnLst>
                                </p:cTn>
                              </p:par>
                            </p:childTnLst>
                          </p:cTn>
                        </p:par>
                        <p:par>
                          <p:cTn id="69" fill="hold">
                            <p:stCondLst>
                              <p:cond delay="2000"/>
                            </p:stCondLst>
                            <p:childTnLst>
                              <p:par>
                                <p:cTn id="70" presetID="27" presetClass="entr" presetSubtype="0" fill="hold" grpId="0" nodeType="afterEffect">
                                  <p:stCondLst>
                                    <p:cond delay="0"/>
                                  </p:stCondLst>
                                  <p:iterate type="lt">
                                    <p:tmPct val="50000"/>
                                  </p:iterate>
                                  <p:childTnLst>
                                    <p:set>
                                      <p:cBhvr>
                                        <p:cTn id="71" dur="1" fill="hold">
                                          <p:stCondLst>
                                            <p:cond delay="0"/>
                                          </p:stCondLst>
                                        </p:cTn>
                                        <p:tgtEl>
                                          <p:spTgt spid="21"/>
                                        </p:tgtEl>
                                        <p:attrNameLst>
                                          <p:attrName>style.visibility</p:attrName>
                                        </p:attrNameLst>
                                      </p:cBhvr>
                                      <p:to>
                                        <p:strVal val="visible"/>
                                      </p:to>
                                    </p:set>
                                    <p:anim calcmode="discrete" valueType="clr">
                                      <p:cBhvr override="childStyle">
                                        <p:cTn id="72"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21"/>
                                        </p:tgtEl>
                                        <p:attrNameLst>
                                          <p:attrName>fillcolor</p:attrName>
                                        </p:attrNameLst>
                                      </p:cBhvr>
                                      <p:tavLst>
                                        <p:tav tm="0">
                                          <p:val>
                                            <p:clrVal>
                                              <a:schemeClr val="accent2"/>
                                            </p:clrVal>
                                          </p:val>
                                        </p:tav>
                                        <p:tav tm="50000">
                                          <p:val>
                                            <p:clrVal>
                                              <a:schemeClr val="hlink"/>
                                            </p:clrVal>
                                          </p:val>
                                        </p:tav>
                                      </p:tavLst>
                                    </p:anim>
                                    <p:set>
                                      <p:cBhvr>
                                        <p:cTn id="74" dur="80"/>
                                        <p:tgtEl>
                                          <p:spTgt spid="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 y="149225"/>
            <a:ext cx="32758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smtClean="0">
                <a:solidFill>
                  <a:srgbClr val="3333FF"/>
                </a:solidFill>
                <a:effectLst>
                  <a:outerShdw blurRad="38100" dist="38100" dir="2700000" algn="tl">
                    <a:srgbClr val="000000">
                      <a:alpha val="43137"/>
                    </a:srgbClr>
                  </a:outerShdw>
                </a:effectLst>
                <a:latin typeface="Ravie" panose="04040805050809020602" pitchFamily="82" charset="0"/>
              </a:rPr>
              <a:t>SET OF SET</a:t>
            </a:r>
            <a:endParaRPr lang="es-ES" altLang="es-CO" b="1" dirty="0">
              <a:solidFill>
                <a:srgbClr val="3333FF"/>
              </a:solidFill>
              <a:effectLst>
                <a:outerShdw blurRad="38100" dist="38100" dir="2700000" algn="tl">
                  <a:srgbClr val="000000">
                    <a:alpha val="43137"/>
                  </a:srgbClr>
                </a:outerShdw>
              </a:effectLst>
              <a:latin typeface="Ravie" panose="04040805050809020602" pitchFamily="82" charset="0"/>
            </a:endParaRPr>
          </a:p>
        </p:txBody>
      </p:sp>
      <p:sp>
        <p:nvSpPr>
          <p:cNvPr id="3" name="Text Box 6"/>
          <p:cNvSpPr txBox="1">
            <a:spLocks noChangeArrowheads="1"/>
          </p:cNvSpPr>
          <p:nvPr/>
        </p:nvSpPr>
        <p:spPr bwMode="auto">
          <a:xfrm>
            <a:off x="0" y="657225"/>
            <a:ext cx="75963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dirty="0" smtClean="0">
                <a:latin typeface="Snap ITC" panose="04040A07060A02020202" pitchFamily="82" charset="0"/>
              </a:rPr>
              <a:t>It is a set which elements are sets.</a:t>
            </a:r>
            <a:endParaRPr lang="en-AU" altLang="es-CO" sz="2800" dirty="0">
              <a:latin typeface="Snap ITC" panose="04040A07060A02020202" pitchFamily="82" charset="0"/>
            </a:endParaRPr>
          </a:p>
        </p:txBody>
      </p:sp>
      <p:sp>
        <p:nvSpPr>
          <p:cNvPr id="4" name="Text Box 7"/>
          <p:cNvSpPr txBox="1">
            <a:spLocks noChangeArrowheads="1"/>
          </p:cNvSpPr>
          <p:nvPr/>
        </p:nvSpPr>
        <p:spPr bwMode="auto">
          <a:xfrm>
            <a:off x="0" y="1196975"/>
            <a:ext cx="24117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dirty="0" err="1" smtClean="0">
                <a:solidFill>
                  <a:srgbClr val="E71505"/>
                </a:solidFill>
                <a:latin typeface="Ravie" panose="04040805050809020602" pitchFamily="82" charset="0"/>
              </a:rPr>
              <a:t>Example</a:t>
            </a:r>
            <a:r>
              <a:rPr lang="es-ES" altLang="es-CO" sz="2800" b="1" dirty="0" smtClean="0">
                <a:solidFill>
                  <a:srgbClr val="E71505"/>
                </a:solidFill>
                <a:latin typeface="Ravie" panose="04040805050809020602" pitchFamily="82" charset="0"/>
              </a:rPr>
              <a:t>:</a:t>
            </a:r>
            <a:endParaRPr lang="es-ES" altLang="es-CO" sz="2800" b="1" dirty="0">
              <a:solidFill>
                <a:srgbClr val="E71505"/>
              </a:solidFill>
              <a:latin typeface="Ravie" panose="04040805050809020602" pitchFamily="82" charset="0"/>
            </a:endParaRPr>
          </a:p>
        </p:txBody>
      </p:sp>
      <p:sp>
        <p:nvSpPr>
          <p:cNvPr id="5" name="Text Box 8"/>
          <p:cNvSpPr txBox="1">
            <a:spLocks noChangeArrowheads="1"/>
          </p:cNvSpPr>
          <p:nvPr/>
        </p:nvSpPr>
        <p:spPr bwMode="auto">
          <a:xfrm>
            <a:off x="1547267" y="1901825"/>
            <a:ext cx="60494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dirty="0">
                <a:latin typeface="Snap ITC" panose="04040A07060A02020202" pitchFamily="82" charset="0"/>
              </a:rPr>
              <a:t>F = {{a}, {b}, {a, b}, {a, b, c}}</a:t>
            </a:r>
          </a:p>
        </p:txBody>
      </p:sp>
      <p:sp>
        <p:nvSpPr>
          <p:cNvPr id="6" name="Text Box 9"/>
          <p:cNvSpPr txBox="1">
            <a:spLocks noChangeArrowheads="1"/>
          </p:cNvSpPr>
          <p:nvPr/>
        </p:nvSpPr>
        <p:spPr bwMode="auto">
          <a:xfrm>
            <a:off x="0" y="2564904"/>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dirty="0" smtClean="0">
                <a:latin typeface="Snap ITC" panose="04040A07060A02020202" pitchFamily="82" charset="0"/>
              </a:rPr>
              <a:t>You can see that elements of the set F also are sets.</a:t>
            </a:r>
            <a:endParaRPr lang="en-AU" altLang="es-CO" sz="2800" dirty="0">
              <a:latin typeface="Snap ITC" panose="04040A07060A02020202" pitchFamily="82" charset="0"/>
            </a:endParaRPr>
          </a:p>
        </p:txBody>
      </p:sp>
      <p:sp>
        <p:nvSpPr>
          <p:cNvPr id="7" name="Text Box 10"/>
          <p:cNvSpPr txBox="1">
            <a:spLocks noChangeArrowheads="1"/>
          </p:cNvSpPr>
          <p:nvPr/>
        </p:nvSpPr>
        <p:spPr bwMode="auto">
          <a:xfrm>
            <a:off x="1" y="3519011"/>
            <a:ext cx="66602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dirty="0" smtClean="0">
                <a:latin typeface="Snap ITC" panose="04040A07060A02020202" pitchFamily="82" charset="0"/>
              </a:rPr>
              <a:t>{a} is an element of F so {a} </a:t>
            </a:r>
            <a:r>
              <a:rPr lang="en-AU" altLang="es-CO" sz="2800" dirty="0" smtClean="0">
                <a:latin typeface="Snap ITC" panose="04040A07060A02020202" pitchFamily="82" charset="0"/>
                <a:sym typeface="Symbol"/>
              </a:rPr>
              <a:t> </a:t>
            </a:r>
            <a:r>
              <a:rPr lang="en-AU" altLang="es-CO" sz="2800" dirty="0" smtClean="0">
                <a:latin typeface="Snap ITC" panose="04040A07060A02020202" pitchFamily="82" charset="0"/>
              </a:rPr>
              <a:t>F  </a:t>
            </a:r>
            <a:endParaRPr lang="en-AU" altLang="es-CO" sz="2800" dirty="0">
              <a:latin typeface="Snap ITC" panose="04040A07060A02020202" pitchFamily="82" charset="0"/>
            </a:endParaRPr>
          </a:p>
        </p:txBody>
      </p:sp>
      <p:sp>
        <p:nvSpPr>
          <p:cNvPr id="9" name="Text Box 13"/>
          <p:cNvSpPr txBox="1">
            <a:spLocks noChangeArrowheads="1"/>
          </p:cNvSpPr>
          <p:nvPr/>
        </p:nvSpPr>
        <p:spPr bwMode="auto">
          <a:xfrm>
            <a:off x="0" y="4293096"/>
            <a:ext cx="70922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dirty="0" smtClean="0">
                <a:latin typeface="Snap ITC" panose="04040A07060A02020202" pitchFamily="82" charset="0"/>
              </a:rPr>
              <a:t>Is it correct to say that {b} </a:t>
            </a:r>
            <a:r>
              <a:rPr lang="en-AU" altLang="es-CO" sz="2800" dirty="0" smtClean="0">
                <a:latin typeface="Snap ITC" panose="04040A07060A02020202" pitchFamily="82" charset="0"/>
                <a:sym typeface="Symbol"/>
              </a:rPr>
              <a:t> </a:t>
            </a:r>
            <a:r>
              <a:rPr lang="en-AU" altLang="es-CO" sz="2800" dirty="0" smtClean="0">
                <a:latin typeface="Snap ITC" panose="04040A07060A02020202" pitchFamily="82" charset="0"/>
              </a:rPr>
              <a:t>F?</a:t>
            </a:r>
            <a:endParaRPr lang="en-AU" altLang="es-CO" sz="2800" dirty="0">
              <a:latin typeface="Snap ITC" panose="04040A07060A02020202" pitchFamily="82" charset="0"/>
            </a:endParaRPr>
          </a:p>
        </p:txBody>
      </p:sp>
      <p:sp>
        <p:nvSpPr>
          <p:cNvPr id="11" name="Text Box 15"/>
          <p:cNvSpPr txBox="1">
            <a:spLocks noChangeArrowheads="1"/>
          </p:cNvSpPr>
          <p:nvPr/>
        </p:nvSpPr>
        <p:spPr bwMode="auto">
          <a:xfrm>
            <a:off x="7092280" y="4297204"/>
            <a:ext cx="863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dirty="0"/>
              <a:t>NO</a:t>
            </a:r>
          </a:p>
        </p:txBody>
      </p:sp>
      <p:sp>
        <p:nvSpPr>
          <p:cNvPr id="12" name="Text Box 16"/>
          <p:cNvSpPr txBox="1">
            <a:spLocks noChangeArrowheads="1"/>
          </p:cNvSpPr>
          <p:nvPr/>
        </p:nvSpPr>
        <p:spPr bwMode="auto">
          <a:xfrm>
            <a:off x="0" y="499745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dirty="0" smtClean="0">
                <a:latin typeface="Snap ITC" panose="04040A07060A02020202" pitchFamily="82" charset="0"/>
              </a:rPr>
              <a:t>Because {b} is an element of F, the right is {b} </a:t>
            </a:r>
            <a:r>
              <a:rPr lang="en-AU" altLang="es-CO" sz="2800" dirty="0" smtClean="0">
                <a:latin typeface="Snap ITC" panose="04040A07060A02020202" pitchFamily="82" charset="0"/>
                <a:sym typeface="Symbol"/>
              </a:rPr>
              <a:t> </a:t>
            </a:r>
            <a:r>
              <a:rPr lang="en-AU" altLang="es-CO" sz="2800" dirty="0" smtClean="0">
                <a:latin typeface="Snap ITC" panose="04040A07060A02020202" pitchFamily="82" charset="0"/>
              </a:rPr>
              <a:t>F  </a:t>
            </a:r>
            <a:endParaRPr lang="en-AU" altLang="es-CO" sz="2800" dirty="0">
              <a:latin typeface="Snap ITC" panose="04040A07060A02020202" pitchFamily="82" charset="0"/>
            </a:endParaRPr>
          </a:p>
        </p:txBody>
      </p:sp>
    </p:spTree>
    <p:extLst>
      <p:ext uri="{BB962C8B-B14F-4D97-AF65-F5344CB8AC3E}">
        <p14:creationId xmlns:p14="http://schemas.microsoft.com/office/powerpoint/2010/main" val="5794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ppt_x</p:attrName>
                                        </p:attrNameLst>
                                      </p:cBhvr>
                                      <p:tavLst>
                                        <p:tav tm="0">
                                          <p:val>
                                            <p:strVal val="#ppt_x-.2"/>
                                          </p:val>
                                        </p:tav>
                                        <p:tav tm="100000">
                                          <p:val>
                                            <p:strVal val="#ppt_x"/>
                                          </p:val>
                                        </p:tav>
                                      </p:tavLst>
                                    </p:anim>
                                    <p:anim calcmode="lin" valueType="num">
                                      <p:cBhvr>
                                        <p:cTn id="19"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5"/>
                                        </p:tgtEl>
                                        <p:attrNameLst>
                                          <p:attrName>style.visibility</p:attrName>
                                        </p:attrNameLst>
                                      </p:cBhvr>
                                      <p:to>
                                        <p:strVal val="visible"/>
                                      </p:to>
                                    </p:set>
                                    <p:anim calcmode="discrete" valueType="clr">
                                      <p:cBhvr override="childStyle">
                                        <p:cTn id="25"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5"/>
                                        </p:tgtEl>
                                        <p:attrNameLst>
                                          <p:attrName>fillcolor</p:attrName>
                                        </p:attrNameLst>
                                      </p:cBhvr>
                                      <p:tavLst>
                                        <p:tav tm="0">
                                          <p:val>
                                            <p:clrVal>
                                              <a:schemeClr val="accent2"/>
                                            </p:clrVal>
                                          </p:val>
                                        </p:tav>
                                        <p:tav tm="50000">
                                          <p:val>
                                            <p:clrVal>
                                              <a:schemeClr val="hlink"/>
                                            </p:clrVal>
                                          </p:val>
                                        </p:tav>
                                      </p:tavLst>
                                    </p:anim>
                                    <p:set>
                                      <p:cBhvr>
                                        <p:cTn id="27" dur="80"/>
                                        <p:tgtEl>
                                          <p:spTgt spid="5"/>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7"/>
                                        </p:tgtEl>
                                        <p:attrNameLst>
                                          <p:attrName>style.visibility</p:attrName>
                                        </p:attrNameLst>
                                      </p:cBhvr>
                                      <p:to>
                                        <p:strVal val="visible"/>
                                      </p:to>
                                    </p:set>
                                    <p:anim calcmode="discrete" valueType="clr">
                                      <p:cBhvr override="childStyle">
                                        <p:cTn id="3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7"/>
                                        </p:tgtEl>
                                        <p:attrNameLst>
                                          <p:attrName>fillcolor</p:attrName>
                                        </p:attrNameLst>
                                      </p:cBhvr>
                                      <p:tavLst>
                                        <p:tav tm="0">
                                          <p:val>
                                            <p:clrVal>
                                              <a:schemeClr val="accent2"/>
                                            </p:clrVal>
                                          </p:val>
                                        </p:tav>
                                        <p:tav tm="50000">
                                          <p:val>
                                            <p:clrVal>
                                              <a:schemeClr val="hlink"/>
                                            </p:clrVal>
                                          </p:val>
                                        </p:tav>
                                      </p:tavLst>
                                    </p:anim>
                                    <p:set>
                                      <p:cBhvr>
                                        <p:cTn id="39" dur="80"/>
                                        <p:tgtEl>
                                          <p:spTgt spid="7"/>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9"/>
                                        </p:tgtEl>
                                        <p:attrNameLst>
                                          <p:attrName>style.visibility</p:attrName>
                                        </p:attrNameLst>
                                      </p:cBhvr>
                                      <p:to>
                                        <p:strVal val="visible"/>
                                      </p:to>
                                    </p:set>
                                    <p:anim calcmode="discrete" valueType="clr">
                                      <p:cBhvr override="childStyle">
                                        <p:cTn id="44"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9"/>
                                        </p:tgtEl>
                                        <p:attrNameLst>
                                          <p:attrName>fillcolor</p:attrName>
                                        </p:attrNameLst>
                                      </p:cBhvr>
                                      <p:tavLst>
                                        <p:tav tm="0">
                                          <p:val>
                                            <p:clrVal>
                                              <a:schemeClr val="accent2"/>
                                            </p:clrVal>
                                          </p:val>
                                        </p:tav>
                                        <p:tav tm="50000">
                                          <p:val>
                                            <p:clrVal>
                                              <a:schemeClr val="hlink"/>
                                            </p:clrVal>
                                          </p:val>
                                        </p:tav>
                                      </p:tavLst>
                                    </p:anim>
                                    <p:set>
                                      <p:cBhvr>
                                        <p:cTn id="46" dur="80"/>
                                        <p:tgtEl>
                                          <p:spTgt spid="9"/>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2000"/>
                                        <p:tgtEl>
                                          <p:spTgt spid="11"/>
                                        </p:tgtEl>
                                      </p:cBhvr>
                                    </p:animEffect>
                                  </p:childTnLst>
                                </p:cTn>
                              </p:par>
                            </p:childTnLst>
                          </p:cTn>
                        </p:par>
                        <p:par>
                          <p:cTn id="52" fill="hold">
                            <p:stCondLst>
                              <p:cond delay="2000"/>
                            </p:stCondLst>
                            <p:childTnLst>
                              <p:par>
                                <p:cTn id="53" presetID="8" presetClass="emph" presetSubtype="0" fill="hold" grpId="1" nodeType="afterEffect">
                                  <p:stCondLst>
                                    <p:cond delay="0"/>
                                  </p:stCondLst>
                                  <p:childTnLst>
                                    <p:animRot by="21600000">
                                      <p:cBhvr>
                                        <p:cTn id="54" dur="2000" fill="hold"/>
                                        <p:tgtEl>
                                          <p:spTgt spid="11"/>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27" presetClass="entr" presetSubtype="0" fill="hold" grpId="0" nodeType="clickEffect">
                                  <p:stCondLst>
                                    <p:cond delay="0"/>
                                  </p:stCondLst>
                                  <p:iterate type="lt">
                                    <p:tmPct val="50000"/>
                                  </p:iterate>
                                  <p:childTnLst>
                                    <p:set>
                                      <p:cBhvr>
                                        <p:cTn id="58" dur="1" fill="hold">
                                          <p:stCondLst>
                                            <p:cond delay="0"/>
                                          </p:stCondLst>
                                        </p:cTn>
                                        <p:tgtEl>
                                          <p:spTgt spid="12"/>
                                        </p:tgtEl>
                                        <p:attrNameLst>
                                          <p:attrName>style.visibility</p:attrName>
                                        </p:attrNameLst>
                                      </p:cBhvr>
                                      <p:to>
                                        <p:strVal val="visible"/>
                                      </p:to>
                                    </p:set>
                                    <p:anim calcmode="discrete" valueType="clr">
                                      <p:cBhvr override="childStyle">
                                        <p:cTn id="59"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2"/>
                                        </p:tgtEl>
                                        <p:attrNameLst>
                                          <p:attrName>fillcolor</p:attrName>
                                        </p:attrNameLst>
                                      </p:cBhvr>
                                      <p:tavLst>
                                        <p:tav tm="0">
                                          <p:val>
                                            <p:clrVal>
                                              <a:schemeClr val="accent2"/>
                                            </p:clrVal>
                                          </p:val>
                                        </p:tav>
                                        <p:tav tm="50000">
                                          <p:val>
                                            <p:clrVal>
                                              <a:schemeClr val="hlink"/>
                                            </p:clrVal>
                                          </p:val>
                                        </p:tav>
                                      </p:tavLst>
                                    </p:anim>
                                    <p:set>
                                      <p:cBhvr>
                                        <p:cTn id="61"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9" grpId="0"/>
      <p:bldP spid="11" grpId="0"/>
      <p:bldP spid="11" grpId="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0" y="116632"/>
            <a:ext cx="34914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b="1" dirty="0" smtClean="0">
                <a:solidFill>
                  <a:srgbClr val="3333FF"/>
                </a:solidFill>
                <a:effectLst>
                  <a:outerShdw blurRad="38100" dist="38100" dir="2700000" algn="tl">
                    <a:srgbClr val="000000">
                      <a:alpha val="43137"/>
                    </a:srgbClr>
                  </a:outerShdw>
                </a:effectLst>
                <a:latin typeface="Ravie" panose="04040805050809020602" pitchFamily="82" charset="0"/>
              </a:rPr>
              <a:t>POWER SET</a:t>
            </a:r>
            <a:endParaRPr lang="en-AU" altLang="es-CO" b="1" dirty="0">
              <a:solidFill>
                <a:srgbClr val="3333FF"/>
              </a:solidFill>
              <a:effectLst>
                <a:outerShdw blurRad="38100" dist="38100" dir="2700000" algn="tl">
                  <a:srgbClr val="000000">
                    <a:alpha val="43137"/>
                  </a:srgbClr>
                </a:outerShdw>
              </a:effectLst>
              <a:latin typeface="Ravie" panose="04040805050809020602" pitchFamily="82" charset="0"/>
            </a:endParaRPr>
          </a:p>
        </p:txBody>
      </p:sp>
      <p:sp>
        <p:nvSpPr>
          <p:cNvPr id="3" name="Text Box 6"/>
          <p:cNvSpPr txBox="1">
            <a:spLocks noChangeArrowheads="1"/>
          </p:cNvSpPr>
          <p:nvPr/>
        </p:nvSpPr>
        <p:spPr bwMode="auto">
          <a:xfrm>
            <a:off x="0" y="728663"/>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AU" altLang="es-CO" sz="2800" dirty="0" smtClean="0">
                <a:latin typeface="Snap ITC" panose="04040A07060A02020202" pitchFamily="82" charset="0"/>
              </a:rPr>
              <a:t>It is a set of all subsets of the set. It is denote by P(</a:t>
            </a:r>
            <a:r>
              <a:rPr lang="en-AU" altLang="es-CO" sz="2800" dirty="0" smtClean="0">
                <a:latin typeface="Tekton Pro Cond" pitchFamily="34" charset="0"/>
              </a:rPr>
              <a:t>set</a:t>
            </a:r>
            <a:r>
              <a:rPr lang="en-AU" altLang="es-CO" sz="2800" dirty="0" smtClean="0">
                <a:latin typeface="Snap ITC" panose="04040A07060A02020202" pitchFamily="82" charset="0"/>
              </a:rPr>
              <a:t>)</a:t>
            </a:r>
            <a:endParaRPr lang="en-AU" altLang="es-CO" sz="2800" dirty="0">
              <a:latin typeface="Snap ITC" panose="04040A07060A02020202" pitchFamily="82" charset="0"/>
            </a:endParaRPr>
          </a:p>
        </p:txBody>
      </p:sp>
      <p:sp>
        <p:nvSpPr>
          <p:cNvPr id="4" name="Text Box 8"/>
          <p:cNvSpPr txBox="1">
            <a:spLocks noChangeArrowheads="1"/>
          </p:cNvSpPr>
          <p:nvPr/>
        </p:nvSpPr>
        <p:spPr bwMode="auto">
          <a:xfrm>
            <a:off x="0" y="1685926"/>
            <a:ext cx="68042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b="1" dirty="0" smtClean="0">
                <a:solidFill>
                  <a:srgbClr val="E71505"/>
                </a:solidFill>
                <a:latin typeface="Ravie" panose="04040805050809020602" pitchFamily="82" charset="0"/>
              </a:rPr>
              <a:t>For Example:</a:t>
            </a:r>
            <a:r>
              <a:rPr lang="en-AU" altLang="es-CO" sz="2800" dirty="0" smtClean="0">
                <a:latin typeface="Ravie" panose="04040805050809020602" pitchFamily="82" charset="0"/>
              </a:rPr>
              <a:t> </a:t>
            </a:r>
            <a:r>
              <a:rPr lang="en-AU" altLang="es-CO" sz="2800" b="1" dirty="0" smtClean="0">
                <a:latin typeface="Snap ITC" panose="04040A07060A02020202" pitchFamily="82" charset="0"/>
              </a:rPr>
              <a:t>let A = {m, n, p}</a:t>
            </a:r>
            <a:endParaRPr lang="en-AU" altLang="es-CO" sz="2800" b="1" dirty="0">
              <a:latin typeface="Snap ITC" panose="04040A07060A02020202" pitchFamily="82" charset="0"/>
            </a:endParaRPr>
          </a:p>
        </p:txBody>
      </p:sp>
      <p:sp>
        <p:nvSpPr>
          <p:cNvPr id="5" name="Rectangle 10"/>
          <p:cNvSpPr>
            <a:spLocks noChangeArrowheads="1"/>
          </p:cNvSpPr>
          <p:nvPr/>
        </p:nvSpPr>
        <p:spPr bwMode="auto">
          <a:xfrm>
            <a:off x="0" y="2297112"/>
            <a:ext cx="46380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AU" altLang="es-CO" sz="2800" dirty="0" smtClean="0">
                <a:latin typeface="Snap ITC" panose="04040A07060A02020202" pitchFamily="82" charset="0"/>
              </a:rPr>
              <a:t>The subsets of A are:</a:t>
            </a:r>
            <a:endParaRPr lang="en-AU" altLang="es-CO" sz="2800" dirty="0">
              <a:latin typeface="Snap ITC" panose="04040A07060A02020202" pitchFamily="82" charset="0"/>
            </a:endParaRPr>
          </a:p>
        </p:txBody>
      </p:sp>
      <p:sp>
        <p:nvSpPr>
          <p:cNvPr id="6" name="Rectangle 14"/>
          <p:cNvSpPr>
            <a:spLocks noChangeArrowheads="1"/>
          </p:cNvSpPr>
          <p:nvPr/>
        </p:nvSpPr>
        <p:spPr bwMode="auto">
          <a:xfrm>
            <a:off x="426954" y="2879230"/>
            <a:ext cx="8274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sz="2400" dirty="0">
                <a:latin typeface="Snap ITC" panose="04040A07060A02020202" pitchFamily="82" charset="0"/>
              </a:rPr>
              <a:t>{m},</a:t>
            </a:r>
          </a:p>
        </p:txBody>
      </p:sp>
      <p:sp>
        <p:nvSpPr>
          <p:cNvPr id="7" name="Rectangle 15"/>
          <p:cNvSpPr>
            <a:spLocks noChangeArrowheads="1"/>
          </p:cNvSpPr>
          <p:nvPr/>
        </p:nvSpPr>
        <p:spPr bwMode="auto">
          <a:xfrm>
            <a:off x="1254425" y="2895327"/>
            <a:ext cx="7681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sz="2400" dirty="0">
                <a:latin typeface="Snap ITC" panose="04040A07060A02020202" pitchFamily="82" charset="0"/>
              </a:rPr>
              <a:t>{n},</a:t>
            </a:r>
          </a:p>
        </p:txBody>
      </p:sp>
      <p:sp>
        <p:nvSpPr>
          <p:cNvPr id="8" name="Rectangle 16"/>
          <p:cNvSpPr>
            <a:spLocks noChangeArrowheads="1"/>
          </p:cNvSpPr>
          <p:nvPr/>
        </p:nvSpPr>
        <p:spPr bwMode="auto">
          <a:xfrm>
            <a:off x="2022584" y="2895327"/>
            <a:ext cx="7665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sz="2400" dirty="0">
                <a:latin typeface="Snap ITC" panose="04040A07060A02020202" pitchFamily="82" charset="0"/>
              </a:rPr>
              <a:t>{p},</a:t>
            </a:r>
          </a:p>
        </p:txBody>
      </p:sp>
      <p:sp>
        <p:nvSpPr>
          <p:cNvPr id="9" name="Rectangle 18"/>
          <p:cNvSpPr>
            <a:spLocks noChangeArrowheads="1"/>
          </p:cNvSpPr>
          <p:nvPr/>
        </p:nvSpPr>
        <p:spPr bwMode="auto">
          <a:xfrm>
            <a:off x="2789141" y="2895327"/>
            <a:ext cx="12779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sz="2400" dirty="0">
                <a:latin typeface="Snap ITC" panose="04040A07060A02020202" pitchFamily="82" charset="0"/>
              </a:rPr>
              <a:t>{m, n},</a:t>
            </a:r>
          </a:p>
        </p:txBody>
      </p:sp>
      <p:sp>
        <p:nvSpPr>
          <p:cNvPr id="10" name="Rectangle 19"/>
          <p:cNvSpPr>
            <a:spLocks noChangeArrowheads="1"/>
          </p:cNvSpPr>
          <p:nvPr/>
        </p:nvSpPr>
        <p:spPr bwMode="auto">
          <a:xfrm>
            <a:off x="5343366" y="2895327"/>
            <a:ext cx="1217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sz="2400" dirty="0">
                <a:latin typeface="Snap ITC" panose="04040A07060A02020202" pitchFamily="82" charset="0"/>
              </a:rPr>
              <a:t>{n, p},</a:t>
            </a:r>
          </a:p>
        </p:txBody>
      </p:sp>
      <p:sp>
        <p:nvSpPr>
          <p:cNvPr id="11" name="Rectangle 20"/>
          <p:cNvSpPr>
            <a:spLocks noChangeArrowheads="1"/>
          </p:cNvSpPr>
          <p:nvPr/>
        </p:nvSpPr>
        <p:spPr bwMode="auto">
          <a:xfrm>
            <a:off x="4067055" y="2895327"/>
            <a:ext cx="12763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sz="2400" dirty="0">
                <a:latin typeface="Snap ITC" panose="04040A07060A02020202" pitchFamily="82" charset="0"/>
              </a:rPr>
              <a:t>{m, p},</a:t>
            </a:r>
          </a:p>
        </p:txBody>
      </p:sp>
      <p:sp>
        <p:nvSpPr>
          <p:cNvPr id="12" name="Rectangle 22"/>
          <p:cNvSpPr>
            <a:spLocks noChangeArrowheads="1"/>
          </p:cNvSpPr>
          <p:nvPr/>
        </p:nvSpPr>
        <p:spPr bwMode="auto">
          <a:xfrm>
            <a:off x="6560366" y="2895327"/>
            <a:ext cx="1726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sz="2400" dirty="0">
                <a:latin typeface="Snap ITC" panose="04040A07060A02020202" pitchFamily="82" charset="0"/>
              </a:rPr>
              <a:t>{m, n, p},</a:t>
            </a:r>
          </a:p>
        </p:txBody>
      </p:sp>
      <p:sp>
        <p:nvSpPr>
          <p:cNvPr id="13" name="Rectangle 24"/>
          <p:cNvSpPr>
            <a:spLocks noChangeArrowheads="1"/>
          </p:cNvSpPr>
          <p:nvPr/>
        </p:nvSpPr>
        <p:spPr bwMode="auto">
          <a:xfrm>
            <a:off x="8287121" y="2895327"/>
            <a:ext cx="4299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l-GR" altLang="es-CO" sz="2400" dirty="0"/>
              <a:t>Φ</a:t>
            </a:r>
            <a:endParaRPr lang="es-ES" altLang="es-CO" sz="2400" dirty="0">
              <a:latin typeface="Snap ITC" panose="04040A07060A02020202" pitchFamily="82" charset="0"/>
            </a:endParaRPr>
          </a:p>
        </p:txBody>
      </p:sp>
      <p:sp>
        <p:nvSpPr>
          <p:cNvPr id="14" name="Text Box 25"/>
          <p:cNvSpPr txBox="1">
            <a:spLocks noChangeArrowheads="1"/>
          </p:cNvSpPr>
          <p:nvPr/>
        </p:nvSpPr>
        <p:spPr bwMode="auto">
          <a:xfrm>
            <a:off x="1" y="3356992"/>
            <a:ext cx="59518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dirty="0" smtClean="0">
                <a:latin typeface="Snap ITC" panose="04040A07060A02020202" pitchFamily="82" charset="0"/>
              </a:rPr>
              <a:t>Then the power set of A is:</a:t>
            </a:r>
            <a:endParaRPr lang="en-AU" altLang="es-CO" sz="2800" dirty="0">
              <a:latin typeface="Snap ITC" panose="04040A07060A02020202" pitchFamily="82" charset="0"/>
            </a:endParaRPr>
          </a:p>
        </p:txBody>
      </p:sp>
      <p:sp>
        <p:nvSpPr>
          <p:cNvPr id="15" name="Text Box 26"/>
          <p:cNvSpPr txBox="1">
            <a:spLocks noChangeArrowheads="1"/>
          </p:cNvSpPr>
          <p:nvPr/>
        </p:nvSpPr>
        <p:spPr bwMode="auto">
          <a:xfrm>
            <a:off x="0" y="3880212"/>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dirty="0">
                <a:latin typeface="Snap ITC" panose="04040A07060A02020202" pitchFamily="82" charset="0"/>
              </a:rPr>
              <a:t>P(A) = {{m}, {n}, {p},{m, n}, {m, p}, {n, p},{m, n, p},</a:t>
            </a:r>
            <a:r>
              <a:rPr lang="el-GR" altLang="es-CO" sz="2800" dirty="0"/>
              <a:t>Φ</a:t>
            </a:r>
            <a:r>
              <a:rPr lang="es-ES" altLang="es-CO" sz="2800" dirty="0">
                <a:latin typeface="Snap ITC" panose="04040A07060A02020202" pitchFamily="82" charset="0"/>
              </a:rPr>
              <a:t>}</a:t>
            </a:r>
            <a:endParaRPr lang="el-GR" altLang="es-CO" sz="2800" dirty="0"/>
          </a:p>
        </p:txBody>
      </p:sp>
      <p:sp>
        <p:nvSpPr>
          <p:cNvPr id="16" name="Text Box 27"/>
          <p:cNvSpPr txBox="1">
            <a:spLocks noChangeArrowheads="1"/>
          </p:cNvSpPr>
          <p:nvPr/>
        </p:nvSpPr>
        <p:spPr bwMode="auto">
          <a:xfrm>
            <a:off x="1107591" y="4923165"/>
            <a:ext cx="692881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AU" altLang="es-CO" sz="2800" dirty="0" smtClean="0">
                <a:latin typeface="Snap ITC" panose="04040A07060A02020202" pitchFamily="82" charset="0"/>
              </a:rPr>
              <a:t>How many elements does the power set A have?</a:t>
            </a:r>
            <a:endParaRPr lang="en-AU" altLang="es-CO" sz="2800" dirty="0">
              <a:latin typeface="Snap ITC" panose="04040A07060A02020202" pitchFamily="82" charset="0"/>
            </a:endParaRPr>
          </a:p>
        </p:txBody>
      </p:sp>
    </p:spTree>
    <p:extLst>
      <p:ext uri="{BB962C8B-B14F-4D97-AF65-F5344CB8AC3E}">
        <p14:creationId xmlns:p14="http://schemas.microsoft.com/office/powerpoint/2010/main" val="110023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
                                        </p:tgtEl>
                                        <p:attrNameLst>
                                          <p:attrName>style.visibility</p:attrName>
                                        </p:attrNameLst>
                                      </p:cBhvr>
                                      <p:to>
                                        <p:strVal val="visible"/>
                                      </p:to>
                                    </p:set>
                                    <p:anim calcmode="discrete" valueType="clr">
                                      <p:cBhvr override="childStyle">
                                        <p:cTn id="13"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gtEl>
                                        <p:attrNameLst>
                                          <p:attrName>fillcolor</p:attrName>
                                        </p:attrNameLst>
                                      </p:cBhvr>
                                      <p:tavLst>
                                        <p:tav tm="0">
                                          <p:val>
                                            <p:clrVal>
                                              <a:schemeClr val="accent2"/>
                                            </p:clrVal>
                                          </p:val>
                                        </p:tav>
                                        <p:tav tm="50000">
                                          <p:val>
                                            <p:clrVal>
                                              <a:schemeClr val="hlink"/>
                                            </p:clrVal>
                                          </p:val>
                                        </p:tav>
                                      </p:tavLst>
                                    </p:anim>
                                    <p:set>
                                      <p:cBhvr>
                                        <p:cTn id="15" dur="80"/>
                                        <p:tgtEl>
                                          <p:spTgt spid="3"/>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ppt_x</p:attrName>
                                        </p:attrNameLst>
                                      </p:cBhvr>
                                      <p:tavLst>
                                        <p:tav tm="0">
                                          <p:val>
                                            <p:strVal val="#ppt_x-.2"/>
                                          </p:val>
                                        </p:tav>
                                        <p:tav tm="100000">
                                          <p:val>
                                            <p:strVal val="#ppt_x"/>
                                          </p:val>
                                        </p:tav>
                                      </p:tavLst>
                                    </p:anim>
                                    <p:anim calcmode="lin" valueType="num">
                                      <p:cBhvr>
                                        <p:cTn id="21"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5"/>
                                        </p:tgtEl>
                                        <p:attrNameLst>
                                          <p:attrName>style.visibility</p:attrName>
                                        </p:attrNameLst>
                                      </p:cBhvr>
                                      <p:to>
                                        <p:strVal val="visible"/>
                                      </p:to>
                                    </p:set>
                                    <p:anim calcmode="discrete" valueType="clr">
                                      <p:cBhvr override="childStyle">
                                        <p:cTn id="2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5"/>
                                        </p:tgtEl>
                                        <p:attrNameLst>
                                          <p:attrName>fillcolor</p:attrName>
                                        </p:attrNameLst>
                                      </p:cBhvr>
                                      <p:tavLst>
                                        <p:tav tm="0">
                                          <p:val>
                                            <p:clrVal>
                                              <a:schemeClr val="accent2"/>
                                            </p:clrVal>
                                          </p:val>
                                        </p:tav>
                                        <p:tav tm="50000">
                                          <p:val>
                                            <p:clrVal>
                                              <a:schemeClr val="hlink"/>
                                            </p:clrVal>
                                          </p:val>
                                        </p:tav>
                                      </p:tavLst>
                                    </p:anim>
                                    <p:set>
                                      <p:cBhvr>
                                        <p:cTn id="29" dur="80"/>
                                        <p:tgtEl>
                                          <p:spTgt spid="5"/>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slide(fromBottom)">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5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5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27" presetClass="entr" presetSubtype="0" fill="hold" grpId="0" nodeType="clickEffect">
                                  <p:stCondLst>
                                    <p:cond delay="0"/>
                                  </p:stCondLst>
                                  <p:iterate type="lt">
                                    <p:tmPct val="50000"/>
                                  </p:iterate>
                                  <p:childTnLst>
                                    <p:set>
                                      <p:cBhvr>
                                        <p:cTn id="78" dur="1" fill="hold">
                                          <p:stCondLst>
                                            <p:cond delay="0"/>
                                          </p:stCondLst>
                                        </p:cTn>
                                        <p:tgtEl>
                                          <p:spTgt spid="14"/>
                                        </p:tgtEl>
                                        <p:attrNameLst>
                                          <p:attrName>style.visibility</p:attrName>
                                        </p:attrNameLst>
                                      </p:cBhvr>
                                      <p:to>
                                        <p:strVal val="visible"/>
                                      </p:to>
                                    </p:set>
                                    <p:anim calcmode="discrete" valueType="clr">
                                      <p:cBhvr override="childStyle">
                                        <p:cTn id="79"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14"/>
                                        </p:tgtEl>
                                        <p:attrNameLst>
                                          <p:attrName>fillcolor</p:attrName>
                                        </p:attrNameLst>
                                      </p:cBhvr>
                                      <p:tavLst>
                                        <p:tav tm="0">
                                          <p:val>
                                            <p:clrVal>
                                              <a:schemeClr val="accent2"/>
                                            </p:clrVal>
                                          </p:val>
                                        </p:tav>
                                        <p:tav tm="50000">
                                          <p:val>
                                            <p:clrVal>
                                              <a:schemeClr val="hlink"/>
                                            </p:clrVal>
                                          </p:val>
                                        </p:tav>
                                      </p:tavLst>
                                    </p:anim>
                                    <p:set>
                                      <p:cBhvr>
                                        <p:cTn id="81" dur="80"/>
                                        <p:tgtEl>
                                          <p:spTgt spid="14"/>
                                        </p:tgtEl>
                                        <p:attrNameLst>
                                          <p:attrName>fill.type</p:attrName>
                                        </p:attrNameLst>
                                      </p:cBhvr>
                                      <p:to>
                                        <p:strVal val="solid"/>
                                      </p:to>
                                    </p:set>
                                  </p:childTnLst>
                                </p:cTn>
                              </p:par>
                            </p:childTnLst>
                          </p:cTn>
                        </p:par>
                      </p:childTnLst>
                    </p:cTn>
                  </p:par>
                  <p:par>
                    <p:cTn id="82" fill="hold">
                      <p:stCondLst>
                        <p:cond delay="indefinite"/>
                      </p:stCondLst>
                      <p:childTnLst>
                        <p:par>
                          <p:cTn id="83" fill="hold">
                            <p:stCondLst>
                              <p:cond delay="0"/>
                            </p:stCondLst>
                            <p:childTnLst>
                              <p:par>
                                <p:cTn id="84" presetID="27" presetClass="entr" presetSubtype="0" fill="hold" grpId="0" nodeType="clickEffect">
                                  <p:stCondLst>
                                    <p:cond delay="0"/>
                                  </p:stCondLst>
                                  <p:iterate type="lt">
                                    <p:tmPct val="50000"/>
                                  </p:iterate>
                                  <p:childTnLst>
                                    <p:set>
                                      <p:cBhvr>
                                        <p:cTn id="85" dur="1" fill="hold">
                                          <p:stCondLst>
                                            <p:cond delay="0"/>
                                          </p:stCondLst>
                                        </p:cTn>
                                        <p:tgtEl>
                                          <p:spTgt spid="15"/>
                                        </p:tgtEl>
                                        <p:attrNameLst>
                                          <p:attrName>style.visibility</p:attrName>
                                        </p:attrNameLst>
                                      </p:cBhvr>
                                      <p:to>
                                        <p:strVal val="visible"/>
                                      </p:to>
                                    </p:set>
                                    <p:anim calcmode="discrete" valueType="clr">
                                      <p:cBhvr override="childStyle">
                                        <p:cTn id="86"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87" dur="80"/>
                                        <p:tgtEl>
                                          <p:spTgt spid="15"/>
                                        </p:tgtEl>
                                        <p:attrNameLst>
                                          <p:attrName>fillcolor</p:attrName>
                                        </p:attrNameLst>
                                      </p:cBhvr>
                                      <p:tavLst>
                                        <p:tav tm="0">
                                          <p:val>
                                            <p:clrVal>
                                              <a:schemeClr val="accent2"/>
                                            </p:clrVal>
                                          </p:val>
                                        </p:tav>
                                        <p:tav tm="50000">
                                          <p:val>
                                            <p:clrVal>
                                              <a:schemeClr val="hlink"/>
                                            </p:clrVal>
                                          </p:val>
                                        </p:tav>
                                      </p:tavLst>
                                    </p:anim>
                                    <p:set>
                                      <p:cBhvr>
                                        <p:cTn id="88"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0" y="15240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AU" altLang="es-CO" sz="2800" dirty="0">
                <a:latin typeface="Snap ITC" panose="04040A07060A02020202" pitchFamily="82" charset="0"/>
              </a:rPr>
              <a:t>S</a:t>
            </a:r>
            <a:r>
              <a:rPr lang="en-AU" altLang="es-CO" sz="2800" dirty="0" smtClean="0">
                <a:latin typeface="Snap ITC" panose="04040A07060A02020202" pitchFamily="82" charset="0"/>
              </a:rPr>
              <a:t>ee that set A has 3 elements and its power set P(A) has 8 elements.</a:t>
            </a:r>
            <a:endParaRPr lang="en-AU" altLang="es-CO" sz="2800" dirty="0">
              <a:latin typeface="Snap ITC" panose="04040A07060A02020202" pitchFamily="82" charset="0"/>
            </a:endParaRPr>
          </a:p>
        </p:txBody>
      </p:sp>
      <p:sp>
        <p:nvSpPr>
          <p:cNvPr id="3" name="Text Box 6"/>
          <p:cNvSpPr txBox="1">
            <a:spLocks noChangeArrowheads="1"/>
          </p:cNvSpPr>
          <p:nvPr/>
        </p:nvSpPr>
        <p:spPr bwMode="auto">
          <a:xfrm>
            <a:off x="1" y="1106507"/>
            <a:ext cx="1656556"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dirty="0" smtClean="0">
                <a:solidFill>
                  <a:srgbClr val="0000FF"/>
                </a:solidFill>
                <a:effectLst>
                  <a:outerShdw blurRad="38100" dist="38100" dir="2700000" algn="tl">
                    <a:srgbClr val="000000">
                      <a:alpha val="43137"/>
                    </a:srgbClr>
                  </a:outerShdw>
                </a:effectLst>
                <a:latin typeface="Ravie" panose="04040805050809020602" pitchFamily="82" charset="0"/>
              </a:rPr>
              <a:t>RULE:</a:t>
            </a:r>
            <a:endParaRPr lang="es-ES" altLang="es-CO" sz="2800" b="1" dirty="0">
              <a:solidFill>
                <a:srgbClr val="0000FF"/>
              </a:solidFill>
              <a:effectLst>
                <a:outerShdw blurRad="38100" dist="38100" dir="2700000" algn="tl">
                  <a:srgbClr val="000000">
                    <a:alpha val="43137"/>
                  </a:srgbClr>
                </a:outerShdw>
              </a:effectLst>
              <a:latin typeface="Ravie" panose="04040805050809020602" pitchFamily="82" charset="0"/>
            </a:endParaRPr>
          </a:p>
        </p:txBody>
      </p:sp>
      <p:sp>
        <p:nvSpPr>
          <p:cNvPr id="4" name="Text Box 7"/>
          <p:cNvSpPr txBox="1">
            <a:spLocks noChangeArrowheads="1"/>
          </p:cNvSpPr>
          <p:nvPr/>
        </p:nvSpPr>
        <p:spPr bwMode="auto">
          <a:xfrm>
            <a:off x="0" y="1625619"/>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AU" altLang="es-CO" sz="2800" dirty="0" smtClean="0">
                <a:latin typeface="Snap ITC" panose="04040A07060A02020202" pitchFamily="82" charset="0"/>
              </a:rPr>
              <a:t>Let A </a:t>
            </a:r>
            <a:r>
              <a:rPr lang="en-AU" altLang="es-CO" sz="2800" dirty="0" smtClean="0">
                <a:latin typeface="Snap ITC" panose="04040A07060A02020202" pitchFamily="82" charset="0"/>
              </a:rPr>
              <a:t>a</a:t>
            </a:r>
            <a:r>
              <a:rPr lang="en-AU" altLang="es-CO" sz="2800" dirty="0" smtClean="0">
                <a:latin typeface="Snap ITC" panose="04040A07060A02020202" pitchFamily="82" charset="0"/>
              </a:rPr>
              <a:t> set of n elements, then the cardinal of its power set is given by </a:t>
            </a:r>
            <a:r>
              <a:rPr lang="en-AU" altLang="es-CO" sz="2800" dirty="0" smtClean="0">
                <a:solidFill>
                  <a:srgbClr val="E71505"/>
                </a:solidFill>
                <a:latin typeface="Snap ITC" panose="04040A07060A02020202" pitchFamily="82" charset="0"/>
              </a:rPr>
              <a:t>2</a:t>
            </a:r>
            <a:r>
              <a:rPr lang="en-AU" altLang="es-CO" sz="2800" baseline="30000" dirty="0" smtClean="0">
                <a:solidFill>
                  <a:srgbClr val="E71505"/>
                </a:solidFill>
                <a:latin typeface="Snap ITC" panose="04040A07060A02020202" pitchFamily="82" charset="0"/>
              </a:rPr>
              <a:t>n</a:t>
            </a:r>
            <a:r>
              <a:rPr lang="en-AU" altLang="es-CO" sz="2800" dirty="0" smtClean="0">
                <a:solidFill>
                  <a:srgbClr val="E71505"/>
                </a:solidFill>
                <a:latin typeface="Snap ITC" panose="04040A07060A02020202" pitchFamily="82" charset="0"/>
              </a:rPr>
              <a:t>.</a:t>
            </a:r>
            <a:endParaRPr lang="en-AU" altLang="es-CO" sz="2800" dirty="0">
              <a:solidFill>
                <a:srgbClr val="E71505"/>
              </a:solidFill>
              <a:latin typeface="Snap ITC" panose="04040A07060A02020202" pitchFamily="82" charset="0"/>
            </a:endParaRPr>
          </a:p>
        </p:txBody>
      </p:sp>
      <p:sp>
        <p:nvSpPr>
          <p:cNvPr id="5" name="Text Box 8"/>
          <p:cNvSpPr txBox="1">
            <a:spLocks noChangeArrowheads="1"/>
          </p:cNvSpPr>
          <p:nvPr/>
        </p:nvSpPr>
        <p:spPr bwMode="auto">
          <a:xfrm>
            <a:off x="0" y="2579726"/>
            <a:ext cx="32758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dirty="0" smtClean="0">
                <a:solidFill>
                  <a:srgbClr val="E71505"/>
                </a:solidFill>
                <a:latin typeface="Ravie" panose="04040805050809020602" pitchFamily="82" charset="0"/>
              </a:rPr>
              <a:t>For example:</a:t>
            </a:r>
            <a:endParaRPr lang="en-AU" altLang="es-CO" sz="2800" dirty="0">
              <a:solidFill>
                <a:srgbClr val="E71505"/>
              </a:solidFill>
              <a:latin typeface="Ravie" panose="04040805050809020602" pitchFamily="82" charset="0"/>
            </a:endParaRPr>
          </a:p>
        </p:txBody>
      </p:sp>
      <p:sp>
        <p:nvSpPr>
          <p:cNvPr id="6" name="Text Box 9"/>
          <p:cNvSpPr txBox="1">
            <a:spLocks noChangeArrowheads="1"/>
          </p:cNvSpPr>
          <p:nvPr/>
        </p:nvSpPr>
        <p:spPr bwMode="auto">
          <a:xfrm>
            <a:off x="0" y="3102946"/>
            <a:ext cx="9144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500" dirty="0" smtClean="0">
                <a:latin typeface="Snap ITC" panose="04040A07060A02020202" pitchFamily="82" charset="0"/>
              </a:rPr>
              <a:t>Let set B = {x |x is an even number and 5 &lt; x &lt; 15}. Find the cardinality of P(B).</a:t>
            </a:r>
            <a:endParaRPr lang="en-AU" altLang="es-CO" sz="2500" dirty="0">
              <a:latin typeface="Snap ITC" panose="04040A07060A02020202" pitchFamily="82" charset="0"/>
            </a:endParaRPr>
          </a:p>
        </p:txBody>
      </p:sp>
      <p:sp>
        <p:nvSpPr>
          <p:cNvPr id="7" name="Rectangle 10"/>
          <p:cNvSpPr>
            <a:spLocks noChangeArrowheads="1"/>
          </p:cNvSpPr>
          <p:nvPr/>
        </p:nvSpPr>
        <p:spPr bwMode="auto">
          <a:xfrm>
            <a:off x="3023467" y="4005064"/>
            <a:ext cx="3097065" cy="574675"/>
          </a:xfrm>
          <a:prstGeom prst="rect">
            <a:avLst/>
          </a:prstGeom>
          <a:solidFill>
            <a:srgbClr val="FFFF00"/>
          </a:solidFill>
          <a:ln w="3810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dirty="0">
              <a:latin typeface="Ravie" panose="04040805050809020602" pitchFamily="82" charset="0"/>
            </a:endParaRPr>
          </a:p>
        </p:txBody>
      </p:sp>
      <p:sp>
        <p:nvSpPr>
          <p:cNvPr id="8" name="Text Box 11"/>
          <p:cNvSpPr txBox="1">
            <a:spLocks noChangeArrowheads="1"/>
          </p:cNvSpPr>
          <p:nvPr/>
        </p:nvSpPr>
        <p:spPr bwMode="auto">
          <a:xfrm>
            <a:off x="3386155" y="4041576"/>
            <a:ext cx="23716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b="1" i="1" dirty="0" smtClean="0">
                <a:latin typeface="Ravie" panose="04040805050809020602" pitchFamily="82" charset="0"/>
              </a:rPr>
              <a:t>ANSWER</a:t>
            </a:r>
            <a:endParaRPr lang="en-AU" altLang="es-CO" sz="2800" b="1" i="1" dirty="0">
              <a:latin typeface="Ravie" panose="04040805050809020602" pitchFamily="82" charset="0"/>
            </a:endParaRPr>
          </a:p>
        </p:txBody>
      </p:sp>
      <p:sp>
        <p:nvSpPr>
          <p:cNvPr id="15" name="Text Box 13"/>
          <p:cNvSpPr txBox="1">
            <a:spLocks noChangeArrowheads="1"/>
          </p:cNvSpPr>
          <p:nvPr/>
        </p:nvSpPr>
        <p:spPr bwMode="auto">
          <a:xfrm>
            <a:off x="-4910" y="4581128"/>
            <a:ext cx="91489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AU" altLang="es-CO" sz="2400" dirty="0" smtClean="0">
                <a:solidFill>
                  <a:srgbClr val="0000FF"/>
                </a:solidFill>
                <a:latin typeface="Snap ITC" panose="04040A07060A02020202" pitchFamily="82" charset="0"/>
              </a:rPr>
              <a:t>If 5 &lt; x &lt; 15 and it is an even number then B = {6, 8, 10, 12, 14}</a:t>
            </a:r>
            <a:endParaRPr lang="en-AU" altLang="es-CO" sz="2400" dirty="0">
              <a:solidFill>
                <a:srgbClr val="0000FF"/>
              </a:solidFill>
              <a:latin typeface="Snap ITC" panose="04040A07060A02020202" pitchFamily="82" charset="0"/>
            </a:endParaRPr>
          </a:p>
        </p:txBody>
      </p:sp>
      <p:sp>
        <p:nvSpPr>
          <p:cNvPr id="16" name="Text Box 14"/>
          <p:cNvSpPr txBox="1">
            <a:spLocks noChangeArrowheads="1"/>
          </p:cNvSpPr>
          <p:nvPr/>
        </p:nvSpPr>
        <p:spPr bwMode="auto">
          <a:xfrm>
            <a:off x="0" y="555962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AU" altLang="es-CO" sz="2400" dirty="0" smtClean="0">
                <a:solidFill>
                  <a:srgbClr val="0000FF"/>
                </a:solidFill>
                <a:latin typeface="Snap ITC" panose="04040A07060A02020202" pitchFamily="82" charset="0"/>
              </a:rPr>
              <a:t>You can see that set B has 5 elements then:</a:t>
            </a:r>
            <a:endParaRPr lang="en-AU" altLang="es-CO" sz="2400" dirty="0">
              <a:solidFill>
                <a:srgbClr val="0000FF"/>
              </a:solidFill>
              <a:latin typeface="Snap ITC" panose="04040A07060A02020202" pitchFamily="82" charset="0"/>
            </a:endParaRPr>
          </a:p>
        </p:txBody>
      </p:sp>
      <p:sp>
        <p:nvSpPr>
          <p:cNvPr id="17" name="Text Box 16"/>
          <p:cNvSpPr txBox="1">
            <a:spLocks noChangeArrowheads="1"/>
          </p:cNvSpPr>
          <p:nvPr/>
        </p:nvSpPr>
        <p:spPr bwMode="auto">
          <a:xfrm>
            <a:off x="2762297" y="6165304"/>
            <a:ext cx="36194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dirty="0" smtClean="0">
                <a:solidFill>
                  <a:srgbClr val="0000FF"/>
                </a:solidFill>
                <a:latin typeface="Snap ITC" panose="04040A07060A02020202" pitchFamily="82" charset="0"/>
              </a:rPr>
              <a:t>n </a:t>
            </a:r>
            <a:r>
              <a:rPr lang="es-ES" altLang="es-CO" sz="2800" b="1" dirty="0">
                <a:solidFill>
                  <a:srgbClr val="0000FF"/>
                </a:solidFill>
                <a:latin typeface="Snap ITC" panose="04040A07060A02020202" pitchFamily="82" charset="0"/>
              </a:rPr>
              <a:t>P(B</a:t>
            </a:r>
            <a:r>
              <a:rPr lang="es-ES" altLang="es-CO" sz="2800" b="1" dirty="0" smtClean="0">
                <a:solidFill>
                  <a:srgbClr val="0000FF"/>
                </a:solidFill>
                <a:latin typeface="Snap ITC" panose="04040A07060A02020202" pitchFamily="82" charset="0"/>
              </a:rPr>
              <a:t>) = 2</a:t>
            </a:r>
            <a:r>
              <a:rPr lang="es-ES" altLang="es-CO" sz="2800" b="1" baseline="30000" dirty="0" smtClean="0">
                <a:solidFill>
                  <a:srgbClr val="0000FF"/>
                </a:solidFill>
                <a:latin typeface="Snap ITC" panose="04040A07060A02020202" pitchFamily="82" charset="0"/>
              </a:rPr>
              <a:t>5 </a:t>
            </a:r>
            <a:r>
              <a:rPr lang="es-ES" altLang="es-CO" sz="2800" b="1" dirty="0" smtClean="0">
                <a:solidFill>
                  <a:srgbClr val="0000FF"/>
                </a:solidFill>
                <a:latin typeface="Snap ITC" panose="04040A07060A02020202" pitchFamily="82" charset="0"/>
              </a:rPr>
              <a:t>= 32</a:t>
            </a:r>
            <a:endParaRPr lang="es-ES" altLang="es-CO" sz="2800" b="1" dirty="0">
              <a:solidFill>
                <a:srgbClr val="0000FF"/>
              </a:solidFill>
              <a:latin typeface="Snap ITC" panose="04040A07060A02020202" pitchFamily="82" charset="0"/>
            </a:endParaRPr>
          </a:p>
        </p:txBody>
      </p:sp>
    </p:spTree>
    <p:extLst>
      <p:ext uri="{BB962C8B-B14F-4D97-AF65-F5344CB8AC3E}">
        <p14:creationId xmlns:p14="http://schemas.microsoft.com/office/powerpoint/2010/main" val="400422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
                                        </p:tgtEl>
                                        <p:attrNameLst>
                                          <p:attrName>style.visibility</p:attrName>
                                        </p:attrNameLst>
                                      </p:cBhvr>
                                      <p:to>
                                        <p:strVal val="visible"/>
                                      </p:to>
                                    </p:set>
                                    <p:anim calcmode="discrete" valueType="clr">
                                      <p:cBhvr override="childStyle">
                                        <p:cTn id="2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gtEl>
                                        <p:attrNameLst>
                                          <p:attrName>fillcolor</p:attrName>
                                        </p:attrNameLst>
                                      </p:cBhvr>
                                      <p:tavLst>
                                        <p:tav tm="0">
                                          <p:val>
                                            <p:clrVal>
                                              <a:schemeClr val="accent2"/>
                                            </p:clrVal>
                                          </p:val>
                                        </p:tav>
                                        <p:tav tm="50000">
                                          <p:val>
                                            <p:clrVal>
                                              <a:schemeClr val="hlink"/>
                                            </p:clrVal>
                                          </p:val>
                                        </p:tav>
                                      </p:tavLst>
                                    </p:anim>
                                    <p:set>
                                      <p:cBhvr>
                                        <p:cTn id="23" dur="80"/>
                                        <p:tgtEl>
                                          <p:spTgt spid="4"/>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ppt_x</p:attrName>
                                        </p:attrNameLst>
                                      </p:cBhvr>
                                      <p:tavLst>
                                        <p:tav tm="0">
                                          <p:val>
                                            <p:strVal val="#ppt_x-.2"/>
                                          </p:val>
                                        </p:tav>
                                        <p:tav tm="100000">
                                          <p:val>
                                            <p:strVal val="#ppt_x"/>
                                          </p:val>
                                        </p:tav>
                                      </p:tavLst>
                                    </p:anim>
                                    <p:anim calcmode="lin" valueType="num">
                                      <p:cBhvr>
                                        <p:cTn id="2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6"/>
                                        </p:tgtEl>
                                        <p:attrNameLst>
                                          <p:attrName>style.visibility</p:attrName>
                                        </p:attrNameLst>
                                      </p:cBhvr>
                                      <p:to>
                                        <p:strVal val="visible"/>
                                      </p:to>
                                    </p:set>
                                    <p:anim calcmode="discrete" valueType="clr">
                                      <p:cBhvr override="childStyle">
                                        <p:cTn id="35"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6"/>
                                        </p:tgtEl>
                                        <p:attrNameLst>
                                          <p:attrName>fillcolor</p:attrName>
                                        </p:attrNameLst>
                                      </p:cBhvr>
                                      <p:tavLst>
                                        <p:tav tm="0">
                                          <p:val>
                                            <p:clrVal>
                                              <a:schemeClr val="accent2"/>
                                            </p:clrVal>
                                          </p:val>
                                        </p:tav>
                                        <p:tav tm="50000">
                                          <p:val>
                                            <p:clrVal>
                                              <a:schemeClr val="hlink"/>
                                            </p:clrVal>
                                          </p:val>
                                        </p:tav>
                                      </p:tavLst>
                                    </p:anim>
                                    <p:set>
                                      <p:cBhvr>
                                        <p:cTn id="37" dur="80"/>
                                        <p:tgtEl>
                                          <p:spTgt spid="6"/>
                                        </p:tgtEl>
                                        <p:attrNameLst>
                                          <p:attrName>fill.type</p:attrName>
                                        </p:attrNameLst>
                                      </p:cBhvr>
                                      <p:to>
                                        <p:strVal val="solid"/>
                                      </p:to>
                                    </p:set>
                                  </p:childTnLst>
                                </p:cTn>
                              </p:par>
                            </p:childTnLst>
                          </p:cTn>
                        </p:par>
                        <p:par>
                          <p:cTn id="38" fill="hold">
                            <p:stCondLst>
                              <p:cond delay="2520"/>
                            </p:stCondLst>
                            <p:childTnLst>
                              <p:par>
                                <p:cTn id="39" presetID="22" presetClass="entr" presetSubtype="4"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childTnLst>
                          </p:cTn>
                        </p:par>
                        <p:par>
                          <p:cTn id="45" fill="hold">
                            <p:stCondLst>
                              <p:cond delay="3020"/>
                            </p:stCondLst>
                            <p:childTnLst>
                              <p:par>
                                <p:cTn id="46" presetID="35" presetClass="emph" presetSubtype="0" repeatCount="10000" fill="hold" grpId="1" nodeType="afterEffect">
                                  <p:stCondLst>
                                    <p:cond delay="0"/>
                                  </p:stCondLst>
                                  <p:childTnLst>
                                    <p:anim calcmode="discrete" valueType="str">
                                      <p:cBhvr>
                                        <p:cTn id="47" dur="1000" fill="hold"/>
                                        <p:tgtEl>
                                          <p:spTgt spid="7"/>
                                        </p:tgtEl>
                                        <p:attrNameLst>
                                          <p:attrName>style.visibility</p:attrName>
                                        </p:attrNameLst>
                                      </p:cBhvr>
                                      <p:tavLst>
                                        <p:tav tm="0">
                                          <p:val>
                                            <p:strVal val="hidden"/>
                                          </p:val>
                                        </p:tav>
                                        <p:tav tm="50000">
                                          <p:val>
                                            <p:strVal val="visible"/>
                                          </p:val>
                                        </p:tav>
                                      </p:tavLst>
                                    </p:anim>
                                  </p:childTnLst>
                                </p:cTn>
                              </p:par>
                              <p:par>
                                <p:cTn id="48" presetID="35" presetClass="emph" presetSubtype="0" repeatCount="10000" fill="hold" grpId="1" nodeType="withEffect">
                                  <p:stCondLst>
                                    <p:cond delay="0"/>
                                  </p:stCondLst>
                                  <p:childTnLst>
                                    <p:anim calcmode="discrete" valueType="str">
                                      <p:cBhvr>
                                        <p:cTn id="49"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5" presetClass="exit" presetSubtype="0" fill="hold" grpId="1" nodeType="clickEffect">
                                  <p:stCondLst>
                                    <p:cond delay="0"/>
                                  </p:stCondLst>
                                  <p:childTnLst>
                                    <p:anim calcmode="lin" valueType="num">
                                      <p:cBhvr>
                                        <p:cTn id="61" dur="1000"/>
                                        <p:tgtEl>
                                          <p:spTgt spid="15"/>
                                        </p:tgtEl>
                                        <p:attrNameLst>
                                          <p:attrName>ppt_w</p:attrName>
                                        </p:attrNameLst>
                                      </p:cBhvr>
                                      <p:tavLst>
                                        <p:tav tm="0">
                                          <p:val>
                                            <p:strVal val="ppt_w"/>
                                          </p:val>
                                        </p:tav>
                                        <p:tav tm="100000">
                                          <p:val>
                                            <p:fltVal val="0"/>
                                          </p:val>
                                        </p:tav>
                                      </p:tavLst>
                                    </p:anim>
                                    <p:anim calcmode="lin" valueType="num">
                                      <p:cBhvr>
                                        <p:cTn id="62" dur="1000"/>
                                        <p:tgtEl>
                                          <p:spTgt spid="15"/>
                                        </p:tgtEl>
                                        <p:attrNameLst>
                                          <p:attrName>ppt_h</p:attrName>
                                        </p:attrNameLst>
                                      </p:cBhvr>
                                      <p:tavLst>
                                        <p:tav tm="0">
                                          <p:val>
                                            <p:strVal val="ppt_h"/>
                                          </p:val>
                                        </p:tav>
                                        <p:tav tm="100000">
                                          <p:val>
                                            <p:fltVal val="0"/>
                                          </p:val>
                                        </p:tav>
                                      </p:tavLst>
                                    </p:anim>
                                    <p:anim calcmode="lin" valueType="num">
                                      <p:cBhvr>
                                        <p:cTn id="63" dur="1000"/>
                                        <p:tgtEl>
                                          <p:spTgt spid="1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64" dur="1000"/>
                                        <p:tgtEl>
                                          <p:spTgt spid="1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65" dur="1" fill="hold">
                                          <p:stCondLst>
                                            <p:cond delay="999"/>
                                          </p:stCondLst>
                                        </p:cTn>
                                        <p:tgtEl>
                                          <p:spTgt spid="15"/>
                                        </p:tgtEl>
                                        <p:attrNameLst>
                                          <p:attrName>style.visibility</p:attrName>
                                        </p:attrNameLst>
                                      </p:cBhvr>
                                      <p:to>
                                        <p:strVal val="hidden"/>
                                      </p:to>
                                    </p:set>
                                  </p:childTnLst>
                                </p:cTn>
                              </p:par>
                              <p:par>
                                <p:cTn id="66" presetID="15" presetClass="exit" presetSubtype="0" fill="hold" grpId="1" nodeType="withEffect">
                                  <p:stCondLst>
                                    <p:cond delay="0"/>
                                  </p:stCondLst>
                                  <p:childTnLst>
                                    <p:anim calcmode="lin" valueType="num">
                                      <p:cBhvr>
                                        <p:cTn id="67" dur="1000"/>
                                        <p:tgtEl>
                                          <p:spTgt spid="16"/>
                                        </p:tgtEl>
                                        <p:attrNameLst>
                                          <p:attrName>ppt_w</p:attrName>
                                        </p:attrNameLst>
                                      </p:cBhvr>
                                      <p:tavLst>
                                        <p:tav tm="0">
                                          <p:val>
                                            <p:strVal val="ppt_w"/>
                                          </p:val>
                                        </p:tav>
                                        <p:tav tm="100000">
                                          <p:val>
                                            <p:fltVal val="0"/>
                                          </p:val>
                                        </p:tav>
                                      </p:tavLst>
                                    </p:anim>
                                    <p:anim calcmode="lin" valueType="num">
                                      <p:cBhvr>
                                        <p:cTn id="68" dur="1000"/>
                                        <p:tgtEl>
                                          <p:spTgt spid="16"/>
                                        </p:tgtEl>
                                        <p:attrNameLst>
                                          <p:attrName>ppt_h</p:attrName>
                                        </p:attrNameLst>
                                      </p:cBhvr>
                                      <p:tavLst>
                                        <p:tav tm="0">
                                          <p:val>
                                            <p:strVal val="ppt_h"/>
                                          </p:val>
                                        </p:tav>
                                        <p:tav tm="100000">
                                          <p:val>
                                            <p:fltVal val="0"/>
                                          </p:val>
                                        </p:tav>
                                      </p:tavLst>
                                    </p:anim>
                                    <p:anim calcmode="lin" valueType="num">
                                      <p:cBhvr>
                                        <p:cTn id="69" dur="1000"/>
                                        <p:tgtEl>
                                          <p:spTgt spid="1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0" dur="1000"/>
                                        <p:tgtEl>
                                          <p:spTgt spid="1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1" dur="1" fill="hold">
                                          <p:stCondLst>
                                            <p:cond delay="999"/>
                                          </p:stCondLst>
                                        </p:cTn>
                                        <p:tgtEl>
                                          <p:spTgt spid="16"/>
                                        </p:tgtEl>
                                        <p:attrNameLst>
                                          <p:attrName>style.visibility</p:attrName>
                                        </p:attrNameLst>
                                      </p:cBhvr>
                                      <p:to>
                                        <p:strVal val="hidden"/>
                                      </p:to>
                                    </p:set>
                                  </p:childTnLst>
                                </p:cTn>
                              </p:par>
                              <p:par>
                                <p:cTn id="72" presetID="15" presetClass="exit" presetSubtype="0" fill="hold" grpId="1" nodeType="withEffect">
                                  <p:stCondLst>
                                    <p:cond delay="0"/>
                                  </p:stCondLst>
                                  <p:childTnLst>
                                    <p:anim calcmode="lin" valueType="num">
                                      <p:cBhvr>
                                        <p:cTn id="73" dur="1000"/>
                                        <p:tgtEl>
                                          <p:spTgt spid="17"/>
                                        </p:tgtEl>
                                        <p:attrNameLst>
                                          <p:attrName>ppt_w</p:attrName>
                                        </p:attrNameLst>
                                      </p:cBhvr>
                                      <p:tavLst>
                                        <p:tav tm="0">
                                          <p:val>
                                            <p:strVal val="ppt_w"/>
                                          </p:val>
                                        </p:tav>
                                        <p:tav tm="100000">
                                          <p:val>
                                            <p:fltVal val="0"/>
                                          </p:val>
                                        </p:tav>
                                      </p:tavLst>
                                    </p:anim>
                                    <p:anim calcmode="lin" valueType="num">
                                      <p:cBhvr>
                                        <p:cTn id="74" dur="1000"/>
                                        <p:tgtEl>
                                          <p:spTgt spid="17"/>
                                        </p:tgtEl>
                                        <p:attrNameLst>
                                          <p:attrName>ppt_h</p:attrName>
                                        </p:attrNameLst>
                                      </p:cBhvr>
                                      <p:tavLst>
                                        <p:tav tm="0">
                                          <p:val>
                                            <p:strVal val="ppt_h"/>
                                          </p:val>
                                        </p:tav>
                                        <p:tav tm="100000">
                                          <p:val>
                                            <p:fltVal val="0"/>
                                          </p:val>
                                        </p:tav>
                                      </p:tavLst>
                                    </p:anim>
                                    <p:anim calcmode="lin" valueType="num">
                                      <p:cBhvr>
                                        <p:cTn id="75" dur="1000"/>
                                        <p:tgtEl>
                                          <p:spTgt spid="1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6" dur="1000"/>
                                        <p:tgtEl>
                                          <p:spTgt spid="1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7"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P spid="7" grpId="1" animBg="1"/>
      <p:bldP spid="8" grpId="0"/>
      <p:bldP spid="8" grpId="1"/>
      <p:bldP spid="15" grpId="0"/>
      <p:bldP spid="15" grpId="1"/>
      <p:bldP spid="16" grpId="0"/>
      <p:bldP spid="16" grpId="1"/>
      <p:bldP spid="17" grpId="0"/>
      <p:bldP spid="17"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54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2 Rectángulo"/>
          <p:cNvSpPr/>
          <p:nvPr/>
        </p:nvSpPr>
        <p:spPr>
          <a:xfrm>
            <a:off x="0" y="6525384"/>
            <a:ext cx="9144000" cy="36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Rectángulo"/>
          <p:cNvSpPr/>
          <p:nvPr/>
        </p:nvSpPr>
        <p:spPr>
          <a:xfrm>
            <a:off x="0" y="2551837"/>
            <a:ext cx="9144775" cy="175432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AU" sz="5400" dirty="0" smtClean="0">
                <a:ln>
                  <a:solidFill>
                    <a:srgbClr val="993300"/>
                  </a:solidFill>
                  <a:prstDash val="solid"/>
                </a:ln>
                <a:effectLst>
                  <a:outerShdw blurRad="38100" dist="38100" dir="2700000" algn="tl">
                    <a:srgbClr val="000000">
                      <a:alpha val="43137"/>
                    </a:srgbClr>
                  </a:outerShdw>
                </a:effectLst>
                <a:latin typeface="Ravie" panose="04040805050809020602" pitchFamily="82" charset="0"/>
              </a:rPr>
              <a:t>Some important number fields…</a:t>
            </a:r>
            <a:endParaRPr lang="en-AU" sz="5400" cap="none" spc="0" dirty="0">
              <a:ln>
                <a:solidFill>
                  <a:srgbClr val="993300"/>
                </a:solidFill>
                <a:prstDash val="solid"/>
              </a:ln>
              <a:effectLst>
                <a:outerShdw blurRad="38100" dist="38100" dir="2700000" algn="tl">
                  <a:srgbClr val="000000">
                    <a:alpha val="43137"/>
                  </a:srgbClr>
                </a:outerShdw>
              </a:effectLst>
              <a:latin typeface="Ravie" panose="04040805050809020602" pitchFamily="82" charset="0"/>
            </a:endParaRPr>
          </a:p>
        </p:txBody>
      </p:sp>
    </p:spTree>
    <p:extLst>
      <p:ext uri="{BB962C8B-B14F-4D97-AF65-F5344CB8AC3E}">
        <p14:creationId xmlns:p14="http://schemas.microsoft.com/office/powerpoint/2010/main" val="157993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43"/>
          <p:cNvGraphicFramePr>
            <a:graphicFrameLocks noGrp="1"/>
          </p:cNvGraphicFramePr>
          <p:nvPr>
            <p:extLst>
              <p:ext uri="{D42A27DB-BD31-4B8C-83A1-F6EECF244321}">
                <p14:modId xmlns:p14="http://schemas.microsoft.com/office/powerpoint/2010/main" val="3710558223"/>
              </p:ext>
            </p:extLst>
          </p:nvPr>
        </p:nvGraphicFramePr>
        <p:xfrm>
          <a:off x="395288" y="873125"/>
          <a:ext cx="8389937" cy="574675"/>
        </p:xfrm>
        <a:graphic>
          <a:graphicData uri="http://schemas.openxmlformats.org/drawingml/2006/table">
            <a:tbl>
              <a:tblPr/>
              <a:tblGrid>
                <a:gridCol w="8389937"/>
              </a:tblGrid>
              <a:tr h="574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0" i="0" u="none" strike="noStrike" cap="none" normalizeH="0" baseline="0" noProof="0" dirty="0" smtClean="0">
                          <a:ln>
                            <a:noFill/>
                          </a:ln>
                          <a:solidFill>
                            <a:schemeClr val="tx1"/>
                          </a:solidFill>
                          <a:effectLst/>
                          <a:latin typeface="Cooper Black" panose="0208090404030B020404" pitchFamily="18" charset="0"/>
                        </a:rPr>
                        <a:t>Natural Numbers (</a:t>
                      </a:r>
                      <a:r>
                        <a:rPr kumimoji="0" lang="en-AU" sz="2800" b="1" i="0" u="none" strike="noStrike" cap="none" normalizeH="0" baseline="0" noProof="0" dirty="0" smtClean="0">
                          <a:ln>
                            <a:noFill/>
                          </a:ln>
                          <a:solidFill>
                            <a:schemeClr val="tx1"/>
                          </a:solidFill>
                          <a:effectLst/>
                          <a:latin typeface="Cooper Black" panose="0208090404030B020404" pitchFamily="18" charset="0"/>
                        </a:rPr>
                        <a:t>N</a:t>
                      </a:r>
                      <a:r>
                        <a:rPr kumimoji="0" lang="en-AU" sz="2800" b="0" i="0" u="none" strike="noStrike" cap="none" normalizeH="0" baseline="0" noProof="0" dirty="0" smtClean="0">
                          <a:ln>
                            <a:noFill/>
                          </a:ln>
                          <a:solidFill>
                            <a:schemeClr val="tx1"/>
                          </a:solidFill>
                          <a:effectLst/>
                          <a:latin typeface="Cooper Black" panose="0208090404030B020404" pitchFamily="18" charset="0"/>
                        </a:rPr>
                        <a:t>)      N = {1, 2, 3, 4, 5, ....}</a:t>
                      </a:r>
                    </a:p>
                  </a:txBody>
                  <a:tcPr marL="90000" marR="90000" marT="46800" marB="46800"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7" name="Group 41"/>
          <p:cNvGraphicFramePr>
            <a:graphicFrameLocks noGrp="1"/>
          </p:cNvGraphicFramePr>
          <p:nvPr>
            <p:extLst>
              <p:ext uri="{D42A27DB-BD31-4B8C-83A1-F6EECF244321}">
                <p14:modId xmlns:p14="http://schemas.microsoft.com/office/powerpoint/2010/main" val="1812844017"/>
              </p:ext>
            </p:extLst>
          </p:nvPr>
        </p:nvGraphicFramePr>
        <p:xfrm>
          <a:off x="395288" y="1592263"/>
          <a:ext cx="8389937" cy="576262"/>
        </p:xfrm>
        <a:graphic>
          <a:graphicData uri="http://schemas.openxmlformats.org/drawingml/2006/table">
            <a:tbl>
              <a:tblPr/>
              <a:tblGrid>
                <a:gridCol w="8389937"/>
              </a:tblGrid>
              <a:tr h="5762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0" i="0" u="none" strike="noStrike" cap="none" normalizeH="0" baseline="0" noProof="0" dirty="0" smtClean="0">
                          <a:ln>
                            <a:noFill/>
                          </a:ln>
                          <a:solidFill>
                            <a:schemeClr val="tx1"/>
                          </a:solidFill>
                          <a:effectLst/>
                          <a:latin typeface="Cooper Black" panose="0208090404030B020404" pitchFamily="18" charset="0"/>
                        </a:rPr>
                        <a:t>Integer numbers (</a:t>
                      </a:r>
                      <a:r>
                        <a:rPr kumimoji="0" lang="en-AU" sz="2800" b="1" i="0" u="none" strike="noStrike" cap="none" normalizeH="0" baseline="0" noProof="0" dirty="0" smtClean="0">
                          <a:ln>
                            <a:noFill/>
                          </a:ln>
                          <a:solidFill>
                            <a:schemeClr val="tx1"/>
                          </a:solidFill>
                          <a:effectLst/>
                          <a:latin typeface="Cooper Black" panose="0208090404030B020404" pitchFamily="18" charset="0"/>
                        </a:rPr>
                        <a:t>Z</a:t>
                      </a:r>
                      <a:r>
                        <a:rPr kumimoji="0" lang="en-AU" sz="2800" b="0" i="0" u="none" strike="noStrike" cap="none" normalizeH="0" baseline="0" noProof="0" dirty="0" smtClean="0">
                          <a:ln>
                            <a:noFill/>
                          </a:ln>
                          <a:solidFill>
                            <a:schemeClr val="tx1"/>
                          </a:solidFill>
                          <a:effectLst/>
                          <a:latin typeface="Cooper Black" panose="0208090404030B020404" pitchFamily="18" charset="0"/>
                        </a:rPr>
                        <a:t>)   Z = {..., -2, -1, 0, 1, 2, ....}</a:t>
                      </a:r>
                    </a:p>
                  </a:txBody>
                  <a:tcPr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8" name="Group 53"/>
          <p:cNvGraphicFramePr>
            <a:graphicFrameLocks noGrp="1"/>
          </p:cNvGraphicFramePr>
          <p:nvPr>
            <p:extLst>
              <p:ext uri="{D42A27DB-BD31-4B8C-83A1-F6EECF244321}">
                <p14:modId xmlns:p14="http://schemas.microsoft.com/office/powerpoint/2010/main" val="1259629594"/>
              </p:ext>
            </p:extLst>
          </p:nvPr>
        </p:nvGraphicFramePr>
        <p:xfrm>
          <a:off x="395288" y="2312988"/>
          <a:ext cx="8389937" cy="1116012"/>
        </p:xfrm>
        <a:graphic>
          <a:graphicData uri="http://schemas.openxmlformats.org/drawingml/2006/table">
            <a:tbl>
              <a:tblPr/>
              <a:tblGrid>
                <a:gridCol w="8389937"/>
              </a:tblGrid>
              <a:tr h="11160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0" i="0" u="none" strike="noStrike" cap="none" normalizeH="0" baseline="0" noProof="0" dirty="0" smtClean="0">
                          <a:ln>
                            <a:noFill/>
                          </a:ln>
                          <a:solidFill>
                            <a:schemeClr val="tx1"/>
                          </a:solidFill>
                          <a:effectLst/>
                          <a:latin typeface="Cooper Black" panose="0208090404030B020404" pitchFamily="18" charset="0"/>
                        </a:rPr>
                        <a:t>Rational Numbers (</a:t>
                      </a:r>
                      <a:r>
                        <a:rPr kumimoji="0" lang="en-AU" sz="2800" b="1" i="0" u="none" strike="noStrike" cap="none" normalizeH="0" baseline="0" noProof="0" dirty="0" smtClean="0">
                          <a:ln>
                            <a:noFill/>
                          </a:ln>
                          <a:solidFill>
                            <a:schemeClr val="tx1"/>
                          </a:solidFill>
                          <a:effectLst/>
                          <a:latin typeface="Cooper Black" panose="0208090404030B020404" pitchFamily="18" charset="0"/>
                        </a:rPr>
                        <a:t>Q</a:t>
                      </a:r>
                      <a:r>
                        <a:rPr kumimoji="0" lang="en-AU" sz="2800" b="0" i="0" u="none" strike="noStrike" cap="none" normalizeH="0" baseline="0" noProof="0" dirty="0" smtClean="0">
                          <a:ln>
                            <a:noFill/>
                          </a:ln>
                          <a:solidFill>
                            <a:schemeClr val="tx1"/>
                          </a:solidFill>
                          <a:effectLst/>
                          <a:latin typeface="Cooper Black" panose="0208090404030B020404" pitchFamily="18" charset="0"/>
                        </a:rPr>
                        <a:t>)                                               Q={..., -2, -1,     ,0,   ,    , 1,    , 2, ....}</a:t>
                      </a:r>
                    </a:p>
                  </a:txBody>
                  <a:tcPr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9" name="Group 84"/>
          <p:cNvGraphicFramePr>
            <a:graphicFrameLocks noGrp="1"/>
          </p:cNvGraphicFramePr>
          <p:nvPr>
            <p:extLst>
              <p:ext uri="{D42A27DB-BD31-4B8C-83A1-F6EECF244321}">
                <p14:modId xmlns:p14="http://schemas.microsoft.com/office/powerpoint/2010/main" val="3215170380"/>
              </p:ext>
            </p:extLst>
          </p:nvPr>
        </p:nvGraphicFramePr>
        <p:xfrm>
          <a:off x="395288" y="3571875"/>
          <a:ext cx="8389937" cy="517690"/>
        </p:xfrm>
        <a:graphic>
          <a:graphicData uri="http://schemas.openxmlformats.org/drawingml/2006/table">
            <a:tbl>
              <a:tblPr/>
              <a:tblGrid>
                <a:gridCol w="8389937"/>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0" i="0" u="none" strike="noStrike" cap="none" normalizeH="0" baseline="0" noProof="0" dirty="0" smtClean="0">
                          <a:ln>
                            <a:noFill/>
                          </a:ln>
                          <a:solidFill>
                            <a:schemeClr val="tx1"/>
                          </a:solidFill>
                          <a:effectLst/>
                          <a:latin typeface="Cooper Black" panose="0208090404030B020404" pitchFamily="18" charset="0"/>
                        </a:rPr>
                        <a:t>Irrational numbers (</a:t>
                      </a:r>
                      <a:r>
                        <a:rPr kumimoji="0" lang="en-AU" sz="2800" b="1" i="0" u="none" strike="noStrike" cap="none" normalizeH="0" baseline="0" noProof="0" dirty="0" smtClean="0">
                          <a:ln>
                            <a:noFill/>
                          </a:ln>
                          <a:solidFill>
                            <a:schemeClr val="tx1"/>
                          </a:solidFill>
                          <a:effectLst/>
                          <a:latin typeface="Cooper Black" panose="0208090404030B020404" pitchFamily="18" charset="0"/>
                        </a:rPr>
                        <a:t>I</a:t>
                      </a:r>
                      <a:r>
                        <a:rPr kumimoji="0" lang="en-AU" sz="2800" b="0" i="0" u="none" strike="noStrike" cap="none" normalizeH="0" baseline="0" noProof="0" dirty="0" smtClean="0">
                          <a:ln>
                            <a:noFill/>
                          </a:ln>
                          <a:solidFill>
                            <a:schemeClr val="tx1"/>
                          </a:solidFill>
                          <a:effectLst/>
                          <a:latin typeface="Cooper Black" panose="0208090404030B020404" pitchFamily="18" charset="0"/>
                        </a:rPr>
                        <a:t>)    I={...,                  , ...}</a:t>
                      </a:r>
                    </a:p>
                  </a:txBody>
                  <a:tcPr marT="45485" marB="4548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10" name="Object 66"/>
          <p:cNvGraphicFramePr>
            <a:graphicFrameLocks noChangeAspect="1"/>
          </p:cNvGraphicFramePr>
          <p:nvPr>
            <p:extLst>
              <p:ext uri="{D42A27DB-BD31-4B8C-83A1-F6EECF244321}">
                <p14:modId xmlns:p14="http://schemas.microsoft.com/office/powerpoint/2010/main" val="483130486"/>
              </p:ext>
            </p:extLst>
          </p:nvPr>
        </p:nvGraphicFramePr>
        <p:xfrm>
          <a:off x="5940003" y="3608388"/>
          <a:ext cx="1584325" cy="506412"/>
        </p:xfrm>
        <a:graphic>
          <a:graphicData uri="http://schemas.openxmlformats.org/presentationml/2006/ole">
            <mc:AlternateContent xmlns:mc="http://schemas.openxmlformats.org/markup-compatibility/2006">
              <mc:Choice xmlns:v="urn:schemas-microsoft-com:vml" Requires="v">
                <p:oleObj spid="_x0000_s5586" name="Equation" r:id="rId3" imgW="698500" imgH="241300" progId="Equation.DSMT4">
                  <p:embed/>
                </p:oleObj>
              </mc:Choice>
              <mc:Fallback>
                <p:oleObj name="Equation" r:id="rId3" imgW="6985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003" y="3608388"/>
                        <a:ext cx="1584325"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Group 77"/>
          <p:cNvGraphicFramePr>
            <a:graphicFrameLocks noGrp="1"/>
          </p:cNvGraphicFramePr>
          <p:nvPr>
            <p:extLst>
              <p:ext uri="{D42A27DB-BD31-4B8C-83A1-F6EECF244321}">
                <p14:modId xmlns:p14="http://schemas.microsoft.com/office/powerpoint/2010/main" val="1968694674"/>
              </p:ext>
            </p:extLst>
          </p:nvPr>
        </p:nvGraphicFramePr>
        <p:xfrm>
          <a:off x="395288" y="4256088"/>
          <a:ext cx="8389937" cy="1116012"/>
        </p:xfrm>
        <a:graphic>
          <a:graphicData uri="http://schemas.openxmlformats.org/drawingml/2006/table">
            <a:tbl>
              <a:tblPr/>
              <a:tblGrid>
                <a:gridCol w="8389937"/>
              </a:tblGrid>
              <a:tr h="11160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0" i="0" u="none" strike="noStrike" cap="none" normalizeH="0" baseline="0" noProof="0" dirty="0" smtClean="0">
                          <a:ln>
                            <a:noFill/>
                          </a:ln>
                          <a:solidFill>
                            <a:schemeClr val="tx1"/>
                          </a:solidFill>
                          <a:effectLst/>
                          <a:latin typeface="Cooper Black" panose="0208090404030B020404" pitchFamily="18" charset="0"/>
                        </a:rPr>
                        <a:t>Real Numbers (</a:t>
                      </a:r>
                      <a:r>
                        <a:rPr kumimoji="0" lang="en-AU" sz="2800" b="1" i="0" u="none" strike="noStrike" cap="none" normalizeH="0" baseline="0" noProof="0" dirty="0" smtClean="0">
                          <a:ln>
                            <a:noFill/>
                          </a:ln>
                          <a:solidFill>
                            <a:schemeClr val="tx1"/>
                          </a:solidFill>
                          <a:effectLst/>
                          <a:latin typeface="Cooper Black" panose="0208090404030B020404" pitchFamily="18" charset="0"/>
                        </a:rPr>
                        <a:t>R</a:t>
                      </a:r>
                      <a:r>
                        <a:rPr kumimoji="0" lang="en-AU" sz="2800" b="0" i="0" u="none" strike="noStrike" cap="none" normalizeH="0" baseline="0" noProof="0" dirty="0" smtClean="0">
                          <a:ln>
                            <a:noFill/>
                          </a:ln>
                          <a:solidFill>
                            <a:schemeClr val="tx1"/>
                          </a:solidFill>
                          <a:effectLst/>
                          <a:latin typeface="Cooper Black" panose="0208090404030B020404"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0" i="0" u="none" strike="noStrike" cap="none" normalizeH="0" baseline="0" noProof="0" dirty="0" smtClean="0">
                          <a:ln>
                            <a:noFill/>
                          </a:ln>
                          <a:solidFill>
                            <a:schemeClr val="tx1"/>
                          </a:solidFill>
                          <a:effectLst/>
                          <a:latin typeface="Cooper Black" panose="0208090404030B020404" pitchFamily="18" charset="0"/>
                        </a:rPr>
                        <a:t>R={..., -2, -1, 0, 1,              ,2,3,....}</a:t>
                      </a:r>
                    </a:p>
                  </a:txBody>
                  <a:tcPr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12" name="Object 75"/>
          <p:cNvGraphicFramePr>
            <a:graphicFrameLocks noChangeAspect="1"/>
          </p:cNvGraphicFramePr>
          <p:nvPr>
            <p:extLst>
              <p:ext uri="{D42A27DB-BD31-4B8C-83A1-F6EECF244321}">
                <p14:modId xmlns:p14="http://schemas.microsoft.com/office/powerpoint/2010/main" val="150272280"/>
              </p:ext>
            </p:extLst>
          </p:nvPr>
        </p:nvGraphicFramePr>
        <p:xfrm>
          <a:off x="3382516" y="4797425"/>
          <a:ext cx="1333500" cy="517525"/>
        </p:xfrm>
        <a:graphic>
          <a:graphicData uri="http://schemas.openxmlformats.org/presentationml/2006/ole">
            <mc:AlternateContent xmlns:mc="http://schemas.openxmlformats.org/markup-compatibility/2006">
              <mc:Choice xmlns:v="urn:schemas-microsoft-com:vml" Requires="v">
                <p:oleObj spid="_x0000_s5587" name="Equation" r:id="rId5" imgW="545863" imgH="241195" progId="Equation.DSMT4">
                  <p:embed/>
                </p:oleObj>
              </mc:Choice>
              <mc:Fallback>
                <p:oleObj name="Equation" r:id="rId5" imgW="545863" imgH="241195"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2516" y="4797425"/>
                        <a:ext cx="13335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78"/>
          <p:cNvGraphicFramePr>
            <a:graphicFrameLocks noChangeAspect="1"/>
          </p:cNvGraphicFramePr>
          <p:nvPr/>
        </p:nvGraphicFramePr>
        <p:xfrm>
          <a:off x="2492375" y="2708275"/>
          <a:ext cx="603250" cy="665163"/>
        </p:xfrm>
        <a:graphic>
          <a:graphicData uri="http://schemas.openxmlformats.org/presentationml/2006/ole">
            <mc:AlternateContent xmlns:mc="http://schemas.openxmlformats.org/markup-compatibility/2006">
              <mc:Choice xmlns:v="urn:schemas-microsoft-com:vml" Requires="v">
                <p:oleObj spid="_x0000_s5588" name="Equation" r:id="rId7" imgW="279279" imgH="393529" progId="Equation.DSMT4">
                  <p:embed/>
                </p:oleObj>
              </mc:Choice>
              <mc:Fallback>
                <p:oleObj name="Equation" r:id="rId7" imgW="279279" imgH="39352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2375" y="2708275"/>
                        <a:ext cx="603250" cy="66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79"/>
          <p:cNvGraphicFramePr>
            <a:graphicFrameLocks noChangeAspect="1"/>
          </p:cNvGraphicFramePr>
          <p:nvPr/>
        </p:nvGraphicFramePr>
        <p:xfrm>
          <a:off x="3433763" y="2708275"/>
          <a:ext cx="309562" cy="684213"/>
        </p:xfrm>
        <a:graphic>
          <a:graphicData uri="http://schemas.openxmlformats.org/presentationml/2006/ole">
            <mc:AlternateContent xmlns:mc="http://schemas.openxmlformats.org/markup-compatibility/2006">
              <mc:Choice xmlns:v="urn:schemas-microsoft-com:vml" Requires="v">
                <p:oleObj spid="_x0000_s5589" name="Equation" r:id="rId9" imgW="177646" imgH="393359" progId="Equation.DSMT4">
                  <p:embed/>
                </p:oleObj>
              </mc:Choice>
              <mc:Fallback>
                <p:oleObj name="Equation" r:id="rId9" imgW="177646" imgH="393359"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33763" y="2708275"/>
                        <a:ext cx="309562" cy="68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80"/>
          <p:cNvGraphicFramePr>
            <a:graphicFrameLocks noChangeAspect="1"/>
          </p:cNvGraphicFramePr>
          <p:nvPr/>
        </p:nvGraphicFramePr>
        <p:xfrm>
          <a:off x="3960813" y="2708275"/>
          <a:ext cx="287337" cy="684213"/>
        </p:xfrm>
        <a:graphic>
          <a:graphicData uri="http://schemas.openxmlformats.org/presentationml/2006/ole">
            <mc:AlternateContent xmlns:mc="http://schemas.openxmlformats.org/markup-compatibility/2006">
              <mc:Choice xmlns:v="urn:schemas-microsoft-com:vml" Requires="v">
                <p:oleObj spid="_x0000_s5590" name="Equation" r:id="rId11" imgW="164957" imgH="393359" progId="Equation.DSMT4">
                  <p:embed/>
                </p:oleObj>
              </mc:Choice>
              <mc:Fallback>
                <p:oleObj name="Equation" r:id="rId11" imgW="164957" imgH="39335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0813" y="2708275"/>
                        <a:ext cx="287337" cy="68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81"/>
          <p:cNvGraphicFramePr>
            <a:graphicFrameLocks noChangeAspect="1"/>
          </p:cNvGraphicFramePr>
          <p:nvPr/>
        </p:nvGraphicFramePr>
        <p:xfrm>
          <a:off x="4716463" y="2708275"/>
          <a:ext cx="309562" cy="684213"/>
        </p:xfrm>
        <a:graphic>
          <a:graphicData uri="http://schemas.openxmlformats.org/presentationml/2006/ole">
            <mc:AlternateContent xmlns:mc="http://schemas.openxmlformats.org/markup-compatibility/2006">
              <mc:Choice xmlns:v="urn:schemas-microsoft-com:vml" Requires="v">
                <p:oleObj spid="_x0000_s5591" name="Equation" r:id="rId13" imgW="177646" imgH="393359" progId="Equation.DSMT4">
                  <p:embed/>
                </p:oleObj>
              </mc:Choice>
              <mc:Fallback>
                <p:oleObj name="Equation" r:id="rId13" imgW="177646" imgH="393359"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16463" y="2708275"/>
                        <a:ext cx="309562" cy="68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Group 85"/>
          <p:cNvGraphicFramePr>
            <a:graphicFrameLocks noGrp="1"/>
          </p:cNvGraphicFramePr>
          <p:nvPr>
            <p:extLst>
              <p:ext uri="{D42A27DB-BD31-4B8C-83A1-F6EECF244321}">
                <p14:modId xmlns:p14="http://schemas.microsoft.com/office/powerpoint/2010/main" val="1858292903"/>
              </p:ext>
            </p:extLst>
          </p:nvPr>
        </p:nvGraphicFramePr>
        <p:xfrm>
          <a:off x="395288" y="5516563"/>
          <a:ext cx="8389937" cy="1116012"/>
        </p:xfrm>
        <a:graphic>
          <a:graphicData uri="http://schemas.openxmlformats.org/drawingml/2006/table">
            <a:tbl>
              <a:tblPr/>
              <a:tblGrid>
                <a:gridCol w="8389937"/>
              </a:tblGrid>
              <a:tr h="11160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0" i="0" u="none" strike="noStrike" cap="none" normalizeH="0" baseline="0" noProof="0" dirty="0" smtClean="0">
                          <a:ln>
                            <a:noFill/>
                          </a:ln>
                          <a:solidFill>
                            <a:schemeClr val="tx1"/>
                          </a:solidFill>
                          <a:effectLst/>
                          <a:latin typeface="Cooper Black" panose="0208090404030B020404" pitchFamily="18" charset="0"/>
                        </a:rPr>
                        <a:t>Complex Numbers (</a:t>
                      </a:r>
                      <a:r>
                        <a:rPr kumimoji="0" lang="en-AU" sz="2800" b="1" i="0" u="none" strike="noStrike" cap="none" normalizeH="0" baseline="0" noProof="0" dirty="0" smtClean="0">
                          <a:ln>
                            <a:noFill/>
                          </a:ln>
                          <a:solidFill>
                            <a:schemeClr val="tx1"/>
                          </a:solidFill>
                          <a:effectLst/>
                          <a:latin typeface="Cooper Black" panose="0208090404030B020404" pitchFamily="18" charset="0"/>
                        </a:rPr>
                        <a:t>C</a:t>
                      </a:r>
                      <a:r>
                        <a:rPr kumimoji="0" lang="en-AU" sz="2800" b="0" i="0" u="none" strike="noStrike" cap="none" normalizeH="0" baseline="0" noProof="0" dirty="0" smtClean="0">
                          <a:ln>
                            <a:noFill/>
                          </a:ln>
                          <a:solidFill>
                            <a:schemeClr val="tx1"/>
                          </a:solidFill>
                          <a:effectLst/>
                          <a:latin typeface="Cooper Black" panose="0208090404030B020404"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0" i="0" u="none" strike="noStrike" cap="none" normalizeH="0" baseline="0" noProof="0" dirty="0" smtClean="0">
                          <a:ln>
                            <a:noFill/>
                          </a:ln>
                          <a:solidFill>
                            <a:schemeClr val="tx1"/>
                          </a:solidFill>
                          <a:effectLst/>
                          <a:latin typeface="Cooper Black" panose="0208090404030B020404" pitchFamily="18" charset="0"/>
                        </a:rPr>
                        <a:t>C={..., -2,       , 0, 1,               , 2+3i, 3, ...}</a:t>
                      </a:r>
                    </a:p>
                  </a:txBody>
                  <a:tcPr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18" name="Object 91"/>
          <p:cNvGraphicFramePr>
            <a:graphicFrameLocks noChangeAspect="1"/>
          </p:cNvGraphicFramePr>
          <p:nvPr>
            <p:extLst>
              <p:ext uri="{D42A27DB-BD31-4B8C-83A1-F6EECF244321}">
                <p14:modId xmlns:p14="http://schemas.microsoft.com/office/powerpoint/2010/main" val="3076143799"/>
              </p:ext>
            </p:extLst>
          </p:nvPr>
        </p:nvGraphicFramePr>
        <p:xfrm>
          <a:off x="3635896" y="6043613"/>
          <a:ext cx="1333500" cy="517525"/>
        </p:xfrm>
        <a:graphic>
          <a:graphicData uri="http://schemas.openxmlformats.org/presentationml/2006/ole">
            <mc:AlternateContent xmlns:mc="http://schemas.openxmlformats.org/markup-compatibility/2006">
              <mc:Choice xmlns:v="urn:schemas-microsoft-com:vml" Requires="v">
                <p:oleObj spid="_x0000_s5592" name="Equation" r:id="rId15" imgW="545863" imgH="241195" progId="Equation.DSMT4">
                  <p:embed/>
                </p:oleObj>
              </mc:Choice>
              <mc:Fallback>
                <p:oleObj name="Equation" r:id="rId15" imgW="545863" imgH="241195"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35896" y="6043613"/>
                        <a:ext cx="13335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WordArt 92"/>
          <p:cNvSpPr>
            <a:spLocks noChangeArrowheads="1" noChangeShapeType="1" noTextEdit="1"/>
          </p:cNvSpPr>
          <p:nvPr/>
        </p:nvSpPr>
        <p:spPr bwMode="auto">
          <a:xfrm>
            <a:off x="1331913" y="152400"/>
            <a:ext cx="6480175" cy="5048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lvl="1" algn="ctr"/>
            <a:r>
              <a:rPr lang="en-AU" sz="3200" kern="10" dirty="0" smtClean="0">
                <a:ln>
                  <a:solidFill>
                    <a:sysClr val="windowText" lastClr="000000"/>
                  </a:solidFill>
                </a:ln>
                <a:solidFill>
                  <a:srgbClr val="FF0000"/>
                </a:solidFill>
                <a:effectLst>
                  <a:outerShdw dist="50800" dir="2700000" sx="101000" sy="101000" algn="ctr" rotWithShape="0">
                    <a:schemeClr val="tx1"/>
                  </a:outerShdw>
                </a:effectLst>
                <a:latin typeface="Impact"/>
              </a:rPr>
              <a:t>SET OF NUMBERS</a:t>
            </a:r>
            <a:endParaRPr lang="en-AU" sz="3200" kern="10" dirty="0">
              <a:ln>
                <a:solidFill>
                  <a:sysClr val="windowText" lastClr="000000"/>
                </a:solidFill>
              </a:ln>
              <a:solidFill>
                <a:srgbClr val="FF0000"/>
              </a:solidFill>
              <a:effectLst>
                <a:outerShdw dist="50800" dir="2700000" sx="101000" sy="101000" algn="ctr" rotWithShape="0">
                  <a:schemeClr val="tx1"/>
                </a:outerShdw>
              </a:effectLst>
              <a:latin typeface="Impact"/>
            </a:endParaRPr>
          </a:p>
        </p:txBody>
      </p:sp>
      <p:graphicFrame>
        <p:nvGraphicFramePr>
          <p:cNvPr id="20" name="Object 93"/>
          <p:cNvGraphicFramePr>
            <a:graphicFrameLocks noChangeAspect="1"/>
          </p:cNvGraphicFramePr>
          <p:nvPr>
            <p:extLst>
              <p:ext uri="{D42A27DB-BD31-4B8C-83A1-F6EECF244321}">
                <p14:modId xmlns:p14="http://schemas.microsoft.com/office/powerpoint/2010/main" val="119396832"/>
              </p:ext>
            </p:extLst>
          </p:nvPr>
        </p:nvGraphicFramePr>
        <p:xfrm>
          <a:off x="2096542" y="5967413"/>
          <a:ext cx="603250" cy="665162"/>
        </p:xfrm>
        <a:graphic>
          <a:graphicData uri="http://schemas.openxmlformats.org/presentationml/2006/ole">
            <mc:AlternateContent xmlns:mc="http://schemas.openxmlformats.org/markup-compatibility/2006">
              <mc:Choice xmlns:v="urn:schemas-microsoft-com:vml" Requires="v">
                <p:oleObj spid="_x0000_s5593" name="Equation" r:id="rId17" imgW="279279" imgH="393529" progId="Equation.DSMT4">
                  <p:embed/>
                </p:oleObj>
              </mc:Choice>
              <mc:Fallback>
                <p:oleObj name="Equation" r:id="rId17" imgW="279279" imgH="39352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6542" y="5967413"/>
                        <a:ext cx="603250" cy="665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4542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ppt_x</p:attrName>
                                        </p:attrNameLst>
                                      </p:cBhvr>
                                      <p:tavLst>
                                        <p:tav tm="0">
                                          <p:val>
                                            <p:strVal val="#ppt_x-.2"/>
                                          </p:val>
                                        </p:tav>
                                        <p:tav tm="100000">
                                          <p:val>
                                            <p:strVal val="#ppt_x"/>
                                          </p:val>
                                        </p:tav>
                                      </p:tavLst>
                                    </p:anim>
                                    <p:anim calcmode="lin" valueType="num">
                                      <p:cBhvr>
                                        <p:cTn id="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par>
                                <p:cTn id="32" presetID="22" presetClass="entr" presetSubtype="4"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22" presetClass="entr" presetSubtype="4"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par>
                                <p:cTn id="41" presetID="22" presetClass="entr" presetSubtype="4"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1" dur="1000" fill="hold"/>
                                        <p:tgtEl>
                                          <p:spTgt spid="9"/>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9"/>
                                        </p:tgtEl>
                                      </p:cBhvr>
                                    </p:animEffect>
                                  </p:childTnLst>
                                </p:cTn>
                              </p:par>
                              <p:par>
                                <p:cTn id="56" presetID="25" presetClass="entr" presetSubtype="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1" dur="1000" fill="hold"/>
                                        <p:tgtEl>
                                          <p:spTgt spid="10"/>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5" presetClass="entr" presetSubtype="10"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checkerboard(across)">
                                      <p:cBhvr>
                                        <p:cTn id="70" dur="2000"/>
                                        <p:tgtEl>
                                          <p:spTgt spid="11"/>
                                        </p:tgtEl>
                                      </p:cBhvr>
                                    </p:animEffect>
                                  </p:childTnLst>
                                </p:cTn>
                              </p:par>
                              <p:par>
                                <p:cTn id="71" presetID="5" presetClass="entr" presetSubtype="1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checkerboard(across)">
                                      <p:cBhvr>
                                        <p:cTn id="73" dur="20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2000"/>
                                        <p:tgtEl>
                                          <p:spTgt spid="17"/>
                                        </p:tgtEl>
                                      </p:cBhvr>
                                    </p:animEffect>
                                  </p:childTnLst>
                                </p:cTn>
                              </p:par>
                              <p:par>
                                <p:cTn id="79" presetID="10" presetClass="entr" presetSubtype="0" fill="hold" nodeType="with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2000"/>
                                        <p:tgtEl>
                                          <p:spTgt spid="20"/>
                                        </p:tgtEl>
                                      </p:cBhvr>
                                    </p:animEffect>
                                  </p:childTnLst>
                                </p:cTn>
                              </p:par>
                              <p:par>
                                <p:cTn id="82" presetID="10" presetClass="entr" presetSubtype="0" fill="hold"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4"/>
          <p:cNvSpPr>
            <a:spLocks noChangeArrowheads="1"/>
          </p:cNvSpPr>
          <p:nvPr/>
        </p:nvSpPr>
        <p:spPr bwMode="auto">
          <a:xfrm>
            <a:off x="576263" y="981075"/>
            <a:ext cx="8208962" cy="5435600"/>
          </a:xfrm>
          <a:prstGeom prst="rect">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3" name="Oval 33"/>
          <p:cNvSpPr>
            <a:spLocks noChangeArrowheads="1"/>
          </p:cNvSpPr>
          <p:nvPr/>
        </p:nvSpPr>
        <p:spPr bwMode="auto">
          <a:xfrm>
            <a:off x="1150938" y="1304925"/>
            <a:ext cx="7058025" cy="4716463"/>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4" name="Oval 32"/>
          <p:cNvSpPr>
            <a:spLocks noChangeArrowheads="1"/>
          </p:cNvSpPr>
          <p:nvPr/>
        </p:nvSpPr>
        <p:spPr bwMode="auto">
          <a:xfrm>
            <a:off x="5400675" y="2528888"/>
            <a:ext cx="2484438" cy="1871662"/>
          </a:xfrm>
          <a:prstGeom prst="ellipse">
            <a:avLst/>
          </a:prstGeom>
          <a:solidFill>
            <a:srgbClr val="66FF33"/>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5" name="Oval 31"/>
          <p:cNvSpPr>
            <a:spLocks noChangeArrowheads="1"/>
          </p:cNvSpPr>
          <p:nvPr/>
        </p:nvSpPr>
        <p:spPr bwMode="auto">
          <a:xfrm>
            <a:off x="1331913" y="2168525"/>
            <a:ext cx="3924300" cy="3095625"/>
          </a:xfrm>
          <a:prstGeom prst="ellipse">
            <a:avLst/>
          </a:prstGeom>
          <a:solidFill>
            <a:srgbClr val="CCFFFF"/>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6" name="Oval 30"/>
          <p:cNvSpPr>
            <a:spLocks noChangeArrowheads="1"/>
          </p:cNvSpPr>
          <p:nvPr/>
        </p:nvSpPr>
        <p:spPr bwMode="auto">
          <a:xfrm>
            <a:off x="1403350" y="2781300"/>
            <a:ext cx="2592388" cy="1800225"/>
          </a:xfrm>
          <a:prstGeom prst="ellipse">
            <a:avLst/>
          </a:prstGeom>
          <a:solidFill>
            <a:srgbClr val="E71505"/>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7" name="WordArt 5"/>
          <p:cNvSpPr>
            <a:spLocks noChangeArrowheads="1" noChangeShapeType="1" noTextEdit="1"/>
          </p:cNvSpPr>
          <p:nvPr/>
        </p:nvSpPr>
        <p:spPr bwMode="auto">
          <a:xfrm>
            <a:off x="1331913" y="225425"/>
            <a:ext cx="6480175" cy="5048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CO" sz="3200" kern="10" dirty="0" smtClean="0">
                <a:ln>
                  <a:solidFill>
                    <a:sysClr val="windowText" lastClr="000000"/>
                  </a:solidFill>
                </a:ln>
                <a:solidFill>
                  <a:srgbClr val="FF0000"/>
                </a:solidFill>
                <a:effectLst>
                  <a:outerShdw dist="50800" dir="2700000" sx="101000" sy="101000" algn="ctr" rotWithShape="0">
                    <a:schemeClr val="tx1"/>
                  </a:outerShdw>
                </a:effectLst>
                <a:latin typeface="Impact"/>
              </a:rPr>
              <a:t>SET OF </a:t>
            </a:r>
            <a:r>
              <a:rPr lang="es-CO" sz="3200" kern="10" dirty="0" err="1" smtClean="0">
                <a:ln>
                  <a:solidFill>
                    <a:sysClr val="windowText" lastClr="000000"/>
                  </a:solidFill>
                </a:ln>
                <a:solidFill>
                  <a:srgbClr val="FF0000"/>
                </a:solidFill>
                <a:effectLst>
                  <a:outerShdw dist="50800" dir="2700000" sx="101000" sy="101000" algn="ctr" rotWithShape="0">
                    <a:schemeClr val="tx1"/>
                  </a:outerShdw>
                </a:effectLst>
                <a:latin typeface="Impact"/>
              </a:rPr>
              <a:t>NUMBERS</a:t>
            </a:r>
            <a:endParaRPr lang="es-CO" sz="3200" kern="10" dirty="0">
              <a:ln>
                <a:solidFill>
                  <a:sysClr val="windowText" lastClr="000000"/>
                </a:solidFill>
              </a:ln>
              <a:solidFill>
                <a:srgbClr val="FF0000"/>
              </a:solidFill>
              <a:effectLst>
                <a:outerShdw dist="50800" dir="2700000" sx="101000" sy="101000" algn="ctr" rotWithShape="0">
                  <a:schemeClr val="tx1"/>
                </a:outerShdw>
              </a:effectLst>
              <a:latin typeface="Impact"/>
            </a:endParaRPr>
          </a:p>
        </p:txBody>
      </p:sp>
      <p:sp>
        <p:nvSpPr>
          <p:cNvPr id="8" name="Oval 29"/>
          <p:cNvSpPr>
            <a:spLocks noChangeArrowheads="1"/>
          </p:cNvSpPr>
          <p:nvPr/>
        </p:nvSpPr>
        <p:spPr bwMode="auto">
          <a:xfrm>
            <a:off x="1511300" y="3141663"/>
            <a:ext cx="1547813" cy="1152525"/>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9" name="Text Box 36"/>
          <p:cNvSpPr txBox="1">
            <a:spLocks noChangeArrowheads="1"/>
          </p:cNvSpPr>
          <p:nvPr/>
        </p:nvSpPr>
        <p:spPr bwMode="auto">
          <a:xfrm>
            <a:off x="1979613" y="3644900"/>
            <a:ext cx="504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Arial Black" pitchFamily="34" charset="0"/>
              </a:rPr>
              <a:t>N</a:t>
            </a:r>
          </a:p>
        </p:txBody>
      </p:sp>
      <p:sp>
        <p:nvSpPr>
          <p:cNvPr id="10" name="Text Box 37"/>
          <p:cNvSpPr txBox="1">
            <a:spLocks noChangeArrowheads="1"/>
          </p:cNvSpPr>
          <p:nvPr/>
        </p:nvSpPr>
        <p:spPr bwMode="auto">
          <a:xfrm>
            <a:off x="3024188" y="2960688"/>
            <a:ext cx="5048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solidFill>
                  <a:schemeClr val="bg1"/>
                </a:solidFill>
                <a:latin typeface="Arial Black" pitchFamily="34" charset="0"/>
              </a:rPr>
              <a:t>Z</a:t>
            </a:r>
          </a:p>
        </p:txBody>
      </p:sp>
      <p:sp>
        <p:nvSpPr>
          <p:cNvPr id="11" name="Text Box 38"/>
          <p:cNvSpPr txBox="1">
            <a:spLocks noChangeArrowheads="1"/>
          </p:cNvSpPr>
          <p:nvPr/>
        </p:nvSpPr>
        <p:spPr bwMode="auto">
          <a:xfrm>
            <a:off x="3816350" y="2420938"/>
            <a:ext cx="5048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3600" b="1">
                <a:latin typeface="Arial Black" pitchFamily="34" charset="0"/>
              </a:rPr>
              <a:t>Q</a:t>
            </a:r>
          </a:p>
        </p:txBody>
      </p:sp>
      <p:sp>
        <p:nvSpPr>
          <p:cNvPr id="12" name="Text Box 39"/>
          <p:cNvSpPr txBox="1">
            <a:spLocks noChangeArrowheads="1"/>
          </p:cNvSpPr>
          <p:nvPr/>
        </p:nvSpPr>
        <p:spPr bwMode="auto">
          <a:xfrm>
            <a:off x="6048375" y="2781300"/>
            <a:ext cx="5048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3600" b="1">
                <a:latin typeface="Arial Black" pitchFamily="34" charset="0"/>
              </a:rPr>
              <a:t>I</a:t>
            </a:r>
          </a:p>
        </p:txBody>
      </p:sp>
      <p:sp>
        <p:nvSpPr>
          <p:cNvPr id="13" name="Text Box 40"/>
          <p:cNvSpPr txBox="1">
            <a:spLocks noChangeArrowheads="1"/>
          </p:cNvSpPr>
          <p:nvPr/>
        </p:nvSpPr>
        <p:spPr bwMode="auto">
          <a:xfrm>
            <a:off x="4932363" y="1700213"/>
            <a:ext cx="5048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3600" b="1">
                <a:solidFill>
                  <a:schemeClr val="bg1"/>
                </a:solidFill>
                <a:latin typeface="Arial Black" pitchFamily="34" charset="0"/>
              </a:rPr>
              <a:t>R</a:t>
            </a:r>
          </a:p>
        </p:txBody>
      </p:sp>
      <p:sp>
        <p:nvSpPr>
          <p:cNvPr id="14" name="Text Box 41"/>
          <p:cNvSpPr txBox="1">
            <a:spLocks noChangeArrowheads="1"/>
          </p:cNvSpPr>
          <p:nvPr/>
        </p:nvSpPr>
        <p:spPr bwMode="auto">
          <a:xfrm>
            <a:off x="684213" y="1052513"/>
            <a:ext cx="6111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3600" b="1">
                <a:latin typeface="Arial Black" pitchFamily="34" charset="0"/>
              </a:rPr>
              <a:t>C</a:t>
            </a:r>
          </a:p>
        </p:txBody>
      </p:sp>
    </p:spTree>
    <p:extLst>
      <p:ext uri="{BB962C8B-B14F-4D97-AF65-F5344CB8AC3E}">
        <p14:creationId xmlns:p14="http://schemas.microsoft.com/office/powerpoint/2010/main" val="258075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300" fill="hold">
                                          <p:stCondLst>
                                            <p:cond delay="0"/>
                                          </p:stCondLst>
                                        </p:cTn>
                                        <p:tgtEl>
                                          <p:spTgt spid="7"/>
                                        </p:tgtEl>
                                        <p:attrNameLst>
                                          <p:attrName>ppt_x</p:attrName>
                                        </p:attrNameLst>
                                      </p:cBhvr>
                                    </p:anim>
                                    <p:anim from="0" to="-1.0" calcmode="lin" valueType="num">
                                      <p:cBhvr>
                                        <p:cTn id="8" dur="100" decel="50000" autoRev="1" fill="hold">
                                          <p:stCondLst>
                                            <p:cond delay="300"/>
                                          </p:stCondLst>
                                        </p:cTn>
                                        <p:tgtEl>
                                          <p:spTgt spid="7"/>
                                        </p:tgtEl>
                                        <p:attrNameLst>
                                          <p:attrName>xshear</p:attrName>
                                        </p:attrNameLst>
                                      </p:cBhvr>
                                    </p:anim>
                                    <p:animScale>
                                      <p:cBhvr>
                                        <p:cTn id="9" dur="100" decel="100000" autoRev="1" fill="hold">
                                          <p:stCondLst>
                                            <p:cond delay="300"/>
                                          </p:stCondLst>
                                        </p:cTn>
                                        <p:tgtEl>
                                          <p:spTgt spid="7"/>
                                        </p:tgtEl>
                                      </p:cBhvr>
                                      <p:from x="100000" y="100000"/>
                                      <p:to x="80000" y="100000"/>
                                    </p:animScale>
                                    <p:anim by="(#ppt_h/3+#ppt_w*0.1)" calcmode="lin" valueType="num">
                                      <p:cBhvr additive="sum">
                                        <p:cTn id="10" dur="100" decel="100000" autoRev="1" fill="hold">
                                          <p:stCondLst>
                                            <p:cond delay="300"/>
                                          </p:stCondLst>
                                        </p:cTn>
                                        <p:tgtEl>
                                          <p:spTgt spid="7"/>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1"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8)">
                                      <p:cBhvr>
                                        <p:cTn id="15" dur="2000"/>
                                        <p:tgtEl>
                                          <p:spTgt spid="8"/>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edge">
                                      <p:cBhvr>
                                        <p:cTn id="23" dur="3000"/>
                                        <p:tgtEl>
                                          <p:spTgt spid="6"/>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edge">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32"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amond(out)">
                                      <p:cBhvr>
                                        <p:cTn id="31" dur="2000"/>
                                        <p:tgtEl>
                                          <p:spTgt spid="5"/>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amond(in)">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32"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ircle(out)">
                                      <p:cBhvr>
                                        <p:cTn id="39" dur="2000"/>
                                        <p:tgtEl>
                                          <p:spTgt spid="4"/>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plus(in)">
                                      <p:cBhvr>
                                        <p:cTn id="47" dur="1000"/>
                                        <p:tgtEl>
                                          <p:spTgt spid="3"/>
                                        </p:tgtEl>
                                      </p:cBhvr>
                                    </p:animEffect>
                                  </p:childTnLst>
                                </p:cTn>
                              </p:par>
                              <p:par>
                                <p:cTn id="48" presetID="13" presetClass="entr" presetSubtype="16"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plus(in)">
                                      <p:cBhvr>
                                        <p:cTn id="50" dur="2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left)">
                                      <p:cBhvr>
                                        <p:cTn id="55" dur="1000"/>
                                        <p:tgtEl>
                                          <p:spTgt spid="2"/>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8" grpId="0" animBg="1"/>
      <p:bldP spid="9" grpId="0"/>
      <p:bldP spid="10" grpId="0"/>
      <p:bldP spid="11" grpId="0"/>
      <p:bldP spid="1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4"/>
          <p:cNvSpPr>
            <a:spLocks noChangeArrowheads="1" noChangeShapeType="1" noTextEdit="1"/>
          </p:cNvSpPr>
          <p:nvPr/>
        </p:nvSpPr>
        <p:spPr bwMode="auto">
          <a:xfrm>
            <a:off x="1331912" y="152400"/>
            <a:ext cx="6480175" cy="431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AU" sz="3200" kern="10" dirty="0" smtClean="0">
                <a:ln>
                  <a:solidFill>
                    <a:sysClr val="windowText" lastClr="000000"/>
                  </a:solidFill>
                </a:ln>
                <a:solidFill>
                  <a:srgbClr val="FF0000"/>
                </a:solidFill>
                <a:effectLst>
                  <a:outerShdw blurRad="38100" dist="50800" dir="2700000" algn="tl">
                    <a:srgbClr val="000000"/>
                  </a:outerShdw>
                </a:effectLst>
                <a:latin typeface="Impact"/>
              </a:rPr>
              <a:t>SET OF NUMBERS</a:t>
            </a:r>
            <a:endParaRPr lang="en-AU" sz="3200" kern="10" dirty="0">
              <a:ln>
                <a:solidFill>
                  <a:sysClr val="windowText" lastClr="000000"/>
                </a:solidFill>
              </a:ln>
              <a:solidFill>
                <a:srgbClr val="FF0000"/>
              </a:solidFill>
              <a:effectLst>
                <a:outerShdw blurRad="38100" dist="50800" dir="2700000" algn="tl">
                  <a:srgbClr val="000000"/>
                </a:outerShdw>
              </a:effectLst>
              <a:latin typeface="Impact"/>
            </a:endParaRPr>
          </a:p>
        </p:txBody>
      </p:sp>
      <p:sp>
        <p:nvSpPr>
          <p:cNvPr id="4" name="Text Box 6"/>
          <p:cNvSpPr txBox="1">
            <a:spLocks noChangeArrowheads="1"/>
          </p:cNvSpPr>
          <p:nvPr/>
        </p:nvSpPr>
        <p:spPr bwMode="auto">
          <a:xfrm>
            <a:off x="0" y="692696"/>
            <a:ext cx="91440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700" dirty="0" smtClean="0">
                <a:latin typeface="Snap ITC" panose="04040A07060A02020202" pitchFamily="82" charset="0"/>
              </a:rPr>
              <a:t>By roster notation, find the following sets:</a:t>
            </a:r>
            <a:endParaRPr lang="en-AU" altLang="es-CO" sz="2700" dirty="0">
              <a:latin typeface="Snap ITC" panose="04040A07060A02020202" pitchFamily="82" charset="0"/>
            </a:endParaRPr>
          </a:p>
        </p:txBody>
      </p:sp>
      <p:sp>
        <p:nvSpPr>
          <p:cNvPr id="5" name="Text Box 7"/>
          <p:cNvSpPr txBox="1">
            <a:spLocks noChangeArrowheads="1"/>
          </p:cNvSpPr>
          <p:nvPr/>
        </p:nvSpPr>
        <p:spPr bwMode="auto">
          <a:xfrm>
            <a:off x="0" y="2066050"/>
            <a:ext cx="5796136"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dirty="0" smtClean="0">
                <a:latin typeface="Snap ITC" panose="04040A07060A02020202" pitchFamily="82" charset="0"/>
              </a:rPr>
              <a:t>A) P = {x </a:t>
            </a:r>
            <a:r>
              <a:rPr lang="es-ES" altLang="es-CO" sz="2800" dirty="0" smtClean="0">
                <a:latin typeface="Snap ITC" panose="04040A07060A02020202" pitchFamily="82" charset="0"/>
                <a:sym typeface="Symbol"/>
              </a:rPr>
              <a:t> N | x</a:t>
            </a:r>
            <a:r>
              <a:rPr lang="es-ES" altLang="es-CO" sz="2800" baseline="30000" dirty="0" smtClean="0">
                <a:latin typeface="Snap ITC" panose="04040A07060A02020202" pitchFamily="82" charset="0"/>
                <a:sym typeface="Symbol"/>
              </a:rPr>
              <a:t>2</a:t>
            </a:r>
            <a:r>
              <a:rPr lang="es-ES" altLang="es-CO" sz="2800" dirty="0" smtClean="0">
                <a:latin typeface="Snap ITC" panose="04040A07060A02020202" pitchFamily="82" charset="0"/>
                <a:sym typeface="Symbol"/>
              </a:rPr>
              <a:t> – 9 = 0}</a:t>
            </a:r>
            <a:endParaRPr lang="es-ES" altLang="es-CO" sz="2800" dirty="0">
              <a:latin typeface="Snap ITC" panose="04040A07060A02020202" pitchFamily="82" charset="0"/>
            </a:endParaRPr>
          </a:p>
        </p:txBody>
      </p:sp>
      <p:sp>
        <p:nvSpPr>
          <p:cNvPr id="7" name="Text Box 11"/>
          <p:cNvSpPr txBox="1">
            <a:spLocks noChangeArrowheads="1"/>
          </p:cNvSpPr>
          <p:nvPr/>
        </p:nvSpPr>
        <p:spPr bwMode="auto">
          <a:xfrm>
            <a:off x="0" y="2570106"/>
            <a:ext cx="57961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dirty="0" smtClean="0">
                <a:latin typeface="Snap ITC" panose="04040A07060A02020202" pitchFamily="82" charset="0"/>
              </a:rPr>
              <a:t>B) Q = {x </a:t>
            </a:r>
            <a:r>
              <a:rPr lang="es-ES" altLang="es-CO" sz="2800" dirty="0" smtClean="0">
                <a:latin typeface="Snap ITC" panose="04040A07060A02020202" pitchFamily="82" charset="0"/>
                <a:sym typeface="Symbol"/>
              </a:rPr>
              <a:t> Z | x</a:t>
            </a:r>
            <a:r>
              <a:rPr lang="es-ES" altLang="es-CO" sz="2800" baseline="30000" dirty="0" smtClean="0">
                <a:latin typeface="Snap ITC" panose="04040A07060A02020202" pitchFamily="82" charset="0"/>
                <a:sym typeface="Symbol"/>
              </a:rPr>
              <a:t>2</a:t>
            </a:r>
            <a:r>
              <a:rPr lang="es-ES" altLang="es-CO" sz="2800" dirty="0" smtClean="0">
                <a:latin typeface="Snap ITC" panose="04040A07060A02020202" pitchFamily="82" charset="0"/>
                <a:sym typeface="Symbol"/>
              </a:rPr>
              <a:t> – 9 = 0} </a:t>
            </a:r>
            <a:endParaRPr lang="es-ES" altLang="es-CO" sz="2800" dirty="0">
              <a:latin typeface="Snap ITC" panose="04040A07060A02020202" pitchFamily="82" charset="0"/>
            </a:endParaRPr>
          </a:p>
        </p:txBody>
      </p:sp>
      <p:sp>
        <p:nvSpPr>
          <p:cNvPr id="8" name="Text Box 12"/>
          <p:cNvSpPr txBox="1">
            <a:spLocks noChangeArrowheads="1"/>
          </p:cNvSpPr>
          <p:nvPr/>
        </p:nvSpPr>
        <p:spPr bwMode="auto">
          <a:xfrm>
            <a:off x="-1" y="3074162"/>
            <a:ext cx="60118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dirty="0" smtClean="0">
                <a:latin typeface="Snap ITC" panose="04040A07060A02020202" pitchFamily="82" charset="0"/>
              </a:rPr>
              <a:t>C) F = {x </a:t>
            </a:r>
            <a:r>
              <a:rPr lang="es-ES" altLang="es-CO" sz="2800" dirty="0" smtClean="0">
                <a:latin typeface="Snap ITC" panose="04040A07060A02020202" pitchFamily="82" charset="0"/>
                <a:sym typeface="Symbol"/>
              </a:rPr>
              <a:t> R | x</a:t>
            </a:r>
            <a:r>
              <a:rPr lang="es-ES" altLang="es-CO" sz="2800" baseline="30000" dirty="0" smtClean="0">
                <a:latin typeface="Snap ITC" panose="04040A07060A02020202" pitchFamily="82" charset="0"/>
                <a:sym typeface="Symbol"/>
              </a:rPr>
              <a:t>2</a:t>
            </a:r>
            <a:r>
              <a:rPr lang="es-ES" altLang="es-CO" sz="2800" dirty="0" smtClean="0">
                <a:latin typeface="Snap ITC" panose="04040A07060A02020202" pitchFamily="82" charset="0"/>
                <a:sym typeface="Symbol"/>
              </a:rPr>
              <a:t> + 9 = 0}</a:t>
            </a:r>
            <a:endParaRPr lang="es-ES" altLang="es-CO" sz="2800" dirty="0">
              <a:latin typeface="Snap ITC" panose="04040A07060A02020202" pitchFamily="82" charset="0"/>
            </a:endParaRPr>
          </a:p>
        </p:txBody>
      </p:sp>
      <mc:AlternateContent xmlns:mc="http://schemas.openxmlformats.org/markup-compatibility/2006" xmlns:a14="http://schemas.microsoft.com/office/drawing/2010/main">
        <mc:Choice Requires="a14">
          <p:sp>
            <p:nvSpPr>
              <p:cNvPr id="9" name="Text Box 14"/>
              <p:cNvSpPr txBox="1">
                <a:spLocks noChangeArrowheads="1"/>
              </p:cNvSpPr>
              <p:nvPr/>
            </p:nvSpPr>
            <p:spPr bwMode="auto">
              <a:xfrm>
                <a:off x="-1" y="3650226"/>
                <a:ext cx="7884320" cy="5708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dirty="0" smtClean="0">
                    <a:latin typeface="Snap ITC" panose="04040A07060A02020202" pitchFamily="82" charset="0"/>
                  </a:rPr>
                  <a:t>D) T = {x </a:t>
                </a:r>
                <a:r>
                  <a:rPr lang="es-ES" altLang="es-CO" sz="2800" dirty="0" smtClean="0">
                    <a:latin typeface="Snap ITC" panose="04040A07060A02020202" pitchFamily="82" charset="0"/>
                    <a:sym typeface="Symbol"/>
                  </a:rPr>
                  <a:t> Q | (3x – 4)(x – </a:t>
                </a:r>
                <a14:m>
                  <m:oMath xmlns:m="http://schemas.openxmlformats.org/officeDocument/2006/math">
                    <m:rad>
                      <m:radPr>
                        <m:degHide m:val="on"/>
                        <m:ctrlPr>
                          <a:rPr lang="es-ES" altLang="es-CO" sz="2800" i="1" smtClean="0">
                            <a:latin typeface="Cambria Math"/>
                            <a:sym typeface="Symbol"/>
                          </a:rPr>
                        </m:ctrlPr>
                      </m:radPr>
                      <m:deg/>
                      <m:e>
                        <m:r>
                          <m:rPr>
                            <m:nor/>
                          </m:rPr>
                          <a:rPr lang="es-CO" altLang="es-CO" sz="2800" b="0" i="0" smtClean="0">
                            <a:latin typeface="Snap ITC" panose="04040A07060A02020202" pitchFamily="82" charset="0"/>
                            <a:sym typeface="Symbol"/>
                          </a:rPr>
                          <m:t>2</m:t>
                        </m:r>
                      </m:e>
                    </m:rad>
                  </m:oMath>
                </a14:m>
                <a:r>
                  <a:rPr lang="es-ES" altLang="es-CO" sz="2800" dirty="0" smtClean="0">
                    <a:latin typeface="Snap ITC" panose="04040A07060A02020202" pitchFamily="82" charset="0"/>
                    <a:sym typeface="Symbol"/>
                  </a:rPr>
                  <a:t>) = 0}</a:t>
                </a:r>
                <a:endParaRPr lang="es-ES" altLang="es-CO" sz="2800" dirty="0">
                  <a:latin typeface="Snap ITC" panose="04040A07060A02020202" pitchFamily="82" charset="0"/>
                </a:endParaRPr>
              </a:p>
            </p:txBody>
          </p:sp>
        </mc:Choice>
        <mc:Fallback xmlns="">
          <p:sp>
            <p:nvSpPr>
              <p:cNvPr id="9" name="Text Box 14"/>
              <p:cNvSpPr txBox="1">
                <a:spLocks noRot="1" noChangeAspect="1" noMove="1" noResize="1" noEditPoints="1" noAdjustHandles="1" noChangeArrowheads="1" noChangeShapeType="1" noTextEdit="1"/>
              </p:cNvSpPr>
              <p:nvPr/>
            </p:nvSpPr>
            <p:spPr bwMode="auto">
              <a:xfrm>
                <a:off x="-1" y="3650226"/>
                <a:ext cx="7884320" cy="570862"/>
              </a:xfrm>
              <a:prstGeom prst="rect">
                <a:avLst/>
              </a:prstGeom>
              <a:blipFill rotWithShape="1">
                <a:blip r:embed="rId2"/>
                <a:stretch>
                  <a:fillRect l="-1547" t="-4301" b="-301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1" name="Text Box 16"/>
              <p:cNvSpPr txBox="1">
                <a:spLocks noChangeArrowheads="1"/>
              </p:cNvSpPr>
              <p:nvPr/>
            </p:nvSpPr>
            <p:spPr bwMode="auto">
              <a:xfrm>
                <a:off x="-1" y="4298298"/>
                <a:ext cx="7596002" cy="5708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dirty="0" smtClean="0">
                    <a:latin typeface="Snap ITC" panose="04040A07060A02020202" pitchFamily="82" charset="0"/>
                  </a:rPr>
                  <a:t>E) B = {x </a:t>
                </a:r>
                <a:r>
                  <a:rPr lang="es-ES" altLang="es-CO" sz="2800" dirty="0" smtClean="0">
                    <a:latin typeface="Snap ITC" panose="04040A07060A02020202" pitchFamily="82" charset="0"/>
                    <a:sym typeface="Symbol"/>
                  </a:rPr>
                  <a:t> I | (3x – 4)(x – </a:t>
                </a:r>
                <a14:m>
                  <m:oMath xmlns:m="http://schemas.openxmlformats.org/officeDocument/2006/math">
                    <m:rad>
                      <m:radPr>
                        <m:degHide m:val="on"/>
                        <m:ctrlPr>
                          <a:rPr lang="es-ES" altLang="es-CO" sz="2800" i="1" dirty="0" smtClean="0">
                            <a:latin typeface="Cambria Math"/>
                            <a:sym typeface="Symbol"/>
                          </a:rPr>
                        </m:ctrlPr>
                      </m:radPr>
                      <m:deg/>
                      <m:e>
                        <m:r>
                          <m:rPr>
                            <m:nor/>
                          </m:rPr>
                          <a:rPr lang="es-CO" altLang="es-CO" sz="2800" i="0" dirty="0" smtClean="0">
                            <a:latin typeface="Snap ITC" panose="04040A07060A02020202" pitchFamily="82" charset="0"/>
                            <a:sym typeface="Symbol"/>
                          </a:rPr>
                          <m:t>2</m:t>
                        </m:r>
                      </m:e>
                    </m:rad>
                  </m:oMath>
                </a14:m>
                <a:r>
                  <a:rPr lang="es-ES" altLang="es-CO" sz="2800" dirty="0" smtClean="0">
                    <a:latin typeface="Snap ITC" panose="04040A07060A02020202" pitchFamily="82" charset="0"/>
                    <a:sym typeface="Symbol"/>
                  </a:rPr>
                  <a:t>) = 0}</a:t>
                </a:r>
                <a:endParaRPr lang="es-ES" altLang="es-CO" sz="2800" dirty="0">
                  <a:latin typeface="Snap ITC" panose="04040A07060A02020202" pitchFamily="82" charset="0"/>
                </a:endParaRPr>
              </a:p>
            </p:txBody>
          </p:sp>
        </mc:Choice>
        <mc:Fallback xmlns="">
          <p:sp>
            <p:nvSpPr>
              <p:cNvPr id="11" name="Text Box 16"/>
              <p:cNvSpPr txBox="1">
                <a:spLocks noRot="1" noChangeAspect="1" noMove="1" noResize="1" noEditPoints="1" noAdjustHandles="1" noChangeArrowheads="1" noChangeShapeType="1" noTextEdit="1"/>
              </p:cNvSpPr>
              <p:nvPr/>
            </p:nvSpPr>
            <p:spPr bwMode="auto">
              <a:xfrm>
                <a:off x="-1" y="4298298"/>
                <a:ext cx="7596002" cy="570862"/>
              </a:xfrm>
              <a:prstGeom prst="rect">
                <a:avLst/>
              </a:prstGeom>
              <a:blipFill rotWithShape="1">
                <a:blip r:embed="rId3"/>
                <a:stretch>
                  <a:fillRect l="-1605" t="-4255" r="-883" b="-287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a:noFill/>
                  </a:rPr>
                  <a:t> </a:t>
                </a:r>
              </a:p>
            </p:txBody>
          </p:sp>
        </mc:Fallback>
      </mc:AlternateContent>
      <p:sp>
        <p:nvSpPr>
          <p:cNvPr id="15" name="AutoShape 20"/>
          <p:cNvSpPr>
            <a:spLocks noChangeArrowheads="1"/>
          </p:cNvSpPr>
          <p:nvPr/>
        </p:nvSpPr>
        <p:spPr bwMode="auto">
          <a:xfrm>
            <a:off x="6623844" y="1576062"/>
            <a:ext cx="1260475" cy="381348"/>
          </a:xfrm>
          <a:prstGeom prst="wedgeRectCallout">
            <a:avLst>
              <a:gd name="adj1" fmla="val -112181"/>
              <a:gd name="adj2" fmla="val 137538"/>
            </a:avLst>
          </a:prstGeom>
          <a:solidFill>
            <a:srgbClr val="FFFF00"/>
          </a:solidFill>
          <a:ln w="38100">
            <a:solidFill>
              <a:srgbClr val="E71505"/>
            </a:solidFill>
            <a:miter lim="800000"/>
            <a:headEnd/>
            <a:tailEnd/>
          </a:ln>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s-CO" sz="2000" dirty="0" smtClean="0">
                <a:latin typeface="Snap ITC" panose="04040A07060A02020202" pitchFamily="82" charset="0"/>
              </a:rPr>
              <a:t>P = {3}</a:t>
            </a:r>
            <a:endParaRPr lang="en-US" altLang="es-CO" sz="2000" dirty="0">
              <a:latin typeface="Snap ITC" panose="04040A07060A02020202" pitchFamily="82" charset="0"/>
            </a:endParaRPr>
          </a:p>
        </p:txBody>
      </p:sp>
      <p:sp>
        <p:nvSpPr>
          <p:cNvPr id="17" name="AutoShape 22"/>
          <p:cNvSpPr>
            <a:spLocks noChangeArrowheads="1"/>
          </p:cNvSpPr>
          <p:nvPr/>
        </p:nvSpPr>
        <p:spPr bwMode="auto">
          <a:xfrm>
            <a:off x="6659563" y="2066049"/>
            <a:ext cx="1872877" cy="395833"/>
          </a:xfrm>
          <a:prstGeom prst="wedgeRectCallout">
            <a:avLst>
              <a:gd name="adj1" fmla="val -93474"/>
              <a:gd name="adj2" fmla="val 125219"/>
            </a:avLst>
          </a:prstGeom>
          <a:solidFill>
            <a:schemeClr val="accent6">
              <a:lumMod val="60000"/>
              <a:lumOff val="40000"/>
            </a:schemeClr>
          </a:solidFill>
          <a:ln w="38100">
            <a:solidFill>
              <a:srgbClr val="E71505"/>
            </a:solidFill>
            <a:miter lim="800000"/>
            <a:headEnd/>
            <a:tailEnd/>
          </a:ln>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s-CO" sz="2100" dirty="0" smtClean="0">
                <a:latin typeface="Snap ITC" panose="04040A07060A02020202" pitchFamily="82" charset="0"/>
              </a:rPr>
              <a:t>Q = {-3, 3}</a:t>
            </a:r>
            <a:endParaRPr lang="en-US" altLang="es-CO" sz="2100" dirty="0">
              <a:latin typeface="Snap ITC" panose="04040A07060A02020202" pitchFamily="82" charset="0"/>
            </a:endParaRPr>
          </a:p>
        </p:txBody>
      </p:sp>
      <p:sp>
        <p:nvSpPr>
          <p:cNvPr id="19" name="AutoShape 24"/>
          <p:cNvSpPr>
            <a:spLocks noChangeArrowheads="1"/>
          </p:cNvSpPr>
          <p:nvPr/>
        </p:nvSpPr>
        <p:spPr bwMode="auto">
          <a:xfrm>
            <a:off x="6804025" y="2643249"/>
            <a:ext cx="1366837" cy="449645"/>
          </a:xfrm>
          <a:prstGeom prst="wedgeRectCallout">
            <a:avLst>
              <a:gd name="adj1" fmla="val -107408"/>
              <a:gd name="adj2" fmla="val 89635"/>
            </a:avLst>
          </a:prstGeom>
          <a:solidFill>
            <a:srgbClr val="66FF33"/>
          </a:solidFill>
          <a:ln w="38100">
            <a:solidFill>
              <a:srgbClr val="E71505"/>
            </a:solidFill>
            <a:miter lim="800000"/>
            <a:headEnd/>
            <a:tailEnd/>
          </a:ln>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s-CO" sz="2400" dirty="0" smtClean="0">
                <a:latin typeface="Snap ITC" panose="04040A07060A02020202" pitchFamily="82" charset="0"/>
              </a:rPr>
              <a:t>F = { }</a:t>
            </a:r>
            <a:endParaRPr lang="en-US" altLang="es-CO" sz="2400" dirty="0">
              <a:latin typeface="Snap ITC" panose="04040A07060A02020202" pitchFamily="82" charset="0"/>
            </a:endParaRPr>
          </a:p>
        </p:txBody>
      </p:sp>
      <mc:AlternateContent xmlns:mc="http://schemas.openxmlformats.org/markup-compatibility/2006" xmlns:a14="http://schemas.microsoft.com/office/drawing/2010/main">
        <mc:Choice Requires="a14">
          <p:sp>
            <p:nvSpPr>
              <p:cNvPr id="21" name="AutoShape 27"/>
              <p:cNvSpPr>
                <a:spLocks noChangeArrowheads="1"/>
              </p:cNvSpPr>
              <p:nvPr/>
            </p:nvSpPr>
            <p:spPr bwMode="auto">
              <a:xfrm>
                <a:off x="7956551" y="3218178"/>
                <a:ext cx="1187450" cy="717479"/>
              </a:xfrm>
              <a:prstGeom prst="wedgeRectCallout">
                <a:avLst>
                  <a:gd name="adj1" fmla="val -76484"/>
                  <a:gd name="adj2" fmla="val 51275"/>
                </a:avLst>
              </a:prstGeom>
              <a:solidFill>
                <a:schemeClr val="tx2">
                  <a:lumMod val="20000"/>
                  <a:lumOff val="80000"/>
                </a:schemeClr>
              </a:solidFill>
              <a:ln w="38100">
                <a:solidFill>
                  <a:srgbClr val="FF0000"/>
                </a:solidFill>
                <a:miter lim="800000"/>
                <a:headEnd/>
                <a:tailEnd/>
              </a:ln>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14:m>
                  <m:oMathPara xmlns:m="http://schemas.openxmlformats.org/officeDocument/2006/math">
                    <m:oMathParaPr>
                      <m:jc m:val="centerGroup"/>
                    </m:oMathParaPr>
                    <m:oMath xmlns:m="http://schemas.openxmlformats.org/officeDocument/2006/math">
                      <m:r>
                        <m:rPr>
                          <m:nor/>
                        </m:rPr>
                        <a:rPr lang="es-CO" altLang="es-CO" sz="2000" b="0" i="0" smtClean="0">
                          <a:latin typeface="Snap ITC" panose="04040A07060A02020202" pitchFamily="82" charset="0"/>
                        </a:rPr>
                        <m:t>T</m:t>
                      </m:r>
                      <m:r>
                        <m:rPr>
                          <m:nor/>
                        </m:rPr>
                        <a:rPr lang="es-CO" altLang="es-CO" sz="2000" b="0" i="0" smtClean="0">
                          <a:latin typeface="Snap ITC" panose="04040A07060A02020202" pitchFamily="82" charset="0"/>
                        </a:rPr>
                        <m:t> = </m:t>
                      </m:r>
                      <m:f>
                        <m:fPr>
                          <m:ctrlPr>
                            <a:rPr lang="es-CO" altLang="es-CO" sz="2000" b="0" i="1" smtClean="0">
                              <a:latin typeface="Cambria Math"/>
                            </a:rPr>
                          </m:ctrlPr>
                        </m:fPr>
                        <m:num>
                          <m:r>
                            <m:rPr>
                              <m:nor/>
                            </m:rPr>
                            <a:rPr lang="es-CO" altLang="es-CO" sz="2000" b="0" i="0" smtClean="0">
                              <a:latin typeface="Snap ITC" panose="04040A07060A02020202" pitchFamily="82" charset="0"/>
                            </a:rPr>
                            <m:t>4</m:t>
                          </m:r>
                        </m:num>
                        <m:den>
                          <m:r>
                            <m:rPr>
                              <m:nor/>
                            </m:rPr>
                            <a:rPr lang="es-CO" altLang="es-CO" sz="2000" b="0" i="0" smtClean="0">
                              <a:latin typeface="Snap ITC" panose="04040A07060A02020202" pitchFamily="82" charset="0"/>
                            </a:rPr>
                            <m:t>3</m:t>
                          </m:r>
                        </m:den>
                      </m:f>
                    </m:oMath>
                  </m:oMathPara>
                </a14:m>
                <a:endParaRPr lang="en-US" altLang="es-CO" sz="2000" dirty="0">
                  <a:latin typeface="Snap ITC" panose="04040A07060A02020202" pitchFamily="82" charset="0"/>
                </a:endParaRPr>
              </a:p>
            </p:txBody>
          </p:sp>
        </mc:Choice>
        <mc:Fallback xmlns="">
          <p:sp>
            <p:nvSpPr>
              <p:cNvPr id="21" name="AutoShape 27"/>
              <p:cNvSpPr>
                <a:spLocks noRot="1" noChangeAspect="1" noMove="1" noResize="1" noEditPoints="1" noAdjustHandles="1" noChangeArrowheads="1" noChangeShapeType="1" noTextEdit="1"/>
              </p:cNvSpPr>
              <p:nvPr/>
            </p:nvSpPr>
            <p:spPr bwMode="auto">
              <a:xfrm>
                <a:off x="7956551" y="3218178"/>
                <a:ext cx="1187450" cy="717479"/>
              </a:xfrm>
              <a:prstGeom prst="wedgeRectCallout">
                <a:avLst>
                  <a:gd name="adj1" fmla="val -76484"/>
                  <a:gd name="adj2" fmla="val 51275"/>
                </a:avLst>
              </a:prstGeom>
              <a:blipFill rotWithShape="1">
                <a:blip r:embed="rId4"/>
                <a:stretch>
                  <a:fillRect/>
                </a:stretch>
              </a:blipFill>
              <a:ln w="38100">
                <a:solidFill>
                  <a:srgbClr val="FF0000"/>
                </a:solidFill>
                <a:miter lim="800000"/>
                <a:headEnd/>
                <a:tailEnd/>
              </a:ln>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23" name="AutoShape 30"/>
              <p:cNvSpPr>
                <a:spLocks noChangeArrowheads="1"/>
              </p:cNvSpPr>
              <p:nvPr/>
            </p:nvSpPr>
            <p:spPr bwMode="auto">
              <a:xfrm>
                <a:off x="7668344" y="4365104"/>
                <a:ext cx="1475657" cy="504056"/>
              </a:xfrm>
              <a:prstGeom prst="wedgeRectCallout">
                <a:avLst>
                  <a:gd name="adj1" fmla="val -60445"/>
                  <a:gd name="adj2" fmla="val -4693"/>
                </a:avLst>
              </a:prstGeom>
              <a:solidFill>
                <a:srgbClr val="FFFF00"/>
              </a:solidFill>
              <a:ln w="38100">
                <a:solidFill>
                  <a:srgbClr val="E71505"/>
                </a:solidFill>
                <a:miter lim="800000"/>
                <a:headEnd/>
                <a:tailEnd/>
              </a:ln>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s-CO" sz="2400" dirty="0" smtClean="0">
                    <a:latin typeface="Snap ITC" panose="04040A07060A02020202" pitchFamily="82" charset="0"/>
                  </a:rPr>
                  <a:t>B = </a:t>
                </a:r>
                <a14:m>
                  <m:oMath xmlns:m="http://schemas.openxmlformats.org/officeDocument/2006/math">
                    <m:rad>
                      <m:radPr>
                        <m:degHide m:val="on"/>
                        <m:ctrlPr>
                          <a:rPr lang="en-US" altLang="es-CO" sz="2400" i="1" smtClean="0">
                            <a:latin typeface="Cambria Math"/>
                          </a:rPr>
                        </m:ctrlPr>
                      </m:radPr>
                      <m:deg/>
                      <m:e>
                        <m:r>
                          <m:rPr>
                            <m:nor/>
                          </m:rPr>
                          <a:rPr lang="es-CO" altLang="es-CO" sz="2400" b="0" i="0" smtClean="0">
                            <a:latin typeface="Snap ITC" panose="04040A07060A02020202" pitchFamily="82" charset="0"/>
                          </a:rPr>
                          <m:t>2</m:t>
                        </m:r>
                      </m:e>
                    </m:rad>
                  </m:oMath>
                </a14:m>
                <a:endParaRPr lang="en-US" altLang="es-CO" sz="2400" dirty="0">
                  <a:latin typeface="Snap ITC" panose="04040A07060A02020202" pitchFamily="82" charset="0"/>
                </a:endParaRPr>
              </a:p>
            </p:txBody>
          </p:sp>
        </mc:Choice>
        <mc:Fallback xmlns="">
          <p:sp>
            <p:nvSpPr>
              <p:cNvPr id="23" name="AutoShape 30"/>
              <p:cNvSpPr>
                <a:spLocks noRot="1" noChangeAspect="1" noMove="1" noResize="1" noEditPoints="1" noAdjustHandles="1" noChangeArrowheads="1" noChangeShapeType="1" noTextEdit="1"/>
              </p:cNvSpPr>
              <p:nvPr/>
            </p:nvSpPr>
            <p:spPr bwMode="auto">
              <a:xfrm>
                <a:off x="7668344" y="4365104"/>
                <a:ext cx="1475657" cy="504056"/>
              </a:xfrm>
              <a:prstGeom prst="wedgeRectCallout">
                <a:avLst>
                  <a:gd name="adj1" fmla="val -60445"/>
                  <a:gd name="adj2" fmla="val -4693"/>
                </a:avLst>
              </a:prstGeom>
              <a:blipFill rotWithShape="1">
                <a:blip r:embed="rId5"/>
                <a:stretch>
                  <a:fillRect b="-22472"/>
                </a:stretch>
              </a:blipFill>
              <a:ln w="38100">
                <a:solidFill>
                  <a:srgbClr val="E71505"/>
                </a:solidFill>
                <a:miter lim="800000"/>
                <a:headEnd/>
                <a:tailEnd/>
              </a:ln>
            </p:spPr>
            <p:txBody>
              <a:bodyPr/>
              <a:lstStyle/>
              <a:p>
                <a:r>
                  <a:rPr lang="es-CO">
                    <a:noFill/>
                  </a:rPr>
                  <a:t> </a:t>
                </a:r>
              </a:p>
            </p:txBody>
          </p:sp>
        </mc:Fallback>
      </mc:AlternateContent>
      <p:sp>
        <p:nvSpPr>
          <p:cNvPr id="25" name="Rectangle 40"/>
          <p:cNvSpPr>
            <a:spLocks noChangeArrowheads="1"/>
          </p:cNvSpPr>
          <p:nvPr/>
        </p:nvSpPr>
        <p:spPr bwMode="auto">
          <a:xfrm>
            <a:off x="2737360" y="5734050"/>
            <a:ext cx="3669280" cy="576263"/>
          </a:xfrm>
          <a:prstGeom prst="rect">
            <a:avLst/>
          </a:prstGeom>
          <a:solidFill>
            <a:srgbClr val="FFFF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26" name="Text Box 41"/>
          <p:cNvSpPr txBox="1">
            <a:spLocks noChangeArrowheads="1"/>
          </p:cNvSpPr>
          <p:nvPr/>
        </p:nvSpPr>
        <p:spPr bwMode="auto">
          <a:xfrm>
            <a:off x="2663031" y="5733256"/>
            <a:ext cx="381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AU" altLang="es-CO" dirty="0" smtClean="0">
                <a:latin typeface="Ravie" panose="04040805050809020602" pitchFamily="82" charset="0"/>
              </a:rPr>
              <a:t>ANSWERS</a:t>
            </a:r>
            <a:endParaRPr lang="en-AU" altLang="es-CO" dirty="0">
              <a:latin typeface="Ravie" panose="04040805050809020602" pitchFamily="82" charset="0"/>
            </a:endParaRPr>
          </a:p>
        </p:txBody>
      </p:sp>
    </p:spTree>
    <p:extLst>
      <p:ext uri="{BB962C8B-B14F-4D97-AF65-F5344CB8AC3E}">
        <p14:creationId xmlns:p14="http://schemas.microsoft.com/office/powerpoint/2010/main" val="226562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1000"/>
                            </p:stCondLst>
                            <p:childTnLst>
                              <p:par>
                                <p:cTn id="21" presetID="29"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ppt_x</p:attrName>
                                        </p:attrNameLst>
                                      </p:cBhvr>
                                      <p:tavLst>
                                        <p:tav tm="0">
                                          <p:val>
                                            <p:strVal val="#ppt_x-.2"/>
                                          </p:val>
                                        </p:tav>
                                        <p:tav tm="100000">
                                          <p:val>
                                            <p:strVal val="#ppt_x"/>
                                          </p:val>
                                        </p:tav>
                                      </p:tavLst>
                                    </p:anim>
                                    <p:anim calcmode="lin" valueType="num">
                                      <p:cBhvr>
                                        <p:cTn id="24"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5" dur="1000"/>
                                        <p:tgtEl>
                                          <p:spTgt spid="7"/>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3500"/>
                            </p:stCondLst>
                            <p:childTnLst>
                              <p:par>
                                <p:cTn id="35" presetID="29"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ppt_x</p:attrName>
                                        </p:attrNameLst>
                                      </p:cBhvr>
                                      <p:tavLst>
                                        <p:tav tm="0">
                                          <p:val>
                                            <p:strVal val="#ppt_x-.2"/>
                                          </p:val>
                                        </p:tav>
                                        <p:tav tm="100000">
                                          <p:val>
                                            <p:strVal val="#ppt_x"/>
                                          </p:val>
                                        </p:tav>
                                      </p:tavLst>
                                    </p:anim>
                                    <p:anim calcmode="lin" valueType="num">
                                      <p:cBhvr>
                                        <p:cTn id="3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20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2000"/>
                                        <p:tgtEl>
                                          <p:spTgt spid="26"/>
                                        </p:tgtEl>
                                      </p:cBhvr>
                                    </p:animEffect>
                                  </p:childTnLst>
                                </p:cTn>
                              </p:par>
                            </p:childTnLst>
                          </p:cTn>
                        </p:par>
                        <p:par>
                          <p:cTn id="47" fill="hold">
                            <p:stCondLst>
                              <p:cond delay="6500"/>
                            </p:stCondLst>
                            <p:childTnLst>
                              <p:par>
                                <p:cTn id="48" presetID="35" presetClass="emph" presetSubtype="0" repeatCount="10000" fill="hold" grpId="1" nodeType="afterEffect">
                                  <p:stCondLst>
                                    <p:cond delay="0"/>
                                  </p:stCondLst>
                                  <p:childTnLst>
                                    <p:anim calcmode="discrete" valueType="str">
                                      <p:cBhvr>
                                        <p:cTn id="49" dur="1000" fill="hold"/>
                                        <p:tgtEl>
                                          <p:spTgt spid="25"/>
                                        </p:tgtEl>
                                        <p:attrNameLst>
                                          <p:attrName>style.visibility</p:attrName>
                                        </p:attrNameLst>
                                      </p:cBhvr>
                                      <p:tavLst>
                                        <p:tav tm="0">
                                          <p:val>
                                            <p:strVal val="hidden"/>
                                          </p:val>
                                        </p:tav>
                                        <p:tav tm="50000">
                                          <p:val>
                                            <p:strVal val="visible"/>
                                          </p:val>
                                        </p:tav>
                                      </p:tavLst>
                                    </p:anim>
                                  </p:childTnLst>
                                </p:cTn>
                              </p:par>
                              <p:par>
                                <p:cTn id="50" presetID="35" presetClass="emph" presetSubtype="0" repeatCount="10000" fill="hold" grpId="1" nodeType="withEffect">
                                  <p:stCondLst>
                                    <p:cond delay="0"/>
                                  </p:stCondLst>
                                  <p:childTnLst>
                                    <p:anim calcmode="discrete" valueType="str">
                                      <p:cBhvr>
                                        <p:cTn id="51" dur="1000" fill="hold"/>
                                        <p:tgtEl>
                                          <p:spTgt spid="26"/>
                                        </p:tgtEl>
                                        <p:attrNameLst>
                                          <p:attrName>style.visibility</p:attrName>
                                        </p:attrNameLst>
                                      </p:cBhvr>
                                      <p:tavLst>
                                        <p:tav tm="0">
                                          <p:val>
                                            <p:strVal val="hidden"/>
                                          </p:val>
                                        </p:tav>
                                        <p:tav tm="50000">
                                          <p:val>
                                            <p:strVal val="visible"/>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down)">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down)">
                                      <p:cBhvr>
                                        <p:cTn id="71" dur="500"/>
                                        <p:tgtEl>
                                          <p:spTgt spid="21"/>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P spid="9" grpId="0"/>
      <p:bldP spid="11" grpId="0"/>
      <p:bldP spid="15" grpId="0" animBg="1"/>
      <p:bldP spid="17" grpId="0" animBg="1"/>
      <p:bldP spid="19" grpId="0" animBg="1"/>
      <p:bldP spid="21" grpId="0" animBg="1"/>
      <p:bldP spid="23" grpId="0" animBg="1"/>
      <p:bldP spid="25" grpId="0" animBg="1"/>
      <p:bldP spid="25" grpId="1" animBg="1"/>
      <p:bldP spid="26" grpId="0"/>
      <p:bldP spid="2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54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2 Rectángulo"/>
          <p:cNvSpPr/>
          <p:nvPr/>
        </p:nvSpPr>
        <p:spPr>
          <a:xfrm>
            <a:off x="0" y="6525384"/>
            <a:ext cx="9144000" cy="36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Rectángulo"/>
          <p:cNvSpPr/>
          <p:nvPr/>
        </p:nvSpPr>
        <p:spPr>
          <a:xfrm>
            <a:off x="0" y="2136338"/>
            <a:ext cx="9144775" cy="258532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AU" sz="5400" dirty="0" smtClean="0">
                <a:ln>
                  <a:solidFill>
                    <a:srgbClr val="993300"/>
                  </a:solidFill>
                  <a:prstDash val="solid"/>
                </a:ln>
                <a:effectLst>
                  <a:outerShdw blurRad="38100" dist="38100" dir="2700000" algn="tl">
                    <a:srgbClr val="000000">
                      <a:alpha val="43137"/>
                    </a:srgbClr>
                  </a:outerShdw>
                </a:effectLst>
                <a:latin typeface="Ravie" panose="04040805050809020602" pitchFamily="82" charset="0"/>
              </a:rPr>
              <a:t>Let see how to do operations between sets…</a:t>
            </a:r>
            <a:endParaRPr lang="en-AU" sz="5400" cap="none" spc="0" dirty="0">
              <a:ln>
                <a:solidFill>
                  <a:srgbClr val="993300"/>
                </a:solidFill>
                <a:prstDash val="solid"/>
              </a:ln>
              <a:effectLst>
                <a:outerShdw blurRad="38100" dist="38100" dir="2700000" algn="tl">
                  <a:srgbClr val="000000">
                    <a:alpha val="43137"/>
                  </a:srgbClr>
                </a:outerShdw>
              </a:effectLst>
              <a:latin typeface="Ravie" panose="04040805050809020602" pitchFamily="82" charset="0"/>
            </a:endParaRPr>
          </a:p>
        </p:txBody>
      </p:sp>
    </p:spTree>
    <p:extLst>
      <p:ext uri="{BB962C8B-B14F-4D97-AF65-F5344CB8AC3E}">
        <p14:creationId xmlns:p14="http://schemas.microsoft.com/office/powerpoint/2010/main" val="223713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5"/>
          <p:cNvSpPr>
            <a:spLocks noChangeArrowheads="1"/>
          </p:cNvSpPr>
          <p:nvPr/>
        </p:nvSpPr>
        <p:spPr bwMode="auto">
          <a:xfrm>
            <a:off x="2627313" y="3141663"/>
            <a:ext cx="3168650" cy="2016125"/>
          </a:xfrm>
          <a:prstGeom prst="ellipse">
            <a:avLst/>
          </a:prstGeom>
          <a:solidFill>
            <a:srgbClr val="F2F6A8"/>
          </a:solidFill>
          <a:ln w="317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latin typeface="Snap ITC" panose="04040A07060A02020202" pitchFamily="82" charset="0"/>
            </a:endParaRPr>
          </a:p>
        </p:txBody>
      </p:sp>
      <p:sp>
        <p:nvSpPr>
          <p:cNvPr id="3" name="Oval 66"/>
          <p:cNvSpPr>
            <a:spLocks noChangeArrowheads="1"/>
          </p:cNvSpPr>
          <p:nvPr/>
        </p:nvSpPr>
        <p:spPr bwMode="auto">
          <a:xfrm>
            <a:off x="4356100" y="3284538"/>
            <a:ext cx="2160588" cy="1800225"/>
          </a:xfrm>
          <a:prstGeom prst="ellipse">
            <a:avLst/>
          </a:prstGeom>
          <a:solidFill>
            <a:srgbClr val="F2F6A8"/>
          </a:solidFill>
          <a:ln w="317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latin typeface="Snap ITC" panose="04040A07060A02020202" pitchFamily="82" charset="0"/>
            </a:endParaRPr>
          </a:p>
        </p:txBody>
      </p:sp>
      <p:sp>
        <p:nvSpPr>
          <p:cNvPr id="4" name="Text Box 48"/>
          <p:cNvSpPr txBox="1">
            <a:spLocks noChangeArrowheads="1"/>
          </p:cNvSpPr>
          <p:nvPr/>
        </p:nvSpPr>
        <p:spPr bwMode="auto">
          <a:xfrm>
            <a:off x="2268538" y="3570288"/>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7</a:t>
            </a:r>
          </a:p>
        </p:txBody>
      </p:sp>
      <p:sp>
        <p:nvSpPr>
          <p:cNvPr id="5" name="Text Box 40"/>
          <p:cNvSpPr txBox="1">
            <a:spLocks noChangeArrowheads="1"/>
          </p:cNvSpPr>
          <p:nvPr/>
        </p:nvSpPr>
        <p:spPr bwMode="auto">
          <a:xfrm>
            <a:off x="7343775" y="3860800"/>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6</a:t>
            </a:r>
          </a:p>
        </p:txBody>
      </p:sp>
      <p:sp>
        <p:nvSpPr>
          <p:cNvPr id="6" name="Text Box 42"/>
          <p:cNvSpPr txBox="1">
            <a:spLocks noChangeArrowheads="1"/>
          </p:cNvSpPr>
          <p:nvPr/>
        </p:nvSpPr>
        <p:spPr bwMode="auto">
          <a:xfrm>
            <a:off x="6948488" y="4292600"/>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5</a:t>
            </a:r>
          </a:p>
        </p:txBody>
      </p:sp>
      <p:sp>
        <p:nvSpPr>
          <p:cNvPr id="7" name="Text Box 50"/>
          <p:cNvSpPr txBox="1">
            <a:spLocks noChangeArrowheads="1"/>
          </p:cNvSpPr>
          <p:nvPr/>
        </p:nvSpPr>
        <p:spPr bwMode="auto">
          <a:xfrm>
            <a:off x="2339975" y="4292600"/>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5</a:t>
            </a:r>
          </a:p>
        </p:txBody>
      </p:sp>
      <p:sp>
        <p:nvSpPr>
          <p:cNvPr id="8" name="Text Box 49"/>
          <p:cNvSpPr txBox="1">
            <a:spLocks noChangeArrowheads="1"/>
          </p:cNvSpPr>
          <p:nvPr/>
        </p:nvSpPr>
        <p:spPr bwMode="auto">
          <a:xfrm>
            <a:off x="2808288" y="3860800"/>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6</a:t>
            </a:r>
          </a:p>
        </p:txBody>
      </p:sp>
      <p:sp>
        <p:nvSpPr>
          <p:cNvPr id="9" name="Oval 13"/>
          <p:cNvSpPr>
            <a:spLocks noChangeArrowheads="1"/>
          </p:cNvSpPr>
          <p:nvPr/>
        </p:nvSpPr>
        <p:spPr bwMode="auto">
          <a:xfrm>
            <a:off x="323850" y="3141663"/>
            <a:ext cx="3168650" cy="20161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latin typeface="Snap ITC" panose="04040A07060A02020202" pitchFamily="82" charset="0"/>
            </a:endParaRPr>
          </a:p>
        </p:txBody>
      </p:sp>
      <p:sp>
        <p:nvSpPr>
          <p:cNvPr id="10" name="Oval 14"/>
          <p:cNvSpPr>
            <a:spLocks noChangeArrowheads="1"/>
          </p:cNvSpPr>
          <p:nvPr/>
        </p:nvSpPr>
        <p:spPr bwMode="auto">
          <a:xfrm>
            <a:off x="6659563" y="3284538"/>
            <a:ext cx="2160587" cy="18002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latin typeface="Snap ITC" panose="04040A07060A02020202" pitchFamily="82" charset="0"/>
            </a:endParaRPr>
          </a:p>
        </p:txBody>
      </p:sp>
      <p:sp>
        <p:nvSpPr>
          <p:cNvPr id="11" name="WordArt 17"/>
          <p:cNvSpPr>
            <a:spLocks noChangeArrowheads="1" noChangeShapeType="1" noTextEdit="1"/>
          </p:cNvSpPr>
          <p:nvPr/>
        </p:nvSpPr>
        <p:spPr bwMode="auto">
          <a:xfrm>
            <a:off x="1547812" y="116632"/>
            <a:ext cx="6048375" cy="5032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AU" sz="3600" kern="10" dirty="0" smtClean="0">
                <a:ln>
                  <a:solidFill>
                    <a:sysClr val="windowText" lastClr="000000"/>
                  </a:solidFill>
                </a:ln>
                <a:solidFill>
                  <a:srgbClr val="FF0000"/>
                </a:solidFill>
                <a:effectLst>
                  <a:outerShdw blurRad="50800" dist="50800" dir="2700000" sx="101000" sy="101000" algn="tl" rotWithShape="0">
                    <a:prstClr val="black"/>
                  </a:outerShdw>
                </a:effectLst>
                <a:latin typeface="Impact"/>
              </a:rPr>
              <a:t>UNION</a:t>
            </a:r>
            <a:endParaRPr lang="en-AU" sz="3600" kern="10" dirty="0">
              <a:ln>
                <a:solidFill>
                  <a:sysClr val="windowText" lastClr="000000"/>
                </a:solidFill>
              </a:ln>
              <a:solidFill>
                <a:srgbClr val="FF0000"/>
              </a:solidFill>
              <a:effectLst>
                <a:outerShdw blurRad="50800" dist="50800" dir="2700000" sx="101000" sy="101000" algn="tl" rotWithShape="0">
                  <a:prstClr val="black"/>
                </a:outerShdw>
              </a:effectLst>
              <a:latin typeface="Impact"/>
            </a:endParaRPr>
          </a:p>
        </p:txBody>
      </p:sp>
      <p:sp>
        <p:nvSpPr>
          <p:cNvPr id="12" name="Text Box 18"/>
          <p:cNvSpPr txBox="1">
            <a:spLocks noChangeArrowheads="1"/>
          </p:cNvSpPr>
          <p:nvPr/>
        </p:nvSpPr>
        <p:spPr bwMode="auto">
          <a:xfrm>
            <a:off x="34925" y="3213100"/>
            <a:ext cx="647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a:latin typeface="Snap ITC" panose="04040A07060A02020202" pitchFamily="82" charset="0"/>
              </a:rPr>
              <a:t>A</a:t>
            </a:r>
          </a:p>
        </p:txBody>
      </p:sp>
      <p:sp>
        <p:nvSpPr>
          <p:cNvPr id="13" name="Text Box 19"/>
          <p:cNvSpPr txBox="1">
            <a:spLocks noChangeArrowheads="1"/>
          </p:cNvSpPr>
          <p:nvPr/>
        </p:nvSpPr>
        <p:spPr bwMode="auto">
          <a:xfrm>
            <a:off x="8677275" y="3213100"/>
            <a:ext cx="647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a:latin typeface="Snap ITC" panose="04040A07060A02020202" pitchFamily="82" charset="0"/>
              </a:rPr>
              <a:t>B</a:t>
            </a:r>
          </a:p>
        </p:txBody>
      </p:sp>
      <p:sp>
        <p:nvSpPr>
          <p:cNvPr id="14" name="Text Box 32"/>
          <p:cNvSpPr txBox="1">
            <a:spLocks noChangeArrowheads="1"/>
          </p:cNvSpPr>
          <p:nvPr/>
        </p:nvSpPr>
        <p:spPr bwMode="auto">
          <a:xfrm>
            <a:off x="0" y="61987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AU" altLang="es-CO" sz="2400" dirty="0" smtClean="0">
                <a:latin typeface="Snap ITC" panose="04040A07060A02020202" pitchFamily="82" charset="0"/>
              </a:rPr>
              <a:t>The union of sets A and B is denoted by </a:t>
            </a:r>
            <a:r>
              <a:rPr lang="en-AU" altLang="es-CO" sz="2400" dirty="0" smtClean="0">
                <a:solidFill>
                  <a:srgbClr val="FF0000"/>
                </a:solidFill>
                <a:effectLst>
                  <a:outerShdw blurRad="38100" dist="38100" dir="2700000" algn="tl">
                    <a:srgbClr val="000000">
                      <a:alpha val="43137"/>
                    </a:srgbClr>
                  </a:outerShdw>
                </a:effectLst>
                <a:latin typeface="Snap ITC" panose="04040A07060A02020202" pitchFamily="82" charset="0"/>
              </a:rPr>
              <a:t>A </a:t>
            </a:r>
            <a:r>
              <a:rPr lang="en-AU" altLang="es-CO" sz="2400" dirty="0" smtClean="0">
                <a:solidFill>
                  <a:srgbClr val="FF0000"/>
                </a:solidFill>
                <a:effectLst>
                  <a:outerShdw blurRad="38100" dist="38100" dir="2700000" algn="tl">
                    <a:srgbClr val="000000">
                      <a:alpha val="43137"/>
                    </a:srgbClr>
                  </a:outerShdw>
                </a:effectLst>
                <a:latin typeface="Snap ITC" panose="04040A07060A02020202" pitchFamily="82" charset="0"/>
                <a:sym typeface="Symbol"/>
              </a:rPr>
              <a:t> B</a:t>
            </a:r>
            <a:r>
              <a:rPr lang="en-AU" altLang="es-CO" sz="2400" dirty="0" smtClean="0">
                <a:latin typeface="Snap ITC" panose="04040A07060A02020202" pitchFamily="82" charset="0"/>
                <a:sym typeface="Symbol"/>
              </a:rPr>
              <a:t>; it is a set formed by all elements</a:t>
            </a:r>
            <a:r>
              <a:rPr lang="en-AU" altLang="es-CO" sz="2400" dirty="0" smtClean="0">
                <a:latin typeface="Snap ITC" panose="04040A07060A02020202" pitchFamily="82" charset="0"/>
              </a:rPr>
              <a:t> that belong to A, or belong to B or belong to both sets.</a:t>
            </a:r>
            <a:endParaRPr lang="en-AU" altLang="es-CO" sz="2400" dirty="0">
              <a:latin typeface="Snap ITC" panose="04040A07060A02020202" pitchFamily="82" charset="0"/>
            </a:endParaRPr>
          </a:p>
        </p:txBody>
      </p:sp>
      <p:sp>
        <p:nvSpPr>
          <p:cNvPr id="17" name="Text Box 35"/>
          <p:cNvSpPr txBox="1">
            <a:spLocks noChangeArrowheads="1"/>
          </p:cNvSpPr>
          <p:nvPr/>
        </p:nvSpPr>
        <p:spPr bwMode="auto">
          <a:xfrm>
            <a:off x="0" y="1844156"/>
            <a:ext cx="2339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dirty="0" smtClean="0">
                <a:solidFill>
                  <a:srgbClr val="E71505"/>
                </a:solidFill>
                <a:latin typeface="Ravie" panose="04040805050809020602" pitchFamily="82" charset="0"/>
              </a:rPr>
              <a:t>Example:</a:t>
            </a:r>
            <a:endParaRPr lang="en-AU" altLang="es-CO" sz="2800" dirty="0">
              <a:solidFill>
                <a:srgbClr val="E71505"/>
              </a:solidFill>
              <a:latin typeface="Ravie" panose="04040805050809020602" pitchFamily="82" charset="0"/>
            </a:endParaRPr>
          </a:p>
        </p:txBody>
      </p:sp>
      <p:sp>
        <p:nvSpPr>
          <p:cNvPr id="19" name="Text Box 38"/>
          <p:cNvSpPr txBox="1">
            <a:spLocks noChangeArrowheads="1"/>
          </p:cNvSpPr>
          <p:nvPr/>
        </p:nvSpPr>
        <p:spPr bwMode="auto">
          <a:xfrm>
            <a:off x="8101013" y="4365625"/>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9</a:t>
            </a:r>
          </a:p>
        </p:txBody>
      </p:sp>
      <p:sp>
        <p:nvSpPr>
          <p:cNvPr id="20" name="Text Box 39"/>
          <p:cNvSpPr txBox="1">
            <a:spLocks noChangeArrowheads="1"/>
          </p:cNvSpPr>
          <p:nvPr/>
        </p:nvSpPr>
        <p:spPr bwMode="auto">
          <a:xfrm>
            <a:off x="8027988" y="3429000"/>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8</a:t>
            </a:r>
          </a:p>
        </p:txBody>
      </p:sp>
      <p:sp>
        <p:nvSpPr>
          <p:cNvPr id="21" name="Text Box 41"/>
          <p:cNvSpPr txBox="1">
            <a:spLocks noChangeArrowheads="1"/>
          </p:cNvSpPr>
          <p:nvPr/>
        </p:nvSpPr>
        <p:spPr bwMode="auto">
          <a:xfrm>
            <a:off x="6877050" y="3573463"/>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7</a:t>
            </a:r>
          </a:p>
        </p:txBody>
      </p:sp>
      <p:sp>
        <p:nvSpPr>
          <p:cNvPr id="22" name="Text Box 43"/>
          <p:cNvSpPr txBox="1">
            <a:spLocks noChangeArrowheads="1"/>
          </p:cNvSpPr>
          <p:nvPr/>
        </p:nvSpPr>
        <p:spPr bwMode="auto">
          <a:xfrm>
            <a:off x="684213" y="4149725"/>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3</a:t>
            </a:r>
          </a:p>
        </p:txBody>
      </p:sp>
      <p:sp>
        <p:nvSpPr>
          <p:cNvPr id="23" name="Text Box 44"/>
          <p:cNvSpPr txBox="1">
            <a:spLocks noChangeArrowheads="1"/>
          </p:cNvSpPr>
          <p:nvPr/>
        </p:nvSpPr>
        <p:spPr bwMode="auto">
          <a:xfrm>
            <a:off x="684213" y="3429000"/>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1</a:t>
            </a:r>
          </a:p>
        </p:txBody>
      </p:sp>
      <p:sp>
        <p:nvSpPr>
          <p:cNvPr id="24" name="Text Box 45"/>
          <p:cNvSpPr txBox="1">
            <a:spLocks noChangeArrowheads="1"/>
          </p:cNvSpPr>
          <p:nvPr/>
        </p:nvSpPr>
        <p:spPr bwMode="auto">
          <a:xfrm>
            <a:off x="1331913" y="4437063"/>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4</a:t>
            </a:r>
          </a:p>
        </p:txBody>
      </p:sp>
      <p:sp>
        <p:nvSpPr>
          <p:cNvPr id="25" name="Text Box 46"/>
          <p:cNvSpPr txBox="1">
            <a:spLocks noChangeArrowheads="1"/>
          </p:cNvSpPr>
          <p:nvPr/>
        </p:nvSpPr>
        <p:spPr bwMode="auto">
          <a:xfrm>
            <a:off x="1331913" y="3357563"/>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2</a:t>
            </a:r>
          </a:p>
        </p:txBody>
      </p:sp>
      <p:sp>
        <p:nvSpPr>
          <p:cNvPr id="27" name="Oval 64"/>
          <p:cNvSpPr>
            <a:spLocks noChangeArrowheads="1"/>
          </p:cNvSpPr>
          <p:nvPr/>
        </p:nvSpPr>
        <p:spPr bwMode="auto">
          <a:xfrm>
            <a:off x="2627313" y="3141663"/>
            <a:ext cx="3168650" cy="20161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latin typeface="Snap ITC" panose="04040A07060A02020202" pitchFamily="82" charset="0"/>
            </a:endParaRPr>
          </a:p>
        </p:txBody>
      </p:sp>
      <p:sp>
        <p:nvSpPr>
          <p:cNvPr id="28" name="Oval 57"/>
          <p:cNvSpPr>
            <a:spLocks noChangeArrowheads="1"/>
          </p:cNvSpPr>
          <p:nvPr/>
        </p:nvSpPr>
        <p:spPr bwMode="auto">
          <a:xfrm>
            <a:off x="4356100" y="3284538"/>
            <a:ext cx="2160588" cy="18002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latin typeface="Snap ITC" panose="04040A07060A02020202" pitchFamily="82" charset="0"/>
            </a:endParaRPr>
          </a:p>
        </p:txBody>
      </p:sp>
      <p:sp>
        <p:nvSpPr>
          <p:cNvPr id="29" name="28 CuadroTexto"/>
          <p:cNvSpPr txBox="1"/>
          <p:nvPr/>
        </p:nvSpPr>
        <p:spPr>
          <a:xfrm>
            <a:off x="80961" y="2406660"/>
            <a:ext cx="8982077" cy="446276"/>
          </a:xfrm>
          <a:prstGeom prst="rect">
            <a:avLst/>
          </a:prstGeom>
          <a:noFill/>
        </p:spPr>
        <p:txBody>
          <a:bodyPr wrap="square" rtlCol="0">
            <a:spAutoFit/>
          </a:bodyPr>
          <a:lstStyle/>
          <a:p>
            <a:r>
              <a:rPr lang="en-AU" sz="2300" dirty="0" smtClean="0">
                <a:latin typeface="Snap ITC" panose="04040A07060A02020202" pitchFamily="82" charset="0"/>
              </a:rPr>
              <a:t>Let A = {1, 2, 3, 4, 5, 6, 7} and B = {5, 6, 7, 8, 9}</a:t>
            </a:r>
            <a:endParaRPr lang="en-AU" sz="2300" dirty="0">
              <a:latin typeface="Snap ITC" panose="04040A07060A02020202" pitchFamily="82" charset="0"/>
            </a:endParaRPr>
          </a:p>
        </p:txBody>
      </p:sp>
      <p:sp>
        <p:nvSpPr>
          <p:cNvPr id="30" name="29 CuadroTexto"/>
          <p:cNvSpPr txBox="1"/>
          <p:nvPr/>
        </p:nvSpPr>
        <p:spPr>
          <a:xfrm>
            <a:off x="983069" y="5445224"/>
            <a:ext cx="7177862" cy="523220"/>
          </a:xfrm>
          <a:prstGeom prst="rect">
            <a:avLst/>
          </a:prstGeom>
          <a:noFill/>
        </p:spPr>
        <p:txBody>
          <a:bodyPr wrap="none" rtlCol="0">
            <a:spAutoFit/>
          </a:bodyPr>
          <a:lstStyle/>
          <a:p>
            <a:r>
              <a:rPr lang="es-CO" sz="2800" dirty="0" smtClean="0">
                <a:latin typeface="Snap ITC" panose="04040A07060A02020202" pitchFamily="82" charset="0"/>
              </a:rPr>
              <a:t>A </a:t>
            </a:r>
            <a:r>
              <a:rPr lang="es-CO" sz="2800" dirty="0" smtClean="0">
                <a:latin typeface="Snap ITC" panose="04040A07060A02020202" pitchFamily="82" charset="0"/>
                <a:sym typeface="Symbol"/>
              </a:rPr>
              <a:t> B = {1, 2, 3, 4, 5, 6, 7, 8, 9}</a:t>
            </a:r>
            <a:endParaRPr lang="es-CO" sz="2800" dirty="0">
              <a:latin typeface="Snap ITC" panose="04040A07060A02020202" pitchFamily="82" charset="0"/>
            </a:endParaRPr>
          </a:p>
        </p:txBody>
      </p:sp>
      <p:sp>
        <p:nvSpPr>
          <p:cNvPr id="31" name="30 CuadroTexto"/>
          <p:cNvSpPr txBox="1"/>
          <p:nvPr/>
        </p:nvSpPr>
        <p:spPr>
          <a:xfrm>
            <a:off x="1609662" y="6034713"/>
            <a:ext cx="5924677" cy="523220"/>
          </a:xfrm>
          <a:prstGeom prst="rect">
            <a:avLst/>
          </a:prstGeom>
          <a:noFill/>
        </p:spPr>
        <p:txBody>
          <a:bodyPr wrap="square" rtlCol="0">
            <a:spAutoFit/>
          </a:bodyPr>
          <a:lstStyle/>
          <a:p>
            <a:r>
              <a:rPr lang="es-CO" sz="2800" dirty="0" smtClean="0">
                <a:solidFill>
                  <a:srgbClr val="FF0000"/>
                </a:solidFill>
                <a:latin typeface="Snap ITC" panose="04040A07060A02020202" pitchFamily="82" charset="0"/>
              </a:rPr>
              <a:t>A </a:t>
            </a:r>
            <a:r>
              <a:rPr lang="es-CO" sz="2800" dirty="0" smtClean="0">
                <a:solidFill>
                  <a:srgbClr val="FF0000"/>
                </a:solidFill>
                <a:latin typeface="Snap ITC" panose="04040A07060A02020202" pitchFamily="82" charset="0"/>
                <a:sym typeface="Symbol"/>
              </a:rPr>
              <a:t> B = {x |x  A  x  B}</a:t>
            </a:r>
            <a:endParaRPr lang="es-CO" sz="2800" dirty="0">
              <a:solidFill>
                <a:srgbClr val="FF0000"/>
              </a:solidFill>
              <a:latin typeface="Snap ITC" panose="04040A07060A02020202" pitchFamily="82" charset="0"/>
            </a:endParaRPr>
          </a:p>
        </p:txBody>
      </p:sp>
    </p:spTree>
    <p:extLst>
      <p:ext uri="{BB962C8B-B14F-4D97-AF65-F5344CB8AC3E}">
        <p14:creationId xmlns:p14="http://schemas.microsoft.com/office/powerpoint/2010/main" val="196133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out)">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5000"/>
                                  </p:iterate>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ppt_x</p:attrName>
                                        </p:attrNameLst>
                                      </p:cBhvr>
                                      <p:tavLst>
                                        <p:tav tm="0">
                                          <p:val>
                                            <p:strVal val="#ppt_x-.2"/>
                                          </p:val>
                                        </p:tav>
                                        <p:tav tm="100000">
                                          <p:val>
                                            <p:strVal val="#ppt_x"/>
                                          </p:val>
                                        </p:tav>
                                      </p:tavLst>
                                    </p:anim>
                                    <p:anim calcmode="lin" valueType="num">
                                      <p:cBhvr>
                                        <p:cTn id="1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type="lt">
                                    <p:tmAbs val="100"/>
                                  </p:iterate>
                                  <p:childTnLst>
                                    <p:set>
                                      <p:cBhvr>
                                        <p:cTn id="23" dur="1" fill="hold">
                                          <p:stCondLst>
                                            <p:cond delay="0"/>
                                          </p:stCondLst>
                                        </p:cTn>
                                        <p:tgtEl>
                                          <p:spTgt spid="2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20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20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2000"/>
                                        <p:tgtEl>
                                          <p:spTgt spid="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20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2000"/>
                                        <p:tgtEl>
                                          <p:spTgt spid="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2000"/>
                                        <p:tgtEl>
                                          <p:spTgt spid="2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2000"/>
                                        <p:tgtEl>
                                          <p:spTgt spid="24"/>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heel(1)">
                                      <p:cBhvr>
                                        <p:cTn id="55" dur="2000"/>
                                        <p:tgtEl>
                                          <p:spTgt spid="1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2000"/>
                                        <p:tgtEl>
                                          <p:spTgt spid="1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2000"/>
                                        <p:tgtEl>
                                          <p:spTgt spid="2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20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2000"/>
                                        <p:tgtEl>
                                          <p:spTgt spid="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2000"/>
                                        <p:tgtEl>
                                          <p:spTgt spid="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20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63" presetClass="path" presetSubtype="0" accel="50000" decel="50000" fill="hold" grpId="1" nodeType="clickEffect">
                                  <p:stCondLst>
                                    <p:cond delay="0"/>
                                  </p:stCondLst>
                                  <p:childTnLst>
                                    <p:animMotion origin="layout" path="M 0.0 0.0  L 0.25 0.0  E" pathEditMode="relative" ptsTypes="">
                                      <p:cBhvr>
                                        <p:cTn id="77" dur="2000" fill="hold"/>
                                        <p:tgtEl>
                                          <p:spTgt spid="9"/>
                                        </p:tgtEl>
                                        <p:attrNameLst>
                                          <p:attrName>ppt_x</p:attrName>
                                          <p:attrName>ppt_y</p:attrName>
                                        </p:attrNameLst>
                                      </p:cBhvr>
                                    </p:animMotion>
                                  </p:childTnLst>
                                </p:cTn>
                              </p:par>
                              <p:par>
                                <p:cTn id="78" presetID="35" presetClass="path" presetSubtype="0" accel="50000" decel="50000" fill="hold" grpId="1" nodeType="withEffect">
                                  <p:stCondLst>
                                    <p:cond delay="0"/>
                                  </p:stCondLst>
                                  <p:childTnLst>
                                    <p:animMotion origin="layout" path="M 0.25 -1.48148E-6 L 3.61111E-6 -1.48148E-6 " pathEditMode="relative" rAng="0" ptsTypes="AA">
                                      <p:cBhvr>
                                        <p:cTn id="79" dur="2000" spd="-100000" fill="hold"/>
                                        <p:tgtEl>
                                          <p:spTgt spid="23"/>
                                        </p:tgtEl>
                                        <p:attrNameLst>
                                          <p:attrName>ppt_x</p:attrName>
                                          <p:attrName>ppt_y</p:attrName>
                                        </p:attrNameLst>
                                      </p:cBhvr>
                                      <p:rCtr x="-12500" y="0"/>
                                    </p:animMotion>
                                  </p:childTnLst>
                                </p:cTn>
                              </p:par>
                              <p:par>
                                <p:cTn id="80" presetID="35" presetClass="path" presetSubtype="0" accel="50000" decel="50000" fill="hold" grpId="1" nodeType="withEffect">
                                  <p:stCondLst>
                                    <p:cond delay="0"/>
                                  </p:stCondLst>
                                  <p:childTnLst>
                                    <p:animMotion origin="layout" path="M 0.25 -2.96296E-6 L -3.33333E-6 -2.96296E-6 " pathEditMode="relative" rAng="0" ptsTypes="AA">
                                      <p:cBhvr>
                                        <p:cTn id="81" dur="2000" spd="-100000" fill="hold"/>
                                        <p:tgtEl>
                                          <p:spTgt spid="25"/>
                                        </p:tgtEl>
                                        <p:attrNameLst>
                                          <p:attrName>ppt_x</p:attrName>
                                          <p:attrName>ppt_y</p:attrName>
                                        </p:attrNameLst>
                                      </p:cBhvr>
                                      <p:rCtr x="-12500" y="0"/>
                                    </p:animMotion>
                                  </p:childTnLst>
                                </p:cTn>
                              </p:par>
                              <p:par>
                                <p:cTn id="82" presetID="35" presetClass="path" presetSubtype="0" accel="50000" decel="50000" fill="hold" grpId="1" nodeType="withEffect">
                                  <p:stCondLst>
                                    <p:cond delay="0"/>
                                  </p:stCondLst>
                                  <p:childTnLst>
                                    <p:animMotion origin="layout" path="M 0.25 -4.07407E-6 L 3.61111E-6 -4.07407E-6 " pathEditMode="relative" rAng="0" ptsTypes="AA">
                                      <p:cBhvr>
                                        <p:cTn id="83" dur="2000" spd="-100000" fill="hold"/>
                                        <p:tgtEl>
                                          <p:spTgt spid="22"/>
                                        </p:tgtEl>
                                        <p:attrNameLst>
                                          <p:attrName>ppt_x</p:attrName>
                                          <p:attrName>ppt_y</p:attrName>
                                        </p:attrNameLst>
                                      </p:cBhvr>
                                      <p:rCtr x="-12500" y="0"/>
                                    </p:animMotion>
                                  </p:childTnLst>
                                </p:cTn>
                              </p:par>
                              <p:par>
                                <p:cTn id="84" presetID="35" presetClass="path" presetSubtype="0" accel="50000" decel="50000" fill="hold" grpId="1" nodeType="withEffect">
                                  <p:stCondLst>
                                    <p:cond delay="0"/>
                                  </p:stCondLst>
                                  <p:childTnLst>
                                    <p:animMotion origin="layout" path="M 0.25 1.11111E-6 L 4.16667E-6 1.11111E-6 " pathEditMode="relative" rAng="0" ptsTypes="AA">
                                      <p:cBhvr>
                                        <p:cTn id="85" dur="2000" spd="-100000" fill="hold"/>
                                        <p:tgtEl>
                                          <p:spTgt spid="24"/>
                                        </p:tgtEl>
                                        <p:attrNameLst>
                                          <p:attrName>ppt_x</p:attrName>
                                          <p:attrName>ppt_y</p:attrName>
                                        </p:attrNameLst>
                                      </p:cBhvr>
                                      <p:rCtr x="-12500" y="0"/>
                                    </p:animMotion>
                                  </p:childTnLst>
                                </p:cTn>
                              </p:par>
                              <p:par>
                                <p:cTn id="86" presetID="35" presetClass="path" presetSubtype="0" accel="50000" decel="50000" fill="hold" grpId="1" nodeType="withEffect">
                                  <p:stCondLst>
                                    <p:cond delay="0"/>
                                  </p:stCondLst>
                                  <p:childTnLst>
                                    <p:animMotion origin="layout" path="M 0.25208 -4.44444E-6 L 0.00208 -4.44444E-6 " pathEditMode="relative" rAng="0" ptsTypes="AA">
                                      <p:cBhvr>
                                        <p:cTn id="87" dur="2000" spd="-100000" fill="hold"/>
                                        <p:tgtEl>
                                          <p:spTgt spid="4"/>
                                        </p:tgtEl>
                                        <p:attrNameLst>
                                          <p:attrName>ppt_x</p:attrName>
                                          <p:attrName>ppt_y</p:attrName>
                                        </p:attrNameLst>
                                      </p:cBhvr>
                                      <p:rCtr x="-12500" y="0"/>
                                    </p:animMotion>
                                  </p:childTnLst>
                                </p:cTn>
                              </p:par>
                              <p:par>
                                <p:cTn id="88" presetID="35" presetClass="path" presetSubtype="0" accel="50000" decel="50000" fill="hold" grpId="1" nodeType="withEffect">
                                  <p:stCondLst>
                                    <p:cond delay="0"/>
                                  </p:stCondLst>
                                  <p:childTnLst>
                                    <p:animMotion origin="layout" path="M 0.24028 1.85185E-6 L -0.00972 1.85185E-6 " pathEditMode="relative" rAng="0" ptsTypes="AA">
                                      <p:cBhvr>
                                        <p:cTn id="89" dur="2000" spd="-100000" fill="hold"/>
                                        <p:tgtEl>
                                          <p:spTgt spid="12"/>
                                        </p:tgtEl>
                                        <p:attrNameLst>
                                          <p:attrName>ppt_x</p:attrName>
                                          <p:attrName>ppt_y</p:attrName>
                                        </p:attrNameLst>
                                      </p:cBhvr>
                                      <p:rCtr x="-12500" y="0"/>
                                    </p:animMotion>
                                  </p:childTnLst>
                                </p:cTn>
                              </p:par>
                              <p:par>
                                <p:cTn id="90" presetID="63" presetClass="path" presetSubtype="0" accel="50000" decel="50000" fill="hold" grpId="1" nodeType="withEffect">
                                  <p:stCondLst>
                                    <p:cond delay="0"/>
                                  </p:stCondLst>
                                  <p:childTnLst>
                                    <p:animMotion origin="layout" path="M 0.0 0.0  L 0.25 0.0  E" pathEditMode="relative" ptsTypes="">
                                      <p:cBhvr>
                                        <p:cTn id="91" dur="2000" fill="hold"/>
                                        <p:tgtEl>
                                          <p:spTgt spid="8"/>
                                        </p:tgtEl>
                                        <p:attrNameLst>
                                          <p:attrName>ppt_x</p:attrName>
                                          <p:attrName>ppt_y</p:attrName>
                                        </p:attrNameLst>
                                      </p:cBhvr>
                                    </p:animMotion>
                                  </p:childTnLst>
                                </p:cTn>
                              </p:par>
                              <p:par>
                                <p:cTn id="92" presetID="35" presetClass="path" presetSubtype="0" accel="50000" decel="50000" fill="hold" grpId="1" nodeType="withEffect">
                                  <p:stCondLst>
                                    <p:cond delay="0"/>
                                  </p:stCondLst>
                                  <p:childTnLst>
                                    <p:animMotion origin="layout" path="M 0.25209 4.44444E-6 L 0.00209 4.44444E-6 " pathEditMode="relative" rAng="0" ptsTypes="AA">
                                      <p:cBhvr>
                                        <p:cTn id="93" dur="2000" spd="-100000" fill="hold"/>
                                        <p:tgtEl>
                                          <p:spTgt spid="7"/>
                                        </p:tgtEl>
                                        <p:attrNameLst>
                                          <p:attrName>ppt_x</p:attrName>
                                          <p:attrName>ppt_y</p:attrName>
                                        </p:attrNameLst>
                                      </p:cBhvr>
                                      <p:rCtr x="-12500" y="0"/>
                                    </p:animMotion>
                                  </p:childTnLst>
                                </p:cTn>
                              </p:par>
                              <p:par>
                                <p:cTn id="94" presetID="63" presetClass="path" presetSubtype="0" accel="50000" decel="50000" fill="hold" grpId="1" nodeType="withEffect">
                                  <p:stCondLst>
                                    <p:cond delay="0"/>
                                  </p:stCondLst>
                                  <p:childTnLst>
                                    <p:animMotion origin="layout" path="M -0.25191 4.81481E-6 L -0.00191 4.81481E-6 " pathEditMode="relative" rAng="0" ptsTypes="AA">
                                      <p:cBhvr>
                                        <p:cTn id="95" dur="2000" spd="-100000" fill="hold"/>
                                        <p:tgtEl>
                                          <p:spTgt spid="10"/>
                                        </p:tgtEl>
                                        <p:attrNameLst>
                                          <p:attrName>ppt_x</p:attrName>
                                          <p:attrName>ppt_y</p:attrName>
                                        </p:attrNameLst>
                                      </p:cBhvr>
                                      <p:rCtr x="12500" y="0"/>
                                    </p:animMotion>
                                  </p:childTnLst>
                                </p:cTn>
                              </p:par>
                              <p:par>
                                <p:cTn id="96" presetID="63" presetClass="path" presetSubtype="0" accel="50000" decel="50000" fill="hold" grpId="1" nodeType="withEffect">
                                  <p:stCondLst>
                                    <p:cond delay="0"/>
                                  </p:stCondLst>
                                  <p:childTnLst>
                                    <p:animMotion origin="layout" path="M -0.26371 1.85185E-6 L -0.01371 1.85185E-6 " pathEditMode="relative" rAng="0" ptsTypes="AA">
                                      <p:cBhvr>
                                        <p:cTn id="97" dur="2000" spd="-100000" fill="hold"/>
                                        <p:tgtEl>
                                          <p:spTgt spid="13"/>
                                        </p:tgtEl>
                                        <p:attrNameLst>
                                          <p:attrName>ppt_x</p:attrName>
                                          <p:attrName>ppt_y</p:attrName>
                                        </p:attrNameLst>
                                      </p:cBhvr>
                                      <p:rCtr x="12500" y="0"/>
                                    </p:animMotion>
                                  </p:childTnLst>
                                </p:cTn>
                              </p:par>
                              <p:par>
                                <p:cTn id="98" presetID="63" presetClass="path" presetSubtype="0" accel="50000" decel="50000" fill="hold" grpId="1" nodeType="withEffect">
                                  <p:stCondLst>
                                    <p:cond delay="0"/>
                                  </p:stCondLst>
                                  <p:childTnLst>
                                    <p:animMotion origin="layout" path="M -0.25208 -4.44444E-6 L -0.00208 -4.44444E-6 " pathEditMode="relative" rAng="0" ptsTypes="AA">
                                      <p:cBhvr>
                                        <p:cTn id="99" dur="2000" spd="-100000" fill="hold"/>
                                        <p:tgtEl>
                                          <p:spTgt spid="21"/>
                                        </p:tgtEl>
                                        <p:attrNameLst>
                                          <p:attrName>ppt_x</p:attrName>
                                          <p:attrName>ppt_y</p:attrName>
                                        </p:attrNameLst>
                                      </p:cBhvr>
                                      <p:rCtr x="12500" y="0"/>
                                    </p:animMotion>
                                  </p:childTnLst>
                                </p:cTn>
                              </p:par>
                              <p:par>
                                <p:cTn id="100" presetID="35" presetClass="path" presetSubtype="0" accel="50000" decel="50000" fill="hold" grpId="1" nodeType="withEffect">
                                  <p:stCondLst>
                                    <p:cond delay="0"/>
                                  </p:stCondLst>
                                  <p:childTnLst>
                                    <p:animMotion origin="layout" path="M 0.00399 -2.59259E-6 L -0.24601 -2.59259E-6 " pathEditMode="relative" rAng="0" ptsTypes="AA">
                                      <p:cBhvr>
                                        <p:cTn id="101" dur="2000" fill="hold"/>
                                        <p:tgtEl>
                                          <p:spTgt spid="5"/>
                                        </p:tgtEl>
                                        <p:attrNameLst>
                                          <p:attrName>ppt_x</p:attrName>
                                          <p:attrName>ppt_y</p:attrName>
                                        </p:attrNameLst>
                                      </p:cBhvr>
                                      <p:rCtr x="-12500" y="0"/>
                                    </p:animMotion>
                                  </p:childTnLst>
                                </p:cTn>
                              </p:par>
                              <p:par>
                                <p:cTn id="102" presetID="63" presetClass="path" presetSubtype="0" accel="50000" decel="50000" fill="hold" grpId="1" nodeType="withEffect">
                                  <p:stCondLst>
                                    <p:cond delay="0"/>
                                  </p:stCondLst>
                                  <p:childTnLst>
                                    <p:animMotion origin="layout" path="M -0.25208 4.44444E-6 L -0.00208 4.44444E-6 " pathEditMode="relative" rAng="0" ptsTypes="AA">
                                      <p:cBhvr>
                                        <p:cTn id="103" dur="2000" spd="-100000" fill="hold"/>
                                        <p:tgtEl>
                                          <p:spTgt spid="6"/>
                                        </p:tgtEl>
                                        <p:attrNameLst>
                                          <p:attrName>ppt_x</p:attrName>
                                          <p:attrName>ppt_y</p:attrName>
                                        </p:attrNameLst>
                                      </p:cBhvr>
                                      <p:rCtr x="12500" y="0"/>
                                    </p:animMotion>
                                  </p:childTnLst>
                                </p:cTn>
                              </p:par>
                              <p:par>
                                <p:cTn id="104" presetID="63" presetClass="path" presetSubtype="0" accel="50000" decel="50000" fill="hold" grpId="1" nodeType="withEffect">
                                  <p:stCondLst>
                                    <p:cond delay="0"/>
                                  </p:stCondLst>
                                  <p:childTnLst>
                                    <p:animMotion origin="layout" path="M -0.25208 3.7037E-7 L -0.00208 3.7037E-7 " pathEditMode="relative" rAng="0" ptsTypes="AA">
                                      <p:cBhvr>
                                        <p:cTn id="105" dur="2000" spd="-100000" fill="hold"/>
                                        <p:tgtEl>
                                          <p:spTgt spid="20"/>
                                        </p:tgtEl>
                                        <p:attrNameLst>
                                          <p:attrName>ppt_x</p:attrName>
                                          <p:attrName>ppt_y</p:attrName>
                                        </p:attrNameLst>
                                      </p:cBhvr>
                                      <p:rCtr x="12500" y="0"/>
                                    </p:animMotion>
                                  </p:childTnLst>
                                </p:cTn>
                              </p:par>
                              <p:par>
                                <p:cTn id="106" presetID="63" presetClass="path" presetSubtype="0" accel="50000" decel="50000" fill="hold" grpId="1" nodeType="withEffect">
                                  <p:stCondLst>
                                    <p:cond delay="0"/>
                                  </p:stCondLst>
                                  <p:childTnLst>
                                    <p:animMotion origin="layout" path="M -0.24427 0.00024 L -3.88889E-6 -0.00023 " pathEditMode="relative" rAng="0" ptsTypes="AA">
                                      <p:cBhvr>
                                        <p:cTn id="107" dur="2000" spd="-100000" fill="hold"/>
                                        <p:tgtEl>
                                          <p:spTgt spid="19"/>
                                        </p:tgtEl>
                                        <p:attrNameLst>
                                          <p:attrName>ppt_x</p:attrName>
                                          <p:attrName>ppt_y</p:attrName>
                                        </p:attrNameLst>
                                      </p:cBhvr>
                                      <p:rCtr x="12205" y="-23"/>
                                    </p:animMotion>
                                  </p:childTnLst>
                                </p:cTn>
                              </p:par>
                            </p:childTnLst>
                          </p:cTn>
                        </p:par>
                        <p:par>
                          <p:cTn id="108" fill="hold">
                            <p:stCondLst>
                              <p:cond delay="2000"/>
                            </p:stCondLst>
                            <p:childTnLst>
                              <p:par>
                                <p:cTn id="109" presetID="10" presetClass="entr" presetSubtype="0" fill="hold" grpId="0" nodeType="after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fade">
                                      <p:cBhvr>
                                        <p:cTn id="111" dur="2000"/>
                                        <p:tgtEl>
                                          <p:spTgt spid="2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fade">
                                      <p:cBhvr>
                                        <p:cTn id="114" dur="2000"/>
                                        <p:tgtEl>
                                          <p:spTgt spid="28"/>
                                        </p:tgtEl>
                                      </p:cBhvr>
                                    </p:animEffect>
                                  </p:childTnLst>
                                </p:cTn>
                              </p:par>
                            </p:childTnLst>
                          </p:cTn>
                        </p:par>
                      </p:childTnLst>
                    </p:cTn>
                  </p:par>
                  <p:par>
                    <p:cTn id="115" fill="hold">
                      <p:stCondLst>
                        <p:cond delay="indefinite"/>
                      </p:stCondLst>
                      <p:childTnLst>
                        <p:par>
                          <p:cTn id="116" fill="hold">
                            <p:stCondLst>
                              <p:cond delay="0"/>
                            </p:stCondLst>
                            <p:childTnLst>
                              <p:par>
                                <p:cTn id="117" presetID="21" presetClass="entr" presetSubtype="1" fill="hold" grpId="0" nodeType="clickEffect">
                                  <p:stCondLst>
                                    <p:cond delay="0"/>
                                  </p:stCondLst>
                                  <p:childTnLst>
                                    <p:set>
                                      <p:cBhvr>
                                        <p:cTn id="118" dur="1" fill="hold">
                                          <p:stCondLst>
                                            <p:cond delay="0"/>
                                          </p:stCondLst>
                                        </p:cTn>
                                        <p:tgtEl>
                                          <p:spTgt spid="2"/>
                                        </p:tgtEl>
                                        <p:attrNameLst>
                                          <p:attrName>style.visibility</p:attrName>
                                        </p:attrNameLst>
                                      </p:cBhvr>
                                      <p:to>
                                        <p:strVal val="visible"/>
                                      </p:to>
                                    </p:set>
                                    <p:animEffect transition="in" filter="wheel(1)">
                                      <p:cBhvr>
                                        <p:cTn id="119" dur="2000"/>
                                        <p:tgtEl>
                                          <p:spTgt spid="2"/>
                                        </p:tgtEl>
                                      </p:cBhvr>
                                    </p:animEffect>
                                  </p:childTnLst>
                                </p:cTn>
                              </p:par>
                              <p:par>
                                <p:cTn id="120" presetID="21" presetClass="entr" presetSubtype="1" fill="hold" grpId="0" nodeType="withEffect">
                                  <p:stCondLst>
                                    <p:cond delay="0"/>
                                  </p:stCondLst>
                                  <p:childTnLst>
                                    <p:set>
                                      <p:cBhvr>
                                        <p:cTn id="121" dur="1" fill="hold">
                                          <p:stCondLst>
                                            <p:cond delay="0"/>
                                          </p:stCondLst>
                                        </p:cTn>
                                        <p:tgtEl>
                                          <p:spTgt spid="3"/>
                                        </p:tgtEl>
                                        <p:attrNameLst>
                                          <p:attrName>style.visibility</p:attrName>
                                        </p:attrNameLst>
                                      </p:cBhvr>
                                      <p:to>
                                        <p:strVal val="visible"/>
                                      </p:to>
                                    </p:set>
                                    <p:animEffect transition="in" filter="wheel(1)">
                                      <p:cBhvr>
                                        <p:cTn id="122" dur="2000"/>
                                        <p:tgtEl>
                                          <p:spTgt spid="3"/>
                                        </p:tgtEl>
                                      </p:cBhvr>
                                    </p:animEffec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iterate type="lt">
                                    <p:tmAbs val="100"/>
                                  </p:iterate>
                                  <p:childTnLst>
                                    <p:set>
                                      <p:cBhvr>
                                        <p:cTn id="126" dur="1" fill="hold">
                                          <p:stCondLst>
                                            <p:cond delay="0"/>
                                          </p:stCondLst>
                                        </p:cTn>
                                        <p:tgtEl>
                                          <p:spTgt spid="30"/>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iterate type="lt">
                                    <p:tmPct val="10000"/>
                                  </p:iterate>
                                  <p:childTnLst>
                                    <p:set>
                                      <p:cBhvr>
                                        <p:cTn id="130" dur="1" fill="hold">
                                          <p:stCondLst>
                                            <p:cond delay="0"/>
                                          </p:stCondLst>
                                        </p:cTn>
                                        <p:tgtEl>
                                          <p:spTgt spid="31"/>
                                        </p:tgtEl>
                                        <p:attrNameLst>
                                          <p:attrName>style.visibility</p:attrName>
                                        </p:attrNameLst>
                                      </p:cBhvr>
                                      <p:to>
                                        <p:strVal val="visible"/>
                                      </p:to>
                                    </p:set>
                                    <p:animEffect transition="in" filter="fade">
                                      <p:cBhvr>
                                        <p:cTn id="1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4" grpId="1"/>
      <p:bldP spid="5" grpId="0"/>
      <p:bldP spid="5" grpId="1"/>
      <p:bldP spid="6" grpId="0"/>
      <p:bldP spid="6" grpId="1"/>
      <p:bldP spid="7" grpId="0"/>
      <p:bldP spid="7" grpId="1"/>
      <p:bldP spid="8" grpId="0"/>
      <p:bldP spid="8" grpId="1"/>
      <p:bldP spid="9" grpId="0" animBg="1"/>
      <p:bldP spid="9" grpId="1" animBg="1"/>
      <p:bldP spid="10" grpId="0" animBg="1"/>
      <p:bldP spid="10" grpId="1" animBg="1"/>
      <p:bldP spid="11" grpId="0"/>
      <p:bldP spid="12" grpId="0"/>
      <p:bldP spid="12" grpId="1"/>
      <p:bldP spid="13" grpId="0"/>
      <p:bldP spid="13" grpId="1"/>
      <p:bldP spid="14" grpId="0"/>
      <p:bldP spid="17" grpId="0"/>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7" grpId="0" animBg="1"/>
      <p:bldP spid="28" grpId="0" animBg="1"/>
      <p:bldP spid="29" grpId="0"/>
      <p:bldP spid="30"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4"/>
          <p:cNvSpPr>
            <a:spLocks noChangeArrowheads="1" noChangeShapeType="1" noTextEdit="1"/>
          </p:cNvSpPr>
          <p:nvPr/>
        </p:nvSpPr>
        <p:spPr bwMode="auto">
          <a:xfrm>
            <a:off x="1547813" y="219869"/>
            <a:ext cx="6048375" cy="112089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229"/>
              </a:avLst>
            </a:prstTxWarp>
          </a:bodyPr>
          <a:lstStyle/>
          <a:p>
            <a:pPr algn="ctr"/>
            <a:r>
              <a:rPr lang="es-CO" sz="3600" kern="10" dirty="0" smtClean="0">
                <a:ln>
                  <a:solidFill>
                    <a:sysClr val="windowText" lastClr="000000"/>
                  </a:solidFill>
                </a:ln>
                <a:solidFill>
                  <a:srgbClr val="FF0000"/>
                </a:solidFill>
                <a:effectLst>
                  <a:outerShdw blurRad="50800" dist="88900" dir="2700000" sx="102000" sy="102000" algn="tl" rotWithShape="0">
                    <a:prstClr val="black"/>
                  </a:outerShdw>
                </a:effectLst>
                <a:latin typeface="Impact"/>
              </a:rPr>
              <a:t>SETS</a:t>
            </a:r>
            <a:endParaRPr lang="es-CO" sz="3600" kern="10" dirty="0">
              <a:ln>
                <a:solidFill>
                  <a:sysClr val="windowText" lastClr="000000"/>
                </a:solidFill>
              </a:ln>
              <a:solidFill>
                <a:srgbClr val="FF0000"/>
              </a:solidFill>
              <a:effectLst>
                <a:outerShdw blurRad="50800" dist="88900" dir="2700000" sx="102000" sy="102000" algn="tl" rotWithShape="0">
                  <a:prstClr val="black"/>
                </a:outerShdw>
              </a:effectLst>
              <a:latin typeface="Impact"/>
            </a:endParaRPr>
          </a:p>
        </p:txBody>
      </p:sp>
      <p:sp>
        <p:nvSpPr>
          <p:cNvPr id="3" name="Rectangle 5"/>
          <p:cNvSpPr>
            <a:spLocks noChangeArrowheads="1"/>
          </p:cNvSpPr>
          <p:nvPr/>
        </p:nvSpPr>
        <p:spPr bwMode="auto">
          <a:xfrm>
            <a:off x="0" y="1536175"/>
            <a:ext cx="9144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0"/>
              </a:spcBef>
              <a:buFontTx/>
              <a:buNone/>
            </a:pPr>
            <a:r>
              <a:rPr lang="en-AU" altLang="es-CO" sz="4000" dirty="0" smtClean="0">
                <a:latin typeface="Ravie" panose="04040805050809020602" pitchFamily="82" charset="0"/>
              </a:rPr>
              <a:t>Mathematically, set is a primitive concept and it has no definition, for this reason that word must be accepted as a no defined term.</a:t>
            </a:r>
            <a:endParaRPr lang="en-AU" altLang="es-CO" sz="4000" dirty="0">
              <a:latin typeface="Ravie" panose="04040805050809020602" pitchFamily="82" charset="0"/>
            </a:endParaRPr>
          </a:p>
        </p:txBody>
      </p:sp>
    </p:spTree>
    <p:extLst>
      <p:ext uri="{BB962C8B-B14F-4D97-AF65-F5344CB8AC3E}">
        <p14:creationId xmlns:p14="http://schemas.microsoft.com/office/powerpoint/2010/main" val="294418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
                                        </p:tgtEl>
                                        <p:attrNameLst>
                                          <p:attrName>style.visibility</p:attrName>
                                        </p:attrNameLst>
                                      </p:cBhvr>
                                      <p:to>
                                        <p:strVal val="visible"/>
                                      </p:to>
                                    </p:set>
                                    <p:anim calcmode="discrete" valueType="clr">
                                      <p:cBhvr override="childStyle">
                                        <p:cTn id="12"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gtEl>
                                        <p:attrNameLst>
                                          <p:attrName>fillcolor</p:attrName>
                                        </p:attrNameLst>
                                      </p:cBhvr>
                                      <p:tavLst>
                                        <p:tav tm="0">
                                          <p:val>
                                            <p:clrVal>
                                              <a:schemeClr val="accent2"/>
                                            </p:clrVal>
                                          </p:val>
                                        </p:tav>
                                        <p:tav tm="50000">
                                          <p:val>
                                            <p:clrVal>
                                              <a:schemeClr val="hlink"/>
                                            </p:clrVal>
                                          </p:val>
                                        </p:tav>
                                      </p:tavLst>
                                    </p:anim>
                                    <p:set>
                                      <p:cBhvr>
                                        <p:cTn id="14"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9"/>
          <p:cNvSpPr>
            <a:spLocks noChangeArrowheads="1"/>
          </p:cNvSpPr>
          <p:nvPr/>
        </p:nvSpPr>
        <p:spPr bwMode="auto">
          <a:xfrm>
            <a:off x="5579814" y="1916113"/>
            <a:ext cx="2916238" cy="1944687"/>
          </a:xfrm>
          <a:prstGeom prst="diamond">
            <a:avLst/>
          </a:prstGeom>
          <a:solidFill>
            <a:srgbClr val="3366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3" name="Oval 7" descr="Confeti pequeño"/>
          <p:cNvSpPr>
            <a:spLocks noChangeArrowheads="1"/>
          </p:cNvSpPr>
          <p:nvPr/>
        </p:nvSpPr>
        <p:spPr bwMode="auto">
          <a:xfrm>
            <a:off x="755650" y="2133600"/>
            <a:ext cx="2087563" cy="1295400"/>
          </a:xfrm>
          <a:prstGeom prst="ellipse">
            <a:avLst/>
          </a:prstGeom>
          <a:pattFill prst="smConfetti">
            <a:fgClr>
              <a:schemeClr val="bg2"/>
            </a:fgClr>
            <a:bgClr>
              <a:srgbClr val="FFFF00"/>
            </a:bgClr>
          </a:pattFill>
          <a:ln w="6350">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4" name="AutoShape 11" descr="Confeti pequeño"/>
          <p:cNvSpPr>
            <a:spLocks noChangeArrowheads="1"/>
          </p:cNvSpPr>
          <p:nvPr/>
        </p:nvSpPr>
        <p:spPr bwMode="auto">
          <a:xfrm>
            <a:off x="1906588" y="2133600"/>
            <a:ext cx="2052637" cy="1333500"/>
          </a:xfrm>
          <a:prstGeom prst="hexagon">
            <a:avLst>
              <a:gd name="adj" fmla="val 38482"/>
              <a:gd name="vf" fmla="val 115470"/>
            </a:avLst>
          </a:prstGeom>
          <a:pattFill prst="smConfetti">
            <a:fgClr>
              <a:schemeClr val="bg2"/>
            </a:fgClr>
            <a:bgClr>
              <a:srgbClr val="FFFF00"/>
            </a:bgClr>
          </a:pattFill>
          <a:ln w="635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5" name="Text Box 4"/>
          <p:cNvSpPr txBox="1">
            <a:spLocks noChangeArrowheads="1"/>
          </p:cNvSpPr>
          <p:nvPr/>
        </p:nvSpPr>
        <p:spPr bwMode="auto">
          <a:xfrm>
            <a:off x="269082" y="44624"/>
            <a:ext cx="86058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AU" altLang="es-CO" sz="6000" dirty="0" smtClean="0">
                <a:ln>
                  <a:solidFill>
                    <a:sysClr val="windowText" lastClr="000000"/>
                  </a:solidFill>
                </a:ln>
                <a:solidFill>
                  <a:srgbClr val="FF0000"/>
                </a:solidFill>
                <a:effectLst>
                  <a:outerShdw blurRad="38100" dist="50800" dir="2700000" sx="101000" sy="101000" algn="tl">
                    <a:schemeClr val="tx1"/>
                  </a:outerShdw>
                </a:effectLst>
                <a:latin typeface="Impact" panose="020B0806030902050204" pitchFamily="34" charset="0"/>
              </a:rPr>
              <a:t>GRAPHICS OF UNION OF SETS</a:t>
            </a:r>
            <a:endParaRPr lang="en-AU" altLang="es-CO" sz="6000" dirty="0">
              <a:ln>
                <a:solidFill>
                  <a:sysClr val="windowText" lastClr="000000"/>
                </a:solidFill>
              </a:ln>
              <a:solidFill>
                <a:srgbClr val="FF0000"/>
              </a:solidFill>
              <a:effectLst>
                <a:outerShdw blurRad="38100" dist="50800" dir="2700000" sx="101000" sy="101000" algn="tl">
                  <a:schemeClr val="tx1"/>
                </a:outerShdw>
              </a:effectLst>
              <a:latin typeface="Impact" panose="020B0806030902050204" pitchFamily="34" charset="0"/>
            </a:endParaRPr>
          </a:p>
        </p:txBody>
      </p:sp>
      <p:sp>
        <p:nvSpPr>
          <p:cNvPr id="6" name="Text Box 5"/>
          <p:cNvSpPr txBox="1">
            <a:spLocks noChangeArrowheads="1"/>
          </p:cNvSpPr>
          <p:nvPr/>
        </p:nvSpPr>
        <p:spPr bwMode="auto">
          <a:xfrm>
            <a:off x="197706" y="1135063"/>
            <a:ext cx="42480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000" dirty="0" smtClean="0">
                <a:latin typeface="Snap ITC" panose="04040A07060A02020202" pitchFamily="82" charset="0"/>
              </a:rPr>
              <a:t>If A and B are incomparable</a:t>
            </a:r>
            <a:endParaRPr lang="en-AU" altLang="es-CO" sz="2000" dirty="0">
              <a:latin typeface="Snap ITC" panose="04040A07060A02020202" pitchFamily="82" charset="0"/>
            </a:endParaRPr>
          </a:p>
        </p:txBody>
      </p:sp>
      <p:sp>
        <p:nvSpPr>
          <p:cNvPr id="7" name="Rectangle 6"/>
          <p:cNvSpPr>
            <a:spLocks noChangeArrowheads="1"/>
          </p:cNvSpPr>
          <p:nvPr/>
        </p:nvSpPr>
        <p:spPr bwMode="auto">
          <a:xfrm>
            <a:off x="358775" y="1736725"/>
            <a:ext cx="3925888" cy="22669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8" name="AutoShape 9"/>
          <p:cNvSpPr>
            <a:spLocks noChangeArrowheads="1"/>
          </p:cNvSpPr>
          <p:nvPr/>
        </p:nvSpPr>
        <p:spPr bwMode="auto">
          <a:xfrm>
            <a:off x="1906588" y="2133600"/>
            <a:ext cx="2052637" cy="1333500"/>
          </a:xfrm>
          <a:prstGeom prst="hexagon">
            <a:avLst>
              <a:gd name="adj" fmla="val 38482"/>
              <a:gd name="vf" fmla="val 11547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9" name="Rectangle 12"/>
          <p:cNvSpPr>
            <a:spLocks noChangeArrowheads="1"/>
          </p:cNvSpPr>
          <p:nvPr/>
        </p:nvSpPr>
        <p:spPr bwMode="auto">
          <a:xfrm>
            <a:off x="5400427" y="1736725"/>
            <a:ext cx="3348037" cy="22669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0" name="Oval 14"/>
          <p:cNvSpPr>
            <a:spLocks noChangeArrowheads="1"/>
          </p:cNvSpPr>
          <p:nvPr/>
        </p:nvSpPr>
        <p:spPr bwMode="auto">
          <a:xfrm>
            <a:off x="755650" y="2133600"/>
            <a:ext cx="2087563" cy="12954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1" name="Oval 17"/>
          <p:cNvSpPr>
            <a:spLocks noChangeArrowheads="1"/>
          </p:cNvSpPr>
          <p:nvPr/>
        </p:nvSpPr>
        <p:spPr bwMode="auto">
          <a:xfrm>
            <a:off x="6624389" y="2420938"/>
            <a:ext cx="1044575" cy="865187"/>
          </a:xfrm>
          <a:prstGeom prst="ellipse">
            <a:avLst/>
          </a:prstGeom>
          <a:solidFill>
            <a:srgbClr val="FAFCA2"/>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2" name="Text Box 18"/>
          <p:cNvSpPr txBox="1">
            <a:spLocks noChangeArrowheads="1"/>
          </p:cNvSpPr>
          <p:nvPr/>
        </p:nvSpPr>
        <p:spPr bwMode="auto">
          <a:xfrm>
            <a:off x="5062424" y="1155616"/>
            <a:ext cx="39510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000" dirty="0" smtClean="0">
                <a:latin typeface="Snap ITC" panose="04040A07060A02020202" pitchFamily="82" charset="0"/>
              </a:rPr>
              <a:t>If A and B are comparable</a:t>
            </a:r>
            <a:endParaRPr lang="en-AU" altLang="es-CO" sz="2000" dirty="0">
              <a:latin typeface="Snap ITC" panose="04040A07060A02020202" pitchFamily="82" charset="0"/>
            </a:endParaRPr>
          </a:p>
        </p:txBody>
      </p:sp>
      <p:sp>
        <p:nvSpPr>
          <p:cNvPr id="13" name="Rectangle 21"/>
          <p:cNvSpPr>
            <a:spLocks noChangeArrowheads="1"/>
          </p:cNvSpPr>
          <p:nvPr/>
        </p:nvSpPr>
        <p:spPr bwMode="auto">
          <a:xfrm>
            <a:off x="4498726" y="4472260"/>
            <a:ext cx="4249738" cy="21971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4" name="AutoShape 22"/>
          <p:cNvSpPr>
            <a:spLocks noChangeArrowheads="1"/>
          </p:cNvSpPr>
          <p:nvPr/>
        </p:nvSpPr>
        <p:spPr bwMode="auto">
          <a:xfrm>
            <a:off x="4932114" y="4942160"/>
            <a:ext cx="1655762" cy="1295400"/>
          </a:xfrm>
          <a:prstGeom prst="plus">
            <a:avLst>
              <a:gd name="adj" fmla="val 25000"/>
            </a:avLst>
          </a:prstGeom>
          <a:solidFill>
            <a:srgbClr val="E71505"/>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5" name="AutoShape 23"/>
          <p:cNvSpPr>
            <a:spLocks noChangeArrowheads="1"/>
          </p:cNvSpPr>
          <p:nvPr/>
        </p:nvSpPr>
        <p:spPr bwMode="auto">
          <a:xfrm>
            <a:off x="6983164" y="4689748"/>
            <a:ext cx="1260475" cy="1728787"/>
          </a:xfrm>
          <a:prstGeom prst="diamond">
            <a:avLst/>
          </a:prstGeom>
          <a:solidFill>
            <a:srgbClr val="35F34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6" name="AutoShape 24" descr="Confeti grande"/>
          <p:cNvSpPr>
            <a:spLocks noChangeArrowheads="1"/>
          </p:cNvSpPr>
          <p:nvPr/>
        </p:nvSpPr>
        <p:spPr bwMode="auto">
          <a:xfrm>
            <a:off x="4932114" y="4942160"/>
            <a:ext cx="1655762" cy="1295400"/>
          </a:xfrm>
          <a:prstGeom prst="plus">
            <a:avLst>
              <a:gd name="adj" fmla="val 25000"/>
            </a:avLst>
          </a:prstGeom>
          <a:pattFill prst="lgConfetti">
            <a:fgClr>
              <a:srgbClr val="FFFF00"/>
            </a:fgClr>
            <a:bgClr>
              <a:srgbClr val="35F343"/>
            </a:bgClr>
          </a:patt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7" name="AutoShape 25" descr="Confeti grande"/>
          <p:cNvSpPr>
            <a:spLocks noChangeArrowheads="1"/>
          </p:cNvSpPr>
          <p:nvPr/>
        </p:nvSpPr>
        <p:spPr bwMode="auto">
          <a:xfrm>
            <a:off x="6983164" y="4689748"/>
            <a:ext cx="1260475" cy="1728787"/>
          </a:xfrm>
          <a:prstGeom prst="diamond">
            <a:avLst/>
          </a:prstGeom>
          <a:pattFill prst="lgConfetti">
            <a:fgClr>
              <a:srgbClr val="FFFF00"/>
            </a:fgClr>
            <a:bgClr>
              <a:srgbClr val="35F343"/>
            </a:bgClr>
          </a:patt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8" name="Text Box 26"/>
          <p:cNvSpPr txBox="1">
            <a:spLocks noChangeArrowheads="1"/>
          </p:cNvSpPr>
          <p:nvPr/>
        </p:nvSpPr>
        <p:spPr bwMode="auto">
          <a:xfrm>
            <a:off x="1313892" y="5112806"/>
            <a:ext cx="31318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dirty="0" smtClean="0">
                <a:latin typeface="Snap ITC" panose="04040A07060A02020202" pitchFamily="82" charset="0"/>
              </a:rPr>
              <a:t>If A and B are disjoint sets</a:t>
            </a:r>
            <a:endParaRPr lang="en-AU" altLang="es-CO" sz="2800" dirty="0">
              <a:latin typeface="Snap ITC" panose="04040A07060A02020202" pitchFamily="82" charset="0"/>
            </a:endParaRPr>
          </a:p>
        </p:txBody>
      </p:sp>
      <p:sp>
        <p:nvSpPr>
          <p:cNvPr id="19" name="Text Box 27"/>
          <p:cNvSpPr txBox="1">
            <a:spLocks noChangeArrowheads="1"/>
          </p:cNvSpPr>
          <p:nvPr/>
        </p:nvSpPr>
        <p:spPr bwMode="auto">
          <a:xfrm>
            <a:off x="358775" y="1736725"/>
            <a:ext cx="539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t>U</a:t>
            </a:r>
          </a:p>
        </p:txBody>
      </p:sp>
      <p:sp>
        <p:nvSpPr>
          <p:cNvPr id="20" name="Text Box 28"/>
          <p:cNvSpPr txBox="1">
            <a:spLocks noChangeArrowheads="1"/>
          </p:cNvSpPr>
          <p:nvPr/>
        </p:nvSpPr>
        <p:spPr bwMode="auto">
          <a:xfrm>
            <a:off x="4498726" y="4473848"/>
            <a:ext cx="5397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t>U</a:t>
            </a:r>
          </a:p>
        </p:txBody>
      </p:sp>
      <p:sp>
        <p:nvSpPr>
          <p:cNvPr id="21" name="Text Box 29"/>
          <p:cNvSpPr txBox="1">
            <a:spLocks noChangeArrowheads="1"/>
          </p:cNvSpPr>
          <p:nvPr/>
        </p:nvSpPr>
        <p:spPr bwMode="auto">
          <a:xfrm>
            <a:off x="5400427" y="1736725"/>
            <a:ext cx="539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t>U</a:t>
            </a:r>
          </a:p>
        </p:txBody>
      </p:sp>
      <p:sp>
        <p:nvSpPr>
          <p:cNvPr id="22" name="Text Box 30"/>
          <p:cNvSpPr txBox="1">
            <a:spLocks noChangeArrowheads="1"/>
          </p:cNvSpPr>
          <p:nvPr/>
        </p:nvSpPr>
        <p:spPr bwMode="auto">
          <a:xfrm>
            <a:off x="684213" y="3105150"/>
            <a:ext cx="450056"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A</a:t>
            </a:r>
          </a:p>
        </p:txBody>
      </p:sp>
      <p:sp>
        <p:nvSpPr>
          <p:cNvPr id="23" name="Text Box 31"/>
          <p:cNvSpPr txBox="1">
            <a:spLocks noChangeArrowheads="1"/>
          </p:cNvSpPr>
          <p:nvPr/>
        </p:nvSpPr>
        <p:spPr bwMode="auto">
          <a:xfrm>
            <a:off x="7595939" y="1916113"/>
            <a:ext cx="9001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A</a:t>
            </a:r>
          </a:p>
        </p:txBody>
      </p:sp>
      <p:sp>
        <p:nvSpPr>
          <p:cNvPr id="24" name="Text Box 32"/>
          <p:cNvSpPr txBox="1">
            <a:spLocks noChangeArrowheads="1"/>
          </p:cNvSpPr>
          <p:nvPr/>
        </p:nvSpPr>
        <p:spPr bwMode="auto">
          <a:xfrm>
            <a:off x="5435351" y="4473848"/>
            <a:ext cx="9001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A</a:t>
            </a:r>
          </a:p>
        </p:txBody>
      </p:sp>
      <p:sp>
        <p:nvSpPr>
          <p:cNvPr id="25" name="Text Box 34"/>
          <p:cNvSpPr txBox="1">
            <a:spLocks noChangeArrowheads="1"/>
          </p:cNvSpPr>
          <p:nvPr/>
        </p:nvSpPr>
        <p:spPr bwMode="auto">
          <a:xfrm>
            <a:off x="7883276" y="4653235"/>
            <a:ext cx="503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B</a:t>
            </a:r>
          </a:p>
        </p:txBody>
      </p:sp>
      <p:sp>
        <p:nvSpPr>
          <p:cNvPr id="26" name="Text Box 35"/>
          <p:cNvSpPr txBox="1">
            <a:spLocks noChangeArrowheads="1"/>
          </p:cNvSpPr>
          <p:nvPr/>
        </p:nvSpPr>
        <p:spPr bwMode="auto">
          <a:xfrm>
            <a:off x="3563938" y="1952625"/>
            <a:ext cx="450056"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B</a:t>
            </a:r>
          </a:p>
        </p:txBody>
      </p:sp>
      <p:sp>
        <p:nvSpPr>
          <p:cNvPr id="27" name="AutoShape 36" descr="Confeti pequeño"/>
          <p:cNvSpPr>
            <a:spLocks noChangeArrowheads="1"/>
          </p:cNvSpPr>
          <p:nvPr/>
        </p:nvSpPr>
        <p:spPr bwMode="auto">
          <a:xfrm>
            <a:off x="5579814" y="1916113"/>
            <a:ext cx="2916238" cy="1944687"/>
          </a:xfrm>
          <a:prstGeom prst="diamond">
            <a:avLst/>
          </a:prstGeom>
          <a:pattFill prst="smConfetti">
            <a:fgClr>
              <a:srgbClr val="E71505"/>
            </a:fgClr>
            <a:bgClr>
              <a:srgbClr val="FFFF00"/>
            </a:bgClr>
          </a:patt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28" name="Text Box 33"/>
          <p:cNvSpPr txBox="1">
            <a:spLocks noChangeArrowheads="1"/>
          </p:cNvSpPr>
          <p:nvPr/>
        </p:nvSpPr>
        <p:spPr bwMode="auto">
          <a:xfrm>
            <a:off x="6192589" y="2673350"/>
            <a:ext cx="900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B</a:t>
            </a:r>
          </a:p>
        </p:txBody>
      </p:sp>
      <p:sp>
        <p:nvSpPr>
          <p:cNvPr id="29" name="Oval 37"/>
          <p:cNvSpPr>
            <a:spLocks noChangeArrowheads="1"/>
          </p:cNvSpPr>
          <p:nvPr/>
        </p:nvSpPr>
        <p:spPr bwMode="auto">
          <a:xfrm>
            <a:off x="6624389" y="2420938"/>
            <a:ext cx="1044575" cy="86518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30" name="Text Box 38"/>
          <p:cNvSpPr txBox="1">
            <a:spLocks noChangeArrowheads="1"/>
          </p:cNvSpPr>
          <p:nvPr/>
        </p:nvSpPr>
        <p:spPr bwMode="auto">
          <a:xfrm>
            <a:off x="1789891" y="4069629"/>
            <a:ext cx="106365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400" b="1" dirty="0" smtClean="0">
                <a:solidFill>
                  <a:srgbClr val="0000FF"/>
                </a:solidFill>
              </a:rPr>
              <a:t>A </a:t>
            </a:r>
            <a:r>
              <a:rPr lang="es-ES" altLang="es-CO" sz="2400" b="1" dirty="0" smtClean="0">
                <a:solidFill>
                  <a:srgbClr val="0000FF"/>
                </a:solidFill>
                <a:sym typeface="Symbol"/>
              </a:rPr>
              <a:t> </a:t>
            </a:r>
            <a:r>
              <a:rPr lang="es-ES" altLang="es-CO" sz="2400" b="1" dirty="0" smtClean="0">
                <a:solidFill>
                  <a:srgbClr val="0000FF"/>
                </a:solidFill>
              </a:rPr>
              <a:t>B</a:t>
            </a:r>
            <a:endParaRPr lang="es-ES" altLang="es-CO" sz="2400" b="1" dirty="0">
              <a:solidFill>
                <a:srgbClr val="0000FF"/>
              </a:solidFill>
            </a:endParaRPr>
          </a:p>
        </p:txBody>
      </p:sp>
      <p:sp>
        <p:nvSpPr>
          <p:cNvPr id="31" name="Text Box 39"/>
          <p:cNvSpPr txBox="1">
            <a:spLocks noChangeArrowheads="1"/>
          </p:cNvSpPr>
          <p:nvPr/>
        </p:nvSpPr>
        <p:spPr bwMode="auto">
          <a:xfrm>
            <a:off x="6497947" y="3975447"/>
            <a:ext cx="1079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400" b="1" dirty="0" smtClean="0">
                <a:solidFill>
                  <a:srgbClr val="0000FF"/>
                </a:solidFill>
              </a:rPr>
              <a:t>A </a:t>
            </a:r>
            <a:r>
              <a:rPr lang="es-ES" altLang="es-CO" sz="2400" b="1" dirty="0" smtClean="0">
                <a:solidFill>
                  <a:srgbClr val="0000FF"/>
                </a:solidFill>
                <a:sym typeface="Symbol"/>
              </a:rPr>
              <a:t> </a:t>
            </a:r>
            <a:r>
              <a:rPr lang="es-ES" altLang="es-CO" sz="2400" b="1" dirty="0" smtClean="0">
                <a:solidFill>
                  <a:srgbClr val="0000FF"/>
                </a:solidFill>
              </a:rPr>
              <a:t>B</a:t>
            </a:r>
            <a:endParaRPr lang="es-ES" altLang="es-CO" sz="2400" b="1" dirty="0">
              <a:solidFill>
                <a:srgbClr val="0000FF"/>
              </a:solidFill>
            </a:endParaRPr>
          </a:p>
        </p:txBody>
      </p:sp>
    </p:spTree>
    <p:extLst>
      <p:ext uri="{BB962C8B-B14F-4D97-AF65-F5344CB8AC3E}">
        <p14:creationId xmlns:p14="http://schemas.microsoft.com/office/powerpoint/2010/main" val="427535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20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right)">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20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500"/>
                                        <p:tgtEl>
                                          <p:spTgt spid="3"/>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20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ppt_x</p:attrName>
                                        </p:attrNameLst>
                                      </p:cBhvr>
                                      <p:tavLst>
                                        <p:tav tm="0">
                                          <p:val>
                                            <p:strVal val="#ppt_x-.2"/>
                                          </p:val>
                                        </p:tav>
                                        <p:tav tm="100000">
                                          <p:val>
                                            <p:strVal val="#ppt_x"/>
                                          </p:val>
                                        </p:tav>
                                      </p:tavLst>
                                    </p:anim>
                                    <p:anim calcmode="lin" valueType="num">
                                      <p:cBhvr>
                                        <p:cTn id="56"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7" dur="10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left)">
                                      <p:cBhvr>
                                        <p:cTn id="62" dur="500"/>
                                        <p:tgtEl>
                                          <p:spTgt spid="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20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wipe(left)">
                                      <p:cBhvr>
                                        <p:cTn id="70" dur="500"/>
                                        <p:tgtEl>
                                          <p:spTgt spid="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20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left)">
                                      <p:cBhvr>
                                        <p:cTn id="78" dur="500"/>
                                        <p:tgtEl>
                                          <p:spTgt spid="11"/>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wipe(left)">
                                      <p:cBhvr>
                                        <p:cTn id="81" dur="500"/>
                                        <p:tgtEl>
                                          <p:spTgt spid="2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2000"/>
                                        <p:tgtEl>
                                          <p:spTgt spid="2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wipe(left)">
                                      <p:cBhvr>
                                        <p:cTn id="89" dur="2000"/>
                                        <p:tgtEl>
                                          <p:spTgt spid="27"/>
                                        </p:tgtEl>
                                      </p:cBhvr>
                                    </p:animEffect>
                                  </p:childTnLst>
                                </p:cTn>
                              </p:par>
                              <p:par>
                                <p:cTn id="90" presetID="29" presetClass="entr" presetSubtype="0" fill="hold" grpId="0" nodeType="withEffect">
                                  <p:stCondLst>
                                    <p:cond delay="0"/>
                                  </p:stCondLst>
                                  <p:childTnLst>
                                    <p:set>
                                      <p:cBhvr>
                                        <p:cTn id="91" dur="1" fill="hold">
                                          <p:stCondLst>
                                            <p:cond delay="0"/>
                                          </p:stCondLst>
                                        </p:cTn>
                                        <p:tgtEl>
                                          <p:spTgt spid="31"/>
                                        </p:tgtEl>
                                        <p:attrNameLst>
                                          <p:attrName>style.visibility</p:attrName>
                                        </p:attrNameLst>
                                      </p:cBhvr>
                                      <p:to>
                                        <p:strVal val="visible"/>
                                      </p:to>
                                    </p:set>
                                    <p:anim calcmode="lin" valueType="num">
                                      <p:cBhvr>
                                        <p:cTn id="92" dur="1000" fill="hold"/>
                                        <p:tgtEl>
                                          <p:spTgt spid="31"/>
                                        </p:tgtEl>
                                        <p:attrNameLst>
                                          <p:attrName>ppt_x</p:attrName>
                                        </p:attrNameLst>
                                      </p:cBhvr>
                                      <p:tavLst>
                                        <p:tav tm="0">
                                          <p:val>
                                            <p:strVal val="#ppt_x-.2"/>
                                          </p:val>
                                        </p:tav>
                                        <p:tav tm="100000">
                                          <p:val>
                                            <p:strVal val="#ppt_x"/>
                                          </p:val>
                                        </p:tav>
                                      </p:tavLst>
                                    </p:anim>
                                    <p:anim calcmode="lin" valueType="num">
                                      <p:cBhvr>
                                        <p:cTn id="93"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94" dur="1000"/>
                                        <p:tgtEl>
                                          <p:spTgt spid="31"/>
                                        </p:tgtEl>
                                      </p:cBhvr>
                                    </p:animEffect>
                                  </p:childTnLst>
                                </p:cTn>
                              </p:par>
                            </p:childTnLst>
                          </p:cTn>
                        </p:par>
                      </p:childTnLst>
                    </p:cTn>
                  </p:par>
                  <p:par>
                    <p:cTn id="95" fill="hold">
                      <p:stCondLst>
                        <p:cond delay="indefinite"/>
                      </p:stCondLst>
                      <p:childTnLst>
                        <p:par>
                          <p:cTn id="96" fill="hold">
                            <p:stCondLst>
                              <p:cond delay="0"/>
                            </p:stCondLst>
                            <p:childTnLst>
                              <p:par>
                                <p:cTn id="97" presetID="29" presetClass="entr" presetSubtype="0" fill="hold" grpId="0" nodeType="clickEffect">
                                  <p:stCondLst>
                                    <p:cond delay="0"/>
                                  </p:stCondLst>
                                  <p:childTnLst>
                                    <p:set>
                                      <p:cBhvr>
                                        <p:cTn id="98" dur="1" fill="hold">
                                          <p:stCondLst>
                                            <p:cond delay="0"/>
                                          </p:stCondLst>
                                        </p:cTn>
                                        <p:tgtEl>
                                          <p:spTgt spid="18"/>
                                        </p:tgtEl>
                                        <p:attrNameLst>
                                          <p:attrName>style.visibility</p:attrName>
                                        </p:attrNameLst>
                                      </p:cBhvr>
                                      <p:to>
                                        <p:strVal val="visible"/>
                                      </p:to>
                                    </p:set>
                                    <p:anim calcmode="lin" valueType="num">
                                      <p:cBhvr>
                                        <p:cTn id="99" dur="1000" fill="hold"/>
                                        <p:tgtEl>
                                          <p:spTgt spid="18"/>
                                        </p:tgtEl>
                                        <p:attrNameLst>
                                          <p:attrName>ppt_x</p:attrName>
                                        </p:attrNameLst>
                                      </p:cBhvr>
                                      <p:tavLst>
                                        <p:tav tm="0">
                                          <p:val>
                                            <p:strVal val="#ppt_x-.2"/>
                                          </p:val>
                                        </p:tav>
                                        <p:tav tm="100000">
                                          <p:val>
                                            <p:strVal val="#ppt_x"/>
                                          </p:val>
                                        </p:tav>
                                      </p:tavLst>
                                    </p:anim>
                                    <p:anim calcmode="lin" valueType="num">
                                      <p:cBhvr>
                                        <p:cTn id="100"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01" dur="1000"/>
                                        <p:tgtEl>
                                          <p:spTgt spid="18"/>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wipe(left)">
                                      <p:cBhvr>
                                        <p:cTn id="106" dur="500"/>
                                        <p:tgtEl>
                                          <p:spTgt spid="13"/>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2000"/>
                                        <p:tgtEl>
                                          <p:spTgt spid="20"/>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14"/>
                                        </p:tgtEl>
                                        <p:attrNameLst>
                                          <p:attrName>style.visibility</p:attrName>
                                        </p:attrNameLst>
                                      </p:cBhvr>
                                      <p:to>
                                        <p:strVal val="visible"/>
                                      </p:to>
                                    </p:set>
                                    <p:animEffect transition="in" filter="wipe(down)">
                                      <p:cBhvr>
                                        <p:cTn id="114" dur="500"/>
                                        <p:tgtEl>
                                          <p:spTgt spid="1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fade">
                                      <p:cBhvr>
                                        <p:cTn id="117" dur="2000"/>
                                        <p:tgtEl>
                                          <p:spTgt spid="24"/>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15"/>
                                        </p:tgtEl>
                                        <p:attrNameLst>
                                          <p:attrName>style.visibility</p:attrName>
                                        </p:attrNameLst>
                                      </p:cBhvr>
                                      <p:to>
                                        <p:strVal val="visible"/>
                                      </p:to>
                                    </p:set>
                                    <p:animEffect transition="in" filter="wipe(left)">
                                      <p:cBhvr>
                                        <p:cTn id="122" dur="500"/>
                                        <p:tgtEl>
                                          <p:spTgt spid="1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5"/>
                                        </p:tgtEl>
                                        <p:attrNameLst>
                                          <p:attrName>style.visibility</p:attrName>
                                        </p:attrNameLst>
                                      </p:cBhvr>
                                      <p:to>
                                        <p:strVal val="visible"/>
                                      </p:to>
                                    </p:set>
                                    <p:animEffect transition="in" filter="fade">
                                      <p:cBhvr>
                                        <p:cTn id="125" dur="2000"/>
                                        <p:tgtEl>
                                          <p:spTgt spid="25"/>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16"/>
                                        </p:tgtEl>
                                        <p:attrNameLst>
                                          <p:attrName>style.visibility</p:attrName>
                                        </p:attrNameLst>
                                      </p:cBhvr>
                                      <p:to>
                                        <p:strVal val="visible"/>
                                      </p:to>
                                    </p:set>
                                    <p:animEffect transition="in" filter="wipe(left)">
                                      <p:cBhvr>
                                        <p:cTn id="130" dur="500"/>
                                        <p:tgtEl>
                                          <p:spTgt spid="16"/>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17"/>
                                        </p:tgtEl>
                                        <p:attrNameLst>
                                          <p:attrName>style.visibility</p:attrName>
                                        </p:attrNameLst>
                                      </p:cBhvr>
                                      <p:to>
                                        <p:strVal val="visible"/>
                                      </p:to>
                                    </p:set>
                                    <p:animEffect transition="in" filter="wipe(left)">
                                      <p:cBhvr>
                                        <p:cTn id="1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animBg="1"/>
      <p:bldP spid="8" grpId="0" animBg="1"/>
      <p:bldP spid="9" grpId="0" animBg="1"/>
      <p:bldP spid="10" grpId="0" animBg="1"/>
      <p:bldP spid="11" grpId="0" animBg="1"/>
      <p:bldP spid="12" grpId="0"/>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p:bldP spid="27" grpId="0" animBg="1"/>
      <p:bldP spid="28" grpId="0"/>
      <p:bldP spid="29" grpId="0" animBg="1"/>
      <p:bldP spid="30" grpId="0"/>
      <p:bldP spid="3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81770" y="116632"/>
            <a:ext cx="738046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AU" altLang="es-CO" sz="6000" b="1" dirty="0" smtClean="0">
                <a:ln>
                  <a:solidFill>
                    <a:sysClr val="windowText" lastClr="000000"/>
                  </a:solidFill>
                </a:ln>
                <a:solidFill>
                  <a:srgbClr val="FF0000"/>
                </a:solidFill>
                <a:effectLst>
                  <a:outerShdw blurRad="38100" dist="38100" dir="2700000" algn="tl">
                    <a:srgbClr val="000000">
                      <a:alpha val="43137"/>
                    </a:srgbClr>
                  </a:outerShdw>
                </a:effectLst>
                <a:latin typeface="Impact" panose="020B0806030902050204" pitchFamily="34" charset="0"/>
              </a:rPr>
              <a:t>RULES OF UNION OF SETS</a:t>
            </a:r>
            <a:endParaRPr lang="en-AU" altLang="es-CO" sz="6000" b="1" dirty="0">
              <a:ln>
                <a:solidFill>
                  <a:sysClr val="windowText" lastClr="000000"/>
                </a:solidFill>
              </a:ln>
              <a:solidFill>
                <a:srgbClr val="FF0000"/>
              </a:solidFill>
              <a:effectLst>
                <a:outerShdw blurRad="38100" dist="38100" dir="2700000" algn="tl">
                  <a:srgbClr val="000000">
                    <a:alpha val="43137"/>
                  </a:srgbClr>
                </a:outerShdw>
              </a:effectLst>
              <a:latin typeface="Impact" panose="020B0806030902050204" pitchFamily="34" charset="0"/>
            </a:endParaRPr>
          </a:p>
        </p:txBody>
      </p:sp>
      <p:sp>
        <p:nvSpPr>
          <p:cNvPr id="3" name="Text Box 5"/>
          <p:cNvSpPr txBox="1">
            <a:spLocks noChangeArrowheads="1"/>
          </p:cNvSpPr>
          <p:nvPr/>
        </p:nvSpPr>
        <p:spPr bwMode="auto">
          <a:xfrm>
            <a:off x="107950" y="1592263"/>
            <a:ext cx="33839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a:latin typeface="Snap ITC" panose="04040A07060A02020202" pitchFamily="82" charset="0"/>
              </a:rPr>
              <a:t>1.  A </a:t>
            </a:r>
            <a:r>
              <a:rPr lang="es-ES" altLang="es-CO" b="1" dirty="0">
                <a:solidFill>
                  <a:srgbClr val="E71505"/>
                </a:solidFill>
                <a:latin typeface="Snap ITC" panose="04040A07060A02020202" pitchFamily="82" charset="0"/>
                <a:sym typeface="Symbol" pitchFamily="18" charset="2"/>
              </a:rPr>
              <a:t></a:t>
            </a:r>
            <a:r>
              <a:rPr lang="es-ES" altLang="es-CO" b="1" dirty="0">
                <a:latin typeface="Snap ITC" panose="04040A07060A02020202" pitchFamily="82" charset="0"/>
                <a:sym typeface="simbolo"/>
              </a:rPr>
              <a:t> A = A</a:t>
            </a:r>
          </a:p>
        </p:txBody>
      </p:sp>
      <p:sp>
        <p:nvSpPr>
          <p:cNvPr id="4" name="Text Box 6"/>
          <p:cNvSpPr txBox="1">
            <a:spLocks noChangeArrowheads="1"/>
          </p:cNvSpPr>
          <p:nvPr/>
        </p:nvSpPr>
        <p:spPr bwMode="auto">
          <a:xfrm>
            <a:off x="107950" y="2201863"/>
            <a:ext cx="44640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a:latin typeface="Snap ITC" panose="04040A07060A02020202" pitchFamily="82" charset="0"/>
              </a:rPr>
              <a:t>2.  A </a:t>
            </a:r>
            <a:r>
              <a:rPr lang="es-ES" altLang="es-CO" b="1" dirty="0">
                <a:solidFill>
                  <a:srgbClr val="E71505"/>
                </a:solidFill>
                <a:latin typeface="Snap ITC" panose="04040A07060A02020202" pitchFamily="82" charset="0"/>
                <a:sym typeface="Symbol" pitchFamily="18" charset="2"/>
              </a:rPr>
              <a:t></a:t>
            </a:r>
            <a:r>
              <a:rPr lang="es-ES" altLang="es-CO" b="1" dirty="0">
                <a:latin typeface="Snap ITC" panose="04040A07060A02020202" pitchFamily="82" charset="0"/>
                <a:sym typeface="simbolo"/>
              </a:rPr>
              <a:t> B = B </a:t>
            </a:r>
            <a:r>
              <a:rPr lang="es-ES" altLang="es-CO" b="1" dirty="0">
                <a:solidFill>
                  <a:srgbClr val="E71505"/>
                </a:solidFill>
                <a:latin typeface="Snap ITC" panose="04040A07060A02020202" pitchFamily="82" charset="0"/>
                <a:sym typeface="Symbol" pitchFamily="18" charset="2"/>
              </a:rPr>
              <a:t></a:t>
            </a:r>
            <a:r>
              <a:rPr lang="es-ES" altLang="es-CO" b="1" dirty="0">
                <a:latin typeface="Snap ITC" panose="04040A07060A02020202" pitchFamily="82" charset="0"/>
                <a:sym typeface="simbolo"/>
              </a:rPr>
              <a:t> A</a:t>
            </a:r>
          </a:p>
        </p:txBody>
      </p:sp>
      <p:sp>
        <p:nvSpPr>
          <p:cNvPr id="5" name="Text Box 7"/>
          <p:cNvSpPr txBox="1">
            <a:spLocks noChangeArrowheads="1"/>
          </p:cNvSpPr>
          <p:nvPr/>
        </p:nvSpPr>
        <p:spPr bwMode="auto">
          <a:xfrm>
            <a:off x="107950" y="2781300"/>
            <a:ext cx="35279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a:latin typeface="Snap ITC" panose="04040A07060A02020202" pitchFamily="82" charset="0"/>
              </a:rPr>
              <a:t>3.  A </a:t>
            </a:r>
            <a:r>
              <a:rPr lang="es-ES" altLang="es-CO" b="1" dirty="0">
                <a:solidFill>
                  <a:srgbClr val="E71505"/>
                </a:solidFill>
                <a:latin typeface="Snap ITC" panose="04040A07060A02020202" pitchFamily="82" charset="0"/>
                <a:sym typeface="Symbol" pitchFamily="18" charset="2"/>
              </a:rPr>
              <a:t></a:t>
            </a:r>
            <a:r>
              <a:rPr lang="es-ES" altLang="es-CO" b="1" dirty="0">
                <a:latin typeface="Snap ITC" panose="04040A07060A02020202" pitchFamily="82" charset="0"/>
                <a:sym typeface="simbolo"/>
              </a:rPr>
              <a:t> </a:t>
            </a:r>
            <a:r>
              <a:rPr lang="el-GR" altLang="es-CO" b="1" dirty="0">
                <a:sym typeface="simbolo"/>
              </a:rPr>
              <a:t>Φ</a:t>
            </a:r>
            <a:r>
              <a:rPr lang="es-ES" altLang="es-CO" b="1" dirty="0">
                <a:latin typeface="Snap ITC" panose="04040A07060A02020202" pitchFamily="82" charset="0"/>
                <a:sym typeface="simbolo"/>
              </a:rPr>
              <a:t> = A</a:t>
            </a:r>
          </a:p>
        </p:txBody>
      </p:sp>
      <p:sp>
        <p:nvSpPr>
          <p:cNvPr id="6" name="Text Box 8"/>
          <p:cNvSpPr txBox="1">
            <a:spLocks noChangeArrowheads="1"/>
          </p:cNvSpPr>
          <p:nvPr/>
        </p:nvSpPr>
        <p:spPr bwMode="auto">
          <a:xfrm>
            <a:off x="106362" y="3392488"/>
            <a:ext cx="35295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a:latin typeface="Snap ITC" panose="04040A07060A02020202" pitchFamily="82" charset="0"/>
              </a:rPr>
              <a:t>4.  A </a:t>
            </a:r>
            <a:r>
              <a:rPr lang="es-ES" altLang="es-CO" b="1" dirty="0">
                <a:solidFill>
                  <a:srgbClr val="E71505"/>
                </a:solidFill>
                <a:latin typeface="Snap ITC" panose="04040A07060A02020202" pitchFamily="82" charset="0"/>
                <a:sym typeface="Symbol" pitchFamily="18" charset="2"/>
              </a:rPr>
              <a:t></a:t>
            </a:r>
            <a:r>
              <a:rPr lang="es-ES" altLang="es-CO" b="1" dirty="0">
                <a:latin typeface="Snap ITC" panose="04040A07060A02020202" pitchFamily="82" charset="0"/>
                <a:sym typeface="simbolo"/>
              </a:rPr>
              <a:t> U = U</a:t>
            </a:r>
          </a:p>
        </p:txBody>
      </p:sp>
      <p:sp>
        <p:nvSpPr>
          <p:cNvPr id="7" name="Text Box 9"/>
          <p:cNvSpPr txBox="1">
            <a:spLocks noChangeArrowheads="1"/>
          </p:cNvSpPr>
          <p:nvPr/>
        </p:nvSpPr>
        <p:spPr bwMode="auto">
          <a:xfrm>
            <a:off x="106362" y="4002088"/>
            <a:ext cx="71299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a:latin typeface="Snap ITC" panose="04040A07060A02020202" pitchFamily="82" charset="0"/>
              </a:rPr>
              <a:t>5.  (A </a:t>
            </a:r>
            <a:r>
              <a:rPr lang="es-ES" altLang="es-CO" b="1" dirty="0">
                <a:solidFill>
                  <a:srgbClr val="E71505"/>
                </a:solidFill>
                <a:latin typeface="Snap ITC" panose="04040A07060A02020202" pitchFamily="82" charset="0"/>
                <a:sym typeface="Symbol" pitchFamily="18" charset="2"/>
              </a:rPr>
              <a:t></a:t>
            </a:r>
            <a:r>
              <a:rPr lang="es-ES" altLang="es-CO" b="1" dirty="0">
                <a:solidFill>
                  <a:srgbClr val="E71505"/>
                </a:solidFill>
                <a:latin typeface="Snap ITC" panose="04040A07060A02020202" pitchFamily="82" charset="0"/>
                <a:sym typeface="simbolo"/>
              </a:rPr>
              <a:t> </a:t>
            </a:r>
            <a:r>
              <a:rPr lang="es-ES" altLang="es-CO" b="1" dirty="0">
                <a:latin typeface="Snap ITC" panose="04040A07060A02020202" pitchFamily="82" charset="0"/>
                <a:sym typeface="simbolo"/>
              </a:rPr>
              <a:t>B) </a:t>
            </a:r>
            <a:r>
              <a:rPr lang="es-ES" altLang="es-CO" b="1" dirty="0">
                <a:solidFill>
                  <a:srgbClr val="E71505"/>
                </a:solidFill>
                <a:latin typeface="Snap ITC" panose="04040A07060A02020202" pitchFamily="82" charset="0"/>
                <a:sym typeface="Symbol" pitchFamily="18" charset="2"/>
              </a:rPr>
              <a:t> </a:t>
            </a:r>
            <a:r>
              <a:rPr lang="es-ES" altLang="es-CO" b="1" dirty="0">
                <a:latin typeface="Snap ITC" panose="04040A07060A02020202" pitchFamily="82" charset="0"/>
                <a:sym typeface="simbolo"/>
              </a:rPr>
              <a:t>C = A </a:t>
            </a:r>
            <a:r>
              <a:rPr lang="es-ES" altLang="es-CO" b="1" dirty="0">
                <a:solidFill>
                  <a:srgbClr val="E71505"/>
                </a:solidFill>
                <a:latin typeface="Snap ITC" panose="04040A07060A02020202" pitchFamily="82" charset="0"/>
                <a:sym typeface="Symbol" pitchFamily="18" charset="2"/>
              </a:rPr>
              <a:t> </a:t>
            </a:r>
            <a:r>
              <a:rPr lang="es-ES" altLang="es-CO" b="1" dirty="0">
                <a:latin typeface="Snap ITC" panose="04040A07060A02020202" pitchFamily="82" charset="0"/>
                <a:sym typeface="simbolo"/>
              </a:rPr>
              <a:t>(B </a:t>
            </a:r>
            <a:r>
              <a:rPr lang="es-ES" altLang="es-CO" b="1" dirty="0">
                <a:solidFill>
                  <a:srgbClr val="E71505"/>
                </a:solidFill>
                <a:latin typeface="Snap ITC" panose="04040A07060A02020202" pitchFamily="82" charset="0"/>
                <a:sym typeface="Symbol" pitchFamily="18" charset="2"/>
              </a:rPr>
              <a:t> </a:t>
            </a:r>
            <a:r>
              <a:rPr lang="es-ES" altLang="es-CO" b="1" dirty="0">
                <a:latin typeface="Snap ITC" panose="04040A07060A02020202" pitchFamily="82" charset="0"/>
                <a:sym typeface="simbolo"/>
              </a:rPr>
              <a:t>C)</a:t>
            </a:r>
          </a:p>
        </p:txBody>
      </p:sp>
      <p:sp>
        <p:nvSpPr>
          <p:cNvPr id="8" name="Text Box 11"/>
          <p:cNvSpPr txBox="1">
            <a:spLocks noChangeArrowheads="1"/>
          </p:cNvSpPr>
          <p:nvPr/>
        </p:nvSpPr>
        <p:spPr bwMode="auto">
          <a:xfrm>
            <a:off x="106362" y="4652963"/>
            <a:ext cx="83177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a:latin typeface="Snap ITC" panose="04040A07060A02020202" pitchFamily="82" charset="0"/>
              </a:rPr>
              <a:t>6.  Si A </a:t>
            </a:r>
            <a:r>
              <a:rPr lang="es-ES" altLang="es-CO" b="1" dirty="0">
                <a:solidFill>
                  <a:srgbClr val="E71505"/>
                </a:solidFill>
                <a:latin typeface="Snap ITC" panose="04040A07060A02020202" pitchFamily="82" charset="0"/>
                <a:sym typeface="Symbol" pitchFamily="18" charset="2"/>
              </a:rPr>
              <a:t> </a:t>
            </a:r>
            <a:r>
              <a:rPr lang="es-ES" altLang="es-CO" b="1" dirty="0">
                <a:latin typeface="Snap ITC" panose="04040A07060A02020202" pitchFamily="82" charset="0"/>
                <a:sym typeface="simbolo"/>
              </a:rPr>
              <a:t>B = </a:t>
            </a:r>
            <a:r>
              <a:rPr lang="el-GR" altLang="es-CO" b="1" dirty="0">
                <a:sym typeface="simbolo"/>
              </a:rPr>
              <a:t>Φ</a:t>
            </a:r>
            <a:r>
              <a:rPr lang="es-ES" altLang="es-CO" b="1" dirty="0">
                <a:latin typeface="Snap ITC" panose="04040A07060A02020202" pitchFamily="82" charset="0"/>
                <a:sym typeface="simbolo"/>
              </a:rPr>
              <a:t> </a:t>
            </a:r>
            <a:r>
              <a:rPr lang="es-ES" altLang="es-CO" b="1" dirty="0">
                <a:latin typeface="Snap ITC" panose="04040A07060A02020202" pitchFamily="82" charset="0"/>
                <a:sym typeface="Symbol" pitchFamily="18" charset="2"/>
              </a:rPr>
              <a:t> </a:t>
            </a:r>
            <a:r>
              <a:rPr lang="es-ES" altLang="es-CO" b="1" dirty="0">
                <a:latin typeface="Snap ITC" panose="04040A07060A02020202" pitchFamily="82" charset="0"/>
                <a:sym typeface="MT Symbol"/>
              </a:rPr>
              <a:t>A = </a:t>
            </a:r>
            <a:r>
              <a:rPr lang="el-GR" altLang="es-CO" b="1" dirty="0">
                <a:sym typeface="MT Symbol"/>
              </a:rPr>
              <a:t>Φ</a:t>
            </a:r>
            <a:r>
              <a:rPr lang="es-ES" altLang="es-CO" b="1" dirty="0">
                <a:latin typeface="Snap ITC" panose="04040A07060A02020202" pitchFamily="82" charset="0"/>
                <a:sym typeface="MT Symbol"/>
              </a:rPr>
              <a:t> </a:t>
            </a:r>
            <a:r>
              <a:rPr lang="es-ES" altLang="es-CO" b="1" dirty="0">
                <a:latin typeface="Snap ITC" panose="04040A07060A02020202" pitchFamily="82" charset="0"/>
                <a:sym typeface="Symbol" pitchFamily="18" charset="2"/>
              </a:rPr>
              <a:t></a:t>
            </a:r>
            <a:r>
              <a:rPr lang="es-ES" altLang="es-CO" b="1" dirty="0">
                <a:latin typeface="Snap ITC" panose="04040A07060A02020202" pitchFamily="82" charset="0"/>
                <a:sym typeface="MT Symbol"/>
              </a:rPr>
              <a:t> B = </a:t>
            </a:r>
            <a:r>
              <a:rPr lang="el-GR" altLang="es-CO" b="1" dirty="0">
                <a:sym typeface="MT Symbol"/>
              </a:rPr>
              <a:t>Φ</a:t>
            </a:r>
          </a:p>
        </p:txBody>
      </p:sp>
      <p:pic>
        <p:nvPicPr>
          <p:cNvPr id="12" name="11 Imagen"/>
          <p:cNvPicPr>
            <a:picLocks noChangeAspect="1"/>
          </p:cNvPicPr>
          <p:nvPr/>
        </p:nvPicPr>
        <p:blipFill rotWithShape="1">
          <a:blip r:embed="rId2" cstate="print">
            <a:extLst>
              <a:ext uri="{28A0092B-C50C-407E-A947-70E740481C1C}">
                <a14:useLocalDpi xmlns:a14="http://schemas.microsoft.com/office/drawing/2010/main" val="0"/>
              </a:ext>
            </a:extLst>
          </a:blip>
          <a:srcRect l="5366"/>
          <a:stretch/>
        </p:blipFill>
        <p:spPr>
          <a:xfrm>
            <a:off x="6084168" y="1197032"/>
            <a:ext cx="2524887" cy="2520000"/>
          </a:xfrm>
          <a:prstGeom prst="rect">
            <a:avLst/>
          </a:prstGeom>
        </p:spPr>
      </p:pic>
    </p:spTree>
    <p:extLst>
      <p:ext uri="{BB962C8B-B14F-4D97-AF65-F5344CB8AC3E}">
        <p14:creationId xmlns:p14="http://schemas.microsoft.com/office/powerpoint/2010/main" val="352275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anim calcmode="discrete" valueType="clr">
                                      <p:cBhvr override="childStyle">
                                        <p:cTn id="12"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
                                        </p:tgtEl>
                                        <p:attrNameLst>
                                          <p:attrName>fillcolor</p:attrName>
                                        </p:attrNameLst>
                                      </p:cBhvr>
                                      <p:tavLst>
                                        <p:tav tm="0">
                                          <p:val>
                                            <p:clrVal>
                                              <a:schemeClr val="accent2"/>
                                            </p:clrVal>
                                          </p:val>
                                        </p:tav>
                                        <p:tav tm="50000">
                                          <p:val>
                                            <p:clrVal>
                                              <a:schemeClr val="hlink"/>
                                            </p:clrVal>
                                          </p:val>
                                        </p:tav>
                                      </p:tavLst>
                                    </p:anim>
                                    <p:set>
                                      <p:cBhvr>
                                        <p:cTn id="14" dur="80"/>
                                        <p:tgtEl>
                                          <p:spTgt spid="2"/>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ppt_x</p:attrName>
                                        </p:attrNameLst>
                                      </p:cBhvr>
                                      <p:tavLst>
                                        <p:tav tm="0">
                                          <p:val>
                                            <p:strVal val="#ppt_x-.2"/>
                                          </p:val>
                                        </p:tav>
                                        <p:tav tm="100000">
                                          <p:val>
                                            <p:strVal val="#ppt_x"/>
                                          </p:val>
                                        </p:tav>
                                      </p:tavLst>
                                    </p:anim>
                                    <p:anim calcmode="lin" valueType="num">
                                      <p:cBhvr>
                                        <p:cTn id="20"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ppt_x</p:attrName>
                                        </p:attrNameLst>
                                      </p:cBhvr>
                                      <p:tavLst>
                                        <p:tav tm="0">
                                          <p:val>
                                            <p:strVal val="#ppt_x-.2"/>
                                          </p:val>
                                        </p:tav>
                                        <p:tav tm="100000">
                                          <p:val>
                                            <p:strVal val="#ppt_x"/>
                                          </p:val>
                                        </p:tav>
                                      </p:tavLst>
                                    </p:anim>
                                    <p:anim calcmode="lin" valueType="num">
                                      <p:cBhvr>
                                        <p:cTn id="3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3" dur="1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ppt_x</p:attrName>
                                        </p:attrNameLst>
                                      </p:cBhvr>
                                      <p:tavLst>
                                        <p:tav tm="0">
                                          <p:val>
                                            <p:strVal val="#ppt_x-.2"/>
                                          </p:val>
                                        </p:tav>
                                        <p:tav tm="100000">
                                          <p:val>
                                            <p:strVal val="#ppt_x"/>
                                          </p:val>
                                        </p:tav>
                                      </p:tavLst>
                                    </p:anim>
                                    <p:anim calcmode="lin" valueType="num">
                                      <p:cBhvr>
                                        <p:cTn id="3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40" dur="10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ppt_x</p:attrName>
                                        </p:attrNameLst>
                                      </p:cBhvr>
                                      <p:tavLst>
                                        <p:tav tm="0">
                                          <p:val>
                                            <p:strVal val="#ppt_x-.2"/>
                                          </p:val>
                                        </p:tav>
                                        <p:tav tm="100000">
                                          <p:val>
                                            <p:strVal val="#ppt_x"/>
                                          </p:val>
                                        </p:tav>
                                      </p:tavLst>
                                    </p:anim>
                                    <p:anim calcmode="lin" valueType="num">
                                      <p:cBhvr>
                                        <p:cTn id="4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7" dur="10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1000" fill="hold"/>
                                        <p:tgtEl>
                                          <p:spTgt spid="8"/>
                                        </p:tgtEl>
                                        <p:attrNameLst>
                                          <p:attrName>ppt_x</p:attrName>
                                        </p:attrNameLst>
                                      </p:cBhvr>
                                      <p:tavLst>
                                        <p:tav tm="0">
                                          <p:val>
                                            <p:strVal val="#ppt_x-.2"/>
                                          </p:val>
                                        </p:tav>
                                        <p:tav tm="100000">
                                          <p:val>
                                            <p:strVal val="#ppt_x"/>
                                          </p:val>
                                        </p:tav>
                                      </p:tavLst>
                                    </p:anim>
                                    <p:anim calcmode="lin" valueType="num">
                                      <p:cBhvr>
                                        <p:cTn id="5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5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3"/>
          <p:cNvSpPr>
            <a:spLocks/>
          </p:cNvSpPr>
          <p:nvPr/>
        </p:nvSpPr>
        <p:spPr bwMode="auto">
          <a:xfrm>
            <a:off x="4357688" y="3324225"/>
            <a:ext cx="1443037" cy="1700213"/>
          </a:xfrm>
          <a:custGeom>
            <a:avLst/>
            <a:gdLst>
              <a:gd name="T0" fmla="*/ 2147483647 w 909"/>
              <a:gd name="T1" fmla="*/ 0 h 1071"/>
              <a:gd name="T2" fmla="*/ 2147483647 w 909"/>
              <a:gd name="T3" fmla="*/ 2147483647 h 1071"/>
              <a:gd name="T4" fmla="*/ 2147483647 w 909"/>
              <a:gd name="T5" fmla="*/ 2147483647 h 1071"/>
              <a:gd name="T6" fmla="*/ 2147483647 w 909"/>
              <a:gd name="T7" fmla="*/ 2147483647 h 1071"/>
              <a:gd name="T8" fmla="*/ 2147483647 w 909"/>
              <a:gd name="T9" fmla="*/ 2147483647 h 1071"/>
              <a:gd name="T10" fmla="*/ 2147483647 w 909"/>
              <a:gd name="T11" fmla="*/ 2147483647 h 1071"/>
              <a:gd name="T12" fmla="*/ 2147483647 w 909"/>
              <a:gd name="T13" fmla="*/ 2147483647 h 1071"/>
              <a:gd name="T14" fmla="*/ 2147483647 w 909"/>
              <a:gd name="T15" fmla="*/ 2147483647 h 1071"/>
              <a:gd name="T16" fmla="*/ 2147483647 w 909"/>
              <a:gd name="T17" fmla="*/ 2147483647 h 1071"/>
              <a:gd name="T18" fmla="*/ 2147483647 w 909"/>
              <a:gd name="T19" fmla="*/ 2147483647 h 1071"/>
              <a:gd name="T20" fmla="*/ 2147483647 w 909"/>
              <a:gd name="T21" fmla="*/ 2147483647 h 1071"/>
              <a:gd name="T22" fmla="*/ 2147483647 w 909"/>
              <a:gd name="T23" fmla="*/ 2147483647 h 1071"/>
              <a:gd name="T24" fmla="*/ 2147483647 w 909"/>
              <a:gd name="T25" fmla="*/ 2147483647 h 1071"/>
              <a:gd name="T26" fmla="*/ 2147483647 w 909"/>
              <a:gd name="T27" fmla="*/ 2147483647 h 1071"/>
              <a:gd name="T28" fmla="*/ 2147483647 w 909"/>
              <a:gd name="T29" fmla="*/ 2147483647 h 1071"/>
              <a:gd name="T30" fmla="*/ 2147483647 w 909"/>
              <a:gd name="T31" fmla="*/ 2147483647 h 1071"/>
              <a:gd name="T32" fmla="*/ 2147483647 w 909"/>
              <a:gd name="T33" fmla="*/ 2147483647 h 1071"/>
              <a:gd name="T34" fmla="*/ 2147483647 w 909"/>
              <a:gd name="T35" fmla="*/ 2147483647 h 1071"/>
              <a:gd name="T36" fmla="*/ 2147483647 w 909"/>
              <a:gd name="T37" fmla="*/ 2147483647 h 1071"/>
              <a:gd name="T38" fmla="*/ 2147483647 w 909"/>
              <a:gd name="T39" fmla="*/ 2147483647 h 1071"/>
              <a:gd name="T40" fmla="*/ 2147483647 w 909"/>
              <a:gd name="T41" fmla="*/ 2147483647 h 1071"/>
              <a:gd name="T42" fmla="*/ 2147483647 w 909"/>
              <a:gd name="T43" fmla="*/ 2147483647 h 1071"/>
              <a:gd name="T44" fmla="*/ 2147483647 w 909"/>
              <a:gd name="T45" fmla="*/ 2147483647 h 1071"/>
              <a:gd name="T46" fmla="*/ 2147483647 w 909"/>
              <a:gd name="T47" fmla="*/ 2147483647 h 1071"/>
              <a:gd name="T48" fmla="*/ 2147483647 w 909"/>
              <a:gd name="T49" fmla="*/ 2147483647 h 1071"/>
              <a:gd name="T50" fmla="*/ 2147483647 w 909"/>
              <a:gd name="T51" fmla="*/ 2147483647 h 1071"/>
              <a:gd name="T52" fmla="*/ 2147483647 w 909"/>
              <a:gd name="T53" fmla="*/ 2147483647 h 1071"/>
              <a:gd name="T54" fmla="*/ 2147483647 w 909"/>
              <a:gd name="T55" fmla="*/ 2147483647 h 1071"/>
              <a:gd name="T56" fmla="*/ 2147483647 w 909"/>
              <a:gd name="T57" fmla="*/ 2147483647 h 1071"/>
              <a:gd name="T58" fmla="*/ 2147483647 w 909"/>
              <a:gd name="T59" fmla="*/ 2147483647 h 1071"/>
              <a:gd name="T60" fmla="*/ 2147483647 w 909"/>
              <a:gd name="T61" fmla="*/ 2147483647 h 1071"/>
              <a:gd name="T62" fmla="*/ 2147483647 w 909"/>
              <a:gd name="T63" fmla="*/ 2147483647 h 1071"/>
              <a:gd name="T64" fmla="*/ 2147483647 w 909"/>
              <a:gd name="T65" fmla="*/ 2147483647 h 1071"/>
              <a:gd name="T66" fmla="*/ 2147483647 w 909"/>
              <a:gd name="T67" fmla="*/ 2147483647 h 1071"/>
              <a:gd name="T68" fmla="*/ 2147483647 w 909"/>
              <a:gd name="T69" fmla="*/ 2147483647 h 1071"/>
              <a:gd name="T70" fmla="*/ 2147483647 w 909"/>
              <a:gd name="T71" fmla="*/ 0 h 10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9"/>
              <a:gd name="T109" fmla="*/ 0 h 1071"/>
              <a:gd name="T110" fmla="*/ 909 w 909"/>
              <a:gd name="T111" fmla="*/ 1071 h 107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9" h="1071">
                <a:moveTo>
                  <a:pt x="480" y="0"/>
                </a:moveTo>
                <a:cubicBezTo>
                  <a:pt x="465" y="0"/>
                  <a:pt x="434" y="10"/>
                  <a:pt x="407" y="21"/>
                </a:cubicBezTo>
                <a:cubicBezTo>
                  <a:pt x="380" y="32"/>
                  <a:pt x="345" y="50"/>
                  <a:pt x="316" y="66"/>
                </a:cubicBezTo>
                <a:cubicBezTo>
                  <a:pt x="287" y="82"/>
                  <a:pt x="254" y="102"/>
                  <a:pt x="231" y="117"/>
                </a:cubicBezTo>
                <a:cubicBezTo>
                  <a:pt x="208" y="132"/>
                  <a:pt x="196" y="143"/>
                  <a:pt x="180" y="157"/>
                </a:cubicBezTo>
                <a:cubicBezTo>
                  <a:pt x="164" y="171"/>
                  <a:pt x="148" y="187"/>
                  <a:pt x="135" y="202"/>
                </a:cubicBezTo>
                <a:cubicBezTo>
                  <a:pt x="122" y="217"/>
                  <a:pt x="114" y="223"/>
                  <a:pt x="99" y="246"/>
                </a:cubicBezTo>
                <a:cubicBezTo>
                  <a:pt x="84" y="269"/>
                  <a:pt x="59" y="307"/>
                  <a:pt x="44" y="338"/>
                </a:cubicBezTo>
                <a:cubicBezTo>
                  <a:pt x="29" y="369"/>
                  <a:pt x="18" y="394"/>
                  <a:pt x="12" y="432"/>
                </a:cubicBezTo>
                <a:cubicBezTo>
                  <a:pt x="6" y="470"/>
                  <a:pt x="7" y="534"/>
                  <a:pt x="6" y="564"/>
                </a:cubicBezTo>
                <a:cubicBezTo>
                  <a:pt x="5" y="594"/>
                  <a:pt x="0" y="582"/>
                  <a:pt x="6" y="612"/>
                </a:cubicBezTo>
                <a:cubicBezTo>
                  <a:pt x="12" y="642"/>
                  <a:pt x="28" y="708"/>
                  <a:pt x="44" y="746"/>
                </a:cubicBezTo>
                <a:cubicBezTo>
                  <a:pt x="60" y="784"/>
                  <a:pt x="87" y="817"/>
                  <a:pt x="102" y="840"/>
                </a:cubicBezTo>
                <a:cubicBezTo>
                  <a:pt x="117" y="863"/>
                  <a:pt x="122" y="867"/>
                  <a:pt x="135" y="882"/>
                </a:cubicBezTo>
                <a:cubicBezTo>
                  <a:pt x="148" y="897"/>
                  <a:pt x="163" y="914"/>
                  <a:pt x="180" y="928"/>
                </a:cubicBezTo>
                <a:cubicBezTo>
                  <a:pt x="197" y="942"/>
                  <a:pt x="214" y="948"/>
                  <a:pt x="237" y="963"/>
                </a:cubicBezTo>
                <a:cubicBezTo>
                  <a:pt x="260" y="978"/>
                  <a:pt x="288" y="1002"/>
                  <a:pt x="316" y="1019"/>
                </a:cubicBezTo>
                <a:cubicBezTo>
                  <a:pt x="344" y="1036"/>
                  <a:pt x="386" y="1057"/>
                  <a:pt x="407" y="1064"/>
                </a:cubicBezTo>
                <a:cubicBezTo>
                  <a:pt x="428" y="1071"/>
                  <a:pt x="423" y="1067"/>
                  <a:pt x="444" y="1059"/>
                </a:cubicBezTo>
                <a:cubicBezTo>
                  <a:pt x="465" y="1051"/>
                  <a:pt x="495" y="1039"/>
                  <a:pt x="534" y="1017"/>
                </a:cubicBezTo>
                <a:cubicBezTo>
                  <a:pt x="573" y="995"/>
                  <a:pt x="647" y="950"/>
                  <a:pt x="679" y="928"/>
                </a:cubicBezTo>
                <a:cubicBezTo>
                  <a:pt x="711" y="906"/>
                  <a:pt x="710" y="897"/>
                  <a:pt x="725" y="882"/>
                </a:cubicBezTo>
                <a:cubicBezTo>
                  <a:pt x="740" y="867"/>
                  <a:pt x="755" y="852"/>
                  <a:pt x="770" y="837"/>
                </a:cubicBezTo>
                <a:cubicBezTo>
                  <a:pt x="785" y="822"/>
                  <a:pt x="800" y="815"/>
                  <a:pt x="815" y="792"/>
                </a:cubicBezTo>
                <a:cubicBezTo>
                  <a:pt x="830" y="769"/>
                  <a:pt x="846" y="738"/>
                  <a:pt x="861" y="701"/>
                </a:cubicBezTo>
                <a:cubicBezTo>
                  <a:pt x="876" y="664"/>
                  <a:pt x="897" y="612"/>
                  <a:pt x="903" y="567"/>
                </a:cubicBezTo>
                <a:cubicBezTo>
                  <a:pt x="909" y="522"/>
                  <a:pt x="901" y="467"/>
                  <a:pt x="894" y="429"/>
                </a:cubicBezTo>
                <a:cubicBezTo>
                  <a:pt x="887" y="391"/>
                  <a:pt x="874" y="368"/>
                  <a:pt x="861" y="338"/>
                </a:cubicBezTo>
                <a:cubicBezTo>
                  <a:pt x="848" y="308"/>
                  <a:pt x="830" y="270"/>
                  <a:pt x="815" y="247"/>
                </a:cubicBezTo>
                <a:cubicBezTo>
                  <a:pt x="800" y="224"/>
                  <a:pt x="785" y="217"/>
                  <a:pt x="770" y="202"/>
                </a:cubicBezTo>
                <a:cubicBezTo>
                  <a:pt x="755" y="187"/>
                  <a:pt x="740" y="172"/>
                  <a:pt x="725" y="157"/>
                </a:cubicBezTo>
                <a:cubicBezTo>
                  <a:pt x="710" y="142"/>
                  <a:pt x="701" y="128"/>
                  <a:pt x="679" y="111"/>
                </a:cubicBezTo>
                <a:cubicBezTo>
                  <a:pt x="657" y="94"/>
                  <a:pt x="614" y="72"/>
                  <a:pt x="591" y="57"/>
                </a:cubicBezTo>
                <a:cubicBezTo>
                  <a:pt x="568" y="42"/>
                  <a:pt x="559" y="30"/>
                  <a:pt x="543" y="21"/>
                </a:cubicBezTo>
                <a:cubicBezTo>
                  <a:pt x="527" y="12"/>
                  <a:pt x="508" y="9"/>
                  <a:pt x="498" y="6"/>
                </a:cubicBezTo>
                <a:cubicBezTo>
                  <a:pt x="488" y="3"/>
                  <a:pt x="484" y="1"/>
                  <a:pt x="480" y="0"/>
                </a:cubicBezTo>
                <a:close/>
              </a:path>
            </a:pathLst>
          </a:custGeom>
          <a:solidFill>
            <a:srgbClr val="FFFF00"/>
          </a:solidFill>
          <a:ln w="9525">
            <a:solidFill>
              <a:schemeClr val="tx1"/>
            </a:solidFill>
            <a:round/>
            <a:headEnd/>
            <a:tailEnd/>
          </a:ln>
        </p:spPr>
        <p:txBody>
          <a:bodyPr/>
          <a:lstStyle/>
          <a:p>
            <a:endParaRPr lang="es-CO">
              <a:latin typeface="Snap ITC" panose="04040A07060A02020202" pitchFamily="82" charset="0"/>
            </a:endParaRPr>
          </a:p>
        </p:txBody>
      </p:sp>
      <p:sp>
        <p:nvSpPr>
          <p:cNvPr id="3" name="Text Box 4"/>
          <p:cNvSpPr txBox="1">
            <a:spLocks noChangeArrowheads="1"/>
          </p:cNvSpPr>
          <p:nvPr/>
        </p:nvSpPr>
        <p:spPr bwMode="auto">
          <a:xfrm>
            <a:off x="2268538" y="3570288"/>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7</a:t>
            </a:r>
          </a:p>
        </p:txBody>
      </p:sp>
      <p:sp>
        <p:nvSpPr>
          <p:cNvPr id="4" name="Text Box 5"/>
          <p:cNvSpPr txBox="1">
            <a:spLocks noChangeArrowheads="1"/>
          </p:cNvSpPr>
          <p:nvPr/>
        </p:nvSpPr>
        <p:spPr bwMode="auto">
          <a:xfrm>
            <a:off x="7453313" y="3860800"/>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6</a:t>
            </a:r>
          </a:p>
        </p:txBody>
      </p:sp>
      <p:sp>
        <p:nvSpPr>
          <p:cNvPr id="5" name="Text Box 6"/>
          <p:cNvSpPr txBox="1">
            <a:spLocks noChangeArrowheads="1"/>
          </p:cNvSpPr>
          <p:nvPr/>
        </p:nvSpPr>
        <p:spPr bwMode="auto">
          <a:xfrm>
            <a:off x="6948488" y="4292600"/>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5</a:t>
            </a:r>
          </a:p>
        </p:txBody>
      </p:sp>
      <p:sp>
        <p:nvSpPr>
          <p:cNvPr id="6" name="Text Box 7"/>
          <p:cNvSpPr txBox="1">
            <a:spLocks noChangeArrowheads="1"/>
          </p:cNvSpPr>
          <p:nvPr/>
        </p:nvSpPr>
        <p:spPr bwMode="auto">
          <a:xfrm>
            <a:off x="2339975" y="4292600"/>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5</a:t>
            </a:r>
          </a:p>
        </p:txBody>
      </p:sp>
      <p:sp>
        <p:nvSpPr>
          <p:cNvPr id="7" name="Text Box 8"/>
          <p:cNvSpPr txBox="1">
            <a:spLocks noChangeArrowheads="1"/>
          </p:cNvSpPr>
          <p:nvPr/>
        </p:nvSpPr>
        <p:spPr bwMode="auto">
          <a:xfrm>
            <a:off x="2916238" y="3860800"/>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6</a:t>
            </a:r>
          </a:p>
        </p:txBody>
      </p:sp>
      <p:sp>
        <p:nvSpPr>
          <p:cNvPr id="8" name="Oval 9"/>
          <p:cNvSpPr>
            <a:spLocks noChangeArrowheads="1"/>
          </p:cNvSpPr>
          <p:nvPr/>
        </p:nvSpPr>
        <p:spPr bwMode="auto">
          <a:xfrm>
            <a:off x="323850" y="3141663"/>
            <a:ext cx="3168650" cy="20161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9" name="Oval 10"/>
          <p:cNvSpPr>
            <a:spLocks noChangeArrowheads="1"/>
          </p:cNvSpPr>
          <p:nvPr/>
        </p:nvSpPr>
        <p:spPr bwMode="auto">
          <a:xfrm>
            <a:off x="6659563" y="3284538"/>
            <a:ext cx="2160587" cy="18002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latin typeface="Snap ITC" panose="04040A07060A02020202" pitchFamily="82" charset="0"/>
            </a:endParaRPr>
          </a:p>
        </p:txBody>
      </p:sp>
      <p:sp>
        <p:nvSpPr>
          <p:cNvPr id="10" name="Text Box 12"/>
          <p:cNvSpPr txBox="1">
            <a:spLocks noChangeArrowheads="1"/>
          </p:cNvSpPr>
          <p:nvPr/>
        </p:nvSpPr>
        <p:spPr bwMode="auto">
          <a:xfrm>
            <a:off x="34925" y="3213100"/>
            <a:ext cx="647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a:latin typeface="Snap ITC" panose="04040A07060A02020202" pitchFamily="82" charset="0"/>
              </a:rPr>
              <a:t>A</a:t>
            </a:r>
          </a:p>
        </p:txBody>
      </p:sp>
      <p:sp>
        <p:nvSpPr>
          <p:cNvPr id="11" name="Text Box 13"/>
          <p:cNvSpPr txBox="1">
            <a:spLocks noChangeArrowheads="1"/>
          </p:cNvSpPr>
          <p:nvPr/>
        </p:nvSpPr>
        <p:spPr bwMode="auto">
          <a:xfrm>
            <a:off x="8677275" y="3213100"/>
            <a:ext cx="647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a:latin typeface="Snap ITC" panose="04040A07060A02020202" pitchFamily="82" charset="0"/>
              </a:rPr>
              <a:t>B</a:t>
            </a:r>
          </a:p>
        </p:txBody>
      </p:sp>
      <p:sp>
        <p:nvSpPr>
          <p:cNvPr id="12" name="Text Box 14"/>
          <p:cNvSpPr txBox="1">
            <a:spLocks noChangeArrowheads="1"/>
          </p:cNvSpPr>
          <p:nvPr/>
        </p:nvSpPr>
        <p:spPr bwMode="auto">
          <a:xfrm>
            <a:off x="0" y="779220"/>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AU" altLang="es-CO" sz="2200" dirty="0" smtClean="0">
                <a:latin typeface="Snap ITC" panose="04040A07060A02020202" pitchFamily="82" charset="0"/>
              </a:rPr>
              <a:t>The intersection of sets A and B is denoted by A </a:t>
            </a:r>
            <a:r>
              <a:rPr lang="en-AU" altLang="es-CO" sz="2200" dirty="0" smtClean="0">
                <a:latin typeface="Snap ITC" panose="04040A07060A02020202" pitchFamily="82" charset="0"/>
                <a:sym typeface="Symbol"/>
              </a:rPr>
              <a:t> B; it is the set formed by all repeating elements in both sets; it means the elements belong to A and belong to B.</a:t>
            </a:r>
            <a:endParaRPr lang="en-AU" altLang="es-CO" sz="2200" dirty="0">
              <a:latin typeface="Snap ITC" panose="04040A07060A02020202" pitchFamily="82" charset="0"/>
            </a:endParaRPr>
          </a:p>
        </p:txBody>
      </p:sp>
      <p:sp>
        <p:nvSpPr>
          <p:cNvPr id="15" name="Text Box 17"/>
          <p:cNvSpPr txBox="1">
            <a:spLocks noChangeArrowheads="1"/>
          </p:cNvSpPr>
          <p:nvPr/>
        </p:nvSpPr>
        <p:spPr bwMode="auto">
          <a:xfrm>
            <a:off x="0" y="2132856"/>
            <a:ext cx="21605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400" b="1" dirty="0" smtClean="0">
                <a:solidFill>
                  <a:srgbClr val="FF0000"/>
                </a:solidFill>
                <a:latin typeface="Ravie" panose="04040805050809020602" pitchFamily="82" charset="0"/>
              </a:rPr>
              <a:t>Example:</a:t>
            </a:r>
            <a:endParaRPr lang="en-AU" altLang="es-CO" sz="2400" b="1" dirty="0">
              <a:solidFill>
                <a:srgbClr val="FF0000"/>
              </a:solidFill>
              <a:latin typeface="Ravie" panose="04040805050809020602" pitchFamily="82" charset="0"/>
            </a:endParaRPr>
          </a:p>
        </p:txBody>
      </p:sp>
      <p:sp>
        <p:nvSpPr>
          <p:cNvPr id="17" name="Text Box 19"/>
          <p:cNvSpPr txBox="1">
            <a:spLocks noChangeArrowheads="1"/>
          </p:cNvSpPr>
          <p:nvPr/>
        </p:nvSpPr>
        <p:spPr bwMode="auto">
          <a:xfrm>
            <a:off x="8101013" y="4365625"/>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9</a:t>
            </a:r>
          </a:p>
        </p:txBody>
      </p:sp>
      <p:sp>
        <p:nvSpPr>
          <p:cNvPr id="18" name="Text Box 20"/>
          <p:cNvSpPr txBox="1">
            <a:spLocks noChangeArrowheads="1"/>
          </p:cNvSpPr>
          <p:nvPr/>
        </p:nvSpPr>
        <p:spPr bwMode="auto">
          <a:xfrm>
            <a:off x="8027988" y="3429000"/>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8</a:t>
            </a:r>
          </a:p>
        </p:txBody>
      </p:sp>
      <p:sp>
        <p:nvSpPr>
          <p:cNvPr id="19" name="Text Box 21"/>
          <p:cNvSpPr txBox="1">
            <a:spLocks noChangeArrowheads="1"/>
          </p:cNvSpPr>
          <p:nvPr/>
        </p:nvSpPr>
        <p:spPr bwMode="auto">
          <a:xfrm>
            <a:off x="6877050" y="3573463"/>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7</a:t>
            </a:r>
          </a:p>
        </p:txBody>
      </p:sp>
      <p:sp>
        <p:nvSpPr>
          <p:cNvPr id="20" name="Text Box 22"/>
          <p:cNvSpPr txBox="1">
            <a:spLocks noChangeArrowheads="1"/>
          </p:cNvSpPr>
          <p:nvPr/>
        </p:nvSpPr>
        <p:spPr bwMode="auto">
          <a:xfrm>
            <a:off x="684213" y="4149725"/>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3</a:t>
            </a:r>
          </a:p>
        </p:txBody>
      </p:sp>
      <p:sp>
        <p:nvSpPr>
          <p:cNvPr id="21" name="Text Box 23"/>
          <p:cNvSpPr txBox="1">
            <a:spLocks noChangeArrowheads="1"/>
          </p:cNvSpPr>
          <p:nvPr/>
        </p:nvSpPr>
        <p:spPr bwMode="auto">
          <a:xfrm>
            <a:off x="863600" y="3462338"/>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1</a:t>
            </a:r>
          </a:p>
        </p:txBody>
      </p:sp>
      <p:sp>
        <p:nvSpPr>
          <p:cNvPr id="22" name="Text Box 24"/>
          <p:cNvSpPr txBox="1">
            <a:spLocks noChangeArrowheads="1"/>
          </p:cNvSpPr>
          <p:nvPr/>
        </p:nvSpPr>
        <p:spPr bwMode="auto">
          <a:xfrm>
            <a:off x="1331913" y="4437063"/>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4</a:t>
            </a:r>
          </a:p>
        </p:txBody>
      </p:sp>
      <p:sp>
        <p:nvSpPr>
          <p:cNvPr id="23" name="Text Box 25"/>
          <p:cNvSpPr txBox="1">
            <a:spLocks noChangeArrowheads="1"/>
          </p:cNvSpPr>
          <p:nvPr/>
        </p:nvSpPr>
        <p:spPr bwMode="auto">
          <a:xfrm>
            <a:off x="1511300" y="3284538"/>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2</a:t>
            </a:r>
          </a:p>
        </p:txBody>
      </p:sp>
      <p:sp>
        <p:nvSpPr>
          <p:cNvPr id="25" name="Oval 27"/>
          <p:cNvSpPr>
            <a:spLocks noChangeArrowheads="1"/>
          </p:cNvSpPr>
          <p:nvPr/>
        </p:nvSpPr>
        <p:spPr bwMode="auto">
          <a:xfrm>
            <a:off x="4356100" y="3284538"/>
            <a:ext cx="2160588" cy="18002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latin typeface="Snap ITC" panose="04040A07060A02020202" pitchFamily="82" charset="0"/>
            </a:endParaRPr>
          </a:p>
        </p:txBody>
      </p:sp>
      <p:sp>
        <p:nvSpPr>
          <p:cNvPr id="26" name="Oval 28"/>
          <p:cNvSpPr>
            <a:spLocks noChangeArrowheads="1"/>
          </p:cNvSpPr>
          <p:nvPr/>
        </p:nvSpPr>
        <p:spPr bwMode="auto">
          <a:xfrm>
            <a:off x="2627313" y="3141663"/>
            <a:ext cx="3168650" cy="20161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27" name="WordArt 29"/>
          <p:cNvSpPr>
            <a:spLocks noChangeArrowheads="1" noChangeShapeType="1" noTextEdit="1"/>
          </p:cNvSpPr>
          <p:nvPr/>
        </p:nvSpPr>
        <p:spPr bwMode="auto">
          <a:xfrm>
            <a:off x="1403350" y="116632"/>
            <a:ext cx="6337300"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AU" sz="3600" kern="10" dirty="0" smtClean="0">
                <a:ln>
                  <a:solidFill>
                    <a:sysClr val="windowText" lastClr="000000"/>
                  </a:solidFill>
                </a:ln>
                <a:solidFill>
                  <a:srgbClr val="FF0000"/>
                </a:solidFill>
                <a:effectLst>
                  <a:outerShdw blurRad="38100" dist="50800" dir="2700000" algn="tl">
                    <a:srgbClr val="000000"/>
                  </a:outerShdw>
                </a:effectLst>
                <a:latin typeface="Impact"/>
              </a:rPr>
              <a:t>INTERSECTION OF SETS</a:t>
            </a:r>
            <a:endParaRPr lang="en-AU" sz="3600" kern="10" dirty="0">
              <a:ln>
                <a:solidFill>
                  <a:sysClr val="windowText" lastClr="000000"/>
                </a:solidFill>
              </a:ln>
              <a:solidFill>
                <a:srgbClr val="FF0000"/>
              </a:solidFill>
              <a:effectLst>
                <a:outerShdw blurRad="38100" dist="50800" dir="2700000" algn="tl">
                  <a:srgbClr val="000000"/>
                </a:outerShdw>
              </a:effectLst>
              <a:latin typeface="Impact"/>
            </a:endParaRPr>
          </a:p>
        </p:txBody>
      </p:sp>
      <p:sp>
        <p:nvSpPr>
          <p:cNvPr id="28" name="27 CuadroTexto"/>
          <p:cNvSpPr txBox="1"/>
          <p:nvPr/>
        </p:nvSpPr>
        <p:spPr>
          <a:xfrm>
            <a:off x="71438" y="2595102"/>
            <a:ext cx="9001125" cy="446276"/>
          </a:xfrm>
          <a:prstGeom prst="rect">
            <a:avLst/>
          </a:prstGeom>
          <a:noFill/>
        </p:spPr>
        <p:txBody>
          <a:bodyPr wrap="square" rtlCol="0">
            <a:spAutoFit/>
          </a:bodyPr>
          <a:lstStyle/>
          <a:p>
            <a:r>
              <a:rPr lang="en-AU" sz="2300" dirty="0" smtClean="0">
                <a:latin typeface="Snap ITC" panose="04040A07060A02020202" pitchFamily="82" charset="0"/>
              </a:rPr>
              <a:t>Let A = {1, 2, 3, 4, 5, 6, 7} and B = {5, 6, 7, 8, 9}</a:t>
            </a:r>
            <a:endParaRPr lang="en-AU" sz="2300" dirty="0">
              <a:latin typeface="Snap ITC" panose="04040A07060A02020202" pitchFamily="82" charset="0"/>
            </a:endParaRPr>
          </a:p>
        </p:txBody>
      </p:sp>
      <p:sp>
        <p:nvSpPr>
          <p:cNvPr id="29" name="28 CuadroTexto"/>
          <p:cNvSpPr txBox="1"/>
          <p:nvPr/>
        </p:nvSpPr>
        <p:spPr>
          <a:xfrm>
            <a:off x="2694723" y="5373216"/>
            <a:ext cx="3754554" cy="523220"/>
          </a:xfrm>
          <a:prstGeom prst="rect">
            <a:avLst/>
          </a:prstGeom>
          <a:noFill/>
        </p:spPr>
        <p:txBody>
          <a:bodyPr wrap="none" rtlCol="0">
            <a:spAutoFit/>
          </a:bodyPr>
          <a:lstStyle/>
          <a:p>
            <a:r>
              <a:rPr lang="es-CO" sz="2800" dirty="0" smtClean="0">
                <a:latin typeface="Snap ITC" panose="04040A07060A02020202" pitchFamily="82" charset="0"/>
              </a:rPr>
              <a:t>A </a:t>
            </a:r>
            <a:r>
              <a:rPr lang="es-CO" sz="2800" dirty="0" smtClean="0">
                <a:latin typeface="Snap ITC" panose="04040A07060A02020202" pitchFamily="82" charset="0"/>
                <a:sym typeface="Symbol"/>
              </a:rPr>
              <a:t> B = {5, 6, 7}</a:t>
            </a:r>
            <a:endParaRPr lang="es-CO" sz="2800" dirty="0">
              <a:latin typeface="Snap ITC" panose="04040A07060A02020202" pitchFamily="82" charset="0"/>
            </a:endParaRPr>
          </a:p>
        </p:txBody>
      </p:sp>
      <p:sp>
        <p:nvSpPr>
          <p:cNvPr id="30" name="29 CuadroTexto"/>
          <p:cNvSpPr txBox="1"/>
          <p:nvPr/>
        </p:nvSpPr>
        <p:spPr>
          <a:xfrm>
            <a:off x="1722502" y="6002124"/>
            <a:ext cx="5698996" cy="523220"/>
          </a:xfrm>
          <a:prstGeom prst="rect">
            <a:avLst/>
          </a:prstGeom>
          <a:noFill/>
        </p:spPr>
        <p:txBody>
          <a:bodyPr wrap="none" rtlCol="0">
            <a:spAutoFit/>
          </a:bodyPr>
          <a:lstStyle/>
          <a:p>
            <a:r>
              <a:rPr lang="es-CO" sz="2800" dirty="0" smtClean="0">
                <a:solidFill>
                  <a:srgbClr val="FF0000"/>
                </a:solidFill>
                <a:latin typeface="Snap ITC" panose="04040A07060A02020202" pitchFamily="82" charset="0"/>
              </a:rPr>
              <a:t>A </a:t>
            </a:r>
            <a:r>
              <a:rPr lang="es-CO" sz="2800" dirty="0" smtClean="0">
                <a:solidFill>
                  <a:srgbClr val="FF0000"/>
                </a:solidFill>
                <a:latin typeface="Snap ITC" panose="04040A07060A02020202" pitchFamily="82" charset="0"/>
                <a:sym typeface="Symbol"/>
              </a:rPr>
              <a:t> B = {x |x  A  x  B}</a:t>
            </a:r>
            <a:endParaRPr lang="es-CO" sz="2800" dirty="0">
              <a:solidFill>
                <a:srgbClr val="FF0000"/>
              </a:solidFill>
              <a:latin typeface="Snap ITC" panose="04040A07060A02020202" pitchFamily="82" charset="0"/>
            </a:endParaRPr>
          </a:p>
        </p:txBody>
      </p:sp>
    </p:spTree>
    <p:extLst>
      <p:ext uri="{BB962C8B-B14F-4D97-AF65-F5344CB8AC3E}">
        <p14:creationId xmlns:p14="http://schemas.microsoft.com/office/powerpoint/2010/main" val="235934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ppt_x</p:attrName>
                                        </p:attrNameLst>
                                      </p:cBhvr>
                                      <p:tavLst>
                                        <p:tav tm="0">
                                          <p:val>
                                            <p:strVal val="#ppt_x-.2"/>
                                          </p:val>
                                        </p:tav>
                                        <p:tav tm="100000">
                                          <p:val>
                                            <p:strVal val="#ppt_x"/>
                                          </p:val>
                                        </p:tav>
                                      </p:tavLst>
                                    </p:anim>
                                    <p:anim calcmode="lin" valueType="num">
                                      <p:cBhvr>
                                        <p:cTn id="8"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ppt_x</p:attrName>
                                        </p:attrNameLst>
                                      </p:cBhvr>
                                      <p:tavLst>
                                        <p:tav tm="0">
                                          <p:val>
                                            <p:strVal val="#ppt_x-.2"/>
                                          </p:val>
                                        </p:tav>
                                        <p:tav tm="100000">
                                          <p:val>
                                            <p:strVal val="#ppt_x"/>
                                          </p:val>
                                        </p:tav>
                                      </p:tavLst>
                                    </p:anim>
                                    <p:anim calcmode="lin" valueType="num">
                                      <p:cBhvr>
                                        <p:cTn id="20"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type="lt">
                                    <p:tmAbs val="100"/>
                                  </p:iterate>
                                  <p:childTnLst>
                                    <p:set>
                                      <p:cBhvr>
                                        <p:cTn id="25" dur="1" fill="hold">
                                          <p:stCondLst>
                                            <p:cond delay="0"/>
                                          </p:stCondLst>
                                        </p:cTn>
                                        <p:tgtEl>
                                          <p:spTgt spid="2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1)">
                                      <p:cBhvr>
                                        <p:cTn id="30" dur="20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20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20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2000"/>
                                        <p:tgtEl>
                                          <p:spTgt spid="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20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2000"/>
                                        <p:tgtEl>
                                          <p:spTgt spid="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2000"/>
                                        <p:tgtEl>
                                          <p:spTgt spid="2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2000"/>
                                        <p:tgtEl>
                                          <p:spTgt spid="22"/>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heel(1)">
                                      <p:cBhvr>
                                        <p:cTn id="57" dur="2000"/>
                                        <p:tgtEl>
                                          <p:spTgt spid="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2000"/>
                                        <p:tgtEl>
                                          <p:spTgt spid="1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2000"/>
                                        <p:tgtEl>
                                          <p:spTgt spid="1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2000"/>
                                        <p:tgtEl>
                                          <p:spTgt spid="1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2000"/>
                                        <p:tgtEl>
                                          <p:spTgt spid="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2000"/>
                                        <p:tgtEl>
                                          <p:spTgt spid="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20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63" presetClass="path" presetSubtype="0" accel="50000" decel="50000" fill="hold" grpId="1" nodeType="clickEffect">
                                  <p:stCondLst>
                                    <p:cond delay="0"/>
                                  </p:stCondLst>
                                  <p:childTnLst>
                                    <p:animMotion origin="layout" path="M 0.0 0.0  L 0.25 0.0  E" pathEditMode="relative" ptsTypes="">
                                      <p:cBhvr>
                                        <p:cTn id="79" dur="2000" fill="hold"/>
                                        <p:tgtEl>
                                          <p:spTgt spid="8"/>
                                        </p:tgtEl>
                                        <p:attrNameLst>
                                          <p:attrName>ppt_x</p:attrName>
                                          <p:attrName>ppt_y</p:attrName>
                                        </p:attrNameLst>
                                      </p:cBhvr>
                                    </p:animMotion>
                                  </p:childTnLst>
                                </p:cTn>
                              </p:par>
                              <p:par>
                                <p:cTn id="80" presetID="35" presetClass="path" presetSubtype="0" accel="50000" decel="50000" fill="hold" grpId="1" nodeType="withEffect">
                                  <p:stCondLst>
                                    <p:cond delay="0"/>
                                  </p:stCondLst>
                                  <p:childTnLst>
                                    <p:animMotion origin="layout" path="M 0.25 -1.48148E-6 L 3.61111E-6 -1.48148E-6 " pathEditMode="relative" rAng="0" ptsTypes="AA">
                                      <p:cBhvr>
                                        <p:cTn id="81" dur="2000" spd="-100000" fill="hold"/>
                                        <p:tgtEl>
                                          <p:spTgt spid="21"/>
                                        </p:tgtEl>
                                        <p:attrNameLst>
                                          <p:attrName>ppt_x</p:attrName>
                                          <p:attrName>ppt_y</p:attrName>
                                        </p:attrNameLst>
                                      </p:cBhvr>
                                      <p:rCtr x="-12500" y="0"/>
                                    </p:animMotion>
                                  </p:childTnLst>
                                </p:cTn>
                              </p:par>
                              <p:par>
                                <p:cTn id="82" presetID="35" presetClass="path" presetSubtype="0" accel="50000" decel="50000" fill="hold" grpId="1" nodeType="withEffect">
                                  <p:stCondLst>
                                    <p:cond delay="0"/>
                                  </p:stCondLst>
                                  <p:childTnLst>
                                    <p:animMotion origin="layout" path="M 0.25 -2.96296E-6 L -3.33333E-6 -2.96296E-6 " pathEditMode="relative" rAng="0" ptsTypes="AA">
                                      <p:cBhvr>
                                        <p:cTn id="83" dur="2000" spd="-100000" fill="hold"/>
                                        <p:tgtEl>
                                          <p:spTgt spid="23"/>
                                        </p:tgtEl>
                                        <p:attrNameLst>
                                          <p:attrName>ppt_x</p:attrName>
                                          <p:attrName>ppt_y</p:attrName>
                                        </p:attrNameLst>
                                      </p:cBhvr>
                                      <p:rCtr x="-12500" y="0"/>
                                    </p:animMotion>
                                  </p:childTnLst>
                                </p:cTn>
                              </p:par>
                              <p:par>
                                <p:cTn id="84" presetID="35" presetClass="path" presetSubtype="0" accel="50000" decel="50000" fill="hold" grpId="1" nodeType="withEffect">
                                  <p:stCondLst>
                                    <p:cond delay="0"/>
                                  </p:stCondLst>
                                  <p:childTnLst>
                                    <p:animMotion origin="layout" path="M 0.25 -4.07407E-6 L 3.61111E-6 -4.07407E-6 " pathEditMode="relative" rAng="0" ptsTypes="AA">
                                      <p:cBhvr>
                                        <p:cTn id="85" dur="2000" spd="-100000" fill="hold"/>
                                        <p:tgtEl>
                                          <p:spTgt spid="20"/>
                                        </p:tgtEl>
                                        <p:attrNameLst>
                                          <p:attrName>ppt_x</p:attrName>
                                          <p:attrName>ppt_y</p:attrName>
                                        </p:attrNameLst>
                                      </p:cBhvr>
                                      <p:rCtr x="-12500" y="0"/>
                                    </p:animMotion>
                                  </p:childTnLst>
                                </p:cTn>
                              </p:par>
                              <p:par>
                                <p:cTn id="86" presetID="35" presetClass="path" presetSubtype="0" accel="50000" decel="50000" fill="hold" grpId="1" nodeType="withEffect">
                                  <p:stCondLst>
                                    <p:cond delay="0"/>
                                  </p:stCondLst>
                                  <p:childTnLst>
                                    <p:animMotion origin="layout" path="M 0.25 1.11111E-6 L 4.16667E-6 1.11111E-6 " pathEditMode="relative" rAng="0" ptsTypes="AA">
                                      <p:cBhvr>
                                        <p:cTn id="87" dur="2000" spd="-100000" fill="hold"/>
                                        <p:tgtEl>
                                          <p:spTgt spid="22"/>
                                        </p:tgtEl>
                                        <p:attrNameLst>
                                          <p:attrName>ppt_x</p:attrName>
                                          <p:attrName>ppt_y</p:attrName>
                                        </p:attrNameLst>
                                      </p:cBhvr>
                                      <p:rCtr x="-12500" y="0"/>
                                    </p:animMotion>
                                  </p:childTnLst>
                                </p:cTn>
                              </p:par>
                              <p:par>
                                <p:cTn id="88" presetID="35" presetClass="path" presetSubtype="0" accel="50000" decel="50000" fill="hold" grpId="1" nodeType="withEffect">
                                  <p:stCondLst>
                                    <p:cond delay="0"/>
                                  </p:stCondLst>
                                  <p:childTnLst>
                                    <p:animMotion origin="layout" path="M 0.25208 -4.44444E-6 L 0.00208 -4.44444E-6 " pathEditMode="relative" rAng="0" ptsTypes="AA">
                                      <p:cBhvr>
                                        <p:cTn id="89" dur="2000" spd="-100000" fill="hold"/>
                                        <p:tgtEl>
                                          <p:spTgt spid="3"/>
                                        </p:tgtEl>
                                        <p:attrNameLst>
                                          <p:attrName>ppt_x</p:attrName>
                                          <p:attrName>ppt_y</p:attrName>
                                        </p:attrNameLst>
                                      </p:cBhvr>
                                      <p:rCtr x="-12500" y="0"/>
                                    </p:animMotion>
                                  </p:childTnLst>
                                </p:cTn>
                              </p:par>
                              <p:par>
                                <p:cTn id="90" presetID="35" presetClass="path" presetSubtype="0" accel="50000" decel="50000" fill="hold" grpId="1" nodeType="withEffect">
                                  <p:stCondLst>
                                    <p:cond delay="0"/>
                                  </p:stCondLst>
                                  <p:childTnLst>
                                    <p:animMotion origin="layout" path="M 0.24028 1.85185E-6 L -0.00972 1.85185E-6 " pathEditMode="relative" rAng="0" ptsTypes="AA">
                                      <p:cBhvr>
                                        <p:cTn id="91" dur="2000" spd="-100000" fill="hold"/>
                                        <p:tgtEl>
                                          <p:spTgt spid="10"/>
                                        </p:tgtEl>
                                        <p:attrNameLst>
                                          <p:attrName>ppt_x</p:attrName>
                                          <p:attrName>ppt_y</p:attrName>
                                        </p:attrNameLst>
                                      </p:cBhvr>
                                      <p:rCtr x="-12500" y="0"/>
                                    </p:animMotion>
                                  </p:childTnLst>
                                </p:cTn>
                              </p:par>
                              <p:par>
                                <p:cTn id="92" presetID="63" presetClass="path" presetSubtype="0" accel="50000" decel="50000" fill="hold" grpId="1" nodeType="withEffect">
                                  <p:stCondLst>
                                    <p:cond delay="0"/>
                                  </p:stCondLst>
                                  <p:childTnLst>
                                    <p:animMotion origin="layout" path="M 0.0 0.0  L 0.25 0.0  E" pathEditMode="relative" ptsTypes="">
                                      <p:cBhvr>
                                        <p:cTn id="93" dur="2000" fill="hold"/>
                                        <p:tgtEl>
                                          <p:spTgt spid="7"/>
                                        </p:tgtEl>
                                        <p:attrNameLst>
                                          <p:attrName>ppt_x</p:attrName>
                                          <p:attrName>ppt_y</p:attrName>
                                        </p:attrNameLst>
                                      </p:cBhvr>
                                    </p:animMotion>
                                  </p:childTnLst>
                                </p:cTn>
                              </p:par>
                              <p:par>
                                <p:cTn id="94" presetID="35" presetClass="path" presetSubtype="0" accel="50000" decel="50000" fill="hold" grpId="1" nodeType="withEffect">
                                  <p:stCondLst>
                                    <p:cond delay="0"/>
                                  </p:stCondLst>
                                  <p:childTnLst>
                                    <p:animMotion origin="layout" path="M 0.25209 4.44444E-6 L 0.00209 4.44444E-6 " pathEditMode="relative" rAng="0" ptsTypes="AA">
                                      <p:cBhvr>
                                        <p:cTn id="95" dur="2000" spd="-100000" fill="hold"/>
                                        <p:tgtEl>
                                          <p:spTgt spid="6"/>
                                        </p:tgtEl>
                                        <p:attrNameLst>
                                          <p:attrName>ppt_x</p:attrName>
                                          <p:attrName>ppt_y</p:attrName>
                                        </p:attrNameLst>
                                      </p:cBhvr>
                                      <p:rCtr x="-12500" y="0"/>
                                    </p:animMotion>
                                  </p:childTnLst>
                                </p:cTn>
                              </p:par>
                              <p:par>
                                <p:cTn id="96" presetID="63" presetClass="path" presetSubtype="0" accel="50000" decel="50000" fill="hold" grpId="1" nodeType="withEffect">
                                  <p:stCondLst>
                                    <p:cond delay="0"/>
                                  </p:stCondLst>
                                  <p:childTnLst>
                                    <p:animMotion origin="layout" path="M -0.25191 4.81481E-6 L -0.00191 4.81481E-6 " pathEditMode="relative" rAng="0" ptsTypes="AA">
                                      <p:cBhvr>
                                        <p:cTn id="97" dur="2000" spd="-100000" fill="hold"/>
                                        <p:tgtEl>
                                          <p:spTgt spid="9"/>
                                        </p:tgtEl>
                                        <p:attrNameLst>
                                          <p:attrName>ppt_x</p:attrName>
                                          <p:attrName>ppt_y</p:attrName>
                                        </p:attrNameLst>
                                      </p:cBhvr>
                                      <p:rCtr x="12500" y="0"/>
                                    </p:animMotion>
                                  </p:childTnLst>
                                </p:cTn>
                              </p:par>
                              <p:par>
                                <p:cTn id="98" presetID="63" presetClass="path" presetSubtype="0" accel="50000" decel="50000" fill="hold" grpId="1" nodeType="withEffect">
                                  <p:stCondLst>
                                    <p:cond delay="0"/>
                                  </p:stCondLst>
                                  <p:childTnLst>
                                    <p:animMotion origin="layout" path="M -0.26371 1.85185E-6 L -0.01371 1.85185E-6 " pathEditMode="relative" rAng="0" ptsTypes="AA">
                                      <p:cBhvr>
                                        <p:cTn id="99" dur="2000" spd="-100000" fill="hold"/>
                                        <p:tgtEl>
                                          <p:spTgt spid="11"/>
                                        </p:tgtEl>
                                        <p:attrNameLst>
                                          <p:attrName>ppt_x</p:attrName>
                                          <p:attrName>ppt_y</p:attrName>
                                        </p:attrNameLst>
                                      </p:cBhvr>
                                      <p:rCtr x="12500" y="0"/>
                                    </p:animMotion>
                                  </p:childTnLst>
                                </p:cTn>
                              </p:par>
                              <p:par>
                                <p:cTn id="100" presetID="63" presetClass="path" presetSubtype="0" accel="50000" decel="50000" fill="hold" grpId="1" nodeType="withEffect">
                                  <p:stCondLst>
                                    <p:cond delay="0"/>
                                  </p:stCondLst>
                                  <p:childTnLst>
                                    <p:animMotion origin="layout" path="M -0.25208 -4.44444E-6 L -0.00208 -4.44444E-6 " pathEditMode="relative" rAng="0" ptsTypes="AA">
                                      <p:cBhvr>
                                        <p:cTn id="101" dur="2000" spd="-100000" fill="hold"/>
                                        <p:tgtEl>
                                          <p:spTgt spid="19"/>
                                        </p:tgtEl>
                                        <p:attrNameLst>
                                          <p:attrName>ppt_x</p:attrName>
                                          <p:attrName>ppt_y</p:attrName>
                                        </p:attrNameLst>
                                      </p:cBhvr>
                                      <p:rCtr x="12500" y="0"/>
                                    </p:animMotion>
                                  </p:childTnLst>
                                </p:cTn>
                              </p:par>
                              <p:par>
                                <p:cTn id="102" presetID="35" presetClass="path" presetSubtype="0" accel="50000" decel="50000" fill="hold" grpId="1" nodeType="withEffect">
                                  <p:stCondLst>
                                    <p:cond delay="0"/>
                                  </p:stCondLst>
                                  <p:childTnLst>
                                    <p:animMotion origin="layout" path="M 0.00399 -2.59259E-6 L -0.24601 -2.59259E-6 " pathEditMode="relative" rAng="0" ptsTypes="AA">
                                      <p:cBhvr>
                                        <p:cTn id="103" dur="2000" fill="hold"/>
                                        <p:tgtEl>
                                          <p:spTgt spid="4"/>
                                        </p:tgtEl>
                                        <p:attrNameLst>
                                          <p:attrName>ppt_x</p:attrName>
                                          <p:attrName>ppt_y</p:attrName>
                                        </p:attrNameLst>
                                      </p:cBhvr>
                                      <p:rCtr x="-12500" y="0"/>
                                    </p:animMotion>
                                  </p:childTnLst>
                                </p:cTn>
                              </p:par>
                              <p:par>
                                <p:cTn id="104" presetID="63" presetClass="path" presetSubtype="0" accel="50000" decel="50000" fill="hold" grpId="1" nodeType="withEffect">
                                  <p:stCondLst>
                                    <p:cond delay="0"/>
                                  </p:stCondLst>
                                  <p:childTnLst>
                                    <p:animMotion origin="layout" path="M -0.25208 4.44444E-6 L -0.00208 4.44444E-6 " pathEditMode="relative" rAng="0" ptsTypes="AA">
                                      <p:cBhvr>
                                        <p:cTn id="105" dur="2000" spd="-100000" fill="hold"/>
                                        <p:tgtEl>
                                          <p:spTgt spid="5"/>
                                        </p:tgtEl>
                                        <p:attrNameLst>
                                          <p:attrName>ppt_x</p:attrName>
                                          <p:attrName>ppt_y</p:attrName>
                                        </p:attrNameLst>
                                      </p:cBhvr>
                                      <p:rCtr x="12500" y="0"/>
                                    </p:animMotion>
                                  </p:childTnLst>
                                </p:cTn>
                              </p:par>
                              <p:par>
                                <p:cTn id="106" presetID="63" presetClass="path" presetSubtype="0" accel="50000" decel="50000" fill="hold" grpId="1" nodeType="withEffect">
                                  <p:stCondLst>
                                    <p:cond delay="0"/>
                                  </p:stCondLst>
                                  <p:childTnLst>
                                    <p:animMotion origin="layout" path="M -0.25208 3.7037E-7 L -0.00208 3.7037E-7 " pathEditMode="relative" rAng="0" ptsTypes="AA">
                                      <p:cBhvr>
                                        <p:cTn id="107" dur="2000" spd="-100000" fill="hold"/>
                                        <p:tgtEl>
                                          <p:spTgt spid="18"/>
                                        </p:tgtEl>
                                        <p:attrNameLst>
                                          <p:attrName>ppt_x</p:attrName>
                                          <p:attrName>ppt_y</p:attrName>
                                        </p:attrNameLst>
                                      </p:cBhvr>
                                      <p:rCtr x="12500" y="0"/>
                                    </p:animMotion>
                                  </p:childTnLst>
                                </p:cTn>
                              </p:par>
                              <p:par>
                                <p:cTn id="108" presetID="63" presetClass="path" presetSubtype="0" accel="50000" decel="50000" fill="hold" grpId="1" nodeType="withEffect">
                                  <p:stCondLst>
                                    <p:cond delay="0"/>
                                  </p:stCondLst>
                                  <p:childTnLst>
                                    <p:animMotion origin="layout" path="M -0.24427 0.00024 L -3.88889E-6 -0.00023 " pathEditMode="relative" rAng="0" ptsTypes="AA">
                                      <p:cBhvr>
                                        <p:cTn id="109" dur="2000" spd="-100000" fill="hold"/>
                                        <p:tgtEl>
                                          <p:spTgt spid="17"/>
                                        </p:tgtEl>
                                        <p:attrNameLst>
                                          <p:attrName>ppt_x</p:attrName>
                                          <p:attrName>ppt_y</p:attrName>
                                        </p:attrNameLst>
                                      </p:cBhvr>
                                      <p:rCtr x="12205" y="-23"/>
                                    </p:animMotion>
                                  </p:childTnLst>
                                </p:cTn>
                              </p:par>
                            </p:childTnLst>
                          </p:cTn>
                        </p:par>
                        <p:par>
                          <p:cTn id="110" fill="hold">
                            <p:stCondLst>
                              <p:cond delay="2000"/>
                            </p:stCondLst>
                            <p:childTnLst>
                              <p:par>
                                <p:cTn id="111" presetID="10" presetClass="entr" presetSubtype="0" fill="hold" grpId="0" nodeType="after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fade">
                                      <p:cBhvr>
                                        <p:cTn id="113" dur="2000"/>
                                        <p:tgtEl>
                                          <p:spTgt spid="2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6"/>
                                        </p:tgtEl>
                                        <p:attrNameLst>
                                          <p:attrName>style.visibility</p:attrName>
                                        </p:attrNameLst>
                                      </p:cBhvr>
                                      <p:to>
                                        <p:strVal val="visible"/>
                                      </p:to>
                                    </p:set>
                                    <p:animEffect transition="in" filter="fade">
                                      <p:cBhvr>
                                        <p:cTn id="116" dur="2000"/>
                                        <p:tgtEl>
                                          <p:spTgt spid="26"/>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2"/>
                                        </p:tgtEl>
                                        <p:attrNameLst>
                                          <p:attrName>style.visibility</p:attrName>
                                        </p:attrNameLst>
                                      </p:cBhvr>
                                      <p:to>
                                        <p:strVal val="visible"/>
                                      </p:to>
                                    </p:set>
                                    <p:animEffect transition="in" filter="wipe(down)">
                                      <p:cBhvr>
                                        <p:cTn id="121" dur="500"/>
                                        <p:tgtEl>
                                          <p:spTgt spid="2"/>
                                        </p:tgtEl>
                                      </p:cBhvr>
                                    </p:animEffec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iterate type="lt">
                                    <p:tmAbs val="100"/>
                                  </p:iterate>
                                  <p:childTnLst>
                                    <p:set>
                                      <p:cBhvr>
                                        <p:cTn id="125" dur="1" fill="hold">
                                          <p:stCondLst>
                                            <p:cond delay="0"/>
                                          </p:stCondLst>
                                        </p:cTn>
                                        <p:tgtEl>
                                          <p:spTgt spid="29"/>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iterate type="lt">
                                    <p:tmAbs val="100"/>
                                  </p:iterate>
                                  <p:childTnLst>
                                    <p:set>
                                      <p:cBhvr>
                                        <p:cTn id="12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 grpId="1"/>
      <p:bldP spid="4" grpId="0"/>
      <p:bldP spid="4" grpId="1"/>
      <p:bldP spid="5" grpId="0"/>
      <p:bldP spid="5" grpId="1"/>
      <p:bldP spid="6" grpId="0"/>
      <p:bldP spid="6" grpId="1"/>
      <p:bldP spid="7" grpId="0"/>
      <p:bldP spid="7" grpId="1"/>
      <p:bldP spid="8" grpId="0" animBg="1"/>
      <p:bldP spid="8" grpId="1" animBg="1"/>
      <p:bldP spid="9" grpId="0" animBg="1"/>
      <p:bldP spid="9" grpId="1" animBg="1"/>
      <p:bldP spid="10" grpId="0"/>
      <p:bldP spid="10" grpId="1"/>
      <p:bldP spid="11" grpId="0"/>
      <p:bldP spid="11" grpId="1"/>
      <p:bldP spid="12" grpId="0"/>
      <p:bldP spid="15" grpId="0"/>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5" grpId="0" animBg="1"/>
      <p:bldP spid="26" grpId="0" animBg="1"/>
      <p:bldP spid="27" grpId="0"/>
      <p:bldP spid="28" grpId="0"/>
      <p:bldP spid="29" grpId="0"/>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2"/>
          <p:cNvSpPr>
            <a:spLocks/>
          </p:cNvSpPr>
          <p:nvPr/>
        </p:nvSpPr>
        <p:spPr bwMode="auto">
          <a:xfrm>
            <a:off x="1889125" y="2241550"/>
            <a:ext cx="966788" cy="1098550"/>
          </a:xfrm>
          <a:custGeom>
            <a:avLst/>
            <a:gdLst>
              <a:gd name="T0" fmla="*/ 2147483647 w 609"/>
              <a:gd name="T1" fmla="*/ 0 h 692"/>
              <a:gd name="T2" fmla="*/ 2147483647 w 609"/>
              <a:gd name="T3" fmla="*/ 2147483647 h 692"/>
              <a:gd name="T4" fmla="*/ 2147483647 w 609"/>
              <a:gd name="T5" fmla="*/ 2147483647 h 692"/>
              <a:gd name="T6" fmla="*/ 2147483647 w 609"/>
              <a:gd name="T7" fmla="*/ 2147483647 h 692"/>
              <a:gd name="T8" fmla="*/ 2147483647 w 609"/>
              <a:gd name="T9" fmla="*/ 2147483647 h 692"/>
              <a:gd name="T10" fmla="*/ 2147483647 w 609"/>
              <a:gd name="T11" fmla="*/ 2147483647 h 692"/>
              <a:gd name="T12" fmla="*/ 2147483647 w 609"/>
              <a:gd name="T13" fmla="*/ 2147483647 h 692"/>
              <a:gd name="T14" fmla="*/ 2147483647 w 609"/>
              <a:gd name="T15" fmla="*/ 2147483647 h 692"/>
              <a:gd name="T16" fmla="*/ 2147483647 w 609"/>
              <a:gd name="T17" fmla="*/ 2147483647 h 692"/>
              <a:gd name="T18" fmla="*/ 2147483647 w 609"/>
              <a:gd name="T19" fmla="*/ 2147483647 h 692"/>
              <a:gd name="T20" fmla="*/ 2147483647 w 609"/>
              <a:gd name="T21" fmla="*/ 2147483647 h 692"/>
              <a:gd name="T22" fmla="*/ 2147483647 w 609"/>
              <a:gd name="T23" fmla="*/ 2147483647 h 692"/>
              <a:gd name="T24" fmla="*/ 2147483647 w 609"/>
              <a:gd name="T25" fmla="*/ 2147483647 h 692"/>
              <a:gd name="T26" fmla="*/ 2147483647 w 609"/>
              <a:gd name="T27" fmla="*/ 2147483647 h 692"/>
              <a:gd name="T28" fmla="*/ 2147483647 w 609"/>
              <a:gd name="T29" fmla="*/ 2147483647 h 692"/>
              <a:gd name="T30" fmla="*/ 2147483647 w 609"/>
              <a:gd name="T31" fmla="*/ 2147483647 h 692"/>
              <a:gd name="T32" fmla="*/ 2147483647 w 609"/>
              <a:gd name="T33" fmla="*/ 2147483647 h 692"/>
              <a:gd name="T34" fmla="*/ 2147483647 w 609"/>
              <a:gd name="T35" fmla="*/ 2147483647 h 692"/>
              <a:gd name="T36" fmla="*/ 2147483647 w 609"/>
              <a:gd name="T37" fmla="*/ 2147483647 h 692"/>
              <a:gd name="T38" fmla="*/ 2147483647 w 609"/>
              <a:gd name="T39" fmla="*/ 2147483647 h 692"/>
              <a:gd name="T40" fmla="*/ 2147483647 w 609"/>
              <a:gd name="T41" fmla="*/ 2147483647 h 692"/>
              <a:gd name="T42" fmla="*/ 2147483647 w 609"/>
              <a:gd name="T43" fmla="*/ 2147483647 h 692"/>
              <a:gd name="T44" fmla="*/ 2147483647 w 609"/>
              <a:gd name="T45" fmla="*/ 2147483647 h 692"/>
              <a:gd name="T46" fmla="*/ 2147483647 w 609"/>
              <a:gd name="T47" fmla="*/ 2147483647 h 692"/>
              <a:gd name="T48" fmla="*/ 2147483647 w 609"/>
              <a:gd name="T49" fmla="*/ 0 h 6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9"/>
              <a:gd name="T76" fmla="*/ 0 h 692"/>
              <a:gd name="T77" fmla="*/ 609 w 609"/>
              <a:gd name="T78" fmla="*/ 692 h 6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9" h="692">
                <a:moveTo>
                  <a:pt x="284" y="0"/>
                </a:moveTo>
                <a:cubicBezTo>
                  <a:pt x="299" y="0"/>
                  <a:pt x="329" y="11"/>
                  <a:pt x="352" y="22"/>
                </a:cubicBezTo>
                <a:cubicBezTo>
                  <a:pt x="375" y="33"/>
                  <a:pt x="394" y="49"/>
                  <a:pt x="420" y="68"/>
                </a:cubicBezTo>
                <a:cubicBezTo>
                  <a:pt x="446" y="87"/>
                  <a:pt x="492" y="121"/>
                  <a:pt x="511" y="136"/>
                </a:cubicBezTo>
                <a:cubicBezTo>
                  <a:pt x="530" y="151"/>
                  <a:pt x="518" y="135"/>
                  <a:pt x="533" y="158"/>
                </a:cubicBezTo>
                <a:cubicBezTo>
                  <a:pt x="548" y="181"/>
                  <a:pt x="593" y="227"/>
                  <a:pt x="601" y="272"/>
                </a:cubicBezTo>
                <a:cubicBezTo>
                  <a:pt x="609" y="317"/>
                  <a:pt x="590" y="389"/>
                  <a:pt x="579" y="430"/>
                </a:cubicBezTo>
                <a:cubicBezTo>
                  <a:pt x="568" y="471"/>
                  <a:pt x="560" y="491"/>
                  <a:pt x="533" y="521"/>
                </a:cubicBezTo>
                <a:cubicBezTo>
                  <a:pt x="506" y="551"/>
                  <a:pt x="450" y="589"/>
                  <a:pt x="420" y="612"/>
                </a:cubicBezTo>
                <a:cubicBezTo>
                  <a:pt x="390" y="635"/>
                  <a:pt x="371" y="646"/>
                  <a:pt x="352" y="657"/>
                </a:cubicBezTo>
                <a:cubicBezTo>
                  <a:pt x="333" y="668"/>
                  <a:pt x="320" y="675"/>
                  <a:pt x="307" y="680"/>
                </a:cubicBezTo>
                <a:cubicBezTo>
                  <a:pt x="294" y="685"/>
                  <a:pt x="282" y="692"/>
                  <a:pt x="271" y="688"/>
                </a:cubicBezTo>
                <a:cubicBezTo>
                  <a:pt x="260" y="684"/>
                  <a:pt x="252" y="674"/>
                  <a:pt x="239" y="657"/>
                </a:cubicBezTo>
                <a:cubicBezTo>
                  <a:pt x="226" y="640"/>
                  <a:pt x="205" y="607"/>
                  <a:pt x="193" y="589"/>
                </a:cubicBezTo>
                <a:cubicBezTo>
                  <a:pt x="181" y="571"/>
                  <a:pt x="177" y="562"/>
                  <a:pt x="166" y="547"/>
                </a:cubicBezTo>
                <a:cubicBezTo>
                  <a:pt x="155" y="532"/>
                  <a:pt x="141" y="518"/>
                  <a:pt x="125" y="499"/>
                </a:cubicBezTo>
                <a:cubicBezTo>
                  <a:pt x="109" y="480"/>
                  <a:pt x="85" y="449"/>
                  <a:pt x="70" y="430"/>
                </a:cubicBezTo>
                <a:cubicBezTo>
                  <a:pt x="55" y="411"/>
                  <a:pt x="44" y="396"/>
                  <a:pt x="34" y="385"/>
                </a:cubicBezTo>
                <a:cubicBezTo>
                  <a:pt x="24" y="374"/>
                  <a:pt x="16" y="369"/>
                  <a:pt x="12" y="362"/>
                </a:cubicBezTo>
                <a:cubicBezTo>
                  <a:pt x="8" y="355"/>
                  <a:pt x="0" y="358"/>
                  <a:pt x="12" y="340"/>
                </a:cubicBezTo>
                <a:cubicBezTo>
                  <a:pt x="24" y="322"/>
                  <a:pt x="58" y="283"/>
                  <a:pt x="82" y="253"/>
                </a:cubicBezTo>
                <a:cubicBezTo>
                  <a:pt x="106" y="223"/>
                  <a:pt x="129" y="191"/>
                  <a:pt x="154" y="160"/>
                </a:cubicBezTo>
                <a:cubicBezTo>
                  <a:pt x="179" y="129"/>
                  <a:pt x="214" y="87"/>
                  <a:pt x="232" y="64"/>
                </a:cubicBezTo>
                <a:cubicBezTo>
                  <a:pt x="250" y="41"/>
                  <a:pt x="252" y="33"/>
                  <a:pt x="261" y="22"/>
                </a:cubicBezTo>
                <a:cubicBezTo>
                  <a:pt x="270" y="11"/>
                  <a:pt x="269" y="0"/>
                  <a:pt x="284" y="0"/>
                </a:cubicBezTo>
                <a:close/>
              </a:path>
            </a:pathLst>
          </a:custGeom>
          <a:gradFill rotWithShape="1">
            <a:gsLst>
              <a:gs pos="0">
                <a:srgbClr val="3333FF"/>
              </a:gs>
              <a:gs pos="100000">
                <a:srgbClr val="3399FF"/>
              </a:gs>
            </a:gsLst>
            <a:path path="rect">
              <a:fillToRect l="50000" t="50000" r="50000" b="50000"/>
            </a:path>
          </a:gradFill>
          <a:ln w="9525">
            <a:solidFill>
              <a:schemeClr val="tx1"/>
            </a:solidFill>
            <a:round/>
            <a:headEnd/>
            <a:tailEnd/>
          </a:ln>
        </p:spPr>
        <p:txBody>
          <a:bodyPr/>
          <a:lstStyle/>
          <a:p>
            <a:endParaRPr lang="es-CO"/>
          </a:p>
        </p:txBody>
      </p:sp>
      <p:sp>
        <p:nvSpPr>
          <p:cNvPr id="3" name="AutoShape 2"/>
          <p:cNvSpPr>
            <a:spLocks noChangeArrowheads="1"/>
          </p:cNvSpPr>
          <p:nvPr/>
        </p:nvSpPr>
        <p:spPr bwMode="auto">
          <a:xfrm>
            <a:off x="5219700" y="1808163"/>
            <a:ext cx="2916238" cy="1944687"/>
          </a:xfrm>
          <a:prstGeom prst="diamond">
            <a:avLst/>
          </a:prstGeom>
          <a:solidFill>
            <a:srgbClr val="3366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4" name="Text Box 5"/>
          <p:cNvSpPr txBox="1">
            <a:spLocks noChangeArrowheads="1"/>
          </p:cNvSpPr>
          <p:nvPr/>
        </p:nvSpPr>
        <p:spPr bwMode="auto">
          <a:xfrm>
            <a:off x="305780" y="152400"/>
            <a:ext cx="85324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4800" dirty="0" smtClean="0">
                <a:ln>
                  <a:solidFill>
                    <a:sysClr val="windowText" lastClr="000000"/>
                  </a:solidFill>
                </a:ln>
                <a:solidFill>
                  <a:srgbClr val="FF0000"/>
                </a:solidFill>
                <a:effectLst>
                  <a:outerShdw blurRad="38100" dist="50800" dir="2700000" algn="tl">
                    <a:srgbClr val="000000"/>
                  </a:outerShdw>
                </a:effectLst>
                <a:latin typeface="Impact" panose="020B0806030902050204" pitchFamily="34" charset="0"/>
              </a:rPr>
              <a:t>GRAPHIC OF INTERSECTION OF SETS</a:t>
            </a:r>
            <a:endParaRPr lang="en-AU" altLang="es-CO" sz="4800" dirty="0">
              <a:ln>
                <a:solidFill>
                  <a:sysClr val="windowText" lastClr="000000"/>
                </a:solidFill>
              </a:ln>
              <a:solidFill>
                <a:srgbClr val="FF0000"/>
              </a:solidFill>
              <a:effectLst>
                <a:outerShdw blurRad="38100" dist="50800" dir="2700000" algn="tl">
                  <a:srgbClr val="000000"/>
                </a:outerShdw>
              </a:effectLst>
              <a:latin typeface="Impact" panose="020B0806030902050204" pitchFamily="34" charset="0"/>
            </a:endParaRPr>
          </a:p>
        </p:txBody>
      </p:sp>
      <p:sp>
        <p:nvSpPr>
          <p:cNvPr id="5" name="Text Box 6"/>
          <p:cNvSpPr txBox="1">
            <a:spLocks noChangeArrowheads="1"/>
          </p:cNvSpPr>
          <p:nvPr/>
        </p:nvSpPr>
        <p:spPr bwMode="auto">
          <a:xfrm>
            <a:off x="72231" y="1084674"/>
            <a:ext cx="4464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000" dirty="0" smtClean="0">
                <a:latin typeface="Snap ITC" panose="04040A07060A02020202" pitchFamily="82" charset="0"/>
              </a:rPr>
              <a:t>If A and B are </a:t>
            </a:r>
            <a:r>
              <a:rPr lang="en-AU" altLang="es-CO" sz="2000" dirty="0" smtClean="0">
                <a:latin typeface="Snap ITC" panose="04040A07060A02020202" pitchFamily="82" charset="0"/>
              </a:rPr>
              <a:t>incomparable</a:t>
            </a:r>
            <a:endParaRPr lang="en-AU" altLang="es-CO" sz="2000" dirty="0">
              <a:latin typeface="Snap ITC" panose="04040A07060A02020202" pitchFamily="82" charset="0"/>
            </a:endParaRPr>
          </a:p>
        </p:txBody>
      </p:sp>
      <p:sp>
        <p:nvSpPr>
          <p:cNvPr id="6" name="Rectangle 7"/>
          <p:cNvSpPr>
            <a:spLocks noChangeArrowheads="1"/>
          </p:cNvSpPr>
          <p:nvPr/>
        </p:nvSpPr>
        <p:spPr bwMode="auto">
          <a:xfrm>
            <a:off x="358775" y="1736725"/>
            <a:ext cx="3925888" cy="22669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7" name="AutoShape 8"/>
          <p:cNvSpPr>
            <a:spLocks noChangeArrowheads="1"/>
          </p:cNvSpPr>
          <p:nvPr/>
        </p:nvSpPr>
        <p:spPr bwMode="auto">
          <a:xfrm>
            <a:off x="1906588" y="2133600"/>
            <a:ext cx="2052637" cy="1333500"/>
          </a:xfrm>
          <a:prstGeom prst="hexagon">
            <a:avLst>
              <a:gd name="adj" fmla="val 38482"/>
              <a:gd name="vf" fmla="val 11547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8" name="Rectangle 9"/>
          <p:cNvSpPr>
            <a:spLocks noChangeArrowheads="1"/>
          </p:cNvSpPr>
          <p:nvPr/>
        </p:nvSpPr>
        <p:spPr bwMode="auto">
          <a:xfrm>
            <a:off x="5040313" y="1628775"/>
            <a:ext cx="3348037" cy="22669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9" name="Oval 10"/>
          <p:cNvSpPr>
            <a:spLocks noChangeArrowheads="1"/>
          </p:cNvSpPr>
          <p:nvPr/>
        </p:nvSpPr>
        <p:spPr bwMode="auto">
          <a:xfrm>
            <a:off x="755650" y="2133600"/>
            <a:ext cx="2087563" cy="12954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0" name="Text Box 12"/>
          <p:cNvSpPr txBox="1">
            <a:spLocks noChangeArrowheads="1"/>
          </p:cNvSpPr>
          <p:nvPr/>
        </p:nvSpPr>
        <p:spPr bwMode="auto">
          <a:xfrm>
            <a:off x="4680805" y="1084674"/>
            <a:ext cx="42115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000" b="1" dirty="0" smtClean="0">
                <a:latin typeface="Snap ITC" panose="04040A07060A02020202" pitchFamily="82" charset="0"/>
              </a:rPr>
              <a:t>If A and B are comparable</a:t>
            </a:r>
            <a:endParaRPr lang="en-AU" altLang="es-CO" sz="2000" b="1" dirty="0">
              <a:latin typeface="Snap ITC" panose="04040A07060A02020202" pitchFamily="82" charset="0"/>
            </a:endParaRPr>
          </a:p>
        </p:txBody>
      </p:sp>
      <p:sp>
        <p:nvSpPr>
          <p:cNvPr id="11" name="Rectangle 13"/>
          <p:cNvSpPr>
            <a:spLocks noChangeArrowheads="1"/>
          </p:cNvSpPr>
          <p:nvPr/>
        </p:nvSpPr>
        <p:spPr bwMode="auto">
          <a:xfrm>
            <a:off x="4067175" y="4327525"/>
            <a:ext cx="4249738" cy="21971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2" name="AutoShape 14"/>
          <p:cNvSpPr>
            <a:spLocks noChangeArrowheads="1"/>
          </p:cNvSpPr>
          <p:nvPr/>
        </p:nvSpPr>
        <p:spPr bwMode="auto">
          <a:xfrm>
            <a:off x="4500563" y="4797425"/>
            <a:ext cx="1655762" cy="1295400"/>
          </a:xfrm>
          <a:prstGeom prst="plus">
            <a:avLst>
              <a:gd name="adj" fmla="val 25000"/>
            </a:avLst>
          </a:prstGeom>
          <a:solidFill>
            <a:srgbClr val="E71505"/>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3" name="AutoShape 15"/>
          <p:cNvSpPr>
            <a:spLocks noChangeArrowheads="1"/>
          </p:cNvSpPr>
          <p:nvPr/>
        </p:nvSpPr>
        <p:spPr bwMode="auto">
          <a:xfrm>
            <a:off x="6551613" y="4545013"/>
            <a:ext cx="1260475" cy="1728787"/>
          </a:xfrm>
          <a:prstGeom prst="diamond">
            <a:avLst/>
          </a:prstGeom>
          <a:solidFill>
            <a:srgbClr val="35F34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4" name="Text Box 18"/>
          <p:cNvSpPr txBox="1">
            <a:spLocks noChangeArrowheads="1"/>
          </p:cNvSpPr>
          <p:nvPr/>
        </p:nvSpPr>
        <p:spPr bwMode="auto">
          <a:xfrm>
            <a:off x="790178" y="4949021"/>
            <a:ext cx="316904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b="1" dirty="0" smtClean="0">
                <a:latin typeface="Snap ITC" panose="04040A07060A02020202" pitchFamily="82" charset="0"/>
              </a:rPr>
              <a:t>If A and B are disjoint sets</a:t>
            </a:r>
            <a:endParaRPr lang="en-AU" altLang="es-CO" sz="2800" b="1" dirty="0">
              <a:latin typeface="Snap ITC" panose="04040A07060A02020202" pitchFamily="82" charset="0"/>
            </a:endParaRPr>
          </a:p>
        </p:txBody>
      </p:sp>
      <p:sp>
        <p:nvSpPr>
          <p:cNvPr id="15" name="Text Box 19"/>
          <p:cNvSpPr txBox="1">
            <a:spLocks noChangeArrowheads="1"/>
          </p:cNvSpPr>
          <p:nvPr/>
        </p:nvSpPr>
        <p:spPr bwMode="auto">
          <a:xfrm>
            <a:off x="358775" y="1736725"/>
            <a:ext cx="539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t>U</a:t>
            </a:r>
          </a:p>
        </p:txBody>
      </p:sp>
      <p:sp>
        <p:nvSpPr>
          <p:cNvPr id="16" name="Text Box 20"/>
          <p:cNvSpPr txBox="1">
            <a:spLocks noChangeArrowheads="1"/>
          </p:cNvSpPr>
          <p:nvPr/>
        </p:nvSpPr>
        <p:spPr bwMode="auto">
          <a:xfrm>
            <a:off x="4067175" y="4329113"/>
            <a:ext cx="5397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t>U</a:t>
            </a:r>
          </a:p>
        </p:txBody>
      </p:sp>
      <p:sp>
        <p:nvSpPr>
          <p:cNvPr id="17" name="Text Box 21"/>
          <p:cNvSpPr txBox="1">
            <a:spLocks noChangeArrowheads="1"/>
          </p:cNvSpPr>
          <p:nvPr/>
        </p:nvSpPr>
        <p:spPr bwMode="auto">
          <a:xfrm>
            <a:off x="5040313" y="1628775"/>
            <a:ext cx="539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t>U</a:t>
            </a:r>
          </a:p>
        </p:txBody>
      </p:sp>
      <p:sp>
        <p:nvSpPr>
          <p:cNvPr id="18" name="Text Box 22"/>
          <p:cNvSpPr txBox="1">
            <a:spLocks noChangeArrowheads="1"/>
          </p:cNvSpPr>
          <p:nvPr/>
        </p:nvSpPr>
        <p:spPr bwMode="auto">
          <a:xfrm>
            <a:off x="684213" y="3105150"/>
            <a:ext cx="9001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A</a:t>
            </a:r>
          </a:p>
        </p:txBody>
      </p:sp>
      <p:sp>
        <p:nvSpPr>
          <p:cNvPr id="19" name="Text Box 23"/>
          <p:cNvSpPr txBox="1">
            <a:spLocks noChangeArrowheads="1"/>
          </p:cNvSpPr>
          <p:nvPr/>
        </p:nvSpPr>
        <p:spPr bwMode="auto">
          <a:xfrm>
            <a:off x="7235825" y="1808163"/>
            <a:ext cx="9001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A</a:t>
            </a:r>
          </a:p>
        </p:txBody>
      </p:sp>
      <p:sp>
        <p:nvSpPr>
          <p:cNvPr id="20" name="Text Box 24"/>
          <p:cNvSpPr txBox="1">
            <a:spLocks noChangeArrowheads="1"/>
          </p:cNvSpPr>
          <p:nvPr/>
        </p:nvSpPr>
        <p:spPr bwMode="auto">
          <a:xfrm>
            <a:off x="5003800" y="4329113"/>
            <a:ext cx="9001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A</a:t>
            </a:r>
          </a:p>
        </p:txBody>
      </p:sp>
      <p:sp>
        <p:nvSpPr>
          <p:cNvPr id="21" name="Text Box 25"/>
          <p:cNvSpPr txBox="1">
            <a:spLocks noChangeArrowheads="1"/>
          </p:cNvSpPr>
          <p:nvPr/>
        </p:nvSpPr>
        <p:spPr bwMode="auto">
          <a:xfrm>
            <a:off x="7451725" y="4508500"/>
            <a:ext cx="503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B</a:t>
            </a:r>
          </a:p>
        </p:txBody>
      </p:sp>
      <p:sp>
        <p:nvSpPr>
          <p:cNvPr id="22" name="Text Box 26"/>
          <p:cNvSpPr txBox="1">
            <a:spLocks noChangeArrowheads="1"/>
          </p:cNvSpPr>
          <p:nvPr/>
        </p:nvSpPr>
        <p:spPr bwMode="auto">
          <a:xfrm>
            <a:off x="3563938" y="1952625"/>
            <a:ext cx="9001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B</a:t>
            </a:r>
          </a:p>
        </p:txBody>
      </p:sp>
      <p:sp>
        <p:nvSpPr>
          <p:cNvPr id="23" name="Text Box 30"/>
          <p:cNvSpPr txBox="1">
            <a:spLocks noChangeArrowheads="1"/>
          </p:cNvSpPr>
          <p:nvPr/>
        </p:nvSpPr>
        <p:spPr bwMode="auto">
          <a:xfrm>
            <a:off x="1683295" y="4057650"/>
            <a:ext cx="12768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400" b="1" dirty="0">
                <a:solidFill>
                  <a:srgbClr val="0000FF"/>
                </a:solidFill>
                <a:latin typeface="Snap ITC" panose="04040A07060A02020202" pitchFamily="82" charset="0"/>
              </a:rPr>
              <a:t>A </a:t>
            </a:r>
            <a:r>
              <a:rPr lang="es-ES" altLang="es-CO" sz="2400" b="1" dirty="0">
                <a:solidFill>
                  <a:srgbClr val="0000FF"/>
                </a:solidFill>
                <a:latin typeface="Snap ITC" panose="04040A07060A02020202" pitchFamily="82" charset="0"/>
                <a:sym typeface="Symbol" pitchFamily="18" charset="2"/>
              </a:rPr>
              <a:t> </a:t>
            </a:r>
            <a:r>
              <a:rPr lang="es-ES" altLang="es-CO" sz="2400" b="1" dirty="0">
                <a:solidFill>
                  <a:srgbClr val="0000FF"/>
                </a:solidFill>
                <a:latin typeface="Snap ITC" panose="04040A07060A02020202" pitchFamily="82" charset="0"/>
              </a:rPr>
              <a:t>B</a:t>
            </a:r>
          </a:p>
        </p:txBody>
      </p:sp>
      <p:sp>
        <p:nvSpPr>
          <p:cNvPr id="24" name="Text Box 31"/>
          <p:cNvSpPr txBox="1">
            <a:spLocks noChangeArrowheads="1"/>
          </p:cNvSpPr>
          <p:nvPr/>
        </p:nvSpPr>
        <p:spPr bwMode="auto">
          <a:xfrm>
            <a:off x="5769768" y="3895725"/>
            <a:ext cx="20335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400" b="1" dirty="0">
                <a:solidFill>
                  <a:srgbClr val="0000FF"/>
                </a:solidFill>
                <a:latin typeface="Snap ITC" panose="04040A07060A02020202" pitchFamily="82" charset="0"/>
              </a:rPr>
              <a:t>A </a:t>
            </a:r>
            <a:r>
              <a:rPr lang="es-ES" altLang="es-CO" sz="2400" b="1" dirty="0">
                <a:solidFill>
                  <a:srgbClr val="0000FF"/>
                </a:solidFill>
                <a:latin typeface="Snap ITC" panose="04040A07060A02020202" pitchFamily="82" charset="0"/>
                <a:sym typeface="Symbol" pitchFamily="18" charset="2"/>
              </a:rPr>
              <a:t> </a:t>
            </a:r>
            <a:r>
              <a:rPr lang="es-ES" altLang="es-CO" sz="2400" b="1" dirty="0">
                <a:solidFill>
                  <a:srgbClr val="0000FF"/>
                </a:solidFill>
                <a:latin typeface="Snap ITC" panose="04040A07060A02020202" pitchFamily="82" charset="0"/>
              </a:rPr>
              <a:t>B = B</a:t>
            </a:r>
          </a:p>
        </p:txBody>
      </p:sp>
      <p:sp>
        <p:nvSpPr>
          <p:cNvPr id="25" name="AutoShape 33"/>
          <p:cNvSpPr>
            <a:spLocks noChangeArrowheads="1"/>
          </p:cNvSpPr>
          <p:nvPr/>
        </p:nvSpPr>
        <p:spPr bwMode="auto">
          <a:xfrm>
            <a:off x="5219700" y="1808163"/>
            <a:ext cx="2916238" cy="1944687"/>
          </a:xfrm>
          <a:prstGeom prst="diamond">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26" name="Oval 11"/>
          <p:cNvSpPr>
            <a:spLocks noChangeArrowheads="1"/>
          </p:cNvSpPr>
          <p:nvPr/>
        </p:nvSpPr>
        <p:spPr bwMode="auto">
          <a:xfrm>
            <a:off x="6264275" y="2420938"/>
            <a:ext cx="1044575" cy="865187"/>
          </a:xfrm>
          <a:prstGeom prst="ellipse">
            <a:avLst/>
          </a:prstGeom>
          <a:solidFill>
            <a:srgbClr val="FAFCA2"/>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27" name="Text Box 28"/>
          <p:cNvSpPr txBox="1">
            <a:spLocks noChangeArrowheads="1"/>
          </p:cNvSpPr>
          <p:nvPr/>
        </p:nvSpPr>
        <p:spPr bwMode="auto">
          <a:xfrm>
            <a:off x="5832475" y="2565400"/>
            <a:ext cx="900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B</a:t>
            </a:r>
          </a:p>
        </p:txBody>
      </p:sp>
      <p:sp>
        <p:nvSpPr>
          <p:cNvPr id="28" name="Oval 34"/>
          <p:cNvSpPr>
            <a:spLocks noChangeArrowheads="1"/>
          </p:cNvSpPr>
          <p:nvPr/>
        </p:nvSpPr>
        <p:spPr bwMode="auto">
          <a:xfrm>
            <a:off x="6264275" y="2312988"/>
            <a:ext cx="1044575" cy="865187"/>
          </a:xfrm>
          <a:prstGeom prst="ellipse">
            <a:avLst/>
          </a:prstGeom>
          <a:gradFill rotWithShape="1">
            <a:gsLst>
              <a:gs pos="0">
                <a:schemeClr val="folHlink"/>
              </a:gs>
              <a:gs pos="50000">
                <a:srgbClr val="FFFF00"/>
              </a:gs>
              <a:gs pos="100000">
                <a:schemeClr val="folHlink"/>
              </a:gs>
            </a:gsLst>
            <a:lin ang="5400000" scaled="1"/>
          </a:gradFill>
          <a:ln w="9525">
            <a:solidFill>
              <a:schemeClr val="tx1"/>
            </a:solidFill>
            <a:round/>
            <a:headEnd/>
            <a:tailEnd/>
          </a:ln>
          <a:effectLst/>
        </p:spPr>
        <p:txBody>
          <a:bodyPr wrap="none" anchor="ctr"/>
          <a:lstStyle/>
          <a:p>
            <a:pPr>
              <a:defRPr/>
            </a:pPr>
            <a:endParaRPr lang="en-US">
              <a:latin typeface="Arial" charset="0"/>
              <a:cs typeface="+mn-cs"/>
            </a:endParaRPr>
          </a:p>
        </p:txBody>
      </p:sp>
      <p:sp>
        <p:nvSpPr>
          <p:cNvPr id="29" name="Text Box 35"/>
          <p:cNvSpPr txBox="1">
            <a:spLocks noChangeArrowheads="1"/>
          </p:cNvSpPr>
          <p:nvPr/>
        </p:nvSpPr>
        <p:spPr bwMode="auto">
          <a:xfrm>
            <a:off x="1401774" y="5999956"/>
            <a:ext cx="19458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400" b="1" dirty="0">
                <a:solidFill>
                  <a:srgbClr val="0000FF"/>
                </a:solidFill>
                <a:latin typeface="Snap ITC" panose="04040A07060A02020202" pitchFamily="82" charset="0"/>
              </a:rPr>
              <a:t>A </a:t>
            </a:r>
            <a:r>
              <a:rPr lang="es-ES" altLang="es-CO" sz="2400" b="1" dirty="0">
                <a:solidFill>
                  <a:srgbClr val="0000FF"/>
                </a:solidFill>
                <a:latin typeface="Snap ITC" panose="04040A07060A02020202" pitchFamily="82" charset="0"/>
                <a:sym typeface="Symbol" pitchFamily="18" charset="2"/>
              </a:rPr>
              <a:t> </a:t>
            </a:r>
            <a:r>
              <a:rPr lang="es-ES" altLang="es-CO" sz="2400" b="1" dirty="0">
                <a:solidFill>
                  <a:srgbClr val="0000FF"/>
                </a:solidFill>
                <a:latin typeface="Snap ITC" panose="04040A07060A02020202" pitchFamily="82" charset="0"/>
              </a:rPr>
              <a:t>B = </a:t>
            </a:r>
            <a:r>
              <a:rPr lang="es-ES" altLang="es-CO" sz="2400" b="1" dirty="0">
                <a:solidFill>
                  <a:srgbClr val="0000FF"/>
                </a:solidFill>
                <a:latin typeface="Snap ITC" panose="04040A07060A02020202" pitchFamily="82" charset="0"/>
                <a:sym typeface="Symbol" pitchFamily="18" charset="2"/>
              </a:rPr>
              <a:t></a:t>
            </a:r>
            <a:endParaRPr lang="el-GR" altLang="es-CO" sz="2400" b="1" dirty="0">
              <a:solidFill>
                <a:srgbClr val="0000FF"/>
              </a:solidFill>
            </a:endParaRPr>
          </a:p>
        </p:txBody>
      </p:sp>
    </p:spTree>
    <p:extLst>
      <p:ext uri="{BB962C8B-B14F-4D97-AF65-F5344CB8AC3E}">
        <p14:creationId xmlns:p14="http://schemas.microsoft.com/office/powerpoint/2010/main" val="101624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2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right)">
                                      <p:cBhvr>
                                        <p:cTn id="35" dur="5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20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00"/>
                                        <p:tgtEl>
                                          <p:spTgt spid="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20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1000" fill="hold"/>
                                        <p:tgtEl>
                                          <p:spTgt spid="10"/>
                                        </p:tgtEl>
                                        <p:attrNameLst>
                                          <p:attrName>ppt_x</p:attrName>
                                        </p:attrNameLst>
                                      </p:cBhvr>
                                      <p:tavLst>
                                        <p:tav tm="0">
                                          <p:val>
                                            <p:strVal val="#ppt_x-.2"/>
                                          </p:val>
                                        </p:tav>
                                        <p:tav tm="100000">
                                          <p:val>
                                            <p:strVal val="#ppt_x"/>
                                          </p:val>
                                        </p:tav>
                                      </p:tavLst>
                                    </p:anim>
                                    <p:anim calcmode="lin" valueType="num">
                                      <p:cBhvr>
                                        <p:cTn id="52"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3" dur="10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20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left)">
                                      <p:cBhvr>
                                        <p:cTn id="66" dur="500"/>
                                        <p:tgtEl>
                                          <p:spTgt spid="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20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500"/>
                                        <p:tgtEl>
                                          <p:spTgt spid="2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20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left)">
                                      <p:cBhvr>
                                        <p:cTn id="82" dur="500"/>
                                        <p:tgtEl>
                                          <p:spTgt spid="25"/>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ipe(down)">
                                      <p:cBhvr>
                                        <p:cTn id="85" dur="500"/>
                                        <p:tgtEl>
                                          <p:spTgt spid="28"/>
                                        </p:tgtEl>
                                      </p:cBhvr>
                                    </p:animEffect>
                                  </p:childTnLst>
                                </p:cTn>
                              </p:par>
                              <p:par>
                                <p:cTn id="86" presetID="29" presetClass="entr" presetSubtype="0"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1000" fill="hold"/>
                                        <p:tgtEl>
                                          <p:spTgt spid="24"/>
                                        </p:tgtEl>
                                        <p:attrNameLst>
                                          <p:attrName>ppt_x</p:attrName>
                                        </p:attrNameLst>
                                      </p:cBhvr>
                                      <p:tavLst>
                                        <p:tav tm="0">
                                          <p:val>
                                            <p:strVal val="#ppt_x-.2"/>
                                          </p:val>
                                        </p:tav>
                                        <p:tav tm="100000">
                                          <p:val>
                                            <p:strVal val="#ppt_x"/>
                                          </p:val>
                                        </p:tav>
                                      </p:tavLst>
                                    </p:anim>
                                    <p:anim calcmode="lin" valueType="num">
                                      <p:cBhvr>
                                        <p:cTn id="89"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90" dur="1000"/>
                                        <p:tgtEl>
                                          <p:spTgt spid="24"/>
                                        </p:tgtEl>
                                      </p:cBhvr>
                                    </p:animEffect>
                                  </p:childTnLst>
                                </p:cTn>
                              </p:par>
                            </p:childTnLst>
                          </p:cTn>
                        </p:par>
                      </p:childTnLst>
                    </p:cTn>
                  </p:par>
                  <p:par>
                    <p:cTn id="91" fill="hold">
                      <p:stCondLst>
                        <p:cond delay="indefinite"/>
                      </p:stCondLst>
                      <p:childTnLst>
                        <p:par>
                          <p:cTn id="92" fill="hold">
                            <p:stCondLst>
                              <p:cond delay="0"/>
                            </p:stCondLst>
                            <p:childTnLst>
                              <p:par>
                                <p:cTn id="93" presetID="29" presetClass="entr" presetSubtype="0" fill="hold" grpId="0" nodeType="click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1000" fill="hold"/>
                                        <p:tgtEl>
                                          <p:spTgt spid="14"/>
                                        </p:tgtEl>
                                        <p:attrNameLst>
                                          <p:attrName>ppt_x</p:attrName>
                                        </p:attrNameLst>
                                      </p:cBhvr>
                                      <p:tavLst>
                                        <p:tav tm="0">
                                          <p:val>
                                            <p:strVal val="#ppt_x-.2"/>
                                          </p:val>
                                        </p:tav>
                                        <p:tav tm="100000">
                                          <p:val>
                                            <p:strVal val="#ppt_x"/>
                                          </p:val>
                                        </p:tav>
                                      </p:tavLst>
                                    </p:anim>
                                    <p:anim calcmode="lin" valueType="num">
                                      <p:cBhvr>
                                        <p:cTn id="96"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7" dur="1000"/>
                                        <p:tgtEl>
                                          <p:spTgt spid="1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1"/>
                                        </p:tgtEl>
                                        <p:attrNameLst>
                                          <p:attrName>style.visibility</p:attrName>
                                        </p:attrNameLst>
                                      </p:cBhvr>
                                      <p:to>
                                        <p:strVal val="visible"/>
                                      </p:to>
                                    </p:set>
                                    <p:animEffect transition="in" filter="wipe(left)">
                                      <p:cBhvr>
                                        <p:cTn id="102" dur="500"/>
                                        <p:tgtEl>
                                          <p:spTgt spid="1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fade">
                                      <p:cBhvr>
                                        <p:cTn id="105" dur="2000"/>
                                        <p:tgtEl>
                                          <p:spTgt spid="16"/>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12"/>
                                        </p:tgtEl>
                                        <p:attrNameLst>
                                          <p:attrName>style.visibility</p:attrName>
                                        </p:attrNameLst>
                                      </p:cBhvr>
                                      <p:to>
                                        <p:strVal val="visible"/>
                                      </p:to>
                                    </p:set>
                                    <p:animEffect transition="in" filter="wipe(down)">
                                      <p:cBhvr>
                                        <p:cTn id="110" dur="500"/>
                                        <p:tgtEl>
                                          <p:spTgt spid="1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0"/>
                                        </p:tgtEl>
                                        <p:attrNameLst>
                                          <p:attrName>style.visibility</p:attrName>
                                        </p:attrNameLst>
                                      </p:cBhvr>
                                      <p:to>
                                        <p:strVal val="visible"/>
                                      </p:to>
                                    </p:set>
                                    <p:animEffect transition="in" filter="fade">
                                      <p:cBhvr>
                                        <p:cTn id="113" dur="2000"/>
                                        <p:tgtEl>
                                          <p:spTgt spid="20"/>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13"/>
                                        </p:tgtEl>
                                        <p:attrNameLst>
                                          <p:attrName>style.visibility</p:attrName>
                                        </p:attrNameLst>
                                      </p:cBhvr>
                                      <p:to>
                                        <p:strVal val="visible"/>
                                      </p:to>
                                    </p:set>
                                    <p:animEffect transition="in" filter="wipe(left)">
                                      <p:cBhvr>
                                        <p:cTn id="118" dur="500"/>
                                        <p:tgtEl>
                                          <p:spTgt spid="13"/>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1"/>
                                        </p:tgtEl>
                                        <p:attrNameLst>
                                          <p:attrName>style.visibility</p:attrName>
                                        </p:attrNameLst>
                                      </p:cBhvr>
                                      <p:to>
                                        <p:strVal val="visible"/>
                                      </p:to>
                                    </p:set>
                                    <p:animEffect transition="in" filter="fade">
                                      <p:cBhvr>
                                        <p:cTn id="121" dur="2000"/>
                                        <p:tgtEl>
                                          <p:spTgt spid="21"/>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fade">
                                      <p:cBhvr>
                                        <p:cTn id="124"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7" grpId="0" animBg="1"/>
      <p:bldP spid="8" grpId="0" animBg="1"/>
      <p:bldP spid="9" grpId="0" animBg="1"/>
      <p:bldP spid="10" grpId="0"/>
      <p:bldP spid="11" grpId="0" animBg="1"/>
      <p:bldP spid="12" grpId="0" animBg="1"/>
      <p:bldP spid="13" grpId="0" animBg="1"/>
      <p:bldP spid="14" grpId="0"/>
      <p:bldP spid="15" grpId="0"/>
      <p:bldP spid="16" grpId="0"/>
      <p:bldP spid="17" grpId="0"/>
      <p:bldP spid="18" grpId="0"/>
      <p:bldP spid="19" grpId="0"/>
      <p:bldP spid="20" grpId="0"/>
      <p:bldP spid="21" grpId="0"/>
      <p:bldP spid="22" grpId="0"/>
      <p:bldP spid="23" grpId="0"/>
      <p:bldP spid="24" grpId="0"/>
      <p:bldP spid="25" grpId="0" animBg="1"/>
      <p:bldP spid="26" grpId="0" animBg="1"/>
      <p:bldP spid="27" grpId="0"/>
      <p:bldP spid="28" grpId="0" animBg="1"/>
      <p:bldP spid="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88516" y="188913"/>
            <a:ext cx="876696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5400" b="1" dirty="0" smtClean="0">
                <a:ln>
                  <a:solidFill>
                    <a:sysClr val="windowText" lastClr="000000"/>
                  </a:solidFill>
                </a:ln>
                <a:solidFill>
                  <a:srgbClr val="FF0000"/>
                </a:solidFill>
                <a:effectLst>
                  <a:outerShdw blurRad="38100" dist="50800" dir="2700000" algn="tl">
                    <a:srgbClr val="000000"/>
                  </a:outerShdw>
                </a:effectLst>
                <a:latin typeface="Impact" panose="020B0806030902050204" pitchFamily="34" charset="0"/>
              </a:rPr>
              <a:t>RULES OF INTERSECTION OF SETS</a:t>
            </a:r>
            <a:endParaRPr lang="en-AU" altLang="es-CO" sz="5400" b="1" dirty="0">
              <a:ln>
                <a:solidFill>
                  <a:sysClr val="windowText" lastClr="000000"/>
                </a:solidFill>
              </a:ln>
              <a:solidFill>
                <a:srgbClr val="FF0000"/>
              </a:solidFill>
              <a:effectLst>
                <a:outerShdw blurRad="38100" dist="50800" dir="2700000" algn="tl">
                  <a:srgbClr val="000000"/>
                </a:outerShdw>
              </a:effectLst>
              <a:latin typeface="Impact" panose="020B0806030902050204" pitchFamily="34" charset="0"/>
            </a:endParaRPr>
          </a:p>
        </p:txBody>
      </p:sp>
      <p:sp>
        <p:nvSpPr>
          <p:cNvPr id="3" name="Text Box 3"/>
          <p:cNvSpPr txBox="1">
            <a:spLocks noChangeArrowheads="1"/>
          </p:cNvSpPr>
          <p:nvPr/>
        </p:nvSpPr>
        <p:spPr bwMode="auto">
          <a:xfrm>
            <a:off x="107949" y="1592263"/>
            <a:ext cx="34194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a:latin typeface="Snap ITC" panose="04040A07060A02020202" pitchFamily="82" charset="0"/>
              </a:rPr>
              <a:t>1.  A </a:t>
            </a:r>
            <a:r>
              <a:rPr lang="es-ES" altLang="es-CO" b="1" dirty="0">
                <a:solidFill>
                  <a:srgbClr val="E71505"/>
                </a:solidFill>
                <a:latin typeface="Snap ITC" panose="04040A07060A02020202" pitchFamily="82" charset="0"/>
                <a:sym typeface="Symbol" pitchFamily="18" charset="2"/>
              </a:rPr>
              <a:t></a:t>
            </a:r>
            <a:r>
              <a:rPr lang="es-ES" altLang="es-CO" b="1" dirty="0">
                <a:latin typeface="Snap ITC" panose="04040A07060A02020202" pitchFamily="82" charset="0"/>
                <a:sym typeface="simbolo"/>
              </a:rPr>
              <a:t> A = A</a:t>
            </a:r>
          </a:p>
        </p:txBody>
      </p:sp>
      <p:sp>
        <p:nvSpPr>
          <p:cNvPr id="4" name="Text Box 4"/>
          <p:cNvSpPr txBox="1">
            <a:spLocks noChangeArrowheads="1"/>
          </p:cNvSpPr>
          <p:nvPr/>
        </p:nvSpPr>
        <p:spPr bwMode="auto">
          <a:xfrm>
            <a:off x="107950" y="2201863"/>
            <a:ext cx="46800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a:latin typeface="Snap ITC" panose="04040A07060A02020202" pitchFamily="82" charset="0"/>
              </a:rPr>
              <a:t>2.  A </a:t>
            </a:r>
            <a:r>
              <a:rPr lang="es-ES" altLang="es-CO" b="1" dirty="0">
                <a:solidFill>
                  <a:srgbClr val="E71505"/>
                </a:solidFill>
                <a:latin typeface="Snap ITC" panose="04040A07060A02020202" pitchFamily="82" charset="0"/>
                <a:sym typeface="Symbol" pitchFamily="18" charset="2"/>
              </a:rPr>
              <a:t></a:t>
            </a:r>
            <a:r>
              <a:rPr lang="es-ES" altLang="es-CO" b="1" dirty="0">
                <a:latin typeface="Snap ITC" panose="04040A07060A02020202" pitchFamily="82" charset="0"/>
                <a:sym typeface="simbolo"/>
              </a:rPr>
              <a:t> B = B </a:t>
            </a:r>
            <a:r>
              <a:rPr lang="es-ES" altLang="es-CO" b="1" dirty="0">
                <a:solidFill>
                  <a:srgbClr val="E71505"/>
                </a:solidFill>
                <a:latin typeface="Snap ITC" panose="04040A07060A02020202" pitchFamily="82" charset="0"/>
                <a:sym typeface="Symbol" pitchFamily="18" charset="2"/>
              </a:rPr>
              <a:t></a:t>
            </a:r>
            <a:r>
              <a:rPr lang="es-ES" altLang="es-CO" b="1" dirty="0">
                <a:latin typeface="Snap ITC" panose="04040A07060A02020202" pitchFamily="82" charset="0"/>
                <a:sym typeface="simbolo"/>
              </a:rPr>
              <a:t>  A</a:t>
            </a:r>
          </a:p>
        </p:txBody>
      </p:sp>
      <p:sp>
        <p:nvSpPr>
          <p:cNvPr id="5" name="Text Box 5"/>
          <p:cNvSpPr txBox="1">
            <a:spLocks noChangeArrowheads="1"/>
          </p:cNvSpPr>
          <p:nvPr/>
        </p:nvSpPr>
        <p:spPr bwMode="auto">
          <a:xfrm>
            <a:off x="107950" y="2781300"/>
            <a:ext cx="34194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a:latin typeface="Snap ITC" panose="04040A07060A02020202" pitchFamily="82" charset="0"/>
              </a:rPr>
              <a:t>3.  A </a:t>
            </a:r>
            <a:r>
              <a:rPr lang="es-ES" altLang="es-CO" b="1" dirty="0">
                <a:solidFill>
                  <a:srgbClr val="E71505"/>
                </a:solidFill>
                <a:latin typeface="Snap ITC" panose="04040A07060A02020202" pitchFamily="82" charset="0"/>
                <a:sym typeface="Symbol" pitchFamily="18" charset="2"/>
              </a:rPr>
              <a:t></a:t>
            </a:r>
            <a:r>
              <a:rPr lang="es-ES" altLang="es-CO" b="1" dirty="0">
                <a:latin typeface="Snap ITC" panose="04040A07060A02020202" pitchFamily="82" charset="0"/>
                <a:sym typeface="simbolo"/>
              </a:rPr>
              <a:t> </a:t>
            </a:r>
            <a:r>
              <a:rPr lang="el-GR" altLang="es-CO" b="1" dirty="0">
                <a:sym typeface="simbolo"/>
              </a:rPr>
              <a:t>Φ</a:t>
            </a:r>
            <a:r>
              <a:rPr lang="es-ES" altLang="es-CO" b="1" dirty="0">
                <a:latin typeface="Snap ITC" panose="04040A07060A02020202" pitchFamily="82" charset="0"/>
                <a:sym typeface="simbolo"/>
              </a:rPr>
              <a:t> = </a:t>
            </a:r>
            <a:r>
              <a:rPr lang="el-GR" altLang="es-CO" b="1" dirty="0">
                <a:sym typeface="simbolo"/>
              </a:rPr>
              <a:t>Φ</a:t>
            </a:r>
          </a:p>
        </p:txBody>
      </p:sp>
      <p:sp>
        <p:nvSpPr>
          <p:cNvPr id="6" name="Text Box 6"/>
          <p:cNvSpPr txBox="1">
            <a:spLocks noChangeArrowheads="1"/>
          </p:cNvSpPr>
          <p:nvPr/>
        </p:nvSpPr>
        <p:spPr bwMode="auto">
          <a:xfrm>
            <a:off x="106363" y="3392488"/>
            <a:ext cx="35202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a:latin typeface="Snap ITC" panose="04040A07060A02020202" pitchFamily="82" charset="0"/>
              </a:rPr>
              <a:t>4.  A </a:t>
            </a:r>
            <a:r>
              <a:rPr lang="es-ES" altLang="es-CO" b="1" dirty="0">
                <a:solidFill>
                  <a:srgbClr val="E71505"/>
                </a:solidFill>
                <a:latin typeface="Snap ITC" panose="04040A07060A02020202" pitchFamily="82" charset="0"/>
                <a:sym typeface="Symbol" pitchFamily="18" charset="2"/>
              </a:rPr>
              <a:t></a:t>
            </a:r>
            <a:r>
              <a:rPr lang="es-ES" altLang="es-CO" b="1" dirty="0">
                <a:latin typeface="Snap ITC" panose="04040A07060A02020202" pitchFamily="82" charset="0"/>
                <a:sym typeface="simbolo"/>
              </a:rPr>
              <a:t> U = A</a:t>
            </a:r>
          </a:p>
        </p:txBody>
      </p:sp>
      <p:sp>
        <p:nvSpPr>
          <p:cNvPr id="7" name="Text Box 7"/>
          <p:cNvSpPr txBox="1">
            <a:spLocks noChangeArrowheads="1"/>
          </p:cNvSpPr>
          <p:nvPr/>
        </p:nvSpPr>
        <p:spPr bwMode="auto">
          <a:xfrm>
            <a:off x="106363" y="4002088"/>
            <a:ext cx="69859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a:latin typeface="Snap ITC" panose="04040A07060A02020202" pitchFamily="82" charset="0"/>
              </a:rPr>
              <a:t>5.  (A </a:t>
            </a:r>
            <a:r>
              <a:rPr lang="es-ES" altLang="es-CO" b="1" dirty="0">
                <a:solidFill>
                  <a:srgbClr val="E71505"/>
                </a:solidFill>
                <a:latin typeface="Snap ITC" panose="04040A07060A02020202" pitchFamily="82" charset="0"/>
                <a:sym typeface="Symbol" pitchFamily="18" charset="2"/>
              </a:rPr>
              <a:t> </a:t>
            </a:r>
            <a:r>
              <a:rPr lang="es-ES" altLang="es-CO" b="1" dirty="0">
                <a:latin typeface="Snap ITC" panose="04040A07060A02020202" pitchFamily="82" charset="0"/>
                <a:sym typeface="simbolo"/>
              </a:rPr>
              <a:t>B) </a:t>
            </a:r>
            <a:r>
              <a:rPr lang="es-ES" altLang="es-CO" b="1" dirty="0">
                <a:solidFill>
                  <a:srgbClr val="E71505"/>
                </a:solidFill>
                <a:latin typeface="Snap ITC" panose="04040A07060A02020202" pitchFamily="82" charset="0"/>
                <a:sym typeface="Symbol" pitchFamily="18" charset="2"/>
              </a:rPr>
              <a:t> </a:t>
            </a:r>
            <a:r>
              <a:rPr lang="es-ES" altLang="es-CO" b="1" dirty="0">
                <a:latin typeface="Snap ITC" panose="04040A07060A02020202" pitchFamily="82" charset="0"/>
                <a:sym typeface="simbolo"/>
              </a:rPr>
              <a:t>C =A </a:t>
            </a:r>
            <a:r>
              <a:rPr lang="es-ES" altLang="es-CO" b="1" dirty="0">
                <a:solidFill>
                  <a:srgbClr val="E71505"/>
                </a:solidFill>
                <a:latin typeface="Snap ITC" panose="04040A07060A02020202" pitchFamily="82" charset="0"/>
                <a:sym typeface="Symbol" pitchFamily="18" charset="2"/>
              </a:rPr>
              <a:t> </a:t>
            </a:r>
            <a:r>
              <a:rPr lang="es-ES" altLang="es-CO" b="1" dirty="0">
                <a:latin typeface="Snap ITC" panose="04040A07060A02020202" pitchFamily="82" charset="0"/>
                <a:sym typeface="simbolo"/>
              </a:rPr>
              <a:t>(B </a:t>
            </a:r>
            <a:r>
              <a:rPr lang="es-ES" altLang="es-CO" b="1" dirty="0">
                <a:solidFill>
                  <a:srgbClr val="E71505"/>
                </a:solidFill>
                <a:latin typeface="Snap ITC" panose="04040A07060A02020202" pitchFamily="82" charset="0"/>
                <a:sym typeface="Symbol" pitchFamily="18" charset="2"/>
              </a:rPr>
              <a:t> </a:t>
            </a:r>
            <a:r>
              <a:rPr lang="es-ES" altLang="es-CO" b="1" dirty="0">
                <a:latin typeface="Snap ITC" panose="04040A07060A02020202" pitchFamily="82" charset="0"/>
                <a:sym typeface="simbolo"/>
              </a:rPr>
              <a:t>C)</a:t>
            </a:r>
          </a:p>
        </p:txBody>
      </p:sp>
      <p:sp>
        <p:nvSpPr>
          <p:cNvPr id="8" name="Text Box 9"/>
          <p:cNvSpPr txBox="1">
            <a:spLocks noChangeArrowheads="1"/>
          </p:cNvSpPr>
          <p:nvPr/>
        </p:nvSpPr>
        <p:spPr bwMode="auto">
          <a:xfrm>
            <a:off x="106363" y="4616450"/>
            <a:ext cx="8551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a:latin typeface="Snap ITC" panose="04040A07060A02020202" pitchFamily="82" charset="0"/>
              </a:rPr>
              <a:t>6.  A </a:t>
            </a:r>
            <a:r>
              <a:rPr lang="es-ES" altLang="es-CO" b="1" dirty="0">
                <a:solidFill>
                  <a:srgbClr val="E71505"/>
                </a:solidFill>
                <a:latin typeface="Snap ITC" panose="04040A07060A02020202" pitchFamily="82" charset="0"/>
                <a:sym typeface="Symbol" pitchFamily="18" charset="2"/>
              </a:rPr>
              <a:t> </a:t>
            </a:r>
            <a:r>
              <a:rPr lang="es-ES" altLang="es-CO" b="1" dirty="0">
                <a:latin typeface="Snap ITC" panose="04040A07060A02020202" pitchFamily="82" charset="0"/>
                <a:sym typeface="simbolo"/>
              </a:rPr>
              <a:t>(B </a:t>
            </a:r>
            <a:r>
              <a:rPr lang="es-ES" altLang="es-CO" b="1" dirty="0">
                <a:solidFill>
                  <a:srgbClr val="E71505"/>
                </a:solidFill>
                <a:latin typeface="Snap ITC" panose="04040A07060A02020202" pitchFamily="82" charset="0"/>
                <a:sym typeface="Symbol" pitchFamily="18" charset="2"/>
              </a:rPr>
              <a:t> </a:t>
            </a:r>
            <a:r>
              <a:rPr lang="es-ES" altLang="es-CO" b="1" dirty="0">
                <a:latin typeface="Snap ITC" panose="04040A07060A02020202" pitchFamily="82" charset="0"/>
                <a:sym typeface="simbolo"/>
              </a:rPr>
              <a:t>C) = (A </a:t>
            </a:r>
            <a:r>
              <a:rPr lang="es-ES" altLang="es-CO" b="1" dirty="0">
                <a:solidFill>
                  <a:srgbClr val="E71505"/>
                </a:solidFill>
                <a:latin typeface="Snap ITC" panose="04040A07060A02020202" pitchFamily="82" charset="0"/>
                <a:sym typeface="Symbol" pitchFamily="18" charset="2"/>
              </a:rPr>
              <a:t> </a:t>
            </a:r>
            <a:r>
              <a:rPr lang="es-ES" altLang="es-CO" b="1" dirty="0">
                <a:latin typeface="Snap ITC" panose="04040A07060A02020202" pitchFamily="82" charset="0"/>
                <a:sym typeface="simbolo"/>
              </a:rPr>
              <a:t>B) </a:t>
            </a:r>
            <a:r>
              <a:rPr lang="es-ES" altLang="es-CO" b="1" dirty="0">
                <a:solidFill>
                  <a:srgbClr val="E71505"/>
                </a:solidFill>
                <a:latin typeface="Snap ITC" panose="04040A07060A02020202" pitchFamily="82" charset="0"/>
                <a:sym typeface="Symbol" pitchFamily="18" charset="2"/>
              </a:rPr>
              <a:t> </a:t>
            </a:r>
            <a:r>
              <a:rPr lang="es-ES" altLang="es-CO" b="1" dirty="0">
                <a:latin typeface="Snap ITC" panose="04040A07060A02020202" pitchFamily="82" charset="0"/>
                <a:sym typeface="simbolo"/>
              </a:rPr>
              <a:t>(A </a:t>
            </a:r>
            <a:r>
              <a:rPr lang="es-ES" altLang="es-CO" b="1" dirty="0">
                <a:solidFill>
                  <a:srgbClr val="E71505"/>
                </a:solidFill>
                <a:latin typeface="Snap ITC" panose="04040A07060A02020202" pitchFamily="82" charset="0"/>
                <a:sym typeface="Symbol" pitchFamily="18" charset="2"/>
              </a:rPr>
              <a:t> </a:t>
            </a:r>
            <a:r>
              <a:rPr lang="es-ES" altLang="es-CO" b="1" dirty="0">
                <a:latin typeface="Snap ITC" panose="04040A07060A02020202" pitchFamily="82" charset="0"/>
                <a:sym typeface="simbolo"/>
              </a:rPr>
              <a:t>C)</a:t>
            </a:r>
          </a:p>
        </p:txBody>
      </p:sp>
      <p:sp>
        <p:nvSpPr>
          <p:cNvPr id="9" name="Text Box 10"/>
          <p:cNvSpPr txBox="1">
            <a:spLocks noChangeArrowheads="1"/>
          </p:cNvSpPr>
          <p:nvPr/>
        </p:nvSpPr>
        <p:spPr bwMode="auto">
          <a:xfrm>
            <a:off x="295273" y="5226050"/>
            <a:ext cx="81651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a:latin typeface="Snap ITC" panose="04040A07060A02020202" pitchFamily="82" charset="0"/>
              </a:rPr>
              <a:t>   A </a:t>
            </a:r>
            <a:r>
              <a:rPr lang="es-ES" altLang="es-CO" b="1" dirty="0">
                <a:solidFill>
                  <a:srgbClr val="E71505"/>
                </a:solidFill>
                <a:latin typeface="Snap ITC" panose="04040A07060A02020202" pitchFamily="82" charset="0"/>
                <a:sym typeface="Symbol" pitchFamily="18" charset="2"/>
              </a:rPr>
              <a:t> </a:t>
            </a:r>
            <a:r>
              <a:rPr lang="es-ES" altLang="es-CO" b="1" dirty="0">
                <a:latin typeface="Snap ITC" panose="04040A07060A02020202" pitchFamily="82" charset="0"/>
                <a:sym typeface="simbolo"/>
              </a:rPr>
              <a:t>(B </a:t>
            </a:r>
            <a:r>
              <a:rPr lang="es-ES" altLang="es-CO" b="1" dirty="0">
                <a:solidFill>
                  <a:srgbClr val="E71505"/>
                </a:solidFill>
                <a:latin typeface="Snap ITC" panose="04040A07060A02020202" pitchFamily="82" charset="0"/>
                <a:sym typeface="Symbol" pitchFamily="18" charset="2"/>
              </a:rPr>
              <a:t> </a:t>
            </a:r>
            <a:r>
              <a:rPr lang="es-ES" altLang="es-CO" b="1" dirty="0">
                <a:latin typeface="Snap ITC" panose="04040A07060A02020202" pitchFamily="82" charset="0"/>
                <a:sym typeface="simbolo"/>
              </a:rPr>
              <a:t>C) = (A </a:t>
            </a:r>
            <a:r>
              <a:rPr lang="es-ES" altLang="es-CO" b="1" dirty="0">
                <a:solidFill>
                  <a:srgbClr val="E71505"/>
                </a:solidFill>
                <a:latin typeface="Snap ITC" panose="04040A07060A02020202" pitchFamily="82" charset="0"/>
                <a:sym typeface="Symbol" pitchFamily="18" charset="2"/>
              </a:rPr>
              <a:t> </a:t>
            </a:r>
            <a:r>
              <a:rPr lang="es-ES" altLang="es-CO" b="1" dirty="0">
                <a:latin typeface="Snap ITC" panose="04040A07060A02020202" pitchFamily="82" charset="0"/>
                <a:sym typeface="simbolo"/>
              </a:rPr>
              <a:t>B) </a:t>
            </a:r>
            <a:r>
              <a:rPr lang="es-ES" altLang="es-CO" b="1" dirty="0">
                <a:solidFill>
                  <a:srgbClr val="E71505"/>
                </a:solidFill>
                <a:latin typeface="Snap ITC" panose="04040A07060A02020202" pitchFamily="82" charset="0"/>
                <a:sym typeface="Symbol" pitchFamily="18" charset="2"/>
              </a:rPr>
              <a:t> </a:t>
            </a:r>
            <a:r>
              <a:rPr lang="es-ES" altLang="es-CO" b="1" dirty="0">
                <a:latin typeface="Snap ITC" panose="04040A07060A02020202" pitchFamily="82" charset="0"/>
                <a:sym typeface="simbolo"/>
              </a:rPr>
              <a:t>(A </a:t>
            </a:r>
            <a:r>
              <a:rPr lang="es-ES" altLang="es-CO" b="1" dirty="0">
                <a:solidFill>
                  <a:srgbClr val="E71505"/>
                </a:solidFill>
                <a:latin typeface="Snap ITC" panose="04040A07060A02020202" pitchFamily="82" charset="0"/>
                <a:sym typeface="Symbol" pitchFamily="18" charset="2"/>
              </a:rPr>
              <a:t> </a:t>
            </a:r>
            <a:r>
              <a:rPr lang="es-ES" altLang="es-CO" b="1" dirty="0">
                <a:latin typeface="Snap ITC" panose="04040A07060A02020202" pitchFamily="82" charset="0"/>
                <a:sym typeface="simbolo"/>
              </a:rPr>
              <a:t>C)</a:t>
            </a:r>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6750" y="1262391"/>
            <a:ext cx="2538735" cy="2520000"/>
          </a:xfrm>
          <a:prstGeom prst="rect">
            <a:avLst/>
          </a:prstGeom>
        </p:spPr>
      </p:pic>
    </p:spTree>
    <p:extLst>
      <p:ext uri="{BB962C8B-B14F-4D97-AF65-F5344CB8AC3E}">
        <p14:creationId xmlns:p14="http://schemas.microsoft.com/office/powerpoint/2010/main" val="231326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2"/>
                                        </p:tgtEl>
                                        <p:attrNameLst>
                                          <p:attrName>style.visibility</p:attrName>
                                        </p:attrNameLst>
                                      </p:cBhvr>
                                      <p:to>
                                        <p:strVal val="visible"/>
                                      </p:to>
                                    </p:set>
                                    <p:anim calcmode="discrete" valueType="clr">
                                      <p:cBhvr override="childStyle">
                                        <p:cTn id="11"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
                                        </p:tgtEl>
                                        <p:attrNameLst>
                                          <p:attrName>fillcolor</p:attrName>
                                        </p:attrNameLst>
                                      </p:cBhvr>
                                      <p:tavLst>
                                        <p:tav tm="0">
                                          <p:val>
                                            <p:clrVal>
                                              <a:schemeClr val="accent2"/>
                                            </p:clrVal>
                                          </p:val>
                                        </p:tav>
                                        <p:tav tm="50000">
                                          <p:val>
                                            <p:clrVal>
                                              <a:schemeClr val="hlink"/>
                                            </p:clrVal>
                                          </p:val>
                                        </p:tav>
                                      </p:tavLst>
                                    </p:anim>
                                    <p:set>
                                      <p:cBhvr>
                                        <p:cTn id="13" dur="80"/>
                                        <p:tgtEl>
                                          <p:spTgt spid="2"/>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ppt_x</p:attrName>
                                        </p:attrNameLst>
                                      </p:cBhvr>
                                      <p:tavLst>
                                        <p:tav tm="0">
                                          <p:val>
                                            <p:strVal val="#ppt_x-.2"/>
                                          </p:val>
                                        </p:tav>
                                        <p:tav tm="100000">
                                          <p:val>
                                            <p:strVal val="#ppt_x"/>
                                          </p:val>
                                        </p:tav>
                                      </p:tavLst>
                                    </p:anim>
                                    <p:anim calcmode="lin" valueType="num">
                                      <p:cBhvr>
                                        <p:cTn id="19"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ppt_x</p:attrName>
                                        </p:attrNameLst>
                                      </p:cBhvr>
                                      <p:tavLst>
                                        <p:tav tm="0">
                                          <p:val>
                                            <p:strVal val="#ppt_x-.2"/>
                                          </p:val>
                                        </p:tav>
                                        <p:tav tm="100000">
                                          <p:val>
                                            <p:strVal val="#ppt_x"/>
                                          </p:val>
                                        </p:tav>
                                      </p:tavLst>
                                    </p:anim>
                                    <p:anim calcmode="lin" valueType="num">
                                      <p:cBhvr>
                                        <p:cTn id="31"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ppt_x</p:attrName>
                                        </p:attrNameLst>
                                      </p:cBhvr>
                                      <p:tavLst>
                                        <p:tav tm="0">
                                          <p:val>
                                            <p:strVal val="#ppt_x-.2"/>
                                          </p:val>
                                        </p:tav>
                                        <p:tav tm="100000">
                                          <p:val>
                                            <p:strVal val="#ppt_x"/>
                                          </p:val>
                                        </p:tav>
                                      </p:tavLst>
                                    </p:anim>
                                    <p:anim calcmode="lin" valueType="num">
                                      <p:cBhvr>
                                        <p:cTn id="3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9" dur="1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1000" fill="hold"/>
                                        <p:tgtEl>
                                          <p:spTgt spid="7"/>
                                        </p:tgtEl>
                                        <p:attrNameLst>
                                          <p:attrName>ppt_x</p:attrName>
                                        </p:attrNameLst>
                                      </p:cBhvr>
                                      <p:tavLst>
                                        <p:tav tm="0">
                                          <p:val>
                                            <p:strVal val="#ppt_x-.2"/>
                                          </p:val>
                                        </p:tav>
                                        <p:tav tm="100000">
                                          <p:val>
                                            <p:strVal val="#ppt_x"/>
                                          </p:val>
                                        </p:tav>
                                      </p:tavLst>
                                    </p:anim>
                                    <p:anim calcmode="lin" valueType="num">
                                      <p:cBhvr>
                                        <p:cTn id="4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6" dur="10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1000" fill="hold"/>
                                        <p:tgtEl>
                                          <p:spTgt spid="8"/>
                                        </p:tgtEl>
                                        <p:attrNameLst>
                                          <p:attrName>ppt_x</p:attrName>
                                        </p:attrNameLst>
                                      </p:cBhvr>
                                      <p:tavLst>
                                        <p:tav tm="0">
                                          <p:val>
                                            <p:strVal val="#ppt_x-.2"/>
                                          </p:val>
                                        </p:tav>
                                        <p:tav tm="100000">
                                          <p:val>
                                            <p:strVal val="#ppt_x"/>
                                          </p:val>
                                        </p:tav>
                                      </p:tavLst>
                                    </p:anim>
                                    <p:anim calcmode="lin" valueType="num">
                                      <p:cBhvr>
                                        <p:cTn id="5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53" dur="10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1000" fill="hold"/>
                                        <p:tgtEl>
                                          <p:spTgt spid="9"/>
                                        </p:tgtEl>
                                        <p:attrNameLst>
                                          <p:attrName>ppt_x</p:attrName>
                                        </p:attrNameLst>
                                      </p:cBhvr>
                                      <p:tavLst>
                                        <p:tav tm="0">
                                          <p:val>
                                            <p:strVal val="#ppt_x-.2"/>
                                          </p:val>
                                        </p:tav>
                                        <p:tav tm="100000">
                                          <p:val>
                                            <p:strVal val="#ppt_x"/>
                                          </p:val>
                                        </p:tav>
                                      </p:tavLst>
                                    </p:anim>
                                    <p:anim calcmode="lin" valueType="num">
                                      <p:cBhvr>
                                        <p:cTn id="5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6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9"/>
          <p:cNvSpPr>
            <a:spLocks/>
          </p:cNvSpPr>
          <p:nvPr/>
        </p:nvSpPr>
        <p:spPr bwMode="auto">
          <a:xfrm>
            <a:off x="2624138" y="3135313"/>
            <a:ext cx="2492375" cy="2020887"/>
          </a:xfrm>
          <a:custGeom>
            <a:avLst/>
            <a:gdLst>
              <a:gd name="T0" fmla="*/ 2147483647 w 1570"/>
              <a:gd name="T1" fmla="*/ 2147483647 h 1273"/>
              <a:gd name="T2" fmla="*/ 2147483647 w 1570"/>
              <a:gd name="T3" fmla="*/ 2147483647 h 1273"/>
              <a:gd name="T4" fmla="*/ 2147483647 w 1570"/>
              <a:gd name="T5" fmla="*/ 2147483647 h 1273"/>
              <a:gd name="T6" fmla="*/ 2147483647 w 1570"/>
              <a:gd name="T7" fmla="*/ 2147483647 h 1273"/>
              <a:gd name="T8" fmla="*/ 2147483647 w 1570"/>
              <a:gd name="T9" fmla="*/ 2147483647 h 1273"/>
              <a:gd name="T10" fmla="*/ 2147483647 w 1570"/>
              <a:gd name="T11" fmla="*/ 2147483647 h 1273"/>
              <a:gd name="T12" fmla="*/ 2147483647 w 1570"/>
              <a:gd name="T13" fmla="*/ 2147483647 h 1273"/>
              <a:gd name="T14" fmla="*/ 2147483647 w 1570"/>
              <a:gd name="T15" fmla="*/ 2147483647 h 1273"/>
              <a:gd name="T16" fmla="*/ 2147483647 w 1570"/>
              <a:gd name="T17" fmla="*/ 2147483647 h 1273"/>
              <a:gd name="T18" fmla="*/ 2147483647 w 1570"/>
              <a:gd name="T19" fmla="*/ 2147483647 h 1273"/>
              <a:gd name="T20" fmla="*/ 2147483647 w 1570"/>
              <a:gd name="T21" fmla="*/ 2147483647 h 1273"/>
              <a:gd name="T22" fmla="*/ 2147483647 w 1570"/>
              <a:gd name="T23" fmla="*/ 2147483647 h 1273"/>
              <a:gd name="T24" fmla="*/ 2147483647 w 1570"/>
              <a:gd name="T25" fmla="*/ 2147483647 h 1273"/>
              <a:gd name="T26" fmla="*/ 2147483647 w 1570"/>
              <a:gd name="T27" fmla="*/ 2147483647 h 1273"/>
              <a:gd name="T28" fmla="*/ 2147483647 w 1570"/>
              <a:gd name="T29" fmla="*/ 2147483647 h 1273"/>
              <a:gd name="T30" fmla="*/ 2147483647 w 1570"/>
              <a:gd name="T31" fmla="*/ 2147483647 h 1273"/>
              <a:gd name="T32" fmla="*/ 2147483647 w 1570"/>
              <a:gd name="T33" fmla="*/ 2147483647 h 1273"/>
              <a:gd name="T34" fmla="*/ 2147483647 w 1570"/>
              <a:gd name="T35" fmla="*/ 2147483647 h 1273"/>
              <a:gd name="T36" fmla="*/ 2147483647 w 1570"/>
              <a:gd name="T37" fmla="*/ 2147483647 h 1273"/>
              <a:gd name="T38" fmla="*/ 2147483647 w 1570"/>
              <a:gd name="T39" fmla="*/ 2147483647 h 1273"/>
              <a:gd name="T40" fmla="*/ 2147483647 w 1570"/>
              <a:gd name="T41" fmla="*/ 2147483647 h 1273"/>
              <a:gd name="T42" fmla="*/ 2147483647 w 1570"/>
              <a:gd name="T43" fmla="*/ 2147483647 h 1273"/>
              <a:gd name="T44" fmla="*/ 2147483647 w 1570"/>
              <a:gd name="T45" fmla="*/ 2147483647 h 1273"/>
              <a:gd name="T46" fmla="*/ 2147483647 w 1570"/>
              <a:gd name="T47" fmla="*/ 2147483647 h 1273"/>
              <a:gd name="T48" fmla="*/ 2147483647 w 1570"/>
              <a:gd name="T49" fmla="*/ 2147483647 h 1273"/>
              <a:gd name="T50" fmla="*/ 2147483647 w 1570"/>
              <a:gd name="T51" fmla="*/ 2147483647 h 1273"/>
              <a:gd name="T52" fmla="*/ 2147483647 w 1570"/>
              <a:gd name="T53" fmla="*/ 2147483647 h 1273"/>
              <a:gd name="T54" fmla="*/ 2147483647 w 1570"/>
              <a:gd name="T55" fmla="*/ 2147483647 h 1273"/>
              <a:gd name="T56" fmla="*/ 2147483647 w 1570"/>
              <a:gd name="T57" fmla="*/ 2147483647 h 1273"/>
              <a:gd name="T58" fmla="*/ 2147483647 w 1570"/>
              <a:gd name="T59" fmla="*/ 2147483647 h 1273"/>
              <a:gd name="T60" fmla="*/ 2147483647 w 1570"/>
              <a:gd name="T61" fmla="*/ 2147483647 h 1273"/>
              <a:gd name="T62" fmla="*/ 2147483647 w 1570"/>
              <a:gd name="T63" fmla="*/ 2147483647 h 1273"/>
              <a:gd name="T64" fmla="*/ 2147483647 w 1570"/>
              <a:gd name="T65" fmla="*/ 2147483647 h 1273"/>
              <a:gd name="T66" fmla="*/ 2147483647 w 1570"/>
              <a:gd name="T67" fmla="*/ 2147483647 h 1273"/>
              <a:gd name="T68" fmla="*/ 2147483647 w 1570"/>
              <a:gd name="T69" fmla="*/ 2147483647 h 1273"/>
              <a:gd name="T70" fmla="*/ 2147483647 w 1570"/>
              <a:gd name="T71" fmla="*/ 2147483647 h 1273"/>
              <a:gd name="T72" fmla="*/ 2147483647 w 1570"/>
              <a:gd name="T73" fmla="*/ 2147483647 h 1273"/>
              <a:gd name="T74" fmla="*/ 2147483647 w 1570"/>
              <a:gd name="T75" fmla="*/ 2147483647 h 1273"/>
              <a:gd name="T76" fmla="*/ 2147483647 w 1570"/>
              <a:gd name="T77" fmla="*/ 2147483647 h 1273"/>
              <a:gd name="T78" fmla="*/ 2147483647 w 1570"/>
              <a:gd name="T79" fmla="*/ 2147483647 h 1273"/>
              <a:gd name="T80" fmla="*/ 2147483647 w 1570"/>
              <a:gd name="T81" fmla="*/ 2147483647 h 1273"/>
              <a:gd name="T82" fmla="*/ 2147483647 w 1570"/>
              <a:gd name="T83" fmla="*/ 2147483647 h 1273"/>
              <a:gd name="T84" fmla="*/ 2147483647 w 1570"/>
              <a:gd name="T85" fmla="*/ 2147483647 h 1273"/>
              <a:gd name="T86" fmla="*/ 2147483647 w 1570"/>
              <a:gd name="T87" fmla="*/ 2147483647 h 1273"/>
              <a:gd name="T88" fmla="*/ 2147483647 w 1570"/>
              <a:gd name="T89" fmla="*/ 2147483647 h 1273"/>
              <a:gd name="T90" fmla="*/ 2147483647 w 1570"/>
              <a:gd name="T91" fmla="*/ 2147483647 h 1273"/>
              <a:gd name="T92" fmla="*/ 2147483647 w 1570"/>
              <a:gd name="T93" fmla="*/ 2147483647 h 1273"/>
              <a:gd name="T94" fmla="*/ 2147483647 w 1570"/>
              <a:gd name="T95" fmla="*/ 2147483647 h 12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70"/>
              <a:gd name="T145" fmla="*/ 0 h 1273"/>
              <a:gd name="T146" fmla="*/ 1570 w 1570"/>
              <a:gd name="T147" fmla="*/ 1273 h 12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70" h="1273">
                <a:moveTo>
                  <a:pt x="1566" y="116"/>
                </a:moveTo>
                <a:cubicBezTo>
                  <a:pt x="1562" y="106"/>
                  <a:pt x="1507" y="91"/>
                  <a:pt x="1473" y="80"/>
                </a:cubicBezTo>
                <a:cubicBezTo>
                  <a:pt x="1439" y="69"/>
                  <a:pt x="1400" y="58"/>
                  <a:pt x="1363" y="49"/>
                </a:cubicBezTo>
                <a:cubicBezTo>
                  <a:pt x="1326" y="40"/>
                  <a:pt x="1299" y="33"/>
                  <a:pt x="1250" y="26"/>
                </a:cubicBezTo>
                <a:cubicBezTo>
                  <a:pt x="1201" y="19"/>
                  <a:pt x="1117" y="8"/>
                  <a:pt x="1068" y="4"/>
                </a:cubicBezTo>
                <a:cubicBezTo>
                  <a:pt x="1019" y="0"/>
                  <a:pt x="997" y="2"/>
                  <a:pt x="955" y="4"/>
                </a:cubicBezTo>
                <a:cubicBezTo>
                  <a:pt x="913" y="6"/>
                  <a:pt x="865" y="10"/>
                  <a:pt x="816" y="17"/>
                </a:cubicBezTo>
                <a:cubicBezTo>
                  <a:pt x="767" y="24"/>
                  <a:pt x="701" y="40"/>
                  <a:pt x="660" y="49"/>
                </a:cubicBezTo>
                <a:cubicBezTo>
                  <a:pt x="619" y="58"/>
                  <a:pt x="603" y="63"/>
                  <a:pt x="569" y="72"/>
                </a:cubicBezTo>
                <a:cubicBezTo>
                  <a:pt x="535" y="81"/>
                  <a:pt x="494" y="89"/>
                  <a:pt x="456" y="104"/>
                </a:cubicBezTo>
                <a:cubicBezTo>
                  <a:pt x="418" y="119"/>
                  <a:pt x="369" y="149"/>
                  <a:pt x="342" y="162"/>
                </a:cubicBezTo>
                <a:cubicBezTo>
                  <a:pt x="315" y="175"/>
                  <a:pt x="320" y="170"/>
                  <a:pt x="297" y="185"/>
                </a:cubicBezTo>
                <a:cubicBezTo>
                  <a:pt x="274" y="200"/>
                  <a:pt x="233" y="230"/>
                  <a:pt x="206" y="253"/>
                </a:cubicBezTo>
                <a:cubicBezTo>
                  <a:pt x="179" y="276"/>
                  <a:pt x="157" y="298"/>
                  <a:pt x="138" y="321"/>
                </a:cubicBezTo>
                <a:cubicBezTo>
                  <a:pt x="119" y="344"/>
                  <a:pt x="110" y="363"/>
                  <a:pt x="93" y="389"/>
                </a:cubicBezTo>
                <a:cubicBezTo>
                  <a:pt x="76" y="415"/>
                  <a:pt x="50" y="446"/>
                  <a:pt x="36" y="479"/>
                </a:cubicBezTo>
                <a:cubicBezTo>
                  <a:pt x="22" y="512"/>
                  <a:pt x="14" y="554"/>
                  <a:pt x="9" y="587"/>
                </a:cubicBezTo>
                <a:cubicBezTo>
                  <a:pt x="4" y="620"/>
                  <a:pt x="0" y="641"/>
                  <a:pt x="6" y="680"/>
                </a:cubicBezTo>
                <a:cubicBezTo>
                  <a:pt x="12" y="719"/>
                  <a:pt x="33" y="781"/>
                  <a:pt x="48" y="820"/>
                </a:cubicBezTo>
                <a:cubicBezTo>
                  <a:pt x="63" y="859"/>
                  <a:pt x="74" y="885"/>
                  <a:pt x="93" y="911"/>
                </a:cubicBezTo>
                <a:cubicBezTo>
                  <a:pt x="112" y="937"/>
                  <a:pt x="131" y="953"/>
                  <a:pt x="161" y="979"/>
                </a:cubicBezTo>
                <a:cubicBezTo>
                  <a:pt x="191" y="1005"/>
                  <a:pt x="238" y="1044"/>
                  <a:pt x="274" y="1070"/>
                </a:cubicBezTo>
                <a:cubicBezTo>
                  <a:pt x="310" y="1096"/>
                  <a:pt x="340" y="1117"/>
                  <a:pt x="378" y="1136"/>
                </a:cubicBezTo>
                <a:cubicBezTo>
                  <a:pt x="416" y="1155"/>
                  <a:pt x="458" y="1168"/>
                  <a:pt x="501" y="1183"/>
                </a:cubicBezTo>
                <a:cubicBezTo>
                  <a:pt x="544" y="1198"/>
                  <a:pt x="592" y="1217"/>
                  <a:pt x="637" y="1228"/>
                </a:cubicBezTo>
                <a:cubicBezTo>
                  <a:pt x="682" y="1239"/>
                  <a:pt x="725" y="1244"/>
                  <a:pt x="773" y="1251"/>
                </a:cubicBezTo>
                <a:cubicBezTo>
                  <a:pt x="821" y="1258"/>
                  <a:pt x="867" y="1269"/>
                  <a:pt x="924" y="1271"/>
                </a:cubicBezTo>
                <a:cubicBezTo>
                  <a:pt x="981" y="1273"/>
                  <a:pt x="1050" y="1270"/>
                  <a:pt x="1113" y="1265"/>
                </a:cubicBezTo>
                <a:cubicBezTo>
                  <a:pt x="1176" y="1260"/>
                  <a:pt x="1245" y="1249"/>
                  <a:pt x="1302" y="1238"/>
                </a:cubicBezTo>
                <a:cubicBezTo>
                  <a:pt x="1359" y="1227"/>
                  <a:pt x="1419" y="1211"/>
                  <a:pt x="1452" y="1202"/>
                </a:cubicBezTo>
                <a:cubicBezTo>
                  <a:pt x="1485" y="1193"/>
                  <a:pt x="1494" y="1187"/>
                  <a:pt x="1499" y="1183"/>
                </a:cubicBezTo>
                <a:cubicBezTo>
                  <a:pt x="1504" y="1179"/>
                  <a:pt x="1497" y="1184"/>
                  <a:pt x="1482" y="1178"/>
                </a:cubicBezTo>
                <a:cubicBezTo>
                  <a:pt x="1467" y="1172"/>
                  <a:pt x="1427" y="1155"/>
                  <a:pt x="1407" y="1145"/>
                </a:cubicBezTo>
                <a:cubicBezTo>
                  <a:pt x="1387" y="1135"/>
                  <a:pt x="1382" y="1127"/>
                  <a:pt x="1363" y="1115"/>
                </a:cubicBezTo>
                <a:cubicBezTo>
                  <a:pt x="1344" y="1103"/>
                  <a:pt x="1321" y="1093"/>
                  <a:pt x="1295" y="1070"/>
                </a:cubicBezTo>
                <a:cubicBezTo>
                  <a:pt x="1269" y="1047"/>
                  <a:pt x="1227" y="1005"/>
                  <a:pt x="1204" y="979"/>
                </a:cubicBezTo>
                <a:cubicBezTo>
                  <a:pt x="1181" y="953"/>
                  <a:pt x="1172" y="935"/>
                  <a:pt x="1159" y="911"/>
                </a:cubicBezTo>
                <a:cubicBezTo>
                  <a:pt x="1146" y="887"/>
                  <a:pt x="1135" y="863"/>
                  <a:pt x="1125" y="836"/>
                </a:cubicBezTo>
                <a:cubicBezTo>
                  <a:pt x="1115" y="809"/>
                  <a:pt x="1104" y="781"/>
                  <a:pt x="1098" y="752"/>
                </a:cubicBezTo>
                <a:cubicBezTo>
                  <a:pt x="1092" y="723"/>
                  <a:pt x="1092" y="687"/>
                  <a:pt x="1091" y="661"/>
                </a:cubicBezTo>
                <a:cubicBezTo>
                  <a:pt x="1090" y="635"/>
                  <a:pt x="1084" y="623"/>
                  <a:pt x="1091" y="593"/>
                </a:cubicBezTo>
                <a:cubicBezTo>
                  <a:pt x="1098" y="563"/>
                  <a:pt x="1123" y="513"/>
                  <a:pt x="1136" y="480"/>
                </a:cubicBezTo>
                <a:cubicBezTo>
                  <a:pt x="1149" y="447"/>
                  <a:pt x="1151" y="425"/>
                  <a:pt x="1170" y="395"/>
                </a:cubicBezTo>
                <a:cubicBezTo>
                  <a:pt x="1189" y="365"/>
                  <a:pt x="1225" y="325"/>
                  <a:pt x="1250" y="298"/>
                </a:cubicBezTo>
                <a:cubicBezTo>
                  <a:pt x="1275" y="271"/>
                  <a:pt x="1294" y="252"/>
                  <a:pt x="1320" y="233"/>
                </a:cubicBezTo>
                <a:cubicBezTo>
                  <a:pt x="1346" y="214"/>
                  <a:pt x="1378" y="200"/>
                  <a:pt x="1408" y="185"/>
                </a:cubicBezTo>
                <a:cubicBezTo>
                  <a:pt x="1438" y="170"/>
                  <a:pt x="1473" y="151"/>
                  <a:pt x="1499" y="140"/>
                </a:cubicBezTo>
                <a:cubicBezTo>
                  <a:pt x="1525" y="129"/>
                  <a:pt x="1570" y="126"/>
                  <a:pt x="1566" y="116"/>
                </a:cubicBezTo>
                <a:close/>
              </a:path>
            </a:pathLst>
          </a:custGeom>
          <a:solidFill>
            <a:srgbClr val="FFFF00"/>
          </a:solidFill>
          <a:ln w="9525">
            <a:solidFill>
              <a:schemeClr val="tx1"/>
            </a:solidFill>
            <a:round/>
            <a:headEnd/>
            <a:tailEnd/>
          </a:ln>
        </p:spPr>
        <p:txBody>
          <a:bodyPr/>
          <a:lstStyle/>
          <a:p>
            <a:endParaRPr lang="es-CO"/>
          </a:p>
        </p:txBody>
      </p:sp>
      <p:sp>
        <p:nvSpPr>
          <p:cNvPr id="3" name="Text Box 3"/>
          <p:cNvSpPr txBox="1">
            <a:spLocks noChangeArrowheads="1"/>
          </p:cNvSpPr>
          <p:nvPr/>
        </p:nvSpPr>
        <p:spPr bwMode="auto">
          <a:xfrm>
            <a:off x="2268538" y="3570288"/>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t>7</a:t>
            </a:r>
          </a:p>
        </p:txBody>
      </p:sp>
      <p:sp>
        <p:nvSpPr>
          <p:cNvPr id="4" name="Text Box 4"/>
          <p:cNvSpPr txBox="1">
            <a:spLocks noChangeArrowheads="1"/>
          </p:cNvSpPr>
          <p:nvPr/>
        </p:nvSpPr>
        <p:spPr bwMode="auto">
          <a:xfrm>
            <a:off x="7453313" y="3860800"/>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t>6</a:t>
            </a:r>
          </a:p>
        </p:txBody>
      </p:sp>
      <p:sp>
        <p:nvSpPr>
          <p:cNvPr id="5" name="Text Box 5"/>
          <p:cNvSpPr txBox="1">
            <a:spLocks noChangeArrowheads="1"/>
          </p:cNvSpPr>
          <p:nvPr/>
        </p:nvSpPr>
        <p:spPr bwMode="auto">
          <a:xfrm>
            <a:off x="6948488" y="4292600"/>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t>5</a:t>
            </a:r>
          </a:p>
        </p:txBody>
      </p:sp>
      <p:sp>
        <p:nvSpPr>
          <p:cNvPr id="6" name="Text Box 6"/>
          <p:cNvSpPr txBox="1">
            <a:spLocks noChangeArrowheads="1"/>
          </p:cNvSpPr>
          <p:nvPr/>
        </p:nvSpPr>
        <p:spPr bwMode="auto">
          <a:xfrm>
            <a:off x="2339975" y="4292600"/>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t>5</a:t>
            </a:r>
          </a:p>
        </p:txBody>
      </p:sp>
      <p:sp>
        <p:nvSpPr>
          <p:cNvPr id="7" name="Text Box 7"/>
          <p:cNvSpPr txBox="1">
            <a:spLocks noChangeArrowheads="1"/>
          </p:cNvSpPr>
          <p:nvPr/>
        </p:nvSpPr>
        <p:spPr bwMode="auto">
          <a:xfrm>
            <a:off x="2916238" y="3860800"/>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t>6</a:t>
            </a:r>
          </a:p>
        </p:txBody>
      </p:sp>
      <p:sp>
        <p:nvSpPr>
          <p:cNvPr id="8" name="Oval 8"/>
          <p:cNvSpPr>
            <a:spLocks noChangeArrowheads="1"/>
          </p:cNvSpPr>
          <p:nvPr/>
        </p:nvSpPr>
        <p:spPr bwMode="auto">
          <a:xfrm>
            <a:off x="323850" y="3141663"/>
            <a:ext cx="3168650" cy="20161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9" name="Oval 9"/>
          <p:cNvSpPr>
            <a:spLocks noChangeArrowheads="1"/>
          </p:cNvSpPr>
          <p:nvPr/>
        </p:nvSpPr>
        <p:spPr bwMode="auto">
          <a:xfrm>
            <a:off x="6659563" y="3284538"/>
            <a:ext cx="2160587" cy="18002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0" name="Text Box 10"/>
          <p:cNvSpPr txBox="1">
            <a:spLocks noChangeArrowheads="1"/>
          </p:cNvSpPr>
          <p:nvPr/>
        </p:nvSpPr>
        <p:spPr bwMode="auto">
          <a:xfrm>
            <a:off x="34925" y="3213100"/>
            <a:ext cx="647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a:latin typeface="Arial Black" pitchFamily="34" charset="0"/>
              </a:rPr>
              <a:t>A</a:t>
            </a:r>
          </a:p>
        </p:txBody>
      </p:sp>
      <p:sp>
        <p:nvSpPr>
          <p:cNvPr id="11" name="Text Box 11"/>
          <p:cNvSpPr txBox="1">
            <a:spLocks noChangeArrowheads="1"/>
          </p:cNvSpPr>
          <p:nvPr/>
        </p:nvSpPr>
        <p:spPr bwMode="auto">
          <a:xfrm>
            <a:off x="8677275" y="3213100"/>
            <a:ext cx="647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a:latin typeface="Arial Black" pitchFamily="34" charset="0"/>
              </a:rPr>
              <a:t>B</a:t>
            </a:r>
          </a:p>
        </p:txBody>
      </p:sp>
      <p:sp>
        <p:nvSpPr>
          <p:cNvPr id="12" name="Text Box 12"/>
          <p:cNvSpPr txBox="1">
            <a:spLocks noChangeArrowheads="1"/>
          </p:cNvSpPr>
          <p:nvPr/>
        </p:nvSpPr>
        <p:spPr bwMode="auto">
          <a:xfrm>
            <a:off x="0" y="836613"/>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AU" altLang="es-CO" sz="2400" dirty="0" smtClean="0">
                <a:latin typeface="Snap ITC" panose="04040A07060A02020202" pitchFamily="82" charset="0"/>
              </a:rPr>
              <a:t>Set “A  minus  B”, which is represented by A – B, is the set formed by elements belong to A and do not belong to B.</a:t>
            </a:r>
            <a:endParaRPr lang="en-AU" altLang="es-CO" sz="2400" dirty="0">
              <a:latin typeface="Snap ITC" panose="04040A07060A02020202" pitchFamily="82" charset="0"/>
            </a:endParaRPr>
          </a:p>
        </p:txBody>
      </p:sp>
      <p:sp>
        <p:nvSpPr>
          <p:cNvPr id="15" name="Text Box 15"/>
          <p:cNvSpPr txBox="1">
            <a:spLocks noChangeArrowheads="1"/>
          </p:cNvSpPr>
          <p:nvPr/>
        </p:nvSpPr>
        <p:spPr bwMode="auto">
          <a:xfrm>
            <a:off x="0" y="2060575"/>
            <a:ext cx="33840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b="1" dirty="0" smtClean="0">
                <a:solidFill>
                  <a:srgbClr val="E71505"/>
                </a:solidFill>
                <a:latin typeface="Ravie" panose="04040805050809020602" pitchFamily="82" charset="0"/>
              </a:rPr>
              <a:t>For example:</a:t>
            </a:r>
            <a:endParaRPr lang="en-AU" altLang="es-CO" sz="2800" b="1" dirty="0">
              <a:solidFill>
                <a:srgbClr val="E71505"/>
              </a:solidFill>
              <a:latin typeface="Ravie" panose="04040805050809020602" pitchFamily="82" charset="0"/>
            </a:endParaRPr>
          </a:p>
        </p:txBody>
      </p:sp>
      <p:sp>
        <p:nvSpPr>
          <p:cNvPr id="17" name="Text Box 17"/>
          <p:cNvSpPr txBox="1">
            <a:spLocks noChangeArrowheads="1"/>
          </p:cNvSpPr>
          <p:nvPr/>
        </p:nvSpPr>
        <p:spPr bwMode="auto">
          <a:xfrm>
            <a:off x="8101013" y="4365625"/>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t>9</a:t>
            </a:r>
          </a:p>
        </p:txBody>
      </p:sp>
      <p:sp>
        <p:nvSpPr>
          <p:cNvPr id="18" name="Text Box 18"/>
          <p:cNvSpPr txBox="1">
            <a:spLocks noChangeArrowheads="1"/>
          </p:cNvSpPr>
          <p:nvPr/>
        </p:nvSpPr>
        <p:spPr bwMode="auto">
          <a:xfrm>
            <a:off x="8027988" y="3429000"/>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t>8</a:t>
            </a:r>
          </a:p>
        </p:txBody>
      </p:sp>
      <p:sp>
        <p:nvSpPr>
          <p:cNvPr id="19" name="Text Box 19"/>
          <p:cNvSpPr txBox="1">
            <a:spLocks noChangeArrowheads="1"/>
          </p:cNvSpPr>
          <p:nvPr/>
        </p:nvSpPr>
        <p:spPr bwMode="auto">
          <a:xfrm>
            <a:off x="6877050" y="3573463"/>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t>7</a:t>
            </a:r>
          </a:p>
        </p:txBody>
      </p:sp>
      <p:sp>
        <p:nvSpPr>
          <p:cNvPr id="20" name="Text Box 20"/>
          <p:cNvSpPr txBox="1">
            <a:spLocks noChangeArrowheads="1"/>
          </p:cNvSpPr>
          <p:nvPr/>
        </p:nvSpPr>
        <p:spPr bwMode="auto">
          <a:xfrm>
            <a:off x="684213" y="4149725"/>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t>3</a:t>
            </a:r>
          </a:p>
        </p:txBody>
      </p:sp>
      <p:sp>
        <p:nvSpPr>
          <p:cNvPr id="21" name="Text Box 21"/>
          <p:cNvSpPr txBox="1">
            <a:spLocks noChangeArrowheads="1"/>
          </p:cNvSpPr>
          <p:nvPr/>
        </p:nvSpPr>
        <p:spPr bwMode="auto">
          <a:xfrm>
            <a:off x="863600" y="3462338"/>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t>1</a:t>
            </a:r>
          </a:p>
        </p:txBody>
      </p:sp>
      <p:sp>
        <p:nvSpPr>
          <p:cNvPr id="22" name="Text Box 22"/>
          <p:cNvSpPr txBox="1">
            <a:spLocks noChangeArrowheads="1"/>
          </p:cNvSpPr>
          <p:nvPr/>
        </p:nvSpPr>
        <p:spPr bwMode="auto">
          <a:xfrm>
            <a:off x="1331913" y="4437063"/>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t>4</a:t>
            </a:r>
          </a:p>
        </p:txBody>
      </p:sp>
      <p:sp>
        <p:nvSpPr>
          <p:cNvPr id="23" name="Text Box 23"/>
          <p:cNvSpPr txBox="1">
            <a:spLocks noChangeArrowheads="1"/>
          </p:cNvSpPr>
          <p:nvPr/>
        </p:nvSpPr>
        <p:spPr bwMode="auto">
          <a:xfrm>
            <a:off x="1511300" y="3284538"/>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t>2</a:t>
            </a:r>
          </a:p>
        </p:txBody>
      </p:sp>
      <p:sp>
        <p:nvSpPr>
          <p:cNvPr id="25" name="Oval 26"/>
          <p:cNvSpPr>
            <a:spLocks noChangeArrowheads="1"/>
          </p:cNvSpPr>
          <p:nvPr/>
        </p:nvSpPr>
        <p:spPr bwMode="auto">
          <a:xfrm>
            <a:off x="2627313" y="3141663"/>
            <a:ext cx="3168650" cy="20161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26" name="WordArt 28"/>
          <p:cNvSpPr>
            <a:spLocks noChangeArrowheads="1" noChangeShapeType="1" noTextEdit="1"/>
          </p:cNvSpPr>
          <p:nvPr/>
        </p:nvSpPr>
        <p:spPr bwMode="auto">
          <a:xfrm>
            <a:off x="1547813" y="152400"/>
            <a:ext cx="6048375" cy="5048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AU" sz="4000" kern="10" dirty="0" smtClean="0">
                <a:ln>
                  <a:solidFill>
                    <a:sysClr val="windowText" lastClr="000000"/>
                  </a:solidFill>
                </a:ln>
                <a:solidFill>
                  <a:srgbClr val="FF0000"/>
                </a:solidFill>
                <a:effectLst>
                  <a:outerShdw dist="50800" dir="2700000" sx="101000" sy="101000" algn="ctr" rotWithShape="0">
                    <a:schemeClr val="tx1"/>
                  </a:outerShdw>
                </a:effectLst>
                <a:latin typeface="Impact"/>
              </a:rPr>
              <a:t>DIFFERENCE OF SETS</a:t>
            </a:r>
            <a:endParaRPr lang="en-AU" sz="4000" kern="10" dirty="0">
              <a:ln>
                <a:solidFill>
                  <a:sysClr val="windowText" lastClr="000000"/>
                </a:solidFill>
              </a:ln>
              <a:solidFill>
                <a:srgbClr val="FF0000"/>
              </a:solidFill>
              <a:effectLst>
                <a:outerShdw dist="50800" dir="2700000" sx="101000" sy="101000" algn="ctr" rotWithShape="0">
                  <a:schemeClr val="tx1"/>
                </a:outerShdw>
              </a:effectLst>
              <a:latin typeface="Impact"/>
            </a:endParaRPr>
          </a:p>
        </p:txBody>
      </p:sp>
      <p:sp>
        <p:nvSpPr>
          <p:cNvPr id="27" name="Oval 25"/>
          <p:cNvSpPr>
            <a:spLocks noChangeArrowheads="1"/>
          </p:cNvSpPr>
          <p:nvPr/>
        </p:nvSpPr>
        <p:spPr bwMode="auto">
          <a:xfrm>
            <a:off x="4356100" y="3284538"/>
            <a:ext cx="2160588" cy="18002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28" name="27 CuadroTexto"/>
          <p:cNvSpPr txBox="1"/>
          <p:nvPr/>
        </p:nvSpPr>
        <p:spPr>
          <a:xfrm>
            <a:off x="287076" y="2583795"/>
            <a:ext cx="8569847" cy="461665"/>
          </a:xfrm>
          <a:prstGeom prst="rect">
            <a:avLst/>
          </a:prstGeom>
          <a:noFill/>
        </p:spPr>
        <p:txBody>
          <a:bodyPr wrap="none" rtlCol="0">
            <a:spAutoFit/>
          </a:bodyPr>
          <a:lstStyle/>
          <a:p>
            <a:r>
              <a:rPr lang="es-CO" sz="2400" dirty="0" smtClean="0">
                <a:latin typeface="Snap ITC" panose="04040A07060A02020202" pitchFamily="82" charset="0"/>
              </a:rPr>
              <a:t>A = {1, 2, 3, 4, 5, 6, 7} and B = {5, 6, 7, 8, 9}</a:t>
            </a:r>
            <a:endParaRPr lang="es-CO" sz="2400" dirty="0">
              <a:latin typeface="Snap ITC" panose="04040A07060A02020202" pitchFamily="82" charset="0"/>
            </a:endParaRPr>
          </a:p>
        </p:txBody>
      </p:sp>
      <p:sp>
        <p:nvSpPr>
          <p:cNvPr id="29" name="28 CuadroTexto"/>
          <p:cNvSpPr txBox="1"/>
          <p:nvPr/>
        </p:nvSpPr>
        <p:spPr>
          <a:xfrm>
            <a:off x="2532082" y="5373216"/>
            <a:ext cx="4079835" cy="523220"/>
          </a:xfrm>
          <a:prstGeom prst="rect">
            <a:avLst/>
          </a:prstGeom>
          <a:noFill/>
        </p:spPr>
        <p:txBody>
          <a:bodyPr wrap="none" rtlCol="0">
            <a:spAutoFit/>
          </a:bodyPr>
          <a:lstStyle/>
          <a:p>
            <a:r>
              <a:rPr lang="es-CO" sz="2800" dirty="0" smtClean="0">
                <a:latin typeface="Snap ITC" panose="04040A07060A02020202" pitchFamily="82" charset="0"/>
              </a:rPr>
              <a:t>A – B = {1, 2, 3, 4}</a:t>
            </a:r>
            <a:endParaRPr lang="es-CO" sz="2800" dirty="0">
              <a:latin typeface="Snap ITC" panose="04040A07060A02020202" pitchFamily="82" charset="0"/>
            </a:endParaRPr>
          </a:p>
        </p:txBody>
      </p:sp>
      <p:sp>
        <p:nvSpPr>
          <p:cNvPr id="30" name="29 CuadroTexto"/>
          <p:cNvSpPr txBox="1"/>
          <p:nvPr/>
        </p:nvSpPr>
        <p:spPr>
          <a:xfrm>
            <a:off x="1792232" y="5896436"/>
            <a:ext cx="5559535" cy="523220"/>
          </a:xfrm>
          <a:prstGeom prst="rect">
            <a:avLst/>
          </a:prstGeom>
          <a:noFill/>
        </p:spPr>
        <p:txBody>
          <a:bodyPr wrap="none" rtlCol="0">
            <a:spAutoFit/>
          </a:bodyPr>
          <a:lstStyle/>
          <a:p>
            <a:r>
              <a:rPr lang="es-CO" sz="2800" dirty="0" smtClean="0">
                <a:solidFill>
                  <a:srgbClr val="0000FF"/>
                </a:solidFill>
                <a:latin typeface="Snap ITC" panose="04040A07060A02020202" pitchFamily="82" charset="0"/>
              </a:rPr>
              <a:t>A – B = {x |x </a:t>
            </a:r>
            <a:r>
              <a:rPr lang="es-CO" sz="2800" dirty="0" smtClean="0">
                <a:solidFill>
                  <a:srgbClr val="0000FF"/>
                </a:solidFill>
                <a:latin typeface="Snap ITC" panose="04040A07060A02020202" pitchFamily="82" charset="0"/>
                <a:sym typeface="Symbol"/>
              </a:rPr>
              <a:t> A  x  B}</a:t>
            </a:r>
            <a:endParaRPr lang="es-CO" sz="2800" dirty="0">
              <a:solidFill>
                <a:srgbClr val="0000FF"/>
              </a:solidFill>
              <a:latin typeface="Snap ITC" panose="04040A07060A02020202" pitchFamily="82" charset="0"/>
            </a:endParaRPr>
          </a:p>
        </p:txBody>
      </p:sp>
    </p:spTree>
    <p:extLst>
      <p:ext uri="{BB962C8B-B14F-4D97-AF65-F5344CB8AC3E}">
        <p14:creationId xmlns:p14="http://schemas.microsoft.com/office/powerpoint/2010/main" val="340672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ppt_x</p:attrName>
                                        </p:attrNameLst>
                                      </p:cBhvr>
                                      <p:tavLst>
                                        <p:tav tm="0">
                                          <p:val>
                                            <p:strVal val="#ppt_x-.2"/>
                                          </p:val>
                                        </p:tav>
                                        <p:tav tm="100000">
                                          <p:val>
                                            <p:strVal val="#ppt_x"/>
                                          </p:val>
                                        </p:tav>
                                      </p:tavLst>
                                    </p:anim>
                                    <p:anim calcmode="lin" valueType="num">
                                      <p:cBhvr>
                                        <p:cTn id="8"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ppt_x</p:attrName>
                                        </p:attrNameLst>
                                      </p:cBhvr>
                                      <p:tavLst>
                                        <p:tav tm="0">
                                          <p:val>
                                            <p:strVal val="#ppt_x-.2"/>
                                          </p:val>
                                        </p:tav>
                                        <p:tav tm="100000">
                                          <p:val>
                                            <p:strVal val="#ppt_x"/>
                                          </p:val>
                                        </p:tav>
                                      </p:tavLst>
                                    </p:anim>
                                    <p:anim calcmode="lin" valueType="num">
                                      <p:cBhvr>
                                        <p:cTn id="19"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type="lt">
                                    <p:tmAbs val="100"/>
                                  </p:iterate>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20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20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2000"/>
                                        <p:tgtEl>
                                          <p:spTgt spid="2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2000"/>
                                        <p:tgtEl>
                                          <p:spTgt spid="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2000"/>
                                        <p:tgtEl>
                                          <p:spTgt spid="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2000"/>
                                        <p:tgtEl>
                                          <p:spTgt spid="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20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2000"/>
                                        <p:tgtEl>
                                          <p:spTgt spid="22"/>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heel(1)">
                                      <p:cBhvr>
                                        <p:cTn id="56" dur="2000"/>
                                        <p:tgtEl>
                                          <p:spTgt spid="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2000"/>
                                        <p:tgtEl>
                                          <p:spTgt spid="1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2000"/>
                                        <p:tgtEl>
                                          <p:spTgt spid="1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2000"/>
                                        <p:tgtEl>
                                          <p:spTgt spid="1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2000"/>
                                        <p:tgtEl>
                                          <p:spTgt spid="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2000"/>
                                        <p:tgtEl>
                                          <p:spTgt spid="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20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63" presetClass="path" presetSubtype="0" accel="50000" decel="50000" fill="hold" grpId="1" nodeType="clickEffect">
                                  <p:stCondLst>
                                    <p:cond delay="0"/>
                                  </p:stCondLst>
                                  <p:childTnLst>
                                    <p:animMotion origin="layout" path="M 0.0 0.0  L 0.25 0.0  E" pathEditMode="relative" ptsTypes="">
                                      <p:cBhvr>
                                        <p:cTn id="78" dur="2000" fill="hold"/>
                                        <p:tgtEl>
                                          <p:spTgt spid="8"/>
                                        </p:tgtEl>
                                        <p:attrNameLst>
                                          <p:attrName>ppt_x</p:attrName>
                                          <p:attrName>ppt_y</p:attrName>
                                        </p:attrNameLst>
                                      </p:cBhvr>
                                    </p:animMotion>
                                  </p:childTnLst>
                                </p:cTn>
                              </p:par>
                              <p:par>
                                <p:cTn id="79" presetID="35" presetClass="path" presetSubtype="0" accel="50000" decel="50000" fill="hold" grpId="1" nodeType="withEffect">
                                  <p:stCondLst>
                                    <p:cond delay="0"/>
                                  </p:stCondLst>
                                  <p:childTnLst>
                                    <p:animMotion origin="layout" path="M 0.25 -1.48148E-6 L 3.61111E-6 -1.48148E-6 " pathEditMode="relative" rAng="0" ptsTypes="AA">
                                      <p:cBhvr>
                                        <p:cTn id="80" dur="2000" spd="-100000" fill="hold"/>
                                        <p:tgtEl>
                                          <p:spTgt spid="21"/>
                                        </p:tgtEl>
                                        <p:attrNameLst>
                                          <p:attrName>ppt_x</p:attrName>
                                          <p:attrName>ppt_y</p:attrName>
                                        </p:attrNameLst>
                                      </p:cBhvr>
                                      <p:rCtr x="-12500" y="0"/>
                                    </p:animMotion>
                                  </p:childTnLst>
                                </p:cTn>
                              </p:par>
                              <p:par>
                                <p:cTn id="81" presetID="35" presetClass="path" presetSubtype="0" accel="50000" decel="50000" fill="hold" grpId="1" nodeType="withEffect">
                                  <p:stCondLst>
                                    <p:cond delay="0"/>
                                  </p:stCondLst>
                                  <p:childTnLst>
                                    <p:animMotion origin="layout" path="M 0.25 -2.96296E-6 L -3.33333E-6 -2.96296E-6 " pathEditMode="relative" rAng="0" ptsTypes="AA">
                                      <p:cBhvr>
                                        <p:cTn id="82" dur="2000" spd="-100000" fill="hold"/>
                                        <p:tgtEl>
                                          <p:spTgt spid="23"/>
                                        </p:tgtEl>
                                        <p:attrNameLst>
                                          <p:attrName>ppt_x</p:attrName>
                                          <p:attrName>ppt_y</p:attrName>
                                        </p:attrNameLst>
                                      </p:cBhvr>
                                      <p:rCtr x="-12500" y="0"/>
                                    </p:animMotion>
                                  </p:childTnLst>
                                </p:cTn>
                              </p:par>
                              <p:par>
                                <p:cTn id="83" presetID="35" presetClass="path" presetSubtype="0" accel="50000" decel="50000" fill="hold" grpId="1" nodeType="withEffect">
                                  <p:stCondLst>
                                    <p:cond delay="0"/>
                                  </p:stCondLst>
                                  <p:childTnLst>
                                    <p:animMotion origin="layout" path="M 0.25 1.11111E-6 L 4.16667E-6 1.11111E-6 " pathEditMode="relative" rAng="0" ptsTypes="AA">
                                      <p:cBhvr>
                                        <p:cTn id="84" dur="2000" spd="-100000" fill="hold"/>
                                        <p:tgtEl>
                                          <p:spTgt spid="22"/>
                                        </p:tgtEl>
                                        <p:attrNameLst>
                                          <p:attrName>ppt_x</p:attrName>
                                          <p:attrName>ppt_y</p:attrName>
                                        </p:attrNameLst>
                                      </p:cBhvr>
                                      <p:rCtr x="-12500" y="0"/>
                                    </p:animMotion>
                                  </p:childTnLst>
                                </p:cTn>
                              </p:par>
                              <p:par>
                                <p:cTn id="85" presetID="35" presetClass="path" presetSubtype="0" accel="50000" decel="50000" fill="hold" grpId="1" nodeType="withEffect">
                                  <p:stCondLst>
                                    <p:cond delay="0"/>
                                  </p:stCondLst>
                                  <p:childTnLst>
                                    <p:animMotion origin="layout" path="M 0.25 -4.07407E-6 L 3.61111E-6 -4.07407E-6 " pathEditMode="relative" rAng="0" ptsTypes="AA">
                                      <p:cBhvr>
                                        <p:cTn id="86" dur="2000" spd="-100000" fill="hold"/>
                                        <p:tgtEl>
                                          <p:spTgt spid="20"/>
                                        </p:tgtEl>
                                        <p:attrNameLst>
                                          <p:attrName>ppt_x</p:attrName>
                                          <p:attrName>ppt_y</p:attrName>
                                        </p:attrNameLst>
                                      </p:cBhvr>
                                      <p:rCtr x="-12500" y="0"/>
                                    </p:animMotion>
                                  </p:childTnLst>
                                </p:cTn>
                              </p:par>
                              <p:par>
                                <p:cTn id="87" presetID="35" presetClass="path" presetSubtype="0" accel="50000" decel="50000" fill="hold" grpId="1" nodeType="withEffect">
                                  <p:stCondLst>
                                    <p:cond delay="0"/>
                                  </p:stCondLst>
                                  <p:childTnLst>
                                    <p:animMotion origin="layout" path="M 0.25208 -4.44444E-6 L 0.00208 -4.44444E-6 " pathEditMode="relative" rAng="0" ptsTypes="AA">
                                      <p:cBhvr>
                                        <p:cTn id="88" dur="2000" spd="-100000" fill="hold"/>
                                        <p:tgtEl>
                                          <p:spTgt spid="3"/>
                                        </p:tgtEl>
                                        <p:attrNameLst>
                                          <p:attrName>ppt_x</p:attrName>
                                          <p:attrName>ppt_y</p:attrName>
                                        </p:attrNameLst>
                                      </p:cBhvr>
                                      <p:rCtr x="-12500" y="0"/>
                                    </p:animMotion>
                                  </p:childTnLst>
                                </p:cTn>
                              </p:par>
                              <p:par>
                                <p:cTn id="89" presetID="35" presetClass="path" presetSubtype="0" accel="50000" decel="50000" fill="hold" grpId="1" nodeType="withEffect">
                                  <p:stCondLst>
                                    <p:cond delay="0"/>
                                  </p:stCondLst>
                                  <p:childTnLst>
                                    <p:animMotion origin="layout" path="M 0.24028 1.85185E-6 L -0.00972 1.85185E-6 " pathEditMode="relative" rAng="0" ptsTypes="AA">
                                      <p:cBhvr>
                                        <p:cTn id="90" dur="2000" spd="-100000" fill="hold"/>
                                        <p:tgtEl>
                                          <p:spTgt spid="10"/>
                                        </p:tgtEl>
                                        <p:attrNameLst>
                                          <p:attrName>ppt_x</p:attrName>
                                          <p:attrName>ppt_y</p:attrName>
                                        </p:attrNameLst>
                                      </p:cBhvr>
                                      <p:rCtr x="-12500" y="0"/>
                                    </p:animMotion>
                                  </p:childTnLst>
                                </p:cTn>
                              </p:par>
                              <p:par>
                                <p:cTn id="91" presetID="63" presetClass="path" presetSubtype="0" accel="50000" decel="50000" fill="hold" grpId="1" nodeType="withEffect">
                                  <p:stCondLst>
                                    <p:cond delay="0"/>
                                  </p:stCondLst>
                                  <p:childTnLst>
                                    <p:animMotion origin="layout" path="M 0.0 0.0  L 0.25 0.0  E" pathEditMode="relative" ptsTypes="">
                                      <p:cBhvr>
                                        <p:cTn id="92" dur="2000" fill="hold"/>
                                        <p:tgtEl>
                                          <p:spTgt spid="7"/>
                                        </p:tgtEl>
                                        <p:attrNameLst>
                                          <p:attrName>ppt_x</p:attrName>
                                          <p:attrName>ppt_y</p:attrName>
                                        </p:attrNameLst>
                                      </p:cBhvr>
                                    </p:animMotion>
                                  </p:childTnLst>
                                </p:cTn>
                              </p:par>
                              <p:par>
                                <p:cTn id="93" presetID="35" presetClass="path" presetSubtype="0" accel="50000" decel="50000" fill="hold" grpId="1" nodeType="withEffect">
                                  <p:stCondLst>
                                    <p:cond delay="0"/>
                                  </p:stCondLst>
                                  <p:childTnLst>
                                    <p:animMotion origin="layout" path="M 0.25209 4.44444E-6 L 0.00209 4.44444E-6 " pathEditMode="relative" rAng="0" ptsTypes="AA">
                                      <p:cBhvr>
                                        <p:cTn id="94" dur="2000" spd="-100000" fill="hold"/>
                                        <p:tgtEl>
                                          <p:spTgt spid="6"/>
                                        </p:tgtEl>
                                        <p:attrNameLst>
                                          <p:attrName>ppt_x</p:attrName>
                                          <p:attrName>ppt_y</p:attrName>
                                        </p:attrNameLst>
                                      </p:cBhvr>
                                      <p:rCtr x="-12500" y="0"/>
                                    </p:animMotion>
                                  </p:childTnLst>
                                </p:cTn>
                              </p:par>
                              <p:par>
                                <p:cTn id="95" presetID="63" presetClass="path" presetSubtype="0" accel="50000" decel="50000" fill="hold" grpId="1" nodeType="withEffect">
                                  <p:stCondLst>
                                    <p:cond delay="0"/>
                                  </p:stCondLst>
                                  <p:childTnLst>
                                    <p:animMotion origin="layout" path="M -0.25191 4.81481E-6 L -0.00191 4.81481E-6 " pathEditMode="relative" rAng="0" ptsTypes="AA">
                                      <p:cBhvr>
                                        <p:cTn id="96" dur="2000" spd="-100000" fill="hold"/>
                                        <p:tgtEl>
                                          <p:spTgt spid="9"/>
                                        </p:tgtEl>
                                        <p:attrNameLst>
                                          <p:attrName>ppt_x</p:attrName>
                                          <p:attrName>ppt_y</p:attrName>
                                        </p:attrNameLst>
                                      </p:cBhvr>
                                      <p:rCtr x="12500" y="0"/>
                                    </p:animMotion>
                                  </p:childTnLst>
                                </p:cTn>
                              </p:par>
                              <p:par>
                                <p:cTn id="97" presetID="63" presetClass="path" presetSubtype="0" accel="50000" decel="50000" fill="hold" grpId="1" nodeType="withEffect">
                                  <p:stCondLst>
                                    <p:cond delay="0"/>
                                  </p:stCondLst>
                                  <p:childTnLst>
                                    <p:animMotion origin="layout" path="M -0.26371 1.85185E-6 L -0.01371 1.85185E-6 " pathEditMode="relative" rAng="0" ptsTypes="AA">
                                      <p:cBhvr>
                                        <p:cTn id="98" dur="2000" spd="-100000" fill="hold"/>
                                        <p:tgtEl>
                                          <p:spTgt spid="11"/>
                                        </p:tgtEl>
                                        <p:attrNameLst>
                                          <p:attrName>ppt_x</p:attrName>
                                          <p:attrName>ppt_y</p:attrName>
                                        </p:attrNameLst>
                                      </p:cBhvr>
                                      <p:rCtr x="12500" y="0"/>
                                    </p:animMotion>
                                  </p:childTnLst>
                                </p:cTn>
                              </p:par>
                              <p:par>
                                <p:cTn id="99" presetID="63" presetClass="path" presetSubtype="0" accel="50000" decel="50000" fill="hold" grpId="1" nodeType="withEffect">
                                  <p:stCondLst>
                                    <p:cond delay="0"/>
                                  </p:stCondLst>
                                  <p:childTnLst>
                                    <p:animMotion origin="layout" path="M -0.25208 -4.44444E-6 L -0.00208 -4.44444E-6 " pathEditMode="relative" rAng="0" ptsTypes="AA">
                                      <p:cBhvr>
                                        <p:cTn id="100" dur="2000" spd="-100000" fill="hold"/>
                                        <p:tgtEl>
                                          <p:spTgt spid="19"/>
                                        </p:tgtEl>
                                        <p:attrNameLst>
                                          <p:attrName>ppt_x</p:attrName>
                                          <p:attrName>ppt_y</p:attrName>
                                        </p:attrNameLst>
                                      </p:cBhvr>
                                      <p:rCtr x="12500" y="0"/>
                                    </p:animMotion>
                                  </p:childTnLst>
                                </p:cTn>
                              </p:par>
                              <p:par>
                                <p:cTn id="101" presetID="35" presetClass="path" presetSubtype="0" accel="50000" decel="50000" fill="hold" grpId="1" nodeType="withEffect">
                                  <p:stCondLst>
                                    <p:cond delay="0"/>
                                  </p:stCondLst>
                                  <p:childTnLst>
                                    <p:animMotion origin="layout" path="M 0.00399 -2.59259E-6 L -0.24601 -2.59259E-6 " pathEditMode="relative" rAng="0" ptsTypes="AA">
                                      <p:cBhvr>
                                        <p:cTn id="102" dur="2000" fill="hold"/>
                                        <p:tgtEl>
                                          <p:spTgt spid="4"/>
                                        </p:tgtEl>
                                        <p:attrNameLst>
                                          <p:attrName>ppt_x</p:attrName>
                                          <p:attrName>ppt_y</p:attrName>
                                        </p:attrNameLst>
                                      </p:cBhvr>
                                      <p:rCtr x="-12500" y="0"/>
                                    </p:animMotion>
                                  </p:childTnLst>
                                </p:cTn>
                              </p:par>
                              <p:par>
                                <p:cTn id="103" presetID="63" presetClass="path" presetSubtype="0" accel="50000" decel="50000" fill="hold" grpId="1" nodeType="withEffect">
                                  <p:stCondLst>
                                    <p:cond delay="0"/>
                                  </p:stCondLst>
                                  <p:childTnLst>
                                    <p:animMotion origin="layout" path="M -0.25208 4.44444E-6 L -0.00208 4.44444E-6 " pathEditMode="relative" rAng="0" ptsTypes="AA">
                                      <p:cBhvr>
                                        <p:cTn id="104" dur="2000" spd="-100000" fill="hold"/>
                                        <p:tgtEl>
                                          <p:spTgt spid="5"/>
                                        </p:tgtEl>
                                        <p:attrNameLst>
                                          <p:attrName>ppt_x</p:attrName>
                                          <p:attrName>ppt_y</p:attrName>
                                        </p:attrNameLst>
                                      </p:cBhvr>
                                      <p:rCtr x="12500" y="0"/>
                                    </p:animMotion>
                                  </p:childTnLst>
                                </p:cTn>
                              </p:par>
                              <p:par>
                                <p:cTn id="105" presetID="63" presetClass="path" presetSubtype="0" accel="50000" decel="50000" fill="hold" grpId="1" nodeType="withEffect">
                                  <p:stCondLst>
                                    <p:cond delay="0"/>
                                  </p:stCondLst>
                                  <p:childTnLst>
                                    <p:animMotion origin="layout" path="M -0.25208 3.7037E-7 L -0.00208 3.7037E-7 " pathEditMode="relative" rAng="0" ptsTypes="AA">
                                      <p:cBhvr>
                                        <p:cTn id="106" dur="2000" spd="-100000" fill="hold"/>
                                        <p:tgtEl>
                                          <p:spTgt spid="18"/>
                                        </p:tgtEl>
                                        <p:attrNameLst>
                                          <p:attrName>ppt_x</p:attrName>
                                          <p:attrName>ppt_y</p:attrName>
                                        </p:attrNameLst>
                                      </p:cBhvr>
                                      <p:rCtr x="12500" y="0"/>
                                    </p:animMotion>
                                  </p:childTnLst>
                                </p:cTn>
                              </p:par>
                              <p:par>
                                <p:cTn id="107" presetID="63" presetClass="path" presetSubtype="0" accel="50000" decel="50000" fill="hold" grpId="1" nodeType="withEffect">
                                  <p:stCondLst>
                                    <p:cond delay="0"/>
                                  </p:stCondLst>
                                  <p:childTnLst>
                                    <p:animMotion origin="layout" path="M -0.24427 0.00024 L -3.88889E-6 -0.00023 " pathEditMode="relative" rAng="0" ptsTypes="AA">
                                      <p:cBhvr>
                                        <p:cTn id="108" dur="2000" spd="-100000" fill="hold"/>
                                        <p:tgtEl>
                                          <p:spTgt spid="17"/>
                                        </p:tgtEl>
                                        <p:attrNameLst>
                                          <p:attrName>ppt_x</p:attrName>
                                          <p:attrName>ppt_y</p:attrName>
                                        </p:attrNameLst>
                                      </p:cBhvr>
                                      <p:rCtr x="12205" y="-23"/>
                                    </p:animMotion>
                                  </p:childTnLst>
                                </p:cTn>
                              </p:par>
                            </p:childTnLst>
                          </p:cTn>
                        </p:par>
                        <p:par>
                          <p:cTn id="109" fill="hold">
                            <p:stCondLst>
                              <p:cond delay="2000"/>
                            </p:stCondLst>
                            <p:childTnLst>
                              <p:par>
                                <p:cTn id="110" presetID="10" presetClass="entr" presetSubtype="0"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2000"/>
                                        <p:tgtEl>
                                          <p:spTgt spid="2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fade">
                                      <p:cBhvr>
                                        <p:cTn id="115" dur="2000"/>
                                        <p:tgtEl>
                                          <p:spTgt spid="27"/>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2"/>
                                        </p:tgtEl>
                                        <p:attrNameLst>
                                          <p:attrName>style.visibility</p:attrName>
                                        </p:attrNameLst>
                                      </p:cBhvr>
                                      <p:to>
                                        <p:strVal val="visible"/>
                                      </p:to>
                                    </p:set>
                                    <p:animEffect transition="in" filter="wipe(left)">
                                      <p:cBhvr>
                                        <p:cTn id="120" dur="2000"/>
                                        <p:tgtEl>
                                          <p:spTgt spid="2"/>
                                        </p:tgtEl>
                                      </p:cBhvr>
                                    </p:animEffec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iterate type="lt">
                                    <p:tmAbs val="100"/>
                                  </p:iterate>
                                  <p:childTnLst>
                                    <p:set>
                                      <p:cBhvr>
                                        <p:cTn id="124" dur="1" fill="hold">
                                          <p:stCondLst>
                                            <p:cond delay="0"/>
                                          </p:stCondLst>
                                        </p:cTn>
                                        <p:tgtEl>
                                          <p:spTgt spid="2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iterate type="lt">
                                    <p:tmAbs val="100"/>
                                  </p:iterate>
                                  <p:childTnLst>
                                    <p:set>
                                      <p:cBhvr>
                                        <p:cTn id="12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 grpId="1"/>
      <p:bldP spid="4" grpId="0"/>
      <p:bldP spid="4" grpId="1"/>
      <p:bldP spid="5" grpId="0"/>
      <p:bldP spid="5" grpId="1"/>
      <p:bldP spid="6" grpId="0"/>
      <p:bldP spid="6" grpId="1"/>
      <p:bldP spid="7" grpId="0"/>
      <p:bldP spid="7" grpId="1"/>
      <p:bldP spid="8" grpId="0" animBg="1"/>
      <p:bldP spid="8" grpId="1" animBg="1"/>
      <p:bldP spid="9" grpId="0" animBg="1"/>
      <p:bldP spid="9" grpId="1" animBg="1"/>
      <p:bldP spid="10" grpId="0"/>
      <p:bldP spid="10" grpId="1"/>
      <p:bldP spid="11" grpId="0"/>
      <p:bldP spid="11" grpId="1"/>
      <p:bldP spid="12" grpId="0"/>
      <p:bldP spid="15" grpId="0"/>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5" grpId="0" animBg="1"/>
      <p:bldP spid="26" grpId="0"/>
      <p:bldP spid="27" grpId="0" animBg="1"/>
      <p:bldP spid="28" grpId="0"/>
      <p:bldP spid="29" grpId="0"/>
      <p:bldP spid="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8"/>
          <p:cNvSpPr>
            <a:spLocks/>
          </p:cNvSpPr>
          <p:nvPr/>
        </p:nvSpPr>
        <p:spPr bwMode="auto">
          <a:xfrm>
            <a:off x="4983163" y="3278188"/>
            <a:ext cx="1533525" cy="1809750"/>
          </a:xfrm>
          <a:custGeom>
            <a:avLst/>
            <a:gdLst>
              <a:gd name="T0" fmla="*/ 2147483647 w 966"/>
              <a:gd name="T1" fmla="*/ 2147483647 h 1140"/>
              <a:gd name="T2" fmla="*/ 2147483647 w 966"/>
              <a:gd name="T3" fmla="*/ 2147483647 h 1140"/>
              <a:gd name="T4" fmla="*/ 2147483647 w 966"/>
              <a:gd name="T5" fmla="*/ 2147483647 h 1140"/>
              <a:gd name="T6" fmla="*/ 2147483647 w 966"/>
              <a:gd name="T7" fmla="*/ 2147483647 h 1140"/>
              <a:gd name="T8" fmla="*/ 2147483647 w 966"/>
              <a:gd name="T9" fmla="*/ 2147483647 h 1140"/>
              <a:gd name="T10" fmla="*/ 2147483647 w 966"/>
              <a:gd name="T11" fmla="*/ 2147483647 h 1140"/>
              <a:gd name="T12" fmla="*/ 2147483647 w 966"/>
              <a:gd name="T13" fmla="*/ 2147483647 h 1140"/>
              <a:gd name="T14" fmla="*/ 2147483647 w 966"/>
              <a:gd name="T15" fmla="*/ 2147483647 h 1140"/>
              <a:gd name="T16" fmla="*/ 2147483647 w 966"/>
              <a:gd name="T17" fmla="*/ 2147483647 h 1140"/>
              <a:gd name="T18" fmla="*/ 2147483647 w 966"/>
              <a:gd name="T19" fmla="*/ 2147483647 h 1140"/>
              <a:gd name="T20" fmla="*/ 2147483647 w 966"/>
              <a:gd name="T21" fmla="*/ 2147483647 h 1140"/>
              <a:gd name="T22" fmla="*/ 2147483647 w 966"/>
              <a:gd name="T23" fmla="*/ 2147483647 h 1140"/>
              <a:gd name="T24" fmla="*/ 2147483647 w 966"/>
              <a:gd name="T25" fmla="*/ 2147483647 h 1140"/>
              <a:gd name="T26" fmla="*/ 2147483647 w 966"/>
              <a:gd name="T27" fmla="*/ 2147483647 h 1140"/>
              <a:gd name="T28" fmla="*/ 2147483647 w 966"/>
              <a:gd name="T29" fmla="*/ 2147483647 h 1140"/>
              <a:gd name="T30" fmla="*/ 2147483647 w 966"/>
              <a:gd name="T31" fmla="*/ 2147483647 h 1140"/>
              <a:gd name="T32" fmla="*/ 2147483647 w 966"/>
              <a:gd name="T33" fmla="*/ 2147483647 h 1140"/>
              <a:gd name="T34" fmla="*/ 2147483647 w 966"/>
              <a:gd name="T35" fmla="*/ 2147483647 h 1140"/>
              <a:gd name="T36" fmla="*/ 2147483647 w 966"/>
              <a:gd name="T37" fmla="*/ 2147483647 h 1140"/>
              <a:gd name="T38" fmla="*/ 2147483647 w 966"/>
              <a:gd name="T39" fmla="*/ 2147483647 h 1140"/>
              <a:gd name="T40" fmla="*/ 2147483647 w 966"/>
              <a:gd name="T41" fmla="*/ 2147483647 h 1140"/>
              <a:gd name="T42" fmla="*/ 2147483647 w 966"/>
              <a:gd name="T43" fmla="*/ 2147483647 h 1140"/>
              <a:gd name="T44" fmla="*/ 2147483647 w 966"/>
              <a:gd name="T45" fmla="*/ 2147483647 h 1140"/>
              <a:gd name="T46" fmla="*/ 2147483647 w 966"/>
              <a:gd name="T47" fmla="*/ 2147483647 h 1140"/>
              <a:gd name="T48" fmla="*/ 2147483647 w 966"/>
              <a:gd name="T49" fmla="*/ 2147483647 h 1140"/>
              <a:gd name="T50" fmla="*/ 2147483647 w 966"/>
              <a:gd name="T51" fmla="*/ 2147483647 h 1140"/>
              <a:gd name="T52" fmla="*/ 2147483647 w 966"/>
              <a:gd name="T53" fmla="*/ 2147483647 h 1140"/>
              <a:gd name="T54" fmla="*/ 2147483647 w 966"/>
              <a:gd name="T55" fmla="*/ 2147483647 h 1140"/>
              <a:gd name="T56" fmla="*/ 2147483647 w 966"/>
              <a:gd name="T57" fmla="*/ 2147483647 h 1140"/>
              <a:gd name="T58" fmla="*/ 2147483647 w 966"/>
              <a:gd name="T59" fmla="*/ 2147483647 h 1140"/>
              <a:gd name="T60" fmla="*/ 2147483647 w 966"/>
              <a:gd name="T61" fmla="*/ 2147483647 h 1140"/>
              <a:gd name="T62" fmla="*/ 2147483647 w 966"/>
              <a:gd name="T63" fmla="*/ 2147483647 h 1140"/>
              <a:gd name="T64" fmla="*/ 2147483647 w 966"/>
              <a:gd name="T65" fmla="*/ 2147483647 h 1140"/>
              <a:gd name="T66" fmla="*/ 2147483647 w 966"/>
              <a:gd name="T67" fmla="*/ 2147483647 h 1140"/>
              <a:gd name="T68" fmla="*/ 2147483647 w 966"/>
              <a:gd name="T69" fmla="*/ 2147483647 h 11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6"/>
              <a:gd name="T106" fmla="*/ 0 h 1140"/>
              <a:gd name="T107" fmla="*/ 966 w 966"/>
              <a:gd name="T108" fmla="*/ 1140 h 11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6" h="1140">
                <a:moveTo>
                  <a:pt x="81" y="27"/>
                </a:moveTo>
                <a:cubicBezTo>
                  <a:pt x="92" y="19"/>
                  <a:pt x="157" y="8"/>
                  <a:pt x="195" y="4"/>
                </a:cubicBezTo>
                <a:cubicBezTo>
                  <a:pt x="233" y="0"/>
                  <a:pt x="278" y="4"/>
                  <a:pt x="308" y="4"/>
                </a:cubicBezTo>
                <a:cubicBezTo>
                  <a:pt x="338" y="4"/>
                  <a:pt x="346" y="0"/>
                  <a:pt x="376" y="4"/>
                </a:cubicBezTo>
                <a:cubicBezTo>
                  <a:pt x="406" y="8"/>
                  <a:pt x="451" y="16"/>
                  <a:pt x="489" y="27"/>
                </a:cubicBezTo>
                <a:cubicBezTo>
                  <a:pt x="527" y="38"/>
                  <a:pt x="565" y="53"/>
                  <a:pt x="603" y="72"/>
                </a:cubicBezTo>
                <a:cubicBezTo>
                  <a:pt x="641" y="91"/>
                  <a:pt x="682" y="117"/>
                  <a:pt x="716" y="140"/>
                </a:cubicBezTo>
                <a:cubicBezTo>
                  <a:pt x="750" y="163"/>
                  <a:pt x="777" y="178"/>
                  <a:pt x="807" y="208"/>
                </a:cubicBezTo>
                <a:cubicBezTo>
                  <a:pt x="837" y="238"/>
                  <a:pt x="875" y="288"/>
                  <a:pt x="898" y="322"/>
                </a:cubicBezTo>
                <a:cubicBezTo>
                  <a:pt x="921" y="356"/>
                  <a:pt x="932" y="372"/>
                  <a:pt x="943" y="413"/>
                </a:cubicBezTo>
                <a:cubicBezTo>
                  <a:pt x="954" y="454"/>
                  <a:pt x="966" y="522"/>
                  <a:pt x="966" y="571"/>
                </a:cubicBezTo>
                <a:cubicBezTo>
                  <a:pt x="966" y="620"/>
                  <a:pt x="951" y="673"/>
                  <a:pt x="943" y="707"/>
                </a:cubicBezTo>
                <a:cubicBezTo>
                  <a:pt x="935" y="741"/>
                  <a:pt x="939" y="741"/>
                  <a:pt x="920" y="775"/>
                </a:cubicBezTo>
                <a:cubicBezTo>
                  <a:pt x="901" y="809"/>
                  <a:pt x="863" y="873"/>
                  <a:pt x="830" y="911"/>
                </a:cubicBezTo>
                <a:cubicBezTo>
                  <a:pt x="797" y="949"/>
                  <a:pt x="768" y="971"/>
                  <a:pt x="722" y="1001"/>
                </a:cubicBezTo>
                <a:cubicBezTo>
                  <a:pt x="676" y="1031"/>
                  <a:pt x="613" y="1072"/>
                  <a:pt x="557" y="1093"/>
                </a:cubicBezTo>
                <a:cubicBezTo>
                  <a:pt x="501" y="1114"/>
                  <a:pt x="440" y="1123"/>
                  <a:pt x="383" y="1130"/>
                </a:cubicBezTo>
                <a:cubicBezTo>
                  <a:pt x="326" y="1137"/>
                  <a:pt x="267" y="1140"/>
                  <a:pt x="217" y="1138"/>
                </a:cubicBezTo>
                <a:cubicBezTo>
                  <a:pt x="167" y="1136"/>
                  <a:pt x="116" y="1123"/>
                  <a:pt x="81" y="1116"/>
                </a:cubicBezTo>
                <a:cubicBezTo>
                  <a:pt x="46" y="1109"/>
                  <a:pt x="10" y="1099"/>
                  <a:pt x="5" y="1094"/>
                </a:cubicBezTo>
                <a:cubicBezTo>
                  <a:pt x="0" y="1089"/>
                  <a:pt x="33" y="1092"/>
                  <a:pt x="53" y="1085"/>
                </a:cubicBezTo>
                <a:cubicBezTo>
                  <a:pt x="73" y="1078"/>
                  <a:pt x="97" y="1069"/>
                  <a:pt x="128" y="1052"/>
                </a:cubicBezTo>
                <a:cubicBezTo>
                  <a:pt x="159" y="1035"/>
                  <a:pt x="206" y="1003"/>
                  <a:pt x="240" y="980"/>
                </a:cubicBezTo>
                <a:cubicBezTo>
                  <a:pt x="274" y="957"/>
                  <a:pt x="305" y="934"/>
                  <a:pt x="331" y="911"/>
                </a:cubicBezTo>
                <a:cubicBezTo>
                  <a:pt x="357" y="888"/>
                  <a:pt x="376" y="873"/>
                  <a:pt x="399" y="843"/>
                </a:cubicBezTo>
                <a:cubicBezTo>
                  <a:pt x="422" y="813"/>
                  <a:pt x="448" y="768"/>
                  <a:pt x="467" y="730"/>
                </a:cubicBezTo>
                <a:cubicBezTo>
                  <a:pt x="486" y="692"/>
                  <a:pt x="505" y="655"/>
                  <a:pt x="512" y="617"/>
                </a:cubicBezTo>
                <a:cubicBezTo>
                  <a:pt x="519" y="579"/>
                  <a:pt x="517" y="542"/>
                  <a:pt x="512" y="503"/>
                </a:cubicBezTo>
                <a:cubicBezTo>
                  <a:pt x="507" y="464"/>
                  <a:pt x="496" y="418"/>
                  <a:pt x="482" y="383"/>
                </a:cubicBezTo>
                <a:cubicBezTo>
                  <a:pt x="468" y="348"/>
                  <a:pt x="443" y="318"/>
                  <a:pt x="425" y="293"/>
                </a:cubicBezTo>
                <a:cubicBezTo>
                  <a:pt x="407" y="268"/>
                  <a:pt x="395" y="253"/>
                  <a:pt x="376" y="231"/>
                </a:cubicBezTo>
                <a:cubicBezTo>
                  <a:pt x="357" y="209"/>
                  <a:pt x="335" y="186"/>
                  <a:pt x="308" y="163"/>
                </a:cubicBezTo>
                <a:cubicBezTo>
                  <a:pt x="281" y="140"/>
                  <a:pt x="247" y="114"/>
                  <a:pt x="217" y="95"/>
                </a:cubicBezTo>
                <a:cubicBezTo>
                  <a:pt x="187" y="76"/>
                  <a:pt x="150" y="61"/>
                  <a:pt x="127" y="50"/>
                </a:cubicBezTo>
                <a:cubicBezTo>
                  <a:pt x="104" y="39"/>
                  <a:pt x="70" y="35"/>
                  <a:pt x="81" y="27"/>
                </a:cubicBezTo>
                <a:close/>
              </a:path>
            </a:pathLst>
          </a:custGeom>
          <a:solidFill>
            <a:srgbClr val="FFFF00"/>
          </a:solidFill>
          <a:ln w="9525">
            <a:solidFill>
              <a:schemeClr val="tx1"/>
            </a:solidFill>
            <a:round/>
            <a:headEnd/>
            <a:tailEnd/>
          </a:ln>
        </p:spPr>
        <p:txBody>
          <a:bodyPr/>
          <a:lstStyle/>
          <a:p>
            <a:endParaRPr lang="es-CO"/>
          </a:p>
        </p:txBody>
      </p:sp>
      <p:sp>
        <p:nvSpPr>
          <p:cNvPr id="3" name="Text Box 3"/>
          <p:cNvSpPr txBox="1">
            <a:spLocks noChangeArrowheads="1"/>
          </p:cNvSpPr>
          <p:nvPr/>
        </p:nvSpPr>
        <p:spPr bwMode="auto">
          <a:xfrm>
            <a:off x="2268538" y="3570288"/>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t>7</a:t>
            </a:r>
          </a:p>
        </p:txBody>
      </p:sp>
      <p:sp>
        <p:nvSpPr>
          <p:cNvPr id="4" name="Text Box 4"/>
          <p:cNvSpPr txBox="1">
            <a:spLocks noChangeArrowheads="1"/>
          </p:cNvSpPr>
          <p:nvPr/>
        </p:nvSpPr>
        <p:spPr bwMode="auto">
          <a:xfrm>
            <a:off x="7453313" y="3860800"/>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t>6</a:t>
            </a:r>
          </a:p>
        </p:txBody>
      </p:sp>
      <p:sp>
        <p:nvSpPr>
          <p:cNvPr id="5" name="Text Box 5"/>
          <p:cNvSpPr txBox="1">
            <a:spLocks noChangeArrowheads="1"/>
          </p:cNvSpPr>
          <p:nvPr/>
        </p:nvSpPr>
        <p:spPr bwMode="auto">
          <a:xfrm>
            <a:off x="6948488" y="4292600"/>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t>5</a:t>
            </a:r>
          </a:p>
        </p:txBody>
      </p:sp>
      <p:sp>
        <p:nvSpPr>
          <p:cNvPr id="6" name="Text Box 6"/>
          <p:cNvSpPr txBox="1">
            <a:spLocks noChangeArrowheads="1"/>
          </p:cNvSpPr>
          <p:nvPr/>
        </p:nvSpPr>
        <p:spPr bwMode="auto">
          <a:xfrm>
            <a:off x="2339975" y="4292600"/>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t>5</a:t>
            </a:r>
          </a:p>
        </p:txBody>
      </p:sp>
      <p:sp>
        <p:nvSpPr>
          <p:cNvPr id="7" name="Text Box 7"/>
          <p:cNvSpPr txBox="1">
            <a:spLocks noChangeArrowheads="1"/>
          </p:cNvSpPr>
          <p:nvPr/>
        </p:nvSpPr>
        <p:spPr bwMode="auto">
          <a:xfrm>
            <a:off x="2916238" y="3860800"/>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t>6</a:t>
            </a:r>
          </a:p>
        </p:txBody>
      </p:sp>
      <p:sp>
        <p:nvSpPr>
          <p:cNvPr id="8" name="Oval 8"/>
          <p:cNvSpPr>
            <a:spLocks noChangeArrowheads="1"/>
          </p:cNvSpPr>
          <p:nvPr/>
        </p:nvSpPr>
        <p:spPr bwMode="auto">
          <a:xfrm>
            <a:off x="323850" y="3141663"/>
            <a:ext cx="3168650" cy="20161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9" name="Oval 9"/>
          <p:cNvSpPr>
            <a:spLocks noChangeArrowheads="1"/>
          </p:cNvSpPr>
          <p:nvPr/>
        </p:nvSpPr>
        <p:spPr bwMode="auto">
          <a:xfrm>
            <a:off x="6659563" y="3284538"/>
            <a:ext cx="2160587" cy="18002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0" name="Text Box 10"/>
          <p:cNvSpPr txBox="1">
            <a:spLocks noChangeArrowheads="1"/>
          </p:cNvSpPr>
          <p:nvPr/>
        </p:nvSpPr>
        <p:spPr bwMode="auto">
          <a:xfrm>
            <a:off x="34925" y="3213100"/>
            <a:ext cx="647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a:latin typeface="Arial Black" pitchFamily="34" charset="0"/>
              </a:rPr>
              <a:t>A</a:t>
            </a:r>
          </a:p>
        </p:txBody>
      </p:sp>
      <p:sp>
        <p:nvSpPr>
          <p:cNvPr id="11" name="Text Box 11"/>
          <p:cNvSpPr txBox="1">
            <a:spLocks noChangeArrowheads="1"/>
          </p:cNvSpPr>
          <p:nvPr/>
        </p:nvSpPr>
        <p:spPr bwMode="auto">
          <a:xfrm>
            <a:off x="8677275" y="3213100"/>
            <a:ext cx="647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a:latin typeface="Arial Black" pitchFamily="34" charset="0"/>
              </a:rPr>
              <a:t>B</a:t>
            </a:r>
          </a:p>
        </p:txBody>
      </p:sp>
      <p:sp>
        <p:nvSpPr>
          <p:cNvPr id="12" name="Text Box 12"/>
          <p:cNvSpPr txBox="1">
            <a:spLocks noChangeArrowheads="1"/>
          </p:cNvSpPr>
          <p:nvPr/>
        </p:nvSpPr>
        <p:spPr bwMode="auto">
          <a:xfrm>
            <a:off x="0" y="836613"/>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AU" altLang="es-CO" sz="2400" dirty="0" smtClean="0">
                <a:latin typeface="Snap ITC" panose="04040A07060A02020202" pitchFamily="82" charset="0"/>
              </a:rPr>
              <a:t>Set “B  minus  A”, which is represented by B – A, it the set formed by all elements belong to B and do not belong to A.</a:t>
            </a:r>
            <a:endParaRPr lang="en-AU" altLang="es-CO" sz="2400" dirty="0">
              <a:latin typeface="Snap ITC" panose="04040A07060A02020202" pitchFamily="82" charset="0"/>
            </a:endParaRPr>
          </a:p>
        </p:txBody>
      </p:sp>
      <p:sp>
        <p:nvSpPr>
          <p:cNvPr id="15" name="Text Box 15"/>
          <p:cNvSpPr txBox="1">
            <a:spLocks noChangeArrowheads="1"/>
          </p:cNvSpPr>
          <p:nvPr/>
        </p:nvSpPr>
        <p:spPr bwMode="auto">
          <a:xfrm>
            <a:off x="0" y="2060575"/>
            <a:ext cx="33120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b="1" dirty="0" smtClean="0">
                <a:solidFill>
                  <a:srgbClr val="E71505"/>
                </a:solidFill>
                <a:latin typeface="Ravie" panose="04040805050809020602" pitchFamily="82" charset="0"/>
              </a:rPr>
              <a:t>For Example:</a:t>
            </a:r>
            <a:endParaRPr lang="en-AU" altLang="es-CO" sz="2800" b="1" dirty="0">
              <a:solidFill>
                <a:srgbClr val="E71505"/>
              </a:solidFill>
              <a:latin typeface="Ravie" panose="04040805050809020602" pitchFamily="82" charset="0"/>
            </a:endParaRPr>
          </a:p>
        </p:txBody>
      </p:sp>
      <p:sp>
        <p:nvSpPr>
          <p:cNvPr id="17" name="Text Box 17"/>
          <p:cNvSpPr txBox="1">
            <a:spLocks noChangeArrowheads="1"/>
          </p:cNvSpPr>
          <p:nvPr/>
        </p:nvSpPr>
        <p:spPr bwMode="auto">
          <a:xfrm>
            <a:off x="8101013" y="4365625"/>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t>9</a:t>
            </a:r>
          </a:p>
        </p:txBody>
      </p:sp>
      <p:sp>
        <p:nvSpPr>
          <p:cNvPr id="18" name="Text Box 18"/>
          <p:cNvSpPr txBox="1">
            <a:spLocks noChangeArrowheads="1"/>
          </p:cNvSpPr>
          <p:nvPr/>
        </p:nvSpPr>
        <p:spPr bwMode="auto">
          <a:xfrm>
            <a:off x="8027988" y="3429000"/>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t>8</a:t>
            </a:r>
          </a:p>
        </p:txBody>
      </p:sp>
      <p:sp>
        <p:nvSpPr>
          <p:cNvPr id="19" name="Text Box 19"/>
          <p:cNvSpPr txBox="1">
            <a:spLocks noChangeArrowheads="1"/>
          </p:cNvSpPr>
          <p:nvPr/>
        </p:nvSpPr>
        <p:spPr bwMode="auto">
          <a:xfrm>
            <a:off x="6877050" y="3573463"/>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t>7</a:t>
            </a:r>
          </a:p>
        </p:txBody>
      </p:sp>
      <p:sp>
        <p:nvSpPr>
          <p:cNvPr id="20" name="Text Box 20"/>
          <p:cNvSpPr txBox="1">
            <a:spLocks noChangeArrowheads="1"/>
          </p:cNvSpPr>
          <p:nvPr/>
        </p:nvSpPr>
        <p:spPr bwMode="auto">
          <a:xfrm>
            <a:off x="684213" y="4149725"/>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t>3</a:t>
            </a:r>
          </a:p>
        </p:txBody>
      </p:sp>
      <p:sp>
        <p:nvSpPr>
          <p:cNvPr id="21" name="Text Box 21"/>
          <p:cNvSpPr txBox="1">
            <a:spLocks noChangeArrowheads="1"/>
          </p:cNvSpPr>
          <p:nvPr/>
        </p:nvSpPr>
        <p:spPr bwMode="auto">
          <a:xfrm>
            <a:off x="863600" y="3462338"/>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t>1</a:t>
            </a:r>
          </a:p>
        </p:txBody>
      </p:sp>
      <p:sp>
        <p:nvSpPr>
          <p:cNvPr id="22" name="Text Box 22"/>
          <p:cNvSpPr txBox="1">
            <a:spLocks noChangeArrowheads="1"/>
          </p:cNvSpPr>
          <p:nvPr/>
        </p:nvSpPr>
        <p:spPr bwMode="auto">
          <a:xfrm>
            <a:off x="1331913" y="4437063"/>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t>4</a:t>
            </a:r>
          </a:p>
        </p:txBody>
      </p:sp>
      <p:sp>
        <p:nvSpPr>
          <p:cNvPr id="23" name="Text Box 23"/>
          <p:cNvSpPr txBox="1">
            <a:spLocks noChangeArrowheads="1"/>
          </p:cNvSpPr>
          <p:nvPr/>
        </p:nvSpPr>
        <p:spPr bwMode="auto">
          <a:xfrm>
            <a:off x="1511300" y="3284538"/>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t>2</a:t>
            </a:r>
          </a:p>
        </p:txBody>
      </p:sp>
      <p:sp>
        <p:nvSpPr>
          <p:cNvPr id="25" name="Oval 25"/>
          <p:cNvSpPr>
            <a:spLocks noChangeArrowheads="1"/>
          </p:cNvSpPr>
          <p:nvPr/>
        </p:nvSpPr>
        <p:spPr bwMode="auto">
          <a:xfrm>
            <a:off x="4356100" y="3284538"/>
            <a:ext cx="2160588" cy="18002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26" name="Oval 26"/>
          <p:cNvSpPr>
            <a:spLocks noChangeArrowheads="1"/>
          </p:cNvSpPr>
          <p:nvPr/>
        </p:nvSpPr>
        <p:spPr bwMode="auto">
          <a:xfrm>
            <a:off x="2627313" y="3141663"/>
            <a:ext cx="3168650" cy="20161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27" name="WordArt 27"/>
          <p:cNvSpPr>
            <a:spLocks noChangeArrowheads="1" noChangeShapeType="1" noTextEdit="1"/>
          </p:cNvSpPr>
          <p:nvPr/>
        </p:nvSpPr>
        <p:spPr bwMode="auto">
          <a:xfrm>
            <a:off x="2304256" y="152400"/>
            <a:ext cx="4535488" cy="576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AU" sz="3600" kern="10" dirty="0" smtClean="0">
                <a:ln>
                  <a:solidFill>
                    <a:sysClr val="windowText" lastClr="000000"/>
                  </a:solidFill>
                </a:ln>
                <a:solidFill>
                  <a:srgbClr val="FF0000"/>
                </a:solidFill>
                <a:effectLst>
                  <a:outerShdw blurRad="38100" dist="50800" dir="2700000" algn="tl">
                    <a:srgbClr val="000000"/>
                  </a:outerShdw>
                </a:effectLst>
                <a:latin typeface="Ravie" panose="04040805050809020602" pitchFamily="82" charset="0"/>
              </a:rPr>
              <a:t>¿A – B = B – A?</a:t>
            </a:r>
            <a:endParaRPr lang="en-AU" sz="3600" kern="10" dirty="0">
              <a:ln>
                <a:solidFill>
                  <a:sysClr val="windowText" lastClr="000000"/>
                </a:solidFill>
              </a:ln>
              <a:solidFill>
                <a:srgbClr val="FF0000"/>
              </a:solidFill>
              <a:effectLst>
                <a:outerShdw blurRad="38100" dist="50800" dir="2700000" algn="tl">
                  <a:srgbClr val="000000"/>
                </a:outerShdw>
              </a:effectLst>
              <a:latin typeface="Ravie" panose="04040805050809020602" pitchFamily="82" charset="0"/>
            </a:endParaRPr>
          </a:p>
        </p:txBody>
      </p:sp>
      <p:sp>
        <p:nvSpPr>
          <p:cNvPr id="28" name="27 CuadroTexto"/>
          <p:cNvSpPr txBox="1"/>
          <p:nvPr/>
        </p:nvSpPr>
        <p:spPr>
          <a:xfrm>
            <a:off x="2532082" y="5373216"/>
            <a:ext cx="4079835" cy="523220"/>
          </a:xfrm>
          <a:prstGeom prst="rect">
            <a:avLst/>
          </a:prstGeom>
          <a:noFill/>
        </p:spPr>
        <p:txBody>
          <a:bodyPr wrap="none" rtlCol="0">
            <a:spAutoFit/>
          </a:bodyPr>
          <a:lstStyle/>
          <a:p>
            <a:r>
              <a:rPr lang="es-CO" sz="2800" dirty="0" smtClean="0">
                <a:latin typeface="Snap ITC" panose="04040A07060A02020202" pitchFamily="82" charset="0"/>
              </a:rPr>
              <a:t>A – B = {1, 2, 3, 4}</a:t>
            </a:r>
            <a:endParaRPr lang="es-CO" sz="2800" dirty="0">
              <a:latin typeface="Snap ITC" panose="04040A07060A02020202" pitchFamily="82" charset="0"/>
            </a:endParaRPr>
          </a:p>
        </p:txBody>
      </p:sp>
      <p:sp>
        <p:nvSpPr>
          <p:cNvPr id="29" name="28 CuadroTexto"/>
          <p:cNvSpPr txBox="1"/>
          <p:nvPr/>
        </p:nvSpPr>
        <p:spPr>
          <a:xfrm>
            <a:off x="1792233" y="6002124"/>
            <a:ext cx="5559535" cy="523220"/>
          </a:xfrm>
          <a:prstGeom prst="rect">
            <a:avLst/>
          </a:prstGeom>
          <a:noFill/>
        </p:spPr>
        <p:txBody>
          <a:bodyPr wrap="none" rtlCol="0">
            <a:spAutoFit/>
          </a:bodyPr>
          <a:lstStyle/>
          <a:p>
            <a:r>
              <a:rPr lang="es-CO" sz="2800" dirty="0" smtClean="0">
                <a:solidFill>
                  <a:srgbClr val="0000FF"/>
                </a:solidFill>
                <a:latin typeface="Snap ITC" panose="04040A07060A02020202" pitchFamily="82" charset="0"/>
              </a:rPr>
              <a:t>A – B = {x |x </a:t>
            </a:r>
            <a:r>
              <a:rPr lang="es-CO" sz="2800" dirty="0" smtClean="0">
                <a:solidFill>
                  <a:srgbClr val="0000FF"/>
                </a:solidFill>
                <a:latin typeface="Snap ITC" panose="04040A07060A02020202" pitchFamily="82" charset="0"/>
                <a:sym typeface="Symbol"/>
              </a:rPr>
              <a:t> B  x  A}</a:t>
            </a:r>
            <a:endParaRPr lang="es-CO" sz="2800" dirty="0">
              <a:solidFill>
                <a:srgbClr val="0000FF"/>
              </a:solidFill>
              <a:latin typeface="Snap ITC" panose="04040A07060A02020202" pitchFamily="82" charset="0"/>
            </a:endParaRPr>
          </a:p>
        </p:txBody>
      </p:sp>
      <p:sp>
        <p:nvSpPr>
          <p:cNvPr id="30" name="29 CuadroTexto"/>
          <p:cNvSpPr txBox="1"/>
          <p:nvPr/>
        </p:nvSpPr>
        <p:spPr>
          <a:xfrm>
            <a:off x="287076" y="2583795"/>
            <a:ext cx="8569847" cy="461665"/>
          </a:xfrm>
          <a:prstGeom prst="rect">
            <a:avLst/>
          </a:prstGeom>
          <a:noFill/>
        </p:spPr>
        <p:txBody>
          <a:bodyPr wrap="none" rtlCol="0">
            <a:spAutoFit/>
          </a:bodyPr>
          <a:lstStyle/>
          <a:p>
            <a:r>
              <a:rPr lang="es-CO" sz="2400" dirty="0" smtClean="0">
                <a:latin typeface="Snap ITC" panose="04040A07060A02020202" pitchFamily="82" charset="0"/>
              </a:rPr>
              <a:t>A = {1, 2, 3, 4, 5, 6, 7} and B = {5, 6, 7, 8, 9}</a:t>
            </a:r>
            <a:endParaRPr lang="es-CO" sz="2400" dirty="0">
              <a:latin typeface="Snap ITC" panose="04040A07060A02020202" pitchFamily="82" charset="0"/>
            </a:endParaRPr>
          </a:p>
        </p:txBody>
      </p:sp>
    </p:spTree>
    <p:extLst>
      <p:ext uri="{BB962C8B-B14F-4D97-AF65-F5344CB8AC3E}">
        <p14:creationId xmlns:p14="http://schemas.microsoft.com/office/powerpoint/2010/main" val="215875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ppt_x</p:attrName>
                                        </p:attrNameLst>
                                      </p:cBhvr>
                                      <p:tavLst>
                                        <p:tav tm="0">
                                          <p:val>
                                            <p:strVal val="#ppt_x-.2"/>
                                          </p:val>
                                        </p:tav>
                                        <p:tav tm="100000">
                                          <p:val>
                                            <p:strVal val="#ppt_x"/>
                                          </p:val>
                                        </p:tav>
                                      </p:tavLst>
                                    </p:anim>
                                    <p:anim calcmode="lin" valueType="num">
                                      <p:cBhvr>
                                        <p:cTn id="8"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ppt_x</p:attrName>
                                        </p:attrNameLst>
                                      </p:cBhvr>
                                      <p:tavLst>
                                        <p:tav tm="0">
                                          <p:val>
                                            <p:strVal val="#ppt_x-.2"/>
                                          </p:val>
                                        </p:tav>
                                        <p:tav tm="100000">
                                          <p:val>
                                            <p:strVal val="#ppt_x"/>
                                          </p:val>
                                        </p:tav>
                                      </p:tavLst>
                                    </p:anim>
                                    <p:anim calcmode="lin" valueType="num">
                                      <p:cBhvr>
                                        <p:cTn id="20"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type="lt">
                                    <p:tmAbs val="100"/>
                                  </p:iterate>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1)">
                                      <p:cBhvr>
                                        <p:cTn id="30" dur="20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20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20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2000"/>
                                        <p:tgtEl>
                                          <p:spTgt spid="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20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2000"/>
                                        <p:tgtEl>
                                          <p:spTgt spid="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2000"/>
                                        <p:tgtEl>
                                          <p:spTgt spid="2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2000"/>
                                        <p:tgtEl>
                                          <p:spTgt spid="22"/>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heel(1)">
                                      <p:cBhvr>
                                        <p:cTn id="57" dur="2000"/>
                                        <p:tgtEl>
                                          <p:spTgt spid="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2000"/>
                                        <p:tgtEl>
                                          <p:spTgt spid="1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2000"/>
                                        <p:tgtEl>
                                          <p:spTgt spid="1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2000"/>
                                        <p:tgtEl>
                                          <p:spTgt spid="1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2000"/>
                                        <p:tgtEl>
                                          <p:spTgt spid="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2000"/>
                                        <p:tgtEl>
                                          <p:spTgt spid="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20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63" presetClass="path" presetSubtype="0" accel="50000" decel="50000" fill="hold" grpId="1" nodeType="clickEffect">
                                  <p:stCondLst>
                                    <p:cond delay="0"/>
                                  </p:stCondLst>
                                  <p:childTnLst>
                                    <p:animMotion origin="layout" path="M 0.0 0.0  L 0.25 0.0  E" pathEditMode="relative" ptsTypes="">
                                      <p:cBhvr>
                                        <p:cTn id="79" dur="2000" fill="hold"/>
                                        <p:tgtEl>
                                          <p:spTgt spid="8"/>
                                        </p:tgtEl>
                                        <p:attrNameLst>
                                          <p:attrName>ppt_x</p:attrName>
                                          <p:attrName>ppt_y</p:attrName>
                                        </p:attrNameLst>
                                      </p:cBhvr>
                                    </p:animMotion>
                                  </p:childTnLst>
                                </p:cTn>
                              </p:par>
                              <p:par>
                                <p:cTn id="80" presetID="35" presetClass="path" presetSubtype="0" accel="50000" decel="50000" fill="hold" grpId="1" nodeType="withEffect">
                                  <p:stCondLst>
                                    <p:cond delay="0"/>
                                  </p:stCondLst>
                                  <p:childTnLst>
                                    <p:animMotion origin="layout" path="M 0.25 -1.48148E-6 L 3.61111E-6 -1.48148E-6 " pathEditMode="relative" rAng="0" ptsTypes="AA">
                                      <p:cBhvr>
                                        <p:cTn id="81" dur="2000" spd="-100000" fill="hold"/>
                                        <p:tgtEl>
                                          <p:spTgt spid="21"/>
                                        </p:tgtEl>
                                        <p:attrNameLst>
                                          <p:attrName>ppt_x</p:attrName>
                                          <p:attrName>ppt_y</p:attrName>
                                        </p:attrNameLst>
                                      </p:cBhvr>
                                      <p:rCtr x="-12500" y="0"/>
                                    </p:animMotion>
                                  </p:childTnLst>
                                </p:cTn>
                              </p:par>
                              <p:par>
                                <p:cTn id="82" presetID="35" presetClass="path" presetSubtype="0" accel="50000" decel="50000" fill="hold" grpId="1" nodeType="withEffect">
                                  <p:stCondLst>
                                    <p:cond delay="0"/>
                                  </p:stCondLst>
                                  <p:childTnLst>
                                    <p:animMotion origin="layout" path="M 0.25 -2.96296E-6 L -3.33333E-6 -2.96296E-6 " pathEditMode="relative" rAng="0" ptsTypes="AA">
                                      <p:cBhvr>
                                        <p:cTn id="83" dur="2000" spd="-100000" fill="hold"/>
                                        <p:tgtEl>
                                          <p:spTgt spid="23"/>
                                        </p:tgtEl>
                                        <p:attrNameLst>
                                          <p:attrName>ppt_x</p:attrName>
                                          <p:attrName>ppt_y</p:attrName>
                                        </p:attrNameLst>
                                      </p:cBhvr>
                                      <p:rCtr x="-12500" y="0"/>
                                    </p:animMotion>
                                  </p:childTnLst>
                                </p:cTn>
                              </p:par>
                              <p:par>
                                <p:cTn id="84" presetID="35" presetClass="path" presetSubtype="0" accel="50000" decel="50000" fill="hold" grpId="1" nodeType="withEffect">
                                  <p:stCondLst>
                                    <p:cond delay="0"/>
                                  </p:stCondLst>
                                  <p:childTnLst>
                                    <p:animMotion origin="layout" path="M 0.25 -4.07407E-6 L 3.61111E-6 -4.07407E-6 " pathEditMode="relative" rAng="0" ptsTypes="AA">
                                      <p:cBhvr>
                                        <p:cTn id="85" dur="2000" spd="-100000" fill="hold"/>
                                        <p:tgtEl>
                                          <p:spTgt spid="20"/>
                                        </p:tgtEl>
                                        <p:attrNameLst>
                                          <p:attrName>ppt_x</p:attrName>
                                          <p:attrName>ppt_y</p:attrName>
                                        </p:attrNameLst>
                                      </p:cBhvr>
                                      <p:rCtr x="-12500" y="0"/>
                                    </p:animMotion>
                                  </p:childTnLst>
                                </p:cTn>
                              </p:par>
                              <p:par>
                                <p:cTn id="86" presetID="35" presetClass="path" presetSubtype="0" accel="50000" decel="50000" fill="hold" grpId="1" nodeType="withEffect">
                                  <p:stCondLst>
                                    <p:cond delay="0"/>
                                  </p:stCondLst>
                                  <p:childTnLst>
                                    <p:animMotion origin="layout" path="M 0.25 1.11111E-6 L 4.16667E-6 1.11111E-6 " pathEditMode="relative" rAng="0" ptsTypes="AA">
                                      <p:cBhvr>
                                        <p:cTn id="87" dur="2000" spd="-100000" fill="hold"/>
                                        <p:tgtEl>
                                          <p:spTgt spid="22"/>
                                        </p:tgtEl>
                                        <p:attrNameLst>
                                          <p:attrName>ppt_x</p:attrName>
                                          <p:attrName>ppt_y</p:attrName>
                                        </p:attrNameLst>
                                      </p:cBhvr>
                                      <p:rCtr x="-12500" y="0"/>
                                    </p:animMotion>
                                  </p:childTnLst>
                                </p:cTn>
                              </p:par>
                              <p:par>
                                <p:cTn id="88" presetID="35" presetClass="path" presetSubtype="0" accel="50000" decel="50000" fill="hold" grpId="1" nodeType="withEffect">
                                  <p:stCondLst>
                                    <p:cond delay="0"/>
                                  </p:stCondLst>
                                  <p:childTnLst>
                                    <p:animMotion origin="layout" path="M 0.25208 -4.44444E-6 L 0.00208 -4.44444E-6 " pathEditMode="relative" rAng="0" ptsTypes="AA">
                                      <p:cBhvr>
                                        <p:cTn id="89" dur="2000" spd="-100000" fill="hold"/>
                                        <p:tgtEl>
                                          <p:spTgt spid="3"/>
                                        </p:tgtEl>
                                        <p:attrNameLst>
                                          <p:attrName>ppt_x</p:attrName>
                                          <p:attrName>ppt_y</p:attrName>
                                        </p:attrNameLst>
                                      </p:cBhvr>
                                      <p:rCtr x="-12500" y="0"/>
                                    </p:animMotion>
                                  </p:childTnLst>
                                </p:cTn>
                              </p:par>
                              <p:par>
                                <p:cTn id="90" presetID="35" presetClass="path" presetSubtype="0" accel="50000" decel="50000" fill="hold" grpId="1" nodeType="withEffect">
                                  <p:stCondLst>
                                    <p:cond delay="0"/>
                                  </p:stCondLst>
                                  <p:childTnLst>
                                    <p:animMotion origin="layout" path="M 0.24028 1.85185E-6 L -0.00972 1.85185E-6 " pathEditMode="relative" rAng="0" ptsTypes="AA">
                                      <p:cBhvr>
                                        <p:cTn id="91" dur="2000" spd="-100000" fill="hold"/>
                                        <p:tgtEl>
                                          <p:spTgt spid="10"/>
                                        </p:tgtEl>
                                        <p:attrNameLst>
                                          <p:attrName>ppt_x</p:attrName>
                                          <p:attrName>ppt_y</p:attrName>
                                        </p:attrNameLst>
                                      </p:cBhvr>
                                      <p:rCtr x="-12500" y="0"/>
                                    </p:animMotion>
                                  </p:childTnLst>
                                </p:cTn>
                              </p:par>
                              <p:par>
                                <p:cTn id="92" presetID="63" presetClass="path" presetSubtype="0" accel="50000" decel="50000" fill="hold" grpId="1" nodeType="withEffect">
                                  <p:stCondLst>
                                    <p:cond delay="0"/>
                                  </p:stCondLst>
                                  <p:childTnLst>
                                    <p:animMotion origin="layout" path="M 0.0 0.0  L 0.25 0.0  E" pathEditMode="relative" ptsTypes="">
                                      <p:cBhvr>
                                        <p:cTn id="93" dur="2000" fill="hold"/>
                                        <p:tgtEl>
                                          <p:spTgt spid="7"/>
                                        </p:tgtEl>
                                        <p:attrNameLst>
                                          <p:attrName>ppt_x</p:attrName>
                                          <p:attrName>ppt_y</p:attrName>
                                        </p:attrNameLst>
                                      </p:cBhvr>
                                    </p:animMotion>
                                  </p:childTnLst>
                                </p:cTn>
                              </p:par>
                              <p:par>
                                <p:cTn id="94" presetID="35" presetClass="path" presetSubtype="0" accel="50000" decel="50000" fill="hold" grpId="1" nodeType="withEffect">
                                  <p:stCondLst>
                                    <p:cond delay="0"/>
                                  </p:stCondLst>
                                  <p:childTnLst>
                                    <p:animMotion origin="layout" path="M 0.25209 4.44444E-6 L 0.00209 4.44444E-6 " pathEditMode="relative" rAng="0" ptsTypes="AA">
                                      <p:cBhvr>
                                        <p:cTn id="95" dur="2000" spd="-100000" fill="hold"/>
                                        <p:tgtEl>
                                          <p:spTgt spid="6"/>
                                        </p:tgtEl>
                                        <p:attrNameLst>
                                          <p:attrName>ppt_x</p:attrName>
                                          <p:attrName>ppt_y</p:attrName>
                                        </p:attrNameLst>
                                      </p:cBhvr>
                                      <p:rCtr x="-12500" y="0"/>
                                    </p:animMotion>
                                  </p:childTnLst>
                                </p:cTn>
                              </p:par>
                              <p:par>
                                <p:cTn id="96" presetID="63" presetClass="path" presetSubtype="0" accel="50000" decel="50000" fill="hold" grpId="1" nodeType="withEffect">
                                  <p:stCondLst>
                                    <p:cond delay="0"/>
                                  </p:stCondLst>
                                  <p:childTnLst>
                                    <p:animMotion origin="layout" path="M -0.25191 4.81481E-6 L -0.00191 4.81481E-6 " pathEditMode="relative" rAng="0" ptsTypes="AA">
                                      <p:cBhvr>
                                        <p:cTn id="97" dur="2000" spd="-100000" fill="hold"/>
                                        <p:tgtEl>
                                          <p:spTgt spid="9"/>
                                        </p:tgtEl>
                                        <p:attrNameLst>
                                          <p:attrName>ppt_x</p:attrName>
                                          <p:attrName>ppt_y</p:attrName>
                                        </p:attrNameLst>
                                      </p:cBhvr>
                                      <p:rCtr x="12500" y="0"/>
                                    </p:animMotion>
                                  </p:childTnLst>
                                </p:cTn>
                              </p:par>
                              <p:par>
                                <p:cTn id="98" presetID="63" presetClass="path" presetSubtype="0" accel="50000" decel="50000" fill="hold" grpId="1" nodeType="withEffect">
                                  <p:stCondLst>
                                    <p:cond delay="0"/>
                                  </p:stCondLst>
                                  <p:childTnLst>
                                    <p:animMotion origin="layout" path="M -0.26371 1.85185E-6 L -0.01371 1.85185E-6 " pathEditMode="relative" rAng="0" ptsTypes="AA">
                                      <p:cBhvr>
                                        <p:cTn id="99" dur="2000" spd="-100000" fill="hold"/>
                                        <p:tgtEl>
                                          <p:spTgt spid="11"/>
                                        </p:tgtEl>
                                        <p:attrNameLst>
                                          <p:attrName>ppt_x</p:attrName>
                                          <p:attrName>ppt_y</p:attrName>
                                        </p:attrNameLst>
                                      </p:cBhvr>
                                      <p:rCtr x="12500" y="0"/>
                                    </p:animMotion>
                                  </p:childTnLst>
                                </p:cTn>
                              </p:par>
                              <p:par>
                                <p:cTn id="100" presetID="63" presetClass="path" presetSubtype="0" accel="50000" decel="50000" fill="hold" grpId="1" nodeType="withEffect">
                                  <p:stCondLst>
                                    <p:cond delay="0"/>
                                  </p:stCondLst>
                                  <p:childTnLst>
                                    <p:animMotion origin="layout" path="M -0.25208 -4.44444E-6 L -0.00208 -4.44444E-6 " pathEditMode="relative" rAng="0" ptsTypes="AA">
                                      <p:cBhvr>
                                        <p:cTn id="101" dur="2000" spd="-100000" fill="hold"/>
                                        <p:tgtEl>
                                          <p:spTgt spid="19"/>
                                        </p:tgtEl>
                                        <p:attrNameLst>
                                          <p:attrName>ppt_x</p:attrName>
                                          <p:attrName>ppt_y</p:attrName>
                                        </p:attrNameLst>
                                      </p:cBhvr>
                                      <p:rCtr x="12500" y="0"/>
                                    </p:animMotion>
                                  </p:childTnLst>
                                </p:cTn>
                              </p:par>
                              <p:par>
                                <p:cTn id="102" presetID="35" presetClass="path" presetSubtype="0" accel="50000" decel="50000" fill="hold" grpId="1" nodeType="withEffect">
                                  <p:stCondLst>
                                    <p:cond delay="0"/>
                                  </p:stCondLst>
                                  <p:childTnLst>
                                    <p:animMotion origin="layout" path="M 0.00399 -2.59259E-6 L -0.24601 -2.59259E-6 " pathEditMode="relative" rAng="0" ptsTypes="AA">
                                      <p:cBhvr>
                                        <p:cTn id="103" dur="2000" fill="hold"/>
                                        <p:tgtEl>
                                          <p:spTgt spid="4"/>
                                        </p:tgtEl>
                                        <p:attrNameLst>
                                          <p:attrName>ppt_x</p:attrName>
                                          <p:attrName>ppt_y</p:attrName>
                                        </p:attrNameLst>
                                      </p:cBhvr>
                                      <p:rCtr x="-12500" y="0"/>
                                    </p:animMotion>
                                  </p:childTnLst>
                                </p:cTn>
                              </p:par>
                              <p:par>
                                <p:cTn id="104" presetID="63" presetClass="path" presetSubtype="0" accel="50000" decel="50000" fill="hold" grpId="1" nodeType="withEffect">
                                  <p:stCondLst>
                                    <p:cond delay="0"/>
                                  </p:stCondLst>
                                  <p:childTnLst>
                                    <p:animMotion origin="layout" path="M -0.25208 4.44444E-6 L -0.00208 4.44444E-6 " pathEditMode="relative" rAng="0" ptsTypes="AA">
                                      <p:cBhvr>
                                        <p:cTn id="105" dur="2000" spd="-100000" fill="hold"/>
                                        <p:tgtEl>
                                          <p:spTgt spid="5"/>
                                        </p:tgtEl>
                                        <p:attrNameLst>
                                          <p:attrName>ppt_x</p:attrName>
                                          <p:attrName>ppt_y</p:attrName>
                                        </p:attrNameLst>
                                      </p:cBhvr>
                                      <p:rCtr x="12500" y="0"/>
                                    </p:animMotion>
                                  </p:childTnLst>
                                </p:cTn>
                              </p:par>
                              <p:par>
                                <p:cTn id="106" presetID="63" presetClass="path" presetSubtype="0" accel="50000" decel="50000" fill="hold" grpId="1" nodeType="withEffect">
                                  <p:stCondLst>
                                    <p:cond delay="0"/>
                                  </p:stCondLst>
                                  <p:childTnLst>
                                    <p:animMotion origin="layout" path="M -0.25208 3.7037E-7 L -0.00208 3.7037E-7 " pathEditMode="relative" rAng="0" ptsTypes="AA">
                                      <p:cBhvr>
                                        <p:cTn id="107" dur="2000" spd="-100000" fill="hold"/>
                                        <p:tgtEl>
                                          <p:spTgt spid="18"/>
                                        </p:tgtEl>
                                        <p:attrNameLst>
                                          <p:attrName>ppt_x</p:attrName>
                                          <p:attrName>ppt_y</p:attrName>
                                        </p:attrNameLst>
                                      </p:cBhvr>
                                      <p:rCtr x="12500" y="0"/>
                                    </p:animMotion>
                                  </p:childTnLst>
                                </p:cTn>
                              </p:par>
                              <p:par>
                                <p:cTn id="108" presetID="63" presetClass="path" presetSubtype="0" accel="50000" decel="50000" fill="hold" grpId="1" nodeType="withEffect">
                                  <p:stCondLst>
                                    <p:cond delay="0"/>
                                  </p:stCondLst>
                                  <p:childTnLst>
                                    <p:animMotion origin="layout" path="M -0.24427 0.00024 L -3.88889E-6 -0.00023 " pathEditMode="relative" rAng="0" ptsTypes="AA">
                                      <p:cBhvr>
                                        <p:cTn id="109" dur="2000" spd="-100000" fill="hold"/>
                                        <p:tgtEl>
                                          <p:spTgt spid="17"/>
                                        </p:tgtEl>
                                        <p:attrNameLst>
                                          <p:attrName>ppt_x</p:attrName>
                                          <p:attrName>ppt_y</p:attrName>
                                        </p:attrNameLst>
                                      </p:cBhvr>
                                      <p:rCtr x="12205" y="-23"/>
                                    </p:animMotion>
                                  </p:childTnLst>
                                </p:cTn>
                              </p:par>
                            </p:childTnLst>
                          </p:cTn>
                        </p:par>
                        <p:par>
                          <p:cTn id="110" fill="hold">
                            <p:stCondLst>
                              <p:cond delay="2000"/>
                            </p:stCondLst>
                            <p:childTnLst>
                              <p:par>
                                <p:cTn id="111" presetID="10" presetClass="entr" presetSubtype="0" fill="hold" grpId="0" nodeType="afterEffect">
                                  <p:stCondLst>
                                    <p:cond delay="0"/>
                                  </p:stCondLst>
                                  <p:childTnLst>
                                    <p:set>
                                      <p:cBhvr>
                                        <p:cTn id="112" dur="1" fill="hold">
                                          <p:stCondLst>
                                            <p:cond delay="0"/>
                                          </p:stCondLst>
                                        </p:cTn>
                                        <p:tgtEl>
                                          <p:spTgt spid="26"/>
                                        </p:tgtEl>
                                        <p:attrNameLst>
                                          <p:attrName>style.visibility</p:attrName>
                                        </p:attrNameLst>
                                      </p:cBhvr>
                                      <p:to>
                                        <p:strVal val="visible"/>
                                      </p:to>
                                    </p:set>
                                    <p:animEffect transition="in" filter="fade">
                                      <p:cBhvr>
                                        <p:cTn id="113" dur="2000"/>
                                        <p:tgtEl>
                                          <p:spTgt spid="26"/>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fade">
                                      <p:cBhvr>
                                        <p:cTn id="116" dur="2000"/>
                                        <p:tgtEl>
                                          <p:spTgt spid="25"/>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2"/>
                                        </p:tgtEl>
                                        <p:attrNameLst>
                                          <p:attrName>style.visibility</p:attrName>
                                        </p:attrNameLst>
                                      </p:cBhvr>
                                      <p:to>
                                        <p:strVal val="visible"/>
                                      </p:to>
                                    </p:set>
                                    <p:animEffect transition="in" filter="wipe(down)">
                                      <p:cBhvr>
                                        <p:cTn id="121" dur="500"/>
                                        <p:tgtEl>
                                          <p:spTgt spid="2"/>
                                        </p:tgtEl>
                                      </p:cBhvr>
                                    </p:animEffec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iterate type="lt">
                                    <p:tmAbs val="100"/>
                                  </p:iterate>
                                  <p:childTnLst>
                                    <p:set>
                                      <p:cBhvr>
                                        <p:cTn id="125" dur="1" fill="hold">
                                          <p:stCondLst>
                                            <p:cond delay="0"/>
                                          </p:stCondLst>
                                        </p:cTn>
                                        <p:tgtEl>
                                          <p:spTgt spid="28"/>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iterate type="lt">
                                    <p:tmAbs val="100"/>
                                  </p:iterate>
                                  <p:childTnLst>
                                    <p:set>
                                      <p:cBhvr>
                                        <p:cTn id="129"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 grpId="1"/>
      <p:bldP spid="4" grpId="0"/>
      <p:bldP spid="4" grpId="1"/>
      <p:bldP spid="5" grpId="0"/>
      <p:bldP spid="5" grpId="1"/>
      <p:bldP spid="6" grpId="0"/>
      <p:bldP spid="6" grpId="1"/>
      <p:bldP spid="7" grpId="0"/>
      <p:bldP spid="7" grpId="1"/>
      <p:bldP spid="8" grpId="0" animBg="1"/>
      <p:bldP spid="8" grpId="1" animBg="1"/>
      <p:bldP spid="9" grpId="0" animBg="1"/>
      <p:bldP spid="9" grpId="1" animBg="1"/>
      <p:bldP spid="10" grpId="0"/>
      <p:bldP spid="10" grpId="1"/>
      <p:bldP spid="11" grpId="0"/>
      <p:bldP spid="11" grpId="1"/>
      <p:bldP spid="12" grpId="0"/>
      <p:bldP spid="15" grpId="0"/>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5" grpId="0" animBg="1"/>
      <p:bldP spid="26" grpId="0" animBg="1"/>
      <p:bldP spid="27" grpId="0"/>
      <p:bldP spid="28" grpId="0"/>
      <p:bldP spid="29" grpId="0"/>
      <p:bldP spid="3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2"/>
          <p:cNvSpPr>
            <a:spLocks/>
          </p:cNvSpPr>
          <p:nvPr/>
        </p:nvSpPr>
        <p:spPr bwMode="auto">
          <a:xfrm>
            <a:off x="594519" y="2108922"/>
            <a:ext cx="1600200" cy="1306512"/>
          </a:xfrm>
          <a:custGeom>
            <a:avLst/>
            <a:gdLst>
              <a:gd name="T0" fmla="*/ 2147483647 w 1008"/>
              <a:gd name="T1" fmla="*/ 2147483647 h 823"/>
              <a:gd name="T2" fmla="*/ 2147483647 w 1008"/>
              <a:gd name="T3" fmla="*/ 2147483647 h 823"/>
              <a:gd name="T4" fmla="*/ 2147483647 w 1008"/>
              <a:gd name="T5" fmla="*/ 2147483647 h 823"/>
              <a:gd name="T6" fmla="*/ 2147483647 w 1008"/>
              <a:gd name="T7" fmla="*/ 2147483647 h 823"/>
              <a:gd name="T8" fmla="*/ 2147483647 w 1008"/>
              <a:gd name="T9" fmla="*/ 2147483647 h 823"/>
              <a:gd name="T10" fmla="*/ 2147483647 w 1008"/>
              <a:gd name="T11" fmla="*/ 2147483647 h 823"/>
              <a:gd name="T12" fmla="*/ 2147483647 w 1008"/>
              <a:gd name="T13" fmla="*/ 2147483647 h 823"/>
              <a:gd name="T14" fmla="*/ 2147483647 w 1008"/>
              <a:gd name="T15" fmla="*/ 2147483647 h 823"/>
              <a:gd name="T16" fmla="*/ 2147483647 w 1008"/>
              <a:gd name="T17" fmla="*/ 2147483647 h 823"/>
              <a:gd name="T18" fmla="*/ 2147483647 w 1008"/>
              <a:gd name="T19" fmla="*/ 2147483647 h 823"/>
              <a:gd name="T20" fmla="*/ 2147483647 w 1008"/>
              <a:gd name="T21" fmla="*/ 2147483647 h 823"/>
              <a:gd name="T22" fmla="*/ 2147483647 w 1008"/>
              <a:gd name="T23" fmla="*/ 2147483647 h 823"/>
              <a:gd name="T24" fmla="*/ 2147483647 w 1008"/>
              <a:gd name="T25" fmla="*/ 2147483647 h 823"/>
              <a:gd name="T26" fmla="*/ 2147483647 w 1008"/>
              <a:gd name="T27" fmla="*/ 2147483647 h 823"/>
              <a:gd name="T28" fmla="*/ 2147483647 w 1008"/>
              <a:gd name="T29" fmla="*/ 2147483647 h 823"/>
              <a:gd name="T30" fmla="*/ 2147483647 w 1008"/>
              <a:gd name="T31" fmla="*/ 2147483647 h 823"/>
              <a:gd name="T32" fmla="*/ 2147483647 w 1008"/>
              <a:gd name="T33" fmla="*/ 2147483647 h 823"/>
              <a:gd name="T34" fmla="*/ 2147483647 w 1008"/>
              <a:gd name="T35" fmla="*/ 2147483647 h 823"/>
              <a:gd name="T36" fmla="*/ 2147483647 w 1008"/>
              <a:gd name="T37" fmla="*/ 2147483647 h 823"/>
              <a:gd name="T38" fmla="*/ 2147483647 w 1008"/>
              <a:gd name="T39" fmla="*/ 2147483647 h 823"/>
              <a:gd name="T40" fmla="*/ 2147483647 w 1008"/>
              <a:gd name="T41" fmla="*/ 2147483647 h 823"/>
              <a:gd name="T42" fmla="*/ 2147483647 w 1008"/>
              <a:gd name="T43" fmla="*/ 2147483647 h 8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08"/>
              <a:gd name="T67" fmla="*/ 0 h 823"/>
              <a:gd name="T68" fmla="*/ 1008 w 1008"/>
              <a:gd name="T69" fmla="*/ 823 h 8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08" h="823">
                <a:moveTo>
                  <a:pt x="726" y="426"/>
                </a:moveTo>
                <a:cubicBezTo>
                  <a:pt x="726" y="396"/>
                  <a:pt x="752" y="375"/>
                  <a:pt x="793" y="320"/>
                </a:cubicBezTo>
                <a:cubicBezTo>
                  <a:pt x="834" y="265"/>
                  <a:pt x="940" y="134"/>
                  <a:pt x="974" y="93"/>
                </a:cubicBezTo>
                <a:cubicBezTo>
                  <a:pt x="1008" y="52"/>
                  <a:pt x="1001" y="78"/>
                  <a:pt x="997" y="71"/>
                </a:cubicBezTo>
                <a:cubicBezTo>
                  <a:pt x="993" y="64"/>
                  <a:pt x="975" y="56"/>
                  <a:pt x="952" y="48"/>
                </a:cubicBezTo>
                <a:cubicBezTo>
                  <a:pt x="929" y="40"/>
                  <a:pt x="888" y="31"/>
                  <a:pt x="861" y="25"/>
                </a:cubicBezTo>
                <a:cubicBezTo>
                  <a:pt x="834" y="19"/>
                  <a:pt x="834" y="13"/>
                  <a:pt x="789" y="9"/>
                </a:cubicBezTo>
                <a:cubicBezTo>
                  <a:pt x="744" y="5"/>
                  <a:pt x="649" y="0"/>
                  <a:pt x="589" y="3"/>
                </a:cubicBezTo>
                <a:cubicBezTo>
                  <a:pt x="529" y="6"/>
                  <a:pt x="490" y="10"/>
                  <a:pt x="430" y="25"/>
                </a:cubicBezTo>
                <a:cubicBezTo>
                  <a:pt x="370" y="40"/>
                  <a:pt x="279" y="67"/>
                  <a:pt x="226" y="93"/>
                </a:cubicBezTo>
                <a:cubicBezTo>
                  <a:pt x="173" y="119"/>
                  <a:pt x="147" y="147"/>
                  <a:pt x="112" y="184"/>
                </a:cubicBezTo>
                <a:cubicBezTo>
                  <a:pt x="77" y="221"/>
                  <a:pt x="30" y="261"/>
                  <a:pt x="15" y="318"/>
                </a:cubicBezTo>
                <a:cubicBezTo>
                  <a:pt x="0" y="375"/>
                  <a:pt x="2" y="467"/>
                  <a:pt x="22" y="524"/>
                </a:cubicBezTo>
                <a:cubicBezTo>
                  <a:pt x="42" y="581"/>
                  <a:pt x="78" y="618"/>
                  <a:pt x="135" y="660"/>
                </a:cubicBezTo>
                <a:cubicBezTo>
                  <a:pt x="192" y="702"/>
                  <a:pt x="290" y="748"/>
                  <a:pt x="362" y="774"/>
                </a:cubicBezTo>
                <a:cubicBezTo>
                  <a:pt x="434" y="800"/>
                  <a:pt x="483" y="815"/>
                  <a:pt x="566" y="819"/>
                </a:cubicBezTo>
                <a:cubicBezTo>
                  <a:pt x="649" y="823"/>
                  <a:pt x="792" y="806"/>
                  <a:pt x="861" y="796"/>
                </a:cubicBezTo>
                <a:cubicBezTo>
                  <a:pt x="930" y="786"/>
                  <a:pt x="969" y="776"/>
                  <a:pt x="981" y="759"/>
                </a:cubicBezTo>
                <a:cubicBezTo>
                  <a:pt x="993" y="742"/>
                  <a:pt x="956" y="724"/>
                  <a:pt x="936" y="696"/>
                </a:cubicBezTo>
                <a:cubicBezTo>
                  <a:pt x="916" y="668"/>
                  <a:pt x="885" y="625"/>
                  <a:pt x="861" y="592"/>
                </a:cubicBezTo>
                <a:cubicBezTo>
                  <a:pt x="837" y="559"/>
                  <a:pt x="815" y="529"/>
                  <a:pt x="793" y="501"/>
                </a:cubicBezTo>
                <a:cubicBezTo>
                  <a:pt x="771" y="473"/>
                  <a:pt x="726" y="456"/>
                  <a:pt x="726" y="426"/>
                </a:cubicBezTo>
                <a:close/>
              </a:path>
            </a:pathLst>
          </a:custGeom>
          <a:solidFill>
            <a:srgbClr val="66FF33"/>
          </a:solidFill>
          <a:ln w="9525">
            <a:solidFill>
              <a:schemeClr val="tx1"/>
            </a:solidFill>
            <a:round/>
            <a:headEnd/>
            <a:tailEnd/>
          </a:ln>
        </p:spPr>
        <p:txBody>
          <a:bodyPr/>
          <a:lstStyle/>
          <a:p>
            <a:endParaRPr lang="es-CO"/>
          </a:p>
        </p:txBody>
      </p:sp>
      <p:sp>
        <p:nvSpPr>
          <p:cNvPr id="3" name="AutoShape 3"/>
          <p:cNvSpPr>
            <a:spLocks noChangeArrowheads="1"/>
          </p:cNvSpPr>
          <p:nvPr/>
        </p:nvSpPr>
        <p:spPr bwMode="auto">
          <a:xfrm>
            <a:off x="5435798" y="1861272"/>
            <a:ext cx="2916238" cy="1944687"/>
          </a:xfrm>
          <a:prstGeom prst="diamond">
            <a:avLst/>
          </a:prstGeom>
          <a:solidFill>
            <a:srgbClr val="3366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4" name="Text Box 4"/>
          <p:cNvSpPr txBox="1">
            <a:spLocks noChangeArrowheads="1"/>
          </p:cNvSpPr>
          <p:nvPr/>
        </p:nvSpPr>
        <p:spPr bwMode="auto">
          <a:xfrm>
            <a:off x="881856" y="152400"/>
            <a:ext cx="73802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4000" dirty="0" smtClean="0">
                <a:ln>
                  <a:solidFill>
                    <a:sysClr val="windowText" lastClr="000000"/>
                  </a:solidFill>
                </a:ln>
                <a:solidFill>
                  <a:srgbClr val="FF0000"/>
                </a:solidFill>
                <a:effectLst>
                  <a:outerShdw blurRad="50800" dist="50800" dir="2700000" algn="ctr" rotWithShape="0">
                    <a:schemeClr val="tx1"/>
                  </a:outerShdw>
                </a:effectLst>
                <a:latin typeface="Impact" panose="020B0806030902050204" pitchFamily="34" charset="0"/>
              </a:rPr>
              <a:t>GRAPHIC OF THE DIFFERENCE OF SETS</a:t>
            </a:r>
            <a:endParaRPr lang="en-AU" altLang="es-CO" sz="4000" dirty="0">
              <a:ln>
                <a:solidFill>
                  <a:sysClr val="windowText" lastClr="000000"/>
                </a:solidFill>
              </a:ln>
              <a:solidFill>
                <a:srgbClr val="FF0000"/>
              </a:solidFill>
              <a:effectLst>
                <a:outerShdw blurRad="50800" dist="50800" dir="2700000" algn="ctr" rotWithShape="0">
                  <a:schemeClr val="tx1"/>
                </a:outerShdw>
              </a:effectLst>
              <a:latin typeface="Impact" panose="020B0806030902050204" pitchFamily="34" charset="0"/>
            </a:endParaRPr>
          </a:p>
        </p:txBody>
      </p:sp>
      <p:sp>
        <p:nvSpPr>
          <p:cNvPr id="5" name="Text Box 5"/>
          <p:cNvSpPr txBox="1">
            <a:spLocks noChangeArrowheads="1"/>
          </p:cNvSpPr>
          <p:nvPr/>
        </p:nvSpPr>
        <p:spPr bwMode="auto">
          <a:xfrm>
            <a:off x="107950" y="1135063"/>
            <a:ext cx="4464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1800" dirty="0" smtClean="0">
                <a:latin typeface="Snap ITC" panose="04040A07060A02020202" pitchFamily="82" charset="0"/>
              </a:rPr>
              <a:t>If A and  B are no comparable</a:t>
            </a:r>
            <a:endParaRPr lang="en-AU" altLang="es-CO" sz="1800" dirty="0">
              <a:latin typeface="Snap ITC" panose="04040A07060A02020202" pitchFamily="82" charset="0"/>
            </a:endParaRPr>
          </a:p>
        </p:txBody>
      </p:sp>
      <p:sp>
        <p:nvSpPr>
          <p:cNvPr id="6" name="Rectangle 6"/>
          <p:cNvSpPr>
            <a:spLocks noChangeArrowheads="1"/>
          </p:cNvSpPr>
          <p:nvPr/>
        </p:nvSpPr>
        <p:spPr bwMode="auto">
          <a:xfrm>
            <a:off x="196056" y="1716809"/>
            <a:ext cx="3925888" cy="22669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7" name="AutoShape 7"/>
          <p:cNvSpPr>
            <a:spLocks noChangeArrowheads="1"/>
          </p:cNvSpPr>
          <p:nvPr/>
        </p:nvSpPr>
        <p:spPr bwMode="auto">
          <a:xfrm>
            <a:off x="1743869" y="2113684"/>
            <a:ext cx="2052637" cy="1333500"/>
          </a:xfrm>
          <a:prstGeom prst="hexagon">
            <a:avLst>
              <a:gd name="adj" fmla="val 38482"/>
              <a:gd name="vf" fmla="val 11547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8" name="Rectangle 8"/>
          <p:cNvSpPr>
            <a:spLocks noChangeArrowheads="1"/>
          </p:cNvSpPr>
          <p:nvPr/>
        </p:nvSpPr>
        <p:spPr bwMode="auto">
          <a:xfrm>
            <a:off x="5256411" y="1681884"/>
            <a:ext cx="3348037" cy="22669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9" name="Oval 9"/>
          <p:cNvSpPr>
            <a:spLocks noChangeArrowheads="1"/>
          </p:cNvSpPr>
          <p:nvPr/>
        </p:nvSpPr>
        <p:spPr bwMode="auto">
          <a:xfrm>
            <a:off x="592931" y="2113684"/>
            <a:ext cx="2087563" cy="12954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0" name="Text Box 10"/>
          <p:cNvSpPr txBox="1">
            <a:spLocks noChangeArrowheads="1"/>
          </p:cNvSpPr>
          <p:nvPr/>
        </p:nvSpPr>
        <p:spPr bwMode="auto">
          <a:xfrm>
            <a:off x="5004048" y="1098472"/>
            <a:ext cx="37074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1800" dirty="0" smtClean="0">
                <a:latin typeface="Snap ITC" panose="04040A07060A02020202" pitchFamily="82" charset="0"/>
              </a:rPr>
              <a:t>If A and B are comparable</a:t>
            </a:r>
            <a:endParaRPr lang="en-AU" altLang="es-CO" sz="1800" dirty="0">
              <a:latin typeface="Snap ITC" panose="04040A07060A02020202" pitchFamily="82" charset="0"/>
            </a:endParaRPr>
          </a:p>
        </p:txBody>
      </p:sp>
      <p:sp>
        <p:nvSpPr>
          <p:cNvPr id="11" name="Rectangle 11"/>
          <p:cNvSpPr>
            <a:spLocks noChangeArrowheads="1"/>
          </p:cNvSpPr>
          <p:nvPr/>
        </p:nvSpPr>
        <p:spPr bwMode="auto">
          <a:xfrm>
            <a:off x="4067175" y="4327525"/>
            <a:ext cx="4068763" cy="21971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2" name="AutoShape 12"/>
          <p:cNvSpPr>
            <a:spLocks noChangeArrowheads="1"/>
          </p:cNvSpPr>
          <p:nvPr/>
        </p:nvSpPr>
        <p:spPr bwMode="auto">
          <a:xfrm>
            <a:off x="4500563" y="4797425"/>
            <a:ext cx="1655762" cy="1295400"/>
          </a:xfrm>
          <a:prstGeom prst="plus">
            <a:avLst>
              <a:gd name="adj" fmla="val 25000"/>
            </a:avLst>
          </a:prstGeom>
          <a:solidFill>
            <a:srgbClr val="E71505"/>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3" name="AutoShape 13"/>
          <p:cNvSpPr>
            <a:spLocks noChangeArrowheads="1"/>
          </p:cNvSpPr>
          <p:nvPr/>
        </p:nvSpPr>
        <p:spPr bwMode="auto">
          <a:xfrm>
            <a:off x="6551613" y="4545013"/>
            <a:ext cx="1260475" cy="1728787"/>
          </a:xfrm>
          <a:prstGeom prst="diamond">
            <a:avLst/>
          </a:prstGeom>
          <a:solidFill>
            <a:srgbClr val="35F34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4" name="Text Box 14"/>
          <p:cNvSpPr txBox="1">
            <a:spLocks noChangeArrowheads="1"/>
          </p:cNvSpPr>
          <p:nvPr/>
        </p:nvSpPr>
        <p:spPr bwMode="auto">
          <a:xfrm>
            <a:off x="755451" y="4968071"/>
            <a:ext cx="316904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AU" altLang="es-CO" sz="2800" dirty="0" smtClean="0">
                <a:latin typeface="Snap ITC" panose="04040A07060A02020202" pitchFamily="82" charset="0"/>
              </a:rPr>
              <a:t>If A and B are disjoint sets</a:t>
            </a:r>
            <a:endParaRPr lang="en-AU" altLang="es-CO" sz="2800" dirty="0">
              <a:latin typeface="Snap ITC" panose="04040A07060A02020202" pitchFamily="82" charset="0"/>
            </a:endParaRPr>
          </a:p>
        </p:txBody>
      </p:sp>
      <p:sp>
        <p:nvSpPr>
          <p:cNvPr id="15" name="Text Box 15"/>
          <p:cNvSpPr txBox="1">
            <a:spLocks noChangeArrowheads="1"/>
          </p:cNvSpPr>
          <p:nvPr/>
        </p:nvSpPr>
        <p:spPr bwMode="auto">
          <a:xfrm>
            <a:off x="196056" y="1716809"/>
            <a:ext cx="539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t>U</a:t>
            </a:r>
          </a:p>
        </p:txBody>
      </p:sp>
      <p:sp>
        <p:nvSpPr>
          <p:cNvPr id="16" name="Text Box 16"/>
          <p:cNvSpPr txBox="1">
            <a:spLocks noChangeArrowheads="1"/>
          </p:cNvSpPr>
          <p:nvPr/>
        </p:nvSpPr>
        <p:spPr bwMode="auto">
          <a:xfrm>
            <a:off x="4067175" y="4329113"/>
            <a:ext cx="5397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t>U</a:t>
            </a:r>
          </a:p>
        </p:txBody>
      </p:sp>
      <p:sp>
        <p:nvSpPr>
          <p:cNvPr id="17" name="Text Box 17"/>
          <p:cNvSpPr txBox="1">
            <a:spLocks noChangeArrowheads="1"/>
          </p:cNvSpPr>
          <p:nvPr/>
        </p:nvSpPr>
        <p:spPr bwMode="auto">
          <a:xfrm>
            <a:off x="5256411" y="1681884"/>
            <a:ext cx="539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t>U</a:t>
            </a:r>
          </a:p>
        </p:txBody>
      </p:sp>
      <p:sp>
        <p:nvSpPr>
          <p:cNvPr id="18" name="Text Box 18"/>
          <p:cNvSpPr txBox="1">
            <a:spLocks noChangeArrowheads="1"/>
          </p:cNvSpPr>
          <p:nvPr/>
        </p:nvSpPr>
        <p:spPr bwMode="auto">
          <a:xfrm>
            <a:off x="521494" y="3085234"/>
            <a:ext cx="9001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A</a:t>
            </a:r>
          </a:p>
        </p:txBody>
      </p:sp>
      <p:sp>
        <p:nvSpPr>
          <p:cNvPr id="19" name="Text Box 19"/>
          <p:cNvSpPr txBox="1">
            <a:spLocks noChangeArrowheads="1"/>
          </p:cNvSpPr>
          <p:nvPr/>
        </p:nvSpPr>
        <p:spPr bwMode="auto">
          <a:xfrm>
            <a:off x="7451923" y="1861272"/>
            <a:ext cx="9001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A</a:t>
            </a:r>
          </a:p>
        </p:txBody>
      </p:sp>
      <p:sp>
        <p:nvSpPr>
          <p:cNvPr id="20" name="Text Box 20"/>
          <p:cNvSpPr txBox="1">
            <a:spLocks noChangeArrowheads="1"/>
          </p:cNvSpPr>
          <p:nvPr/>
        </p:nvSpPr>
        <p:spPr bwMode="auto">
          <a:xfrm>
            <a:off x="5003800" y="4329113"/>
            <a:ext cx="9001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A</a:t>
            </a:r>
          </a:p>
        </p:txBody>
      </p:sp>
      <p:sp>
        <p:nvSpPr>
          <p:cNvPr id="21" name="Text Box 21"/>
          <p:cNvSpPr txBox="1">
            <a:spLocks noChangeArrowheads="1"/>
          </p:cNvSpPr>
          <p:nvPr/>
        </p:nvSpPr>
        <p:spPr bwMode="auto">
          <a:xfrm>
            <a:off x="7451725" y="4508500"/>
            <a:ext cx="503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B</a:t>
            </a:r>
          </a:p>
        </p:txBody>
      </p:sp>
      <p:sp>
        <p:nvSpPr>
          <p:cNvPr id="22" name="Text Box 22"/>
          <p:cNvSpPr txBox="1">
            <a:spLocks noChangeArrowheads="1"/>
          </p:cNvSpPr>
          <p:nvPr/>
        </p:nvSpPr>
        <p:spPr bwMode="auto">
          <a:xfrm>
            <a:off x="3563938" y="1952625"/>
            <a:ext cx="9001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B</a:t>
            </a:r>
          </a:p>
        </p:txBody>
      </p:sp>
      <p:sp>
        <p:nvSpPr>
          <p:cNvPr id="23" name="Text Box 23"/>
          <p:cNvSpPr txBox="1">
            <a:spLocks noChangeArrowheads="1"/>
          </p:cNvSpPr>
          <p:nvPr/>
        </p:nvSpPr>
        <p:spPr bwMode="auto">
          <a:xfrm>
            <a:off x="1529556" y="3948834"/>
            <a:ext cx="1223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400" b="1" dirty="0">
                <a:solidFill>
                  <a:srgbClr val="0000FF"/>
                </a:solidFill>
                <a:latin typeface="Ravie" panose="04040805050809020602" pitchFamily="82" charset="0"/>
              </a:rPr>
              <a:t>A – B </a:t>
            </a:r>
          </a:p>
        </p:txBody>
      </p:sp>
      <p:sp>
        <p:nvSpPr>
          <p:cNvPr id="24" name="Text Box 24"/>
          <p:cNvSpPr txBox="1">
            <a:spLocks noChangeArrowheads="1"/>
          </p:cNvSpPr>
          <p:nvPr/>
        </p:nvSpPr>
        <p:spPr bwMode="auto">
          <a:xfrm>
            <a:off x="6156325" y="3933825"/>
            <a:ext cx="1223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400" b="1" dirty="0">
                <a:solidFill>
                  <a:srgbClr val="0000FF"/>
                </a:solidFill>
                <a:latin typeface="Ravie" panose="04040805050809020602" pitchFamily="82" charset="0"/>
              </a:rPr>
              <a:t>A </a:t>
            </a:r>
            <a:r>
              <a:rPr lang="es-ES" altLang="es-CO" sz="2400" b="1" dirty="0">
                <a:solidFill>
                  <a:srgbClr val="0000FF"/>
                </a:solidFill>
                <a:latin typeface="Ravie" panose="04040805050809020602" pitchFamily="82" charset="0"/>
                <a:sym typeface="simbolo"/>
              </a:rPr>
              <a:t>– </a:t>
            </a:r>
            <a:r>
              <a:rPr lang="es-ES" altLang="es-CO" sz="2400" b="1" dirty="0" smtClean="0">
                <a:solidFill>
                  <a:srgbClr val="0000FF"/>
                </a:solidFill>
                <a:latin typeface="Ravie" panose="04040805050809020602" pitchFamily="82" charset="0"/>
              </a:rPr>
              <a:t>B</a:t>
            </a:r>
            <a:endParaRPr lang="es-ES" altLang="es-CO" sz="2400" b="1" dirty="0">
              <a:solidFill>
                <a:srgbClr val="0000FF"/>
              </a:solidFill>
              <a:latin typeface="Ravie" panose="04040805050809020602" pitchFamily="82" charset="0"/>
            </a:endParaRPr>
          </a:p>
        </p:txBody>
      </p:sp>
      <p:sp>
        <p:nvSpPr>
          <p:cNvPr id="25" name="AutoShape 25"/>
          <p:cNvSpPr>
            <a:spLocks noChangeArrowheads="1"/>
          </p:cNvSpPr>
          <p:nvPr/>
        </p:nvSpPr>
        <p:spPr bwMode="auto">
          <a:xfrm>
            <a:off x="5435798" y="1861272"/>
            <a:ext cx="2916238" cy="1944687"/>
          </a:xfrm>
          <a:prstGeom prst="diamond">
            <a:avLst/>
          </a:prstGeom>
          <a:solidFill>
            <a:srgbClr val="0000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26" name="Oval 26"/>
          <p:cNvSpPr>
            <a:spLocks noChangeArrowheads="1"/>
          </p:cNvSpPr>
          <p:nvPr/>
        </p:nvSpPr>
        <p:spPr bwMode="auto">
          <a:xfrm>
            <a:off x="6480373" y="2366097"/>
            <a:ext cx="1044575" cy="865187"/>
          </a:xfrm>
          <a:prstGeom prst="ellipse">
            <a:avLst/>
          </a:prstGeom>
          <a:solidFill>
            <a:srgbClr val="FAFCA2"/>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27" name="Text Box 27"/>
          <p:cNvSpPr txBox="1">
            <a:spLocks noChangeArrowheads="1"/>
          </p:cNvSpPr>
          <p:nvPr/>
        </p:nvSpPr>
        <p:spPr bwMode="auto">
          <a:xfrm>
            <a:off x="6048573" y="2618509"/>
            <a:ext cx="900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b="1"/>
              <a:t>B</a:t>
            </a:r>
          </a:p>
        </p:txBody>
      </p:sp>
      <p:sp>
        <p:nvSpPr>
          <p:cNvPr id="28" name="Oval 28"/>
          <p:cNvSpPr>
            <a:spLocks noChangeArrowheads="1"/>
          </p:cNvSpPr>
          <p:nvPr/>
        </p:nvSpPr>
        <p:spPr bwMode="auto">
          <a:xfrm>
            <a:off x="6480373" y="2366097"/>
            <a:ext cx="1044575" cy="865187"/>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29" name="Text Box 29"/>
          <p:cNvSpPr txBox="1">
            <a:spLocks noChangeArrowheads="1"/>
          </p:cNvSpPr>
          <p:nvPr/>
        </p:nvSpPr>
        <p:spPr bwMode="auto">
          <a:xfrm>
            <a:off x="1196478" y="6020377"/>
            <a:ext cx="1925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400" b="1" dirty="0">
                <a:solidFill>
                  <a:srgbClr val="0000FF"/>
                </a:solidFill>
                <a:latin typeface="Ravie" panose="04040805050809020602" pitchFamily="82" charset="0"/>
              </a:rPr>
              <a:t>A </a:t>
            </a:r>
            <a:r>
              <a:rPr lang="es-ES" altLang="es-CO" sz="2400" b="1" dirty="0">
                <a:solidFill>
                  <a:srgbClr val="0000FF"/>
                </a:solidFill>
                <a:latin typeface="Ravie" panose="04040805050809020602" pitchFamily="82" charset="0"/>
                <a:sym typeface="simbolo"/>
              </a:rPr>
              <a:t>– </a:t>
            </a:r>
            <a:r>
              <a:rPr lang="es-ES" altLang="es-CO" sz="2400" b="1" dirty="0">
                <a:solidFill>
                  <a:srgbClr val="0000FF"/>
                </a:solidFill>
                <a:latin typeface="Ravie" panose="04040805050809020602" pitchFamily="82" charset="0"/>
              </a:rPr>
              <a:t>B = A</a:t>
            </a:r>
            <a:endParaRPr lang="el-GR" altLang="es-CO" sz="2400" b="1" dirty="0">
              <a:solidFill>
                <a:srgbClr val="0000FF"/>
              </a:solidFill>
            </a:endParaRPr>
          </a:p>
        </p:txBody>
      </p:sp>
      <p:sp>
        <p:nvSpPr>
          <p:cNvPr id="30" name="AutoShape 33"/>
          <p:cNvSpPr>
            <a:spLocks noChangeArrowheads="1"/>
          </p:cNvSpPr>
          <p:nvPr/>
        </p:nvSpPr>
        <p:spPr bwMode="auto">
          <a:xfrm>
            <a:off x="6551613" y="4545013"/>
            <a:ext cx="1260475" cy="1728787"/>
          </a:xfrm>
          <a:prstGeom prst="diamond">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31" name="AutoShape 34"/>
          <p:cNvSpPr>
            <a:spLocks noChangeArrowheads="1"/>
          </p:cNvSpPr>
          <p:nvPr/>
        </p:nvSpPr>
        <p:spPr bwMode="auto">
          <a:xfrm>
            <a:off x="4500563" y="4797425"/>
            <a:ext cx="1655762" cy="1295400"/>
          </a:xfrm>
          <a:prstGeom prst="plus">
            <a:avLst>
              <a:gd name="adj" fmla="val 25000"/>
            </a:avLst>
          </a:prstGeom>
          <a:solidFill>
            <a:srgbClr val="FFFF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Tree>
    <p:extLst>
      <p:ext uri="{BB962C8B-B14F-4D97-AF65-F5344CB8AC3E}">
        <p14:creationId xmlns:p14="http://schemas.microsoft.com/office/powerpoint/2010/main" val="42402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2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right)">
                                      <p:cBhvr>
                                        <p:cTn id="35" dur="5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20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left)">
                                      <p:cBhvr>
                                        <p:cTn id="43" dur="500"/>
                                        <p:tgtEl>
                                          <p:spTgt spid="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20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1000" fill="hold"/>
                                        <p:tgtEl>
                                          <p:spTgt spid="10"/>
                                        </p:tgtEl>
                                        <p:attrNameLst>
                                          <p:attrName>ppt_x</p:attrName>
                                        </p:attrNameLst>
                                      </p:cBhvr>
                                      <p:tavLst>
                                        <p:tav tm="0">
                                          <p:val>
                                            <p:strVal val="#ppt_x-.2"/>
                                          </p:val>
                                        </p:tav>
                                        <p:tav tm="100000">
                                          <p:val>
                                            <p:strVal val="#ppt_x"/>
                                          </p:val>
                                        </p:tav>
                                      </p:tavLst>
                                    </p:anim>
                                    <p:anim calcmode="lin" valueType="num">
                                      <p:cBhvr>
                                        <p:cTn id="52"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3" dur="10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20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left)">
                                      <p:cBhvr>
                                        <p:cTn id="66" dur="500"/>
                                        <p:tgtEl>
                                          <p:spTgt spid="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20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500"/>
                                        <p:tgtEl>
                                          <p:spTgt spid="2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20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left)">
                                      <p:cBhvr>
                                        <p:cTn id="82" dur="500"/>
                                        <p:tgtEl>
                                          <p:spTgt spid="25"/>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ipe(down)">
                                      <p:cBhvr>
                                        <p:cTn id="85" dur="500"/>
                                        <p:tgtEl>
                                          <p:spTgt spid="28"/>
                                        </p:tgtEl>
                                      </p:cBhvr>
                                    </p:animEffect>
                                  </p:childTnLst>
                                </p:cTn>
                              </p:par>
                              <p:par>
                                <p:cTn id="86" presetID="29" presetClass="entr" presetSubtype="0"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1000" fill="hold"/>
                                        <p:tgtEl>
                                          <p:spTgt spid="24"/>
                                        </p:tgtEl>
                                        <p:attrNameLst>
                                          <p:attrName>ppt_x</p:attrName>
                                        </p:attrNameLst>
                                      </p:cBhvr>
                                      <p:tavLst>
                                        <p:tav tm="0">
                                          <p:val>
                                            <p:strVal val="#ppt_x-.2"/>
                                          </p:val>
                                        </p:tav>
                                        <p:tav tm="100000">
                                          <p:val>
                                            <p:strVal val="#ppt_x"/>
                                          </p:val>
                                        </p:tav>
                                      </p:tavLst>
                                    </p:anim>
                                    <p:anim calcmode="lin" valueType="num">
                                      <p:cBhvr>
                                        <p:cTn id="89"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90" dur="1000"/>
                                        <p:tgtEl>
                                          <p:spTgt spid="24"/>
                                        </p:tgtEl>
                                      </p:cBhvr>
                                    </p:animEffect>
                                  </p:childTnLst>
                                </p:cTn>
                              </p:par>
                            </p:childTnLst>
                          </p:cTn>
                        </p:par>
                      </p:childTnLst>
                    </p:cTn>
                  </p:par>
                  <p:par>
                    <p:cTn id="91" fill="hold">
                      <p:stCondLst>
                        <p:cond delay="indefinite"/>
                      </p:stCondLst>
                      <p:childTnLst>
                        <p:par>
                          <p:cTn id="92" fill="hold">
                            <p:stCondLst>
                              <p:cond delay="0"/>
                            </p:stCondLst>
                            <p:childTnLst>
                              <p:par>
                                <p:cTn id="93" presetID="29" presetClass="entr" presetSubtype="0" fill="hold" grpId="0" nodeType="click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1000" fill="hold"/>
                                        <p:tgtEl>
                                          <p:spTgt spid="14"/>
                                        </p:tgtEl>
                                        <p:attrNameLst>
                                          <p:attrName>ppt_x</p:attrName>
                                        </p:attrNameLst>
                                      </p:cBhvr>
                                      <p:tavLst>
                                        <p:tav tm="0">
                                          <p:val>
                                            <p:strVal val="#ppt_x-.2"/>
                                          </p:val>
                                        </p:tav>
                                        <p:tav tm="100000">
                                          <p:val>
                                            <p:strVal val="#ppt_x"/>
                                          </p:val>
                                        </p:tav>
                                      </p:tavLst>
                                    </p:anim>
                                    <p:anim calcmode="lin" valueType="num">
                                      <p:cBhvr>
                                        <p:cTn id="96"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7" dur="1000"/>
                                        <p:tgtEl>
                                          <p:spTgt spid="1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1"/>
                                        </p:tgtEl>
                                        <p:attrNameLst>
                                          <p:attrName>style.visibility</p:attrName>
                                        </p:attrNameLst>
                                      </p:cBhvr>
                                      <p:to>
                                        <p:strVal val="visible"/>
                                      </p:to>
                                    </p:set>
                                    <p:animEffect transition="in" filter="wipe(left)">
                                      <p:cBhvr>
                                        <p:cTn id="102" dur="500"/>
                                        <p:tgtEl>
                                          <p:spTgt spid="1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fade">
                                      <p:cBhvr>
                                        <p:cTn id="105" dur="2000"/>
                                        <p:tgtEl>
                                          <p:spTgt spid="16"/>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12"/>
                                        </p:tgtEl>
                                        <p:attrNameLst>
                                          <p:attrName>style.visibility</p:attrName>
                                        </p:attrNameLst>
                                      </p:cBhvr>
                                      <p:to>
                                        <p:strVal val="visible"/>
                                      </p:to>
                                    </p:set>
                                    <p:animEffect transition="in" filter="wipe(down)">
                                      <p:cBhvr>
                                        <p:cTn id="110" dur="500"/>
                                        <p:tgtEl>
                                          <p:spTgt spid="1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0"/>
                                        </p:tgtEl>
                                        <p:attrNameLst>
                                          <p:attrName>style.visibility</p:attrName>
                                        </p:attrNameLst>
                                      </p:cBhvr>
                                      <p:to>
                                        <p:strVal val="visible"/>
                                      </p:to>
                                    </p:set>
                                    <p:animEffect transition="in" filter="fade">
                                      <p:cBhvr>
                                        <p:cTn id="113" dur="2000"/>
                                        <p:tgtEl>
                                          <p:spTgt spid="20"/>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13"/>
                                        </p:tgtEl>
                                        <p:attrNameLst>
                                          <p:attrName>style.visibility</p:attrName>
                                        </p:attrNameLst>
                                      </p:cBhvr>
                                      <p:to>
                                        <p:strVal val="visible"/>
                                      </p:to>
                                    </p:set>
                                    <p:animEffect transition="in" filter="wipe(left)">
                                      <p:cBhvr>
                                        <p:cTn id="118" dur="500"/>
                                        <p:tgtEl>
                                          <p:spTgt spid="13"/>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1"/>
                                        </p:tgtEl>
                                        <p:attrNameLst>
                                          <p:attrName>style.visibility</p:attrName>
                                        </p:attrNameLst>
                                      </p:cBhvr>
                                      <p:to>
                                        <p:strVal val="visible"/>
                                      </p:to>
                                    </p:set>
                                    <p:animEffect transition="in" filter="fade">
                                      <p:cBhvr>
                                        <p:cTn id="121" dur="2000"/>
                                        <p:tgtEl>
                                          <p:spTgt spid="21"/>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wipe(left)">
                                      <p:cBhvr>
                                        <p:cTn id="126" dur="500"/>
                                        <p:tgtEl>
                                          <p:spTgt spid="30"/>
                                        </p:tgtEl>
                                      </p:cBhvr>
                                    </p:animEffect>
                                  </p:childTnLst>
                                </p:cTn>
                              </p:par>
                              <p:par>
                                <p:cTn id="127" presetID="22" presetClass="entr" presetSubtype="4" fill="hold" grpId="0" nodeType="withEffect">
                                  <p:stCondLst>
                                    <p:cond delay="0"/>
                                  </p:stCondLst>
                                  <p:childTnLst>
                                    <p:set>
                                      <p:cBhvr>
                                        <p:cTn id="128" dur="1" fill="hold">
                                          <p:stCondLst>
                                            <p:cond delay="0"/>
                                          </p:stCondLst>
                                        </p:cTn>
                                        <p:tgtEl>
                                          <p:spTgt spid="31"/>
                                        </p:tgtEl>
                                        <p:attrNameLst>
                                          <p:attrName>style.visibility</p:attrName>
                                        </p:attrNameLst>
                                      </p:cBhvr>
                                      <p:to>
                                        <p:strVal val="visible"/>
                                      </p:to>
                                    </p:set>
                                    <p:animEffect transition="in" filter="wipe(down)">
                                      <p:cBhvr>
                                        <p:cTn id="129" dur="500"/>
                                        <p:tgtEl>
                                          <p:spTgt spid="31"/>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9"/>
                                        </p:tgtEl>
                                        <p:attrNameLst>
                                          <p:attrName>style.visibility</p:attrName>
                                        </p:attrNameLst>
                                      </p:cBhvr>
                                      <p:to>
                                        <p:strVal val="visible"/>
                                      </p:to>
                                    </p:set>
                                    <p:animEffect transition="in" filter="fade">
                                      <p:cBhvr>
                                        <p:cTn id="13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7" grpId="0" animBg="1"/>
      <p:bldP spid="8" grpId="0" animBg="1"/>
      <p:bldP spid="9" grpId="0" animBg="1"/>
      <p:bldP spid="10" grpId="0"/>
      <p:bldP spid="11" grpId="0" animBg="1"/>
      <p:bldP spid="12" grpId="0" animBg="1"/>
      <p:bldP spid="13" grpId="0" animBg="1"/>
      <p:bldP spid="14" grpId="0"/>
      <p:bldP spid="15" grpId="0"/>
      <p:bldP spid="16" grpId="0"/>
      <p:bldP spid="17" grpId="0"/>
      <p:bldP spid="18" grpId="0"/>
      <p:bldP spid="19" grpId="0"/>
      <p:bldP spid="20" grpId="0"/>
      <p:bldP spid="21" grpId="0"/>
      <p:bldP spid="22" grpId="0"/>
      <p:bldP spid="23" grpId="0"/>
      <p:bldP spid="24" grpId="0"/>
      <p:bldP spid="25" grpId="0" animBg="1"/>
      <p:bldP spid="26" grpId="0" animBg="1"/>
      <p:bldP spid="27" grpId="0"/>
      <p:bldP spid="28" grpId="0" animBg="1"/>
      <p:bldP spid="29" grpId="0"/>
      <p:bldP spid="30" grpId="0" animBg="1"/>
      <p:bldP spid="3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9"/>
          <p:cNvSpPr>
            <a:spLocks/>
          </p:cNvSpPr>
          <p:nvPr/>
        </p:nvSpPr>
        <p:spPr bwMode="auto">
          <a:xfrm>
            <a:off x="2620963" y="3130550"/>
            <a:ext cx="2527300" cy="2033588"/>
          </a:xfrm>
          <a:custGeom>
            <a:avLst/>
            <a:gdLst>
              <a:gd name="T0" fmla="*/ 2147483647 w 1592"/>
              <a:gd name="T1" fmla="*/ 2147483647 h 1281"/>
              <a:gd name="T2" fmla="*/ 2147483647 w 1592"/>
              <a:gd name="T3" fmla="*/ 2147483647 h 1281"/>
              <a:gd name="T4" fmla="*/ 2147483647 w 1592"/>
              <a:gd name="T5" fmla="*/ 2147483647 h 1281"/>
              <a:gd name="T6" fmla="*/ 2147483647 w 1592"/>
              <a:gd name="T7" fmla="*/ 2147483647 h 1281"/>
              <a:gd name="T8" fmla="*/ 2147483647 w 1592"/>
              <a:gd name="T9" fmla="*/ 2147483647 h 1281"/>
              <a:gd name="T10" fmla="*/ 2147483647 w 1592"/>
              <a:gd name="T11" fmla="*/ 2147483647 h 1281"/>
              <a:gd name="T12" fmla="*/ 2147483647 w 1592"/>
              <a:gd name="T13" fmla="*/ 2147483647 h 1281"/>
              <a:gd name="T14" fmla="*/ 2147483647 w 1592"/>
              <a:gd name="T15" fmla="*/ 2147483647 h 1281"/>
              <a:gd name="T16" fmla="*/ 2147483647 w 1592"/>
              <a:gd name="T17" fmla="*/ 2147483647 h 1281"/>
              <a:gd name="T18" fmla="*/ 2147483647 w 1592"/>
              <a:gd name="T19" fmla="*/ 2147483647 h 1281"/>
              <a:gd name="T20" fmla="*/ 2147483647 w 1592"/>
              <a:gd name="T21" fmla="*/ 2147483647 h 1281"/>
              <a:gd name="T22" fmla="*/ 2147483647 w 1592"/>
              <a:gd name="T23" fmla="*/ 2147483647 h 1281"/>
              <a:gd name="T24" fmla="*/ 2147483647 w 1592"/>
              <a:gd name="T25" fmla="*/ 2147483647 h 1281"/>
              <a:gd name="T26" fmla="*/ 2147483647 w 1592"/>
              <a:gd name="T27" fmla="*/ 2147483647 h 1281"/>
              <a:gd name="T28" fmla="*/ 2147483647 w 1592"/>
              <a:gd name="T29" fmla="*/ 2147483647 h 1281"/>
              <a:gd name="T30" fmla="*/ 2147483647 w 1592"/>
              <a:gd name="T31" fmla="*/ 2147483647 h 1281"/>
              <a:gd name="T32" fmla="*/ 2147483647 w 1592"/>
              <a:gd name="T33" fmla="*/ 2147483647 h 1281"/>
              <a:gd name="T34" fmla="*/ 2147483647 w 1592"/>
              <a:gd name="T35" fmla="*/ 2147483647 h 1281"/>
              <a:gd name="T36" fmla="*/ 2147483647 w 1592"/>
              <a:gd name="T37" fmla="*/ 2147483647 h 1281"/>
              <a:gd name="T38" fmla="*/ 2147483647 w 1592"/>
              <a:gd name="T39" fmla="*/ 2147483647 h 1281"/>
              <a:gd name="T40" fmla="*/ 2147483647 w 1592"/>
              <a:gd name="T41" fmla="*/ 2147483647 h 1281"/>
              <a:gd name="T42" fmla="*/ 2147483647 w 1592"/>
              <a:gd name="T43" fmla="*/ 2147483647 h 1281"/>
              <a:gd name="T44" fmla="*/ 2147483647 w 1592"/>
              <a:gd name="T45" fmla="*/ 2147483647 h 1281"/>
              <a:gd name="T46" fmla="*/ 2147483647 w 1592"/>
              <a:gd name="T47" fmla="*/ 2147483647 h 1281"/>
              <a:gd name="T48" fmla="*/ 2147483647 w 1592"/>
              <a:gd name="T49" fmla="*/ 2147483647 h 1281"/>
              <a:gd name="T50" fmla="*/ 2147483647 w 1592"/>
              <a:gd name="T51" fmla="*/ 2147483647 h 1281"/>
              <a:gd name="T52" fmla="*/ 2147483647 w 1592"/>
              <a:gd name="T53" fmla="*/ 2147483647 h 1281"/>
              <a:gd name="T54" fmla="*/ 2147483647 w 1592"/>
              <a:gd name="T55" fmla="*/ 2147483647 h 1281"/>
              <a:gd name="T56" fmla="*/ 2147483647 w 1592"/>
              <a:gd name="T57" fmla="*/ 2147483647 h 1281"/>
              <a:gd name="T58" fmla="*/ 2147483647 w 1592"/>
              <a:gd name="T59" fmla="*/ 2147483647 h 1281"/>
              <a:gd name="T60" fmla="*/ 2147483647 w 1592"/>
              <a:gd name="T61" fmla="*/ 2147483647 h 1281"/>
              <a:gd name="T62" fmla="*/ 2147483647 w 1592"/>
              <a:gd name="T63" fmla="*/ 2147483647 h 1281"/>
              <a:gd name="T64" fmla="*/ 2147483647 w 1592"/>
              <a:gd name="T65" fmla="*/ 2147483647 h 1281"/>
              <a:gd name="T66" fmla="*/ 2147483647 w 1592"/>
              <a:gd name="T67" fmla="*/ 2147483647 h 1281"/>
              <a:gd name="T68" fmla="*/ 2147483647 w 1592"/>
              <a:gd name="T69" fmla="*/ 2147483647 h 1281"/>
              <a:gd name="T70" fmla="*/ 2147483647 w 1592"/>
              <a:gd name="T71" fmla="*/ 2147483647 h 1281"/>
              <a:gd name="T72" fmla="*/ 2147483647 w 1592"/>
              <a:gd name="T73" fmla="*/ 2147483647 h 12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2"/>
              <a:gd name="T112" fmla="*/ 0 h 1281"/>
              <a:gd name="T113" fmla="*/ 1592 w 1592"/>
              <a:gd name="T114" fmla="*/ 1281 h 12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2" h="1281">
                <a:moveTo>
                  <a:pt x="1577" y="119"/>
                </a:moveTo>
                <a:cubicBezTo>
                  <a:pt x="1562" y="105"/>
                  <a:pt x="1489" y="77"/>
                  <a:pt x="1412" y="59"/>
                </a:cubicBezTo>
                <a:cubicBezTo>
                  <a:pt x="1335" y="41"/>
                  <a:pt x="1195" y="20"/>
                  <a:pt x="1115" y="11"/>
                </a:cubicBezTo>
                <a:cubicBezTo>
                  <a:pt x="1035" y="2"/>
                  <a:pt x="1013" y="0"/>
                  <a:pt x="934" y="7"/>
                </a:cubicBezTo>
                <a:cubicBezTo>
                  <a:pt x="855" y="14"/>
                  <a:pt x="714" y="36"/>
                  <a:pt x="639" y="52"/>
                </a:cubicBezTo>
                <a:cubicBezTo>
                  <a:pt x="564" y="68"/>
                  <a:pt x="532" y="85"/>
                  <a:pt x="482" y="104"/>
                </a:cubicBezTo>
                <a:cubicBezTo>
                  <a:pt x="432" y="123"/>
                  <a:pt x="387" y="137"/>
                  <a:pt x="338" y="164"/>
                </a:cubicBezTo>
                <a:cubicBezTo>
                  <a:pt x="289" y="191"/>
                  <a:pt x="229" y="232"/>
                  <a:pt x="188" y="266"/>
                </a:cubicBezTo>
                <a:cubicBezTo>
                  <a:pt x="147" y="300"/>
                  <a:pt x="122" y="329"/>
                  <a:pt x="95" y="369"/>
                </a:cubicBezTo>
                <a:cubicBezTo>
                  <a:pt x="68" y="409"/>
                  <a:pt x="42" y="464"/>
                  <a:pt x="27" y="506"/>
                </a:cubicBezTo>
                <a:cubicBezTo>
                  <a:pt x="12" y="548"/>
                  <a:pt x="8" y="589"/>
                  <a:pt x="4" y="619"/>
                </a:cubicBezTo>
                <a:cubicBezTo>
                  <a:pt x="0" y="649"/>
                  <a:pt x="0" y="661"/>
                  <a:pt x="4" y="687"/>
                </a:cubicBezTo>
                <a:cubicBezTo>
                  <a:pt x="8" y="713"/>
                  <a:pt x="12" y="740"/>
                  <a:pt x="27" y="778"/>
                </a:cubicBezTo>
                <a:cubicBezTo>
                  <a:pt x="42" y="816"/>
                  <a:pt x="69" y="876"/>
                  <a:pt x="95" y="914"/>
                </a:cubicBezTo>
                <a:cubicBezTo>
                  <a:pt x="121" y="952"/>
                  <a:pt x="163" y="981"/>
                  <a:pt x="186" y="1004"/>
                </a:cubicBezTo>
                <a:cubicBezTo>
                  <a:pt x="209" y="1027"/>
                  <a:pt x="197" y="1027"/>
                  <a:pt x="231" y="1050"/>
                </a:cubicBezTo>
                <a:cubicBezTo>
                  <a:pt x="265" y="1073"/>
                  <a:pt x="348" y="1118"/>
                  <a:pt x="390" y="1141"/>
                </a:cubicBezTo>
                <a:cubicBezTo>
                  <a:pt x="432" y="1164"/>
                  <a:pt x="455" y="1175"/>
                  <a:pt x="481" y="1186"/>
                </a:cubicBezTo>
                <a:cubicBezTo>
                  <a:pt x="507" y="1197"/>
                  <a:pt x="504" y="1198"/>
                  <a:pt x="549" y="1209"/>
                </a:cubicBezTo>
                <a:cubicBezTo>
                  <a:pt x="594" y="1220"/>
                  <a:pt x="681" y="1243"/>
                  <a:pt x="753" y="1254"/>
                </a:cubicBezTo>
                <a:cubicBezTo>
                  <a:pt x="825" y="1265"/>
                  <a:pt x="927" y="1273"/>
                  <a:pt x="980" y="1277"/>
                </a:cubicBezTo>
                <a:cubicBezTo>
                  <a:pt x="1033" y="1281"/>
                  <a:pt x="1025" y="1281"/>
                  <a:pt x="1070" y="1277"/>
                </a:cubicBezTo>
                <a:cubicBezTo>
                  <a:pt x="1115" y="1273"/>
                  <a:pt x="1203" y="1262"/>
                  <a:pt x="1252" y="1254"/>
                </a:cubicBezTo>
                <a:cubicBezTo>
                  <a:pt x="1301" y="1246"/>
                  <a:pt x="1324" y="1242"/>
                  <a:pt x="1365" y="1231"/>
                </a:cubicBezTo>
                <a:cubicBezTo>
                  <a:pt x="1406" y="1220"/>
                  <a:pt x="1489" y="1198"/>
                  <a:pt x="1501" y="1186"/>
                </a:cubicBezTo>
                <a:cubicBezTo>
                  <a:pt x="1513" y="1174"/>
                  <a:pt x="1465" y="1172"/>
                  <a:pt x="1436" y="1157"/>
                </a:cubicBezTo>
                <a:cubicBezTo>
                  <a:pt x="1407" y="1142"/>
                  <a:pt x="1359" y="1120"/>
                  <a:pt x="1325" y="1094"/>
                </a:cubicBezTo>
                <a:cubicBezTo>
                  <a:pt x="1291" y="1068"/>
                  <a:pt x="1256" y="1034"/>
                  <a:pt x="1229" y="1004"/>
                </a:cubicBezTo>
                <a:cubicBezTo>
                  <a:pt x="1202" y="974"/>
                  <a:pt x="1180" y="948"/>
                  <a:pt x="1161" y="914"/>
                </a:cubicBezTo>
                <a:cubicBezTo>
                  <a:pt x="1142" y="880"/>
                  <a:pt x="1127" y="842"/>
                  <a:pt x="1116" y="800"/>
                </a:cubicBezTo>
                <a:cubicBezTo>
                  <a:pt x="1105" y="758"/>
                  <a:pt x="1093" y="709"/>
                  <a:pt x="1093" y="664"/>
                </a:cubicBezTo>
                <a:cubicBezTo>
                  <a:pt x="1093" y="619"/>
                  <a:pt x="1101" y="576"/>
                  <a:pt x="1116" y="528"/>
                </a:cubicBezTo>
                <a:cubicBezTo>
                  <a:pt x="1131" y="480"/>
                  <a:pt x="1158" y="416"/>
                  <a:pt x="1184" y="374"/>
                </a:cubicBezTo>
                <a:cubicBezTo>
                  <a:pt x="1210" y="332"/>
                  <a:pt x="1238" y="311"/>
                  <a:pt x="1274" y="279"/>
                </a:cubicBezTo>
                <a:cubicBezTo>
                  <a:pt x="1310" y="247"/>
                  <a:pt x="1365" y="202"/>
                  <a:pt x="1403" y="179"/>
                </a:cubicBezTo>
                <a:cubicBezTo>
                  <a:pt x="1441" y="156"/>
                  <a:pt x="1472" y="153"/>
                  <a:pt x="1501" y="143"/>
                </a:cubicBezTo>
                <a:cubicBezTo>
                  <a:pt x="1530" y="133"/>
                  <a:pt x="1592" y="133"/>
                  <a:pt x="1577" y="119"/>
                </a:cubicBezTo>
                <a:close/>
              </a:path>
            </a:pathLst>
          </a:custGeom>
          <a:solidFill>
            <a:srgbClr val="35F343"/>
          </a:solidFill>
          <a:ln w="9525">
            <a:solidFill>
              <a:schemeClr val="tx1"/>
            </a:solidFill>
            <a:round/>
            <a:headEnd/>
            <a:tailEnd/>
          </a:ln>
        </p:spPr>
        <p:txBody>
          <a:bodyPr/>
          <a:lstStyle/>
          <a:p>
            <a:endParaRPr lang="es-CO"/>
          </a:p>
        </p:txBody>
      </p:sp>
      <p:sp>
        <p:nvSpPr>
          <p:cNvPr id="3" name="Freeform 2"/>
          <p:cNvSpPr>
            <a:spLocks/>
          </p:cNvSpPr>
          <p:nvPr/>
        </p:nvSpPr>
        <p:spPr bwMode="auto">
          <a:xfrm>
            <a:off x="4983163" y="3278188"/>
            <a:ext cx="1533525" cy="1809750"/>
          </a:xfrm>
          <a:custGeom>
            <a:avLst/>
            <a:gdLst>
              <a:gd name="T0" fmla="*/ 2147483647 w 966"/>
              <a:gd name="T1" fmla="*/ 2147483647 h 1140"/>
              <a:gd name="T2" fmla="*/ 2147483647 w 966"/>
              <a:gd name="T3" fmla="*/ 2147483647 h 1140"/>
              <a:gd name="T4" fmla="*/ 2147483647 w 966"/>
              <a:gd name="T5" fmla="*/ 2147483647 h 1140"/>
              <a:gd name="T6" fmla="*/ 2147483647 w 966"/>
              <a:gd name="T7" fmla="*/ 2147483647 h 1140"/>
              <a:gd name="T8" fmla="*/ 2147483647 w 966"/>
              <a:gd name="T9" fmla="*/ 2147483647 h 1140"/>
              <a:gd name="T10" fmla="*/ 2147483647 w 966"/>
              <a:gd name="T11" fmla="*/ 2147483647 h 1140"/>
              <a:gd name="T12" fmla="*/ 2147483647 w 966"/>
              <a:gd name="T13" fmla="*/ 2147483647 h 1140"/>
              <a:gd name="T14" fmla="*/ 2147483647 w 966"/>
              <a:gd name="T15" fmla="*/ 2147483647 h 1140"/>
              <a:gd name="T16" fmla="*/ 2147483647 w 966"/>
              <a:gd name="T17" fmla="*/ 2147483647 h 1140"/>
              <a:gd name="T18" fmla="*/ 2147483647 w 966"/>
              <a:gd name="T19" fmla="*/ 2147483647 h 1140"/>
              <a:gd name="T20" fmla="*/ 2147483647 w 966"/>
              <a:gd name="T21" fmla="*/ 2147483647 h 1140"/>
              <a:gd name="T22" fmla="*/ 2147483647 w 966"/>
              <a:gd name="T23" fmla="*/ 2147483647 h 1140"/>
              <a:gd name="T24" fmla="*/ 2147483647 w 966"/>
              <a:gd name="T25" fmla="*/ 2147483647 h 1140"/>
              <a:gd name="T26" fmla="*/ 2147483647 w 966"/>
              <a:gd name="T27" fmla="*/ 2147483647 h 1140"/>
              <a:gd name="T28" fmla="*/ 2147483647 w 966"/>
              <a:gd name="T29" fmla="*/ 2147483647 h 1140"/>
              <a:gd name="T30" fmla="*/ 2147483647 w 966"/>
              <a:gd name="T31" fmla="*/ 2147483647 h 1140"/>
              <a:gd name="T32" fmla="*/ 2147483647 w 966"/>
              <a:gd name="T33" fmla="*/ 2147483647 h 1140"/>
              <a:gd name="T34" fmla="*/ 2147483647 w 966"/>
              <a:gd name="T35" fmla="*/ 2147483647 h 1140"/>
              <a:gd name="T36" fmla="*/ 2147483647 w 966"/>
              <a:gd name="T37" fmla="*/ 2147483647 h 1140"/>
              <a:gd name="T38" fmla="*/ 2147483647 w 966"/>
              <a:gd name="T39" fmla="*/ 2147483647 h 1140"/>
              <a:gd name="T40" fmla="*/ 2147483647 w 966"/>
              <a:gd name="T41" fmla="*/ 2147483647 h 1140"/>
              <a:gd name="T42" fmla="*/ 2147483647 w 966"/>
              <a:gd name="T43" fmla="*/ 2147483647 h 1140"/>
              <a:gd name="T44" fmla="*/ 2147483647 w 966"/>
              <a:gd name="T45" fmla="*/ 2147483647 h 1140"/>
              <a:gd name="T46" fmla="*/ 2147483647 w 966"/>
              <a:gd name="T47" fmla="*/ 2147483647 h 1140"/>
              <a:gd name="T48" fmla="*/ 2147483647 w 966"/>
              <a:gd name="T49" fmla="*/ 2147483647 h 1140"/>
              <a:gd name="T50" fmla="*/ 2147483647 w 966"/>
              <a:gd name="T51" fmla="*/ 2147483647 h 1140"/>
              <a:gd name="T52" fmla="*/ 2147483647 w 966"/>
              <a:gd name="T53" fmla="*/ 2147483647 h 1140"/>
              <a:gd name="T54" fmla="*/ 2147483647 w 966"/>
              <a:gd name="T55" fmla="*/ 2147483647 h 1140"/>
              <a:gd name="T56" fmla="*/ 2147483647 w 966"/>
              <a:gd name="T57" fmla="*/ 2147483647 h 1140"/>
              <a:gd name="T58" fmla="*/ 2147483647 w 966"/>
              <a:gd name="T59" fmla="*/ 2147483647 h 1140"/>
              <a:gd name="T60" fmla="*/ 2147483647 w 966"/>
              <a:gd name="T61" fmla="*/ 2147483647 h 1140"/>
              <a:gd name="T62" fmla="*/ 2147483647 w 966"/>
              <a:gd name="T63" fmla="*/ 2147483647 h 1140"/>
              <a:gd name="T64" fmla="*/ 2147483647 w 966"/>
              <a:gd name="T65" fmla="*/ 2147483647 h 1140"/>
              <a:gd name="T66" fmla="*/ 2147483647 w 966"/>
              <a:gd name="T67" fmla="*/ 2147483647 h 1140"/>
              <a:gd name="T68" fmla="*/ 2147483647 w 966"/>
              <a:gd name="T69" fmla="*/ 2147483647 h 11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6"/>
              <a:gd name="T106" fmla="*/ 0 h 1140"/>
              <a:gd name="T107" fmla="*/ 966 w 966"/>
              <a:gd name="T108" fmla="*/ 1140 h 11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6" h="1140">
                <a:moveTo>
                  <a:pt x="81" y="27"/>
                </a:moveTo>
                <a:cubicBezTo>
                  <a:pt x="92" y="19"/>
                  <a:pt x="157" y="8"/>
                  <a:pt x="195" y="4"/>
                </a:cubicBezTo>
                <a:cubicBezTo>
                  <a:pt x="233" y="0"/>
                  <a:pt x="278" y="4"/>
                  <a:pt x="308" y="4"/>
                </a:cubicBezTo>
                <a:cubicBezTo>
                  <a:pt x="338" y="4"/>
                  <a:pt x="346" y="0"/>
                  <a:pt x="376" y="4"/>
                </a:cubicBezTo>
                <a:cubicBezTo>
                  <a:pt x="406" y="8"/>
                  <a:pt x="451" y="16"/>
                  <a:pt x="489" y="27"/>
                </a:cubicBezTo>
                <a:cubicBezTo>
                  <a:pt x="527" y="38"/>
                  <a:pt x="565" y="53"/>
                  <a:pt x="603" y="72"/>
                </a:cubicBezTo>
                <a:cubicBezTo>
                  <a:pt x="641" y="91"/>
                  <a:pt x="682" y="117"/>
                  <a:pt x="716" y="140"/>
                </a:cubicBezTo>
                <a:cubicBezTo>
                  <a:pt x="750" y="163"/>
                  <a:pt x="777" y="178"/>
                  <a:pt x="807" y="208"/>
                </a:cubicBezTo>
                <a:cubicBezTo>
                  <a:pt x="837" y="238"/>
                  <a:pt x="875" y="288"/>
                  <a:pt x="898" y="322"/>
                </a:cubicBezTo>
                <a:cubicBezTo>
                  <a:pt x="921" y="356"/>
                  <a:pt x="932" y="372"/>
                  <a:pt x="943" y="413"/>
                </a:cubicBezTo>
                <a:cubicBezTo>
                  <a:pt x="954" y="454"/>
                  <a:pt x="966" y="522"/>
                  <a:pt x="966" y="571"/>
                </a:cubicBezTo>
                <a:cubicBezTo>
                  <a:pt x="966" y="620"/>
                  <a:pt x="951" y="673"/>
                  <a:pt x="943" y="707"/>
                </a:cubicBezTo>
                <a:cubicBezTo>
                  <a:pt x="935" y="741"/>
                  <a:pt x="939" y="741"/>
                  <a:pt x="920" y="775"/>
                </a:cubicBezTo>
                <a:cubicBezTo>
                  <a:pt x="901" y="809"/>
                  <a:pt x="863" y="873"/>
                  <a:pt x="830" y="911"/>
                </a:cubicBezTo>
                <a:cubicBezTo>
                  <a:pt x="797" y="949"/>
                  <a:pt x="768" y="971"/>
                  <a:pt x="722" y="1001"/>
                </a:cubicBezTo>
                <a:cubicBezTo>
                  <a:pt x="676" y="1031"/>
                  <a:pt x="613" y="1072"/>
                  <a:pt x="557" y="1093"/>
                </a:cubicBezTo>
                <a:cubicBezTo>
                  <a:pt x="501" y="1114"/>
                  <a:pt x="440" y="1123"/>
                  <a:pt x="383" y="1130"/>
                </a:cubicBezTo>
                <a:cubicBezTo>
                  <a:pt x="326" y="1137"/>
                  <a:pt x="267" y="1140"/>
                  <a:pt x="217" y="1138"/>
                </a:cubicBezTo>
                <a:cubicBezTo>
                  <a:pt x="167" y="1136"/>
                  <a:pt x="116" y="1123"/>
                  <a:pt x="81" y="1116"/>
                </a:cubicBezTo>
                <a:cubicBezTo>
                  <a:pt x="46" y="1109"/>
                  <a:pt x="10" y="1099"/>
                  <a:pt x="5" y="1094"/>
                </a:cubicBezTo>
                <a:cubicBezTo>
                  <a:pt x="0" y="1089"/>
                  <a:pt x="33" y="1092"/>
                  <a:pt x="53" y="1085"/>
                </a:cubicBezTo>
                <a:cubicBezTo>
                  <a:pt x="73" y="1078"/>
                  <a:pt x="97" y="1069"/>
                  <a:pt x="128" y="1052"/>
                </a:cubicBezTo>
                <a:cubicBezTo>
                  <a:pt x="159" y="1035"/>
                  <a:pt x="206" y="1003"/>
                  <a:pt x="240" y="980"/>
                </a:cubicBezTo>
                <a:cubicBezTo>
                  <a:pt x="274" y="957"/>
                  <a:pt x="305" y="934"/>
                  <a:pt x="331" y="911"/>
                </a:cubicBezTo>
                <a:cubicBezTo>
                  <a:pt x="357" y="888"/>
                  <a:pt x="376" y="873"/>
                  <a:pt x="399" y="843"/>
                </a:cubicBezTo>
                <a:cubicBezTo>
                  <a:pt x="422" y="813"/>
                  <a:pt x="448" y="768"/>
                  <a:pt x="467" y="730"/>
                </a:cubicBezTo>
                <a:cubicBezTo>
                  <a:pt x="486" y="692"/>
                  <a:pt x="505" y="655"/>
                  <a:pt x="512" y="617"/>
                </a:cubicBezTo>
                <a:cubicBezTo>
                  <a:pt x="519" y="579"/>
                  <a:pt x="517" y="542"/>
                  <a:pt x="512" y="503"/>
                </a:cubicBezTo>
                <a:cubicBezTo>
                  <a:pt x="507" y="464"/>
                  <a:pt x="496" y="418"/>
                  <a:pt x="482" y="383"/>
                </a:cubicBezTo>
                <a:cubicBezTo>
                  <a:pt x="468" y="348"/>
                  <a:pt x="443" y="318"/>
                  <a:pt x="425" y="293"/>
                </a:cubicBezTo>
                <a:cubicBezTo>
                  <a:pt x="407" y="268"/>
                  <a:pt x="395" y="253"/>
                  <a:pt x="376" y="231"/>
                </a:cubicBezTo>
                <a:cubicBezTo>
                  <a:pt x="357" y="209"/>
                  <a:pt x="335" y="186"/>
                  <a:pt x="308" y="163"/>
                </a:cubicBezTo>
                <a:cubicBezTo>
                  <a:pt x="281" y="140"/>
                  <a:pt x="247" y="114"/>
                  <a:pt x="217" y="95"/>
                </a:cubicBezTo>
                <a:cubicBezTo>
                  <a:pt x="187" y="76"/>
                  <a:pt x="150" y="61"/>
                  <a:pt x="127" y="50"/>
                </a:cubicBezTo>
                <a:cubicBezTo>
                  <a:pt x="104" y="39"/>
                  <a:pt x="70" y="35"/>
                  <a:pt x="81" y="27"/>
                </a:cubicBezTo>
                <a:close/>
              </a:path>
            </a:pathLst>
          </a:custGeom>
          <a:solidFill>
            <a:srgbClr val="35F343"/>
          </a:solidFill>
          <a:ln w="9525">
            <a:solidFill>
              <a:schemeClr val="tx1"/>
            </a:solidFill>
            <a:round/>
            <a:headEnd/>
            <a:tailEnd/>
          </a:ln>
        </p:spPr>
        <p:txBody>
          <a:bodyPr/>
          <a:lstStyle/>
          <a:p>
            <a:endParaRPr lang="es-CO"/>
          </a:p>
        </p:txBody>
      </p:sp>
      <p:sp>
        <p:nvSpPr>
          <p:cNvPr id="4" name="Text Box 3"/>
          <p:cNvSpPr txBox="1">
            <a:spLocks noChangeArrowheads="1"/>
          </p:cNvSpPr>
          <p:nvPr/>
        </p:nvSpPr>
        <p:spPr bwMode="auto">
          <a:xfrm>
            <a:off x="2268538" y="3570288"/>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7</a:t>
            </a:r>
          </a:p>
        </p:txBody>
      </p:sp>
      <p:sp>
        <p:nvSpPr>
          <p:cNvPr id="5" name="Text Box 4"/>
          <p:cNvSpPr txBox="1">
            <a:spLocks noChangeArrowheads="1"/>
          </p:cNvSpPr>
          <p:nvPr/>
        </p:nvSpPr>
        <p:spPr bwMode="auto">
          <a:xfrm>
            <a:off x="7453313" y="3860800"/>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6</a:t>
            </a:r>
          </a:p>
        </p:txBody>
      </p:sp>
      <p:sp>
        <p:nvSpPr>
          <p:cNvPr id="6" name="Text Box 5"/>
          <p:cNvSpPr txBox="1">
            <a:spLocks noChangeArrowheads="1"/>
          </p:cNvSpPr>
          <p:nvPr/>
        </p:nvSpPr>
        <p:spPr bwMode="auto">
          <a:xfrm>
            <a:off x="6948488" y="4292600"/>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5</a:t>
            </a:r>
          </a:p>
        </p:txBody>
      </p:sp>
      <p:sp>
        <p:nvSpPr>
          <p:cNvPr id="7" name="Text Box 6"/>
          <p:cNvSpPr txBox="1">
            <a:spLocks noChangeArrowheads="1"/>
          </p:cNvSpPr>
          <p:nvPr/>
        </p:nvSpPr>
        <p:spPr bwMode="auto">
          <a:xfrm>
            <a:off x="2339975" y="4292600"/>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5</a:t>
            </a:r>
          </a:p>
        </p:txBody>
      </p:sp>
      <p:sp>
        <p:nvSpPr>
          <p:cNvPr id="8" name="Text Box 7"/>
          <p:cNvSpPr txBox="1">
            <a:spLocks noChangeArrowheads="1"/>
          </p:cNvSpPr>
          <p:nvPr/>
        </p:nvSpPr>
        <p:spPr bwMode="auto">
          <a:xfrm>
            <a:off x="2916238" y="3860800"/>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6</a:t>
            </a:r>
          </a:p>
        </p:txBody>
      </p:sp>
      <p:sp>
        <p:nvSpPr>
          <p:cNvPr id="9" name="Oval 8"/>
          <p:cNvSpPr>
            <a:spLocks noChangeArrowheads="1"/>
          </p:cNvSpPr>
          <p:nvPr/>
        </p:nvSpPr>
        <p:spPr bwMode="auto">
          <a:xfrm>
            <a:off x="323850" y="3141663"/>
            <a:ext cx="3168650" cy="20161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0" name="Oval 9"/>
          <p:cNvSpPr>
            <a:spLocks noChangeArrowheads="1"/>
          </p:cNvSpPr>
          <p:nvPr/>
        </p:nvSpPr>
        <p:spPr bwMode="auto">
          <a:xfrm>
            <a:off x="6659563" y="3284538"/>
            <a:ext cx="2160587" cy="18002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1" name="Text Box 10"/>
          <p:cNvSpPr txBox="1">
            <a:spLocks noChangeArrowheads="1"/>
          </p:cNvSpPr>
          <p:nvPr/>
        </p:nvSpPr>
        <p:spPr bwMode="auto">
          <a:xfrm>
            <a:off x="34925" y="3213100"/>
            <a:ext cx="647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dirty="0">
                <a:latin typeface="Snap ITC" panose="04040A07060A02020202" pitchFamily="82" charset="0"/>
              </a:rPr>
              <a:t>A</a:t>
            </a:r>
          </a:p>
        </p:txBody>
      </p:sp>
      <p:sp>
        <p:nvSpPr>
          <p:cNvPr id="12" name="Text Box 11"/>
          <p:cNvSpPr txBox="1">
            <a:spLocks noChangeArrowheads="1"/>
          </p:cNvSpPr>
          <p:nvPr/>
        </p:nvSpPr>
        <p:spPr bwMode="auto">
          <a:xfrm>
            <a:off x="8677275" y="3213100"/>
            <a:ext cx="647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a:latin typeface="Snap ITC" panose="04040A07060A02020202" pitchFamily="82" charset="0"/>
              </a:rPr>
              <a:t>B</a:t>
            </a:r>
          </a:p>
        </p:txBody>
      </p:sp>
      <p:sp>
        <p:nvSpPr>
          <p:cNvPr id="13" name="Text Box 12"/>
          <p:cNvSpPr txBox="1">
            <a:spLocks noChangeArrowheads="1"/>
          </p:cNvSpPr>
          <p:nvPr/>
        </p:nvSpPr>
        <p:spPr bwMode="auto">
          <a:xfrm>
            <a:off x="0" y="873125"/>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AU" altLang="es-CO" sz="2400" dirty="0" smtClean="0">
                <a:latin typeface="Snap ITC" panose="04040A07060A02020202" pitchFamily="82" charset="0"/>
              </a:rPr>
              <a:t>Set called “A symmetric difference B ”, which is represented by A </a:t>
            </a:r>
            <a:r>
              <a:rPr lang="en-AU" altLang="es-CO" sz="2400" dirty="0" smtClean="0">
                <a:latin typeface="Snap ITC" panose="04040A07060A02020202" pitchFamily="82" charset="0"/>
                <a:sym typeface="Symbol"/>
              </a:rPr>
              <a:t> B; it is the set formed by all elements that belong to</a:t>
            </a:r>
            <a:r>
              <a:rPr lang="en-AU" altLang="es-CO" sz="2400" dirty="0" smtClean="0">
                <a:latin typeface="Snap ITC" panose="04040A07060A02020202" pitchFamily="82" charset="0"/>
              </a:rPr>
              <a:t> (A – B) or (B – A)</a:t>
            </a:r>
            <a:endParaRPr lang="en-AU" altLang="es-CO" sz="2400" dirty="0">
              <a:latin typeface="Snap ITC" panose="04040A07060A02020202" pitchFamily="82" charset="0"/>
            </a:endParaRPr>
          </a:p>
        </p:txBody>
      </p:sp>
      <p:sp>
        <p:nvSpPr>
          <p:cNvPr id="16" name="Text Box 15"/>
          <p:cNvSpPr txBox="1">
            <a:spLocks noChangeArrowheads="1"/>
          </p:cNvSpPr>
          <p:nvPr/>
        </p:nvSpPr>
        <p:spPr bwMode="auto">
          <a:xfrm>
            <a:off x="0" y="2060575"/>
            <a:ext cx="33480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b="1" dirty="0" smtClean="0">
                <a:solidFill>
                  <a:srgbClr val="E71505"/>
                </a:solidFill>
                <a:latin typeface="Ravie" panose="04040805050809020602" pitchFamily="82" charset="0"/>
              </a:rPr>
              <a:t>For example:</a:t>
            </a:r>
            <a:endParaRPr lang="en-AU" altLang="es-CO" sz="2800" b="1" dirty="0">
              <a:solidFill>
                <a:srgbClr val="E71505"/>
              </a:solidFill>
              <a:latin typeface="Ravie" panose="04040805050809020602" pitchFamily="82" charset="0"/>
            </a:endParaRPr>
          </a:p>
        </p:txBody>
      </p:sp>
      <p:sp>
        <p:nvSpPr>
          <p:cNvPr id="18" name="Text Box 17"/>
          <p:cNvSpPr txBox="1">
            <a:spLocks noChangeArrowheads="1"/>
          </p:cNvSpPr>
          <p:nvPr/>
        </p:nvSpPr>
        <p:spPr bwMode="auto">
          <a:xfrm>
            <a:off x="8101013" y="4365625"/>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9</a:t>
            </a:r>
          </a:p>
        </p:txBody>
      </p:sp>
      <p:sp>
        <p:nvSpPr>
          <p:cNvPr id="19" name="Text Box 18"/>
          <p:cNvSpPr txBox="1">
            <a:spLocks noChangeArrowheads="1"/>
          </p:cNvSpPr>
          <p:nvPr/>
        </p:nvSpPr>
        <p:spPr bwMode="auto">
          <a:xfrm>
            <a:off x="8027988" y="3429000"/>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8</a:t>
            </a:r>
          </a:p>
        </p:txBody>
      </p:sp>
      <p:sp>
        <p:nvSpPr>
          <p:cNvPr id="20" name="Text Box 19"/>
          <p:cNvSpPr txBox="1">
            <a:spLocks noChangeArrowheads="1"/>
          </p:cNvSpPr>
          <p:nvPr/>
        </p:nvSpPr>
        <p:spPr bwMode="auto">
          <a:xfrm>
            <a:off x="6877050" y="3573463"/>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7</a:t>
            </a:r>
          </a:p>
        </p:txBody>
      </p:sp>
      <p:sp>
        <p:nvSpPr>
          <p:cNvPr id="21" name="Text Box 20"/>
          <p:cNvSpPr txBox="1">
            <a:spLocks noChangeArrowheads="1"/>
          </p:cNvSpPr>
          <p:nvPr/>
        </p:nvSpPr>
        <p:spPr bwMode="auto">
          <a:xfrm>
            <a:off x="684213" y="4149725"/>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3</a:t>
            </a:r>
          </a:p>
        </p:txBody>
      </p:sp>
      <p:sp>
        <p:nvSpPr>
          <p:cNvPr id="22" name="Text Box 21"/>
          <p:cNvSpPr txBox="1">
            <a:spLocks noChangeArrowheads="1"/>
          </p:cNvSpPr>
          <p:nvPr/>
        </p:nvSpPr>
        <p:spPr bwMode="auto">
          <a:xfrm>
            <a:off x="863600" y="3462338"/>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1</a:t>
            </a:r>
          </a:p>
        </p:txBody>
      </p:sp>
      <p:sp>
        <p:nvSpPr>
          <p:cNvPr id="23" name="Text Box 22"/>
          <p:cNvSpPr txBox="1">
            <a:spLocks noChangeArrowheads="1"/>
          </p:cNvSpPr>
          <p:nvPr/>
        </p:nvSpPr>
        <p:spPr bwMode="auto">
          <a:xfrm>
            <a:off x="1331913" y="4437063"/>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4</a:t>
            </a:r>
          </a:p>
        </p:txBody>
      </p:sp>
      <p:sp>
        <p:nvSpPr>
          <p:cNvPr id="24" name="Text Box 23"/>
          <p:cNvSpPr txBox="1">
            <a:spLocks noChangeArrowheads="1"/>
          </p:cNvSpPr>
          <p:nvPr/>
        </p:nvSpPr>
        <p:spPr bwMode="auto">
          <a:xfrm>
            <a:off x="1511300" y="3284538"/>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2</a:t>
            </a:r>
          </a:p>
        </p:txBody>
      </p:sp>
      <p:sp>
        <p:nvSpPr>
          <p:cNvPr id="26" name="Oval 25"/>
          <p:cNvSpPr>
            <a:spLocks noChangeArrowheads="1"/>
          </p:cNvSpPr>
          <p:nvPr/>
        </p:nvSpPr>
        <p:spPr bwMode="auto">
          <a:xfrm>
            <a:off x="4356100" y="3284538"/>
            <a:ext cx="2160588" cy="18002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27" name="Oval 26"/>
          <p:cNvSpPr>
            <a:spLocks noChangeArrowheads="1"/>
          </p:cNvSpPr>
          <p:nvPr/>
        </p:nvSpPr>
        <p:spPr bwMode="auto">
          <a:xfrm>
            <a:off x="2627313" y="3141663"/>
            <a:ext cx="3168650" cy="20161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28" name="WordArt 28"/>
          <p:cNvSpPr>
            <a:spLocks noChangeArrowheads="1" noChangeShapeType="1" noTextEdit="1"/>
          </p:cNvSpPr>
          <p:nvPr/>
        </p:nvSpPr>
        <p:spPr bwMode="auto">
          <a:xfrm>
            <a:off x="1511300" y="44450"/>
            <a:ext cx="6121400" cy="7207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AU" sz="8000" kern="10" dirty="0" smtClean="0">
                <a:ln>
                  <a:solidFill>
                    <a:sysClr val="windowText" lastClr="000000"/>
                  </a:solidFill>
                </a:ln>
                <a:solidFill>
                  <a:srgbClr val="FF0000"/>
                </a:solidFill>
                <a:effectLst>
                  <a:outerShdw dist="63500" dir="2700000" algn="ctr" rotWithShape="0">
                    <a:schemeClr val="tx1"/>
                  </a:outerShdw>
                </a:effectLst>
                <a:latin typeface="Impact"/>
              </a:rPr>
              <a:t>SYMMETRIC DIFFERENCE</a:t>
            </a:r>
            <a:endParaRPr lang="en-AU" sz="8000" kern="10" dirty="0">
              <a:ln>
                <a:solidFill>
                  <a:sysClr val="windowText" lastClr="000000"/>
                </a:solidFill>
              </a:ln>
              <a:solidFill>
                <a:srgbClr val="FF0000"/>
              </a:solidFill>
              <a:effectLst>
                <a:outerShdw dist="63500" dir="2700000" algn="ctr" rotWithShape="0">
                  <a:schemeClr val="tx1"/>
                </a:outerShdw>
              </a:effectLst>
              <a:latin typeface="Impact"/>
            </a:endParaRPr>
          </a:p>
        </p:txBody>
      </p:sp>
      <p:sp>
        <p:nvSpPr>
          <p:cNvPr id="29" name="28 CuadroTexto"/>
          <p:cNvSpPr txBox="1"/>
          <p:nvPr/>
        </p:nvSpPr>
        <p:spPr>
          <a:xfrm>
            <a:off x="287076" y="2573676"/>
            <a:ext cx="8569847" cy="461665"/>
          </a:xfrm>
          <a:prstGeom prst="rect">
            <a:avLst/>
          </a:prstGeom>
          <a:noFill/>
        </p:spPr>
        <p:txBody>
          <a:bodyPr wrap="none" rtlCol="0">
            <a:spAutoFit/>
          </a:bodyPr>
          <a:lstStyle/>
          <a:p>
            <a:r>
              <a:rPr lang="es-CO" sz="2400" dirty="0" smtClean="0">
                <a:latin typeface="Snap ITC" panose="04040A07060A02020202" pitchFamily="82" charset="0"/>
              </a:rPr>
              <a:t>A = {1, 2, 3, 4, 5, 6, 7} and B = {5, 6, 7, 8, 9}</a:t>
            </a:r>
            <a:endParaRPr lang="es-CO" sz="2400" dirty="0">
              <a:latin typeface="Snap ITC" panose="04040A07060A02020202" pitchFamily="82" charset="0"/>
            </a:endParaRPr>
          </a:p>
        </p:txBody>
      </p:sp>
      <p:sp>
        <p:nvSpPr>
          <p:cNvPr id="30" name="29 CuadroTexto"/>
          <p:cNvSpPr txBox="1"/>
          <p:nvPr/>
        </p:nvSpPr>
        <p:spPr>
          <a:xfrm>
            <a:off x="1590318" y="5440871"/>
            <a:ext cx="5963364" cy="523220"/>
          </a:xfrm>
          <a:prstGeom prst="rect">
            <a:avLst/>
          </a:prstGeom>
          <a:noFill/>
        </p:spPr>
        <p:txBody>
          <a:bodyPr wrap="none" rtlCol="0">
            <a:spAutoFit/>
          </a:bodyPr>
          <a:lstStyle/>
          <a:p>
            <a:r>
              <a:rPr lang="es-CO" sz="2800" dirty="0" smtClean="0">
                <a:latin typeface="Snap ITC" panose="04040A07060A02020202" pitchFamily="82" charset="0"/>
              </a:rPr>
              <a:t>A </a:t>
            </a:r>
            <a:r>
              <a:rPr lang="es-CO" sz="2800" dirty="0" smtClean="0">
                <a:latin typeface="Snap ITC" panose="04040A07060A02020202" pitchFamily="82" charset="0"/>
                <a:sym typeface="Symbol"/>
              </a:rPr>
              <a:t> B = {1, 2, 3, 4]  {8, 9}</a:t>
            </a:r>
            <a:endParaRPr lang="es-CO" sz="2800" dirty="0">
              <a:latin typeface="Snap ITC" panose="04040A07060A02020202" pitchFamily="82" charset="0"/>
            </a:endParaRPr>
          </a:p>
        </p:txBody>
      </p:sp>
      <p:sp>
        <p:nvSpPr>
          <p:cNvPr id="31" name="30 CuadroTexto"/>
          <p:cNvSpPr txBox="1"/>
          <p:nvPr/>
        </p:nvSpPr>
        <p:spPr>
          <a:xfrm>
            <a:off x="550707" y="6093296"/>
            <a:ext cx="8042586" cy="584775"/>
          </a:xfrm>
          <a:prstGeom prst="rect">
            <a:avLst/>
          </a:prstGeom>
          <a:noFill/>
        </p:spPr>
        <p:txBody>
          <a:bodyPr wrap="none" rtlCol="0">
            <a:spAutoFit/>
          </a:bodyPr>
          <a:lstStyle/>
          <a:p>
            <a:r>
              <a:rPr lang="es-CO" sz="3200" dirty="0" smtClean="0">
                <a:solidFill>
                  <a:srgbClr val="FF0000"/>
                </a:solidFill>
                <a:latin typeface="Snap ITC" panose="04040A07060A02020202" pitchFamily="82" charset="0"/>
              </a:rPr>
              <a:t>A </a:t>
            </a:r>
            <a:r>
              <a:rPr lang="es-CO" sz="3200" dirty="0" smtClean="0">
                <a:solidFill>
                  <a:srgbClr val="FF0000"/>
                </a:solidFill>
                <a:latin typeface="Snap ITC" panose="04040A07060A02020202" pitchFamily="82" charset="0"/>
                <a:sym typeface="Symbol"/>
              </a:rPr>
              <a:t> B = {x | x  (A – B)  (B – A)}</a:t>
            </a:r>
            <a:endParaRPr lang="es-CO" sz="3200" dirty="0">
              <a:solidFill>
                <a:srgbClr val="FF0000"/>
              </a:solidFill>
              <a:latin typeface="Snap ITC" panose="04040A07060A02020202" pitchFamily="82" charset="0"/>
            </a:endParaRPr>
          </a:p>
        </p:txBody>
      </p:sp>
    </p:spTree>
    <p:extLst>
      <p:ext uri="{BB962C8B-B14F-4D97-AF65-F5344CB8AC3E}">
        <p14:creationId xmlns:p14="http://schemas.microsoft.com/office/powerpoint/2010/main" val="338206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1000" fill="hold"/>
                                        <p:tgtEl>
                                          <p:spTgt spid="16"/>
                                        </p:tgtEl>
                                        <p:attrNameLst>
                                          <p:attrName>ppt_x</p:attrName>
                                        </p:attrNameLst>
                                      </p:cBhvr>
                                      <p:tavLst>
                                        <p:tav tm="0">
                                          <p:val>
                                            <p:strVal val="#ppt_x-.2"/>
                                          </p:val>
                                        </p:tav>
                                        <p:tav tm="100000">
                                          <p:val>
                                            <p:strVal val="#ppt_x"/>
                                          </p:val>
                                        </p:tav>
                                      </p:tavLst>
                                    </p:anim>
                                    <p:anim calcmode="lin" valueType="num">
                                      <p:cBhvr>
                                        <p:cTn id="17"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100"/>
                                  </p:iterate>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20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20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2000"/>
                                        <p:tgtEl>
                                          <p:spTgt spid="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000"/>
                                        <p:tgtEl>
                                          <p:spTgt spid="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20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2000"/>
                                        <p:tgtEl>
                                          <p:spTgt spid="2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2000"/>
                                        <p:tgtEl>
                                          <p:spTgt spid="23"/>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heel(1)">
                                      <p:cBhvr>
                                        <p:cTn id="54" dur="2000"/>
                                        <p:tgtEl>
                                          <p:spTgt spid="1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2000"/>
                                        <p:tgtEl>
                                          <p:spTgt spid="1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20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2000"/>
                                        <p:tgtEl>
                                          <p:spTgt spid="1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2000"/>
                                        <p:tgtEl>
                                          <p:spTgt spid="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2000"/>
                                        <p:tgtEl>
                                          <p:spTgt spid="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20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63" presetClass="path" presetSubtype="0" accel="50000" decel="50000" fill="hold" grpId="1" nodeType="clickEffect">
                                  <p:stCondLst>
                                    <p:cond delay="0"/>
                                  </p:stCondLst>
                                  <p:childTnLst>
                                    <p:animMotion origin="layout" path="M 0.0 0.0  L 0.25 0.0  E" pathEditMode="relative" ptsTypes="">
                                      <p:cBhvr>
                                        <p:cTn id="76" dur="2000" fill="hold"/>
                                        <p:tgtEl>
                                          <p:spTgt spid="9"/>
                                        </p:tgtEl>
                                        <p:attrNameLst>
                                          <p:attrName>ppt_x</p:attrName>
                                          <p:attrName>ppt_y</p:attrName>
                                        </p:attrNameLst>
                                      </p:cBhvr>
                                    </p:animMotion>
                                  </p:childTnLst>
                                </p:cTn>
                              </p:par>
                              <p:par>
                                <p:cTn id="77" presetID="35" presetClass="path" presetSubtype="0" accel="50000" decel="50000" fill="hold" grpId="1" nodeType="withEffect">
                                  <p:stCondLst>
                                    <p:cond delay="0"/>
                                  </p:stCondLst>
                                  <p:childTnLst>
                                    <p:animMotion origin="layout" path="M 0.25 -1.48148E-6 L 3.61111E-6 -1.48148E-6 " pathEditMode="relative" rAng="0" ptsTypes="AA">
                                      <p:cBhvr>
                                        <p:cTn id="78" dur="2000" spd="-100000" fill="hold"/>
                                        <p:tgtEl>
                                          <p:spTgt spid="22"/>
                                        </p:tgtEl>
                                        <p:attrNameLst>
                                          <p:attrName>ppt_x</p:attrName>
                                          <p:attrName>ppt_y</p:attrName>
                                        </p:attrNameLst>
                                      </p:cBhvr>
                                      <p:rCtr x="-12500" y="0"/>
                                    </p:animMotion>
                                  </p:childTnLst>
                                </p:cTn>
                              </p:par>
                              <p:par>
                                <p:cTn id="79" presetID="35" presetClass="path" presetSubtype="0" accel="50000" decel="50000" fill="hold" grpId="1" nodeType="withEffect">
                                  <p:stCondLst>
                                    <p:cond delay="0"/>
                                  </p:stCondLst>
                                  <p:childTnLst>
                                    <p:animMotion origin="layout" path="M 0.25 -2.96296E-6 L -3.33333E-6 -2.96296E-6 " pathEditMode="relative" rAng="0" ptsTypes="AA">
                                      <p:cBhvr>
                                        <p:cTn id="80" dur="2000" spd="-100000" fill="hold"/>
                                        <p:tgtEl>
                                          <p:spTgt spid="24"/>
                                        </p:tgtEl>
                                        <p:attrNameLst>
                                          <p:attrName>ppt_x</p:attrName>
                                          <p:attrName>ppt_y</p:attrName>
                                        </p:attrNameLst>
                                      </p:cBhvr>
                                      <p:rCtr x="-12500" y="0"/>
                                    </p:animMotion>
                                  </p:childTnLst>
                                </p:cTn>
                              </p:par>
                              <p:par>
                                <p:cTn id="81" presetID="35" presetClass="path" presetSubtype="0" accel="50000" decel="50000" fill="hold" grpId="1" nodeType="withEffect">
                                  <p:stCondLst>
                                    <p:cond delay="0"/>
                                  </p:stCondLst>
                                  <p:childTnLst>
                                    <p:animMotion origin="layout" path="M 0.25 -4.07407E-6 L 3.61111E-6 -4.07407E-6 " pathEditMode="relative" rAng="0" ptsTypes="AA">
                                      <p:cBhvr>
                                        <p:cTn id="82" dur="2000" spd="-100000" fill="hold"/>
                                        <p:tgtEl>
                                          <p:spTgt spid="21"/>
                                        </p:tgtEl>
                                        <p:attrNameLst>
                                          <p:attrName>ppt_x</p:attrName>
                                          <p:attrName>ppt_y</p:attrName>
                                        </p:attrNameLst>
                                      </p:cBhvr>
                                      <p:rCtr x="-12500" y="0"/>
                                    </p:animMotion>
                                  </p:childTnLst>
                                </p:cTn>
                              </p:par>
                              <p:par>
                                <p:cTn id="83" presetID="35" presetClass="path" presetSubtype="0" accel="50000" decel="50000" fill="hold" grpId="1" nodeType="withEffect">
                                  <p:stCondLst>
                                    <p:cond delay="0"/>
                                  </p:stCondLst>
                                  <p:childTnLst>
                                    <p:animMotion origin="layout" path="M 0.25 1.11111E-6 L 4.16667E-6 1.11111E-6 " pathEditMode="relative" rAng="0" ptsTypes="AA">
                                      <p:cBhvr>
                                        <p:cTn id="84" dur="2000" spd="-100000" fill="hold"/>
                                        <p:tgtEl>
                                          <p:spTgt spid="23"/>
                                        </p:tgtEl>
                                        <p:attrNameLst>
                                          <p:attrName>ppt_x</p:attrName>
                                          <p:attrName>ppt_y</p:attrName>
                                        </p:attrNameLst>
                                      </p:cBhvr>
                                      <p:rCtr x="-12500" y="0"/>
                                    </p:animMotion>
                                  </p:childTnLst>
                                </p:cTn>
                              </p:par>
                              <p:par>
                                <p:cTn id="85" presetID="35" presetClass="path" presetSubtype="0" accel="50000" decel="50000" fill="hold" grpId="1" nodeType="withEffect">
                                  <p:stCondLst>
                                    <p:cond delay="0"/>
                                  </p:stCondLst>
                                  <p:childTnLst>
                                    <p:animMotion origin="layout" path="M 0.25208 -4.44444E-6 L 0.00208 -4.44444E-6 " pathEditMode="relative" rAng="0" ptsTypes="AA">
                                      <p:cBhvr>
                                        <p:cTn id="86" dur="2000" spd="-100000" fill="hold"/>
                                        <p:tgtEl>
                                          <p:spTgt spid="4"/>
                                        </p:tgtEl>
                                        <p:attrNameLst>
                                          <p:attrName>ppt_x</p:attrName>
                                          <p:attrName>ppt_y</p:attrName>
                                        </p:attrNameLst>
                                      </p:cBhvr>
                                      <p:rCtr x="-12500" y="0"/>
                                    </p:animMotion>
                                  </p:childTnLst>
                                </p:cTn>
                              </p:par>
                              <p:par>
                                <p:cTn id="87" presetID="35" presetClass="path" presetSubtype="0" accel="50000" decel="50000" fill="hold" grpId="1" nodeType="withEffect">
                                  <p:stCondLst>
                                    <p:cond delay="0"/>
                                  </p:stCondLst>
                                  <p:childTnLst>
                                    <p:animMotion origin="layout" path="M 0.24028 1.85185E-6 L -0.00972 1.85185E-6 " pathEditMode="relative" rAng="0" ptsTypes="AA">
                                      <p:cBhvr>
                                        <p:cTn id="88" dur="2000" spd="-100000" fill="hold"/>
                                        <p:tgtEl>
                                          <p:spTgt spid="11"/>
                                        </p:tgtEl>
                                        <p:attrNameLst>
                                          <p:attrName>ppt_x</p:attrName>
                                          <p:attrName>ppt_y</p:attrName>
                                        </p:attrNameLst>
                                      </p:cBhvr>
                                      <p:rCtr x="-12500" y="0"/>
                                    </p:animMotion>
                                  </p:childTnLst>
                                </p:cTn>
                              </p:par>
                              <p:par>
                                <p:cTn id="89" presetID="63" presetClass="path" presetSubtype="0" accel="50000" decel="50000" fill="hold" grpId="1" nodeType="withEffect">
                                  <p:stCondLst>
                                    <p:cond delay="0"/>
                                  </p:stCondLst>
                                  <p:childTnLst>
                                    <p:animMotion origin="layout" path="M 0.0 0.0  L 0.25 0.0  E" pathEditMode="relative" ptsTypes="">
                                      <p:cBhvr>
                                        <p:cTn id="90" dur="2000" fill="hold"/>
                                        <p:tgtEl>
                                          <p:spTgt spid="8"/>
                                        </p:tgtEl>
                                        <p:attrNameLst>
                                          <p:attrName>ppt_x</p:attrName>
                                          <p:attrName>ppt_y</p:attrName>
                                        </p:attrNameLst>
                                      </p:cBhvr>
                                    </p:animMotion>
                                  </p:childTnLst>
                                </p:cTn>
                              </p:par>
                              <p:par>
                                <p:cTn id="91" presetID="35" presetClass="path" presetSubtype="0" accel="50000" decel="50000" fill="hold" grpId="1" nodeType="withEffect">
                                  <p:stCondLst>
                                    <p:cond delay="0"/>
                                  </p:stCondLst>
                                  <p:childTnLst>
                                    <p:animMotion origin="layout" path="M 0.25209 4.44444E-6 L 0.00209 4.44444E-6 " pathEditMode="relative" rAng="0" ptsTypes="AA">
                                      <p:cBhvr>
                                        <p:cTn id="92" dur="2000" spd="-100000" fill="hold"/>
                                        <p:tgtEl>
                                          <p:spTgt spid="7"/>
                                        </p:tgtEl>
                                        <p:attrNameLst>
                                          <p:attrName>ppt_x</p:attrName>
                                          <p:attrName>ppt_y</p:attrName>
                                        </p:attrNameLst>
                                      </p:cBhvr>
                                      <p:rCtr x="-12500" y="0"/>
                                    </p:animMotion>
                                  </p:childTnLst>
                                </p:cTn>
                              </p:par>
                              <p:par>
                                <p:cTn id="93" presetID="63" presetClass="path" presetSubtype="0" accel="50000" decel="50000" fill="hold" grpId="1" nodeType="withEffect">
                                  <p:stCondLst>
                                    <p:cond delay="0"/>
                                  </p:stCondLst>
                                  <p:childTnLst>
                                    <p:animMotion origin="layout" path="M -0.25191 4.81481E-6 L -0.00191 4.81481E-6 " pathEditMode="relative" rAng="0" ptsTypes="AA">
                                      <p:cBhvr>
                                        <p:cTn id="94" dur="2000" spd="-100000" fill="hold"/>
                                        <p:tgtEl>
                                          <p:spTgt spid="10"/>
                                        </p:tgtEl>
                                        <p:attrNameLst>
                                          <p:attrName>ppt_x</p:attrName>
                                          <p:attrName>ppt_y</p:attrName>
                                        </p:attrNameLst>
                                      </p:cBhvr>
                                      <p:rCtr x="12500" y="0"/>
                                    </p:animMotion>
                                  </p:childTnLst>
                                </p:cTn>
                              </p:par>
                              <p:par>
                                <p:cTn id="95" presetID="63" presetClass="path" presetSubtype="0" accel="50000" decel="50000" fill="hold" grpId="1" nodeType="withEffect">
                                  <p:stCondLst>
                                    <p:cond delay="0"/>
                                  </p:stCondLst>
                                  <p:childTnLst>
                                    <p:animMotion origin="layout" path="M -0.26371 1.85185E-6 L -0.01371 1.85185E-6 " pathEditMode="relative" rAng="0" ptsTypes="AA">
                                      <p:cBhvr>
                                        <p:cTn id="96" dur="2000" spd="-100000" fill="hold"/>
                                        <p:tgtEl>
                                          <p:spTgt spid="12"/>
                                        </p:tgtEl>
                                        <p:attrNameLst>
                                          <p:attrName>ppt_x</p:attrName>
                                          <p:attrName>ppt_y</p:attrName>
                                        </p:attrNameLst>
                                      </p:cBhvr>
                                      <p:rCtr x="12500" y="0"/>
                                    </p:animMotion>
                                  </p:childTnLst>
                                </p:cTn>
                              </p:par>
                              <p:par>
                                <p:cTn id="97" presetID="63" presetClass="path" presetSubtype="0" accel="50000" decel="50000" fill="hold" grpId="1" nodeType="withEffect">
                                  <p:stCondLst>
                                    <p:cond delay="0"/>
                                  </p:stCondLst>
                                  <p:childTnLst>
                                    <p:animMotion origin="layout" path="M -0.25208 -4.44444E-6 L -0.00208 -4.44444E-6 " pathEditMode="relative" rAng="0" ptsTypes="AA">
                                      <p:cBhvr>
                                        <p:cTn id="98" dur="2000" spd="-100000" fill="hold"/>
                                        <p:tgtEl>
                                          <p:spTgt spid="20"/>
                                        </p:tgtEl>
                                        <p:attrNameLst>
                                          <p:attrName>ppt_x</p:attrName>
                                          <p:attrName>ppt_y</p:attrName>
                                        </p:attrNameLst>
                                      </p:cBhvr>
                                      <p:rCtr x="12500" y="0"/>
                                    </p:animMotion>
                                  </p:childTnLst>
                                </p:cTn>
                              </p:par>
                              <p:par>
                                <p:cTn id="99" presetID="35" presetClass="path" presetSubtype="0" accel="50000" decel="50000" fill="hold" grpId="1" nodeType="withEffect">
                                  <p:stCondLst>
                                    <p:cond delay="0"/>
                                  </p:stCondLst>
                                  <p:childTnLst>
                                    <p:animMotion origin="layout" path="M 0.00399 -2.59259E-6 L -0.24601 -2.59259E-6 " pathEditMode="relative" rAng="0" ptsTypes="AA">
                                      <p:cBhvr>
                                        <p:cTn id="100" dur="2000" fill="hold"/>
                                        <p:tgtEl>
                                          <p:spTgt spid="5"/>
                                        </p:tgtEl>
                                        <p:attrNameLst>
                                          <p:attrName>ppt_x</p:attrName>
                                          <p:attrName>ppt_y</p:attrName>
                                        </p:attrNameLst>
                                      </p:cBhvr>
                                      <p:rCtr x="-12500" y="0"/>
                                    </p:animMotion>
                                  </p:childTnLst>
                                </p:cTn>
                              </p:par>
                              <p:par>
                                <p:cTn id="101" presetID="63" presetClass="path" presetSubtype="0" accel="50000" decel="50000" fill="hold" grpId="1" nodeType="withEffect">
                                  <p:stCondLst>
                                    <p:cond delay="0"/>
                                  </p:stCondLst>
                                  <p:childTnLst>
                                    <p:animMotion origin="layout" path="M -0.25208 4.44444E-6 L -0.00208 4.44444E-6 " pathEditMode="relative" rAng="0" ptsTypes="AA">
                                      <p:cBhvr>
                                        <p:cTn id="102" dur="2000" spd="-100000" fill="hold"/>
                                        <p:tgtEl>
                                          <p:spTgt spid="6"/>
                                        </p:tgtEl>
                                        <p:attrNameLst>
                                          <p:attrName>ppt_x</p:attrName>
                                          <p:attrName>ppt_y</p:attrName>
                                        </p:attrNameLst>
                                      </p:cBhvr>
                                      <p:rCtr x="12500" y="0"/>
                                    </p:animMotion>
                                  </p:childTnLst>
                                </p:cTn>
                              </p:par>
                              <p:par>
                                <p:cTn id="103" presetID="63" presetClass="path" presetSubtype="0" accel="50000" decel="50000" fill="hold" grpId="1" nodeType="withEffect">
                                  <p:stCondLst>
                                    <p:cond delay="0"/>
                                  </p:stCondLst>
                                  <p:childTnLst>
                                    <p:animMotion origin="layout" path="M -0.25208 3.7037E-7 L -0.00208 3.7037E-7 " pathEditMode="relative" rAng="0" ptsTypes="AA">
                                      <p:cBhvr>
                                        <p:cTn id="104" dur="2000" spd="-100000" fill="hold"/>
                                        <p:tgtEl>
                                          <p:spTgt spid="19"/>
                                        </p:tgtEl>
                                        <p:attrNameLst>
                                          <p:attrName>ppt_x</p:attrName>
                                          <p:attrName>ppt_y</p:attrName>
                                        </p:attrNameLst>
                                      </p:cBhvr>
                                      <p:rCtr x="12500" y="0"/>
                                    </p:animMotion>
                                  </p:childTnLst>
                                </p:cTn>
                              </p:par>
                              <p:par>
                                <p:cTn id="105" presetID="63" presetClass="path" presetSubtype="0" accel="50000" decel="50000" fill="hold" grpId="1" nodeType="withEffect">
                                  <p:stCondLst>
                                    <p:cond delay="0"/>
                                  </p:stCondLst>
                                  <p:childTnLst>
                                    <p:animMotion origin="layout" path="M -0.24427 0.00024 L -3.88889E-6 -0.00023 " pathEditMode="relative" rAng="0" ptsTypes="AA">
                                      <p:cBhvr>
                                        <p:cTn id="106" dur="2000" spd="-100000" fill="hold"/>
                                        <p:tgtEl>
                                          <p:spTgt spid="18"/>
                                        </p:tgtEl>
                                        <p:attrNameLst>
                                          <p:attrName>ppt_x</p:attrName>
                                          <p:attrName>ppt_y</p:attrName>
                                        </p:attrNameLst>
                                      </p:cBhvr>
                                      <p:rCtr x="12205" y="-23"/>
                                    </p:animMotion>
                                  </p:childTnLst>
                                </p:cTn>
                              </p:par>
                            </p:childTnLst>
                          </p:cTn>
                        </p:par>
                        <p:par>
                          <p:cTn id="107" fill="hold">
                            <p:stCondLst>
                              <p:cond delay="2000"/>
                            </p:stCondLst>
                            <p:childTnLst>
                              <p:par>
                                <p:cTn id="108" presetID="10" presetClass="entr" presetSubtype="0" fill="hold" grpId="0" nodeType="after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2000"/>
                                        <p:tgtEl>
                                          <p:spTgt spid="2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6"/>
                                        </p:tgtEl>
                                        <p:attrNameLst>
                                          <p:attrName>style.visibility</p:attrName>
                                        </p:attrNameLst>
                                      </p:cBhvr>
                                      <p:to>
                                        <p:strVal val="visible"/>
                                      </p:to>
                                    </p:set>
                                    <p:animEffect transition="in" filter="fade">
                                      <p:cBhvr>
                                        <p:cTn id="113" dur="2000"/>
                                        <p:tgtEl>
                                          <p:spTgt spid="26"/>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grpId="0" nodeType="clickEffect">
                                  <p:stCondLst>
                                    <p:cond delay="0"/>
                                  </p:stCondLst>
                                  <p:childTnLst>
                                    <p:set>
                                      <p:cBhvr>
                                        <p:cTn id="117" dur="1" fill="hold">
                                          <p:stCondLst>
                                            <p:cond delay="0"/>
                                          </p:stCondLst>
                                        </p:cTn>
                                        <p:tgtEl>
                                          <p:spTgt spid="3"/>
                                        </p:tgtEl>
                                        <p:attrNameLst>
                                          <p:attrName>style.visibility</p:attrName>
                                        </p:attrNameLst>
                                      </p:cBhvr>
                                      <p:to>
                                        <p:strVal val="visible"/>
                                      </p:to>
                                    </p:set>
                                    <p:animEffect transition="in" filter="wipe(down)">
                                      <p:cBhvr>
                                        <p:cTn id="118" dur="500"/>
                                        <p:tgtEl>
                                          <p:spTgt spid="3"/>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2"/>
                                        </p:tgtEl>
                                        <p:attrNameLst>
                                          <p:attrName>style.visibility</p:attrName>
                                        </p:attrNameLst>
                                      </p:cBhvr>
                                      <p:to>
                                        <p:strVal val="visible"/>
                                      </p:to>
                                    </p:set>
                                    <p:animEffect transition="in" filter="wipe(down)">
                                      <p:cBhvr>
                                        <p:cTn id="121" dur="500"/>
                                        <p:tgtEl>
                                          <p:spTgt spid="2"/>
                                        </p:tgtEl>
                                      </p:cBhvr>
                                    </p:animEffec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iterate type="lt">
                                    <p:tmAbs val="100"/>
                                  </p:iterate>
                                  <p:childTnLst>
                                    <p:set>
                                      <p:cBhvr>
                                        <p:cTn id="125" dur="1" fill="hold">
                                          <p:stCondLst>
                                            <p:cond delay="0"/>
                                          </p:stCondLst>
                                        </p:cTn>
                                        <p:tgtEl>
                                          <p:spTgt spid="30"/>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iterate type="lt">
                                    <p:tmAbs val="100"/>
                                  </p:iterate>
                                  <p:childTnLst>
                                    <p:set>
                                      <p:cBhvr>
                                        <p:cTn id="12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4" grpId="1"/>
      <p:bldP spid="5" grpId="0"/>
      <p:bldP spid="5" grpId="1"/>
      <p:bldP spid="6" grpId="0"/>
      <p:bldP spid="6" grpId="1"/>
      <p:bldP spid="7" grpId="0"/>
      <p:bldP spid="7" grpId="1"/>
      <p:bldP spid="8" grpId="0"/>
      <p:bldP spid="8" grpId="1"/>
      <p:bldP spid="9" grpId="0" animBg="1"/>
      <p:bldP spid="9" grpId="1" animBg="1"/>
      <p:bldP spid="10" grpId="0" animBg="1"/>
      <p:bldP spid="10" grpId="1" animBg="1"/>
      <p:bldP spid="11" grpId="0"/>
      <p:bldP spid="11" grpId="1"/>
      <p:bldP spid="12" grpId="0"/>
      <p:bldP spid="12" grpId="1"/>
      <p:bldP spid="13" grpId="0"/>
      <p:bldP spid="16" grpId="0"/>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6" grpId="0" animBg="1"/>
      <p:bldP spid="27" grpId="0" animBg="1"/>
      <p:bldP spid="28" grpId="0"/>
      <p:bldP spid="29" grpId="0"/>
      <p:bldP spid="30" grpId="0"/>
      <p:bldP spid="3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7"/>
          <p:cNvSpPr>
            <a:spLocks noChangeArrowheads="1"/>
          </p:cNvSpPr>
          <p:nvPr/>
        </p:nvSpPr>
        <p:spPr bwMode="auto">
          <a:xfrm>
            <a:off x="1332185" y="4473575"/>
            <a:ext cx="3779838" cy="1655763"/>
          </a:xfrm>
          <a:prstGeom prst="ellipse">
            <a:avLst/>
          </a:prstGeom>
          <a:solidFill>
            <a:srgbClr val="FFFF00"/>
          </a:solidFill>
          <a:ln w="2857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s-CO" sz="1800"/>
          </a:p>
        </p:txBody>
      </p:sp>
      <p:sp>
        <p:nvSpPr>
          <p:cNvPr id="3" name="Oval 16"/>
          <p:cNvSpPr>
            <a:spLocks noChangeArrowheads="1"/>
          </p:cNvSpPr>
          <p:nvPr/>
        </p:nvSpPr>
        <p:spPr bwMode="auto">
          <a:xfrm>
            <a:off x="3853135" y="4473575"/>
            <a:ext cx="3779838" cy="1655763"/>
          </a:xfrm>
          <a:prstGeom prst="ellipse">
            <a:avLst/>
          </a:prstGeom>
          <a:solidFill>
            <a:srgbClr val="FFFF00"/>
          </a:solidFill>
          <a:ln w="2857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4" name="Freeform 18"/>
          <p:cNvSpPr>
            <a:spLocks/>
          </p:cNvSpPr>
          <p:nvPr/>
        </p:nvSpPr>
        <p:spPr bwMode="auto">
          <a:xfrm>
            <a:off x="3853135" y="4676775"/>
            <a:ext cx="1258888" cy="1243013"/>
          </a:xfrm>
          <a:custGeom>
            <a:avLst/>
            <a:gdLst>
              <a:gd name="T0" fmla="*/ 2147483647 w 793"/>
              <a:gd name="T1" fmla="*/ 2147483647 h 783"/>
              <a:gd name="T2" fmla="*/ 2147483647 w 793"/>
              <a:gd name="T3" fmla="*/ 2147483647 h 783"/>
              <a:gd name="T4" fmla="*/ 2147483647 w 793"/>
              <a:gd name="T5" fmla="*/ 2147483647 h 783"/>
              <a:gd name="T6" fmla="*/ 2147483647 w 793"/>
              <a:gd name="T7" fmla="*/ 2147483647 h 783"/>
              <a:gd name="T8" fmla="*/ 2147483647 w 793"/>
              <a:gd name="T9" fmla="*/ 2147483647 h 783"/>
              <a:gd name="T10" fmla="*/ 2147483647 w 793"/>
              <a:gd name="T11" fmla="*/ 2147483647 h 783"/>
              <a:gd name="T12" fmla="*/ 2147483647 w 793"/>
              <a:gd name="T13" fmla="*/ 2147483647 h 783"/>
              <a:gd name="T14" fmla="*/ 2147483647 w 793"/>
              <a:gd name="T15" fmla="*/ 2147483647 h 783"/>
              <a:gd name="T16" fmla="*/ 2147483647 w 793"/>
              <a:gd name="T17" fmla="*/ 2147483647 h 783"/>
              <a:gd name="T18" fmla="*/ 2147483647 w 793"/>
              <a:gd name="T19" fmla="*/ 2147483647 h 783"/>
              <a:gd name="T20" fmla="*/ 2147483647 w 793"/>
              <a:gd name="T21" fmla="*/ 2147483647 h 783"/>
              <a:gd name="T22" fmla="*/ 2147483647 w 793"/>
              <a:gd name="T23" fmla="*/ 2147483647 h 783"/>
              <a:gd name="T24" fmla="*/ 2147483647 w 793"/>
              <a:gd name="T25" fmla="*/ 2147483647 h 783"/>
              <a:gd name="T26" fmla="*/ 2147483647 w 793"/>
              <a:gd name="T27" fmla="*/ 2147483647 h 783"/>
              <a:gd name="T28" fmla="*/ 2147483647 w 793"/>
              <a:gd name="T29" fmla="*/ 2147483647 h 783"/>
              <a:gd name="T30" fmla="*/ 2147483647 w 793"/>
              <a:gd name="T31" fmla="*/ 2147483647 h 783"/>
              <a:gd name="T32" fmla="*/ 2147483647 w 793"/>
              <a:gd name="T33" fmla="*/ 2147483647 h 783"/>
              <a:gd name="T34" fmla="*/ 2147483647 w 793"/>
              <a:gd name="T35" fmla="*/ 2147483647 h 783"/>
              <a:gd name="T36" fmla="*/ 2147483647 w 793"/>
              <a:gd name="T37" fmla="*/ 2147483647 h 783"/>
              <a:gd name="T38" fmla="*/ 2147483647 w 793"/>
              <a:gd name="T39" fmla="*/ 2147483647 h 783"/>
              <a:gd name="T40" fmla="*/ 0 w 793"/>
              <a:gd name="T41" fmla="*/ 2147483647 h 783"/>
              <a:gd name="T42" fmla="*/ 2147483647 w 793"/>
              <a:gd name="T43" fmla="*/ 2147483647 h 783"/>
              <a:gd name="T44" fmla="*/ 2147483647 w 793"/>
              <a:gd name="T45" fmla="*/ 2147483647 h 783"/>
              <a:gd name="T46" fmla="*/ 2147483647 w 793"/>
              <a:gd name="T47" fmla="*/ 2147483647 h 783"/>
              <a:gd name="T48" fmla="*/ 2147483647 w 793"/>
              <a:gd name="T49" fmla="*/ 2147483647 h 783"/>
              <a:gd name="T50" fmla="*/ 2147483647 w 793"/>
              <a:gd name="T51" fmla="*/ 2147483647 h 783"/>
              <a:gd name="T52" fmla="*/ 2147483647 w 793"/>
              <a:gd name="T53" fmla="*/ 2147483647 h 783"/>
              <a:gd name="T54" fmla="*/ 2147483647 w 793"/>
              <a:gd name="T55" fmla="*/ 2147483647 h 783"/>
              <a:gd name="T56" fmla="*/ 2147483647 w 793"/>
              <a:gd name="T57" fmla="*/ 2147483647 h 7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93"/>
              <a:gd name="T88" fmla="*/ 0 h 783"/>
              <a:gd name="T89" fmla="*/ 793 w 793"/>
              <a:gd name="T90" fmla="*/ 783 h 78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93" h="783">
                <a:moveTo>
                  <a:pt x="408" y="8"/>
                </a:moveTo>
                <a:cubicBezTo>
                  <a:pt x="427" y="16"/>
                  <a:pt x="476" y="42"/>
                  <a:pt x="499" y="53"/>
                </a:cubicBezTo>
                <a:cubicBezTo>
                  <a:pt x="522" y="64"/>
                  <a:pt x="529" y="68"/>
                  <a:pt x="544" y="76"/>
                </a:cubicBezTo>
                <a:cubicBezTo>
                  <a:pt x="559" y="84"/>
                  <a:pt x="566" y="84"/>
                  <a:pt x="589" y="99"/>
                </a:cubicBezTo>
                <a:cubicBezTo>
                  <a:pt x="612" y="114"/>
                  <a:pt x="657" y="148"/>
                  <a:pt x="680" y="167"/>
                </a:cubicBezTo>
                <a:cubicBezTo>
                  <a:pt x="703" y="186"/>
                  <a:pt x="710" y="193"/>
                  <a:pt x="725" y="212"/>
                </a:cubicBezTo>
                <a:cubicBezTo>
                  <a:pt x="740" y="231"/>
                  <a:pt x="760" y="250"/>
                  <a:pt x="771" y="280"/>
                </a:cubicBezTo>
                <a:cubicBezTo>
                  <a:pt x="782" y="310"/>
                  <a:pt x="793" y="359"/>
                  <a:pt x="793" y="393"/>
                </a:cubicBezTo>
                <a:cubicBezTo>
                  <a:pt x="793" y="427"/>
                  <a:pt x="782" y="458"/>
                  <a:pt x="771" y="484"/>
                </a:cubicBezTo>
                <a:cubicBezTo>
                  <a:pt x="760" y="510"/>
                  <a:pt x="740" y="529"/>
                  <a:pt x="725" y="552"/>
                </a:cubicBezTo>
                <a:cubicBezTo>
                  <a:pt x="710" y="575"/>
                  <a:pt x="699" y="601"/>
                  <a:pt x="680" y="620"/>
                </a:cubicBezTo>
                <a:cubicBezTo>
                  <a:pt x="661" y="639"/>
                  <a:pt x="635" y="651"/>
                  <a:pt x="612" y="666"/>
                </a:cubicBezTo>
                <a:cubicBezTo>
                  <a:pt x="589" y="681"/>
                  <a:pt x="563" y="700"/>
                  <a:pt x="544" y="711"/>
                </a:cubicBezTo>
                <a:cubicBezTo>
                  <a:pt x="525" y="722"/>
                  <a:pt x="522" y="723"/>
                  <a:pt x="499" y="734"/>
                </a:cubicBezTo>
                <a:cubicBezTo>
                  <a:pt x="476" y="745"/>
                  <a:pt x="434" y="775"/>
                  <a:pt x="408" y="779"/>
                </a:cubicBezTo>
                <a:cubicBezTo>
                  <a:pt x="382" y="783"/>
                  <a:pt x="366" y="767"/>
                  <a:pt x="340" y="756"/>
                </a:cubicBezTo>
                <a:cubicBezTo>
                  <a:pt x="314" y="745"/>
                  <a:pt x="275" y="726"/>
                  <a:pt x="249" y="711"/>
                </a:cubicBezTo>
                <a:cubicBezTo>
                  <a:pt x="223" y="696"/>
                  <a:pt x="204" y="681"/>
                  <a:pt x="181" y="666"/>
                </a:cubicBezTo>
                <a:cubicBezTo>
                  <a:pt x="158" y="651"/>
                  <a:pt x="139" y="646"/>
                  <a:pt x="113" y="620"/>
                </a:cubicBezTo>
                <a:cubicBezTo>
                  <a:pt x="87" y="594"/>
                  <a:pt x="41" y="545"/>
                  <a:pt x="22" y="507"/>
                </a:cubicBezTo>
                <a:cubicBezTo>
                  <a:pt x="3" y="469"/>
                  <a:pt x="0" y="431"/>
                  <a:pt x="0" y="393"/>
                </a:cubicBezTo>
                <a:cubicBezTo>
                  <a:pt x="0" y="355"/>
                  <a:pt x="7" y="314"/>
                  <a:pt x="22" y="280"/>
                </a:cubicBezTo>
                <a:cubicBezTo>
                  <a:pt x="37" y="246"/>
                  <a:pt x="71" y="212"/>
                  <a:pt x="90" y="189"/>
                </a:cubicBezTo>
                <a:cubicBezTo>
                  <a:pt x="109" y="166"/>
                  <a:pt x="117" y="159"/>
                  <a:pt x="136" y="144"/>
                </a:cubicBezTo>
                <a:cubicBezTo>
                  <a:pt x="155" y="129"/>
                  <a:pt x="178" y="114"/>
                  <a:pt x="204" y="99"/>
                </a:cubicBezTo>
                <a:cubicBezTo>
                  <a:pt x="230" y="84"/>
                  <a:pt x="271" y="64"/>
                  <a:pt x="294" y="53"/>
                </a:cubicBezTo>
                <a:cubicBezTo>
                  <a:pt x="317" y="42"/>
                  <a:pt x="325" y="37"/>
                  <a:pt x="340" y="30"/>
                </a:cubicBezTo>
                <a:cubicBezTo>
                  <a:pt x="355" y="23"/>
                  <a:pt x="374" y="12"/>
                  <a:pt x="385" y="8"/>
                </a:cubicBezTo>
                <a:cubicBezTo>
                  <a:pt x="396" y="4"/>
                  <a:pt x="389" y="0"/>
                  <a:pt x="408" y="8"/>
                </a:cubicBezTo>
                <a:close/>
              </a:path>
            </a:pathLst>
          </a:custGeom>
          <a:solidFill>
            <a:schemeClr val="bg1"/>
          </a:solidFill>
          <a:ln w="9525">
            <a:solidFill>
              <a:schemeClr val="tx1"/>
            </a:solidFill>
            <a:round/>
            <a:headEnd/>
            <a:tailEnd/>
          </a:ln>
        </p:spPr>
        <p:txBody>
          <a:bodyPr/>
          <a:lstStyle/>
          <a:p>
            <a:endParaRPr lang="es-CO"/>
          </a:p>
        </p:txBody>
      </p:sp>
      <p:sp>
        <p:nvSpPr>
          <p:cNvPr id="5" name="Freeform 12"/>
          <p:cNvSpPr>
            <a:spLocks/>
          </p:cNvSpPr>
          <p:nvPr/>
        </p:nvSpPr>
        <p:spPr bwMode="auto">
          <a:xfrm>
            <a:off x="4269506" y="1663700"/>
            <a:ext cx="3111500" cy="1657350"/>
          </a:xfrm>
          <a:custGeom>
            <a:avLst/>
            <a:gdLst>
              <a:gd name="T0" fmla="*/ 2147483647 w 1960"/>
              <a:gd name="T1" fmla="*/ 2147483647 h 1044"/>
              <a:gd name="T2" fmla="*/ 2147483647 w 1960"/>
              <a:gd name="T3" fmla="*/ 2147483647 h 1044"/>
              <a:gd name="T4" fmla="*/ 2147483647 w 1960"/>
              <a:gd name="T5" fmla="*/ 2147483647 h 1044"/>
              <a:gd name="T6" fmla="*/ 2147483647 w 1960"/>
              <a:gd name="T7" fmla="*/ 2147483647 h 1044"/>
              <a:gd name="T8" fmla="*/ 2147483647 w 1960"/>
              <a:gd name="T9" fmla="*/ 2147483647 h 1044"/>
              <a:gd name="T10" fmla="*/ 2147483647 w 1960"/>
              <a:gd name="T11" fmla="*/ 2147483647 h 1044"/>
              <a:gd name="T12" fmla="*/ 2147483647 w 1960"/>
              <a:gd name="T13" fmla="*/ 2147483647 h 1044"/>
              <a:gd name="T14" fmla="*/ 2147483647 w 1960"/>
              <a:gd name="T15" fmla="*/ 2147483647 h 1044"/>
              <a:gd name="T16" fmla="*/ 2147483647 w 1960"/>
              <a:gd name="T17" fmla="*/ 2147483647 h 1044"/>
              <a:gd name="T18" fmla="*/ 2147483647 w 1960"/>
              <a:gd name="T19" fmla="*/ 2147483647 h 1044"/>
              <a:gd name="T20" fmla="*/ 2147483647 w 1960"/>
              <a:gd name="T21" fmla="*/ 2147483647 h 1044"/>
              <a:gd name="T22" fmla="*/ 2147483647 w 1960"/>
              <a:gd name="T23" fmla="*/ 2147483647 h 1044"/>
              <a:gd name="T24" fmla="*/ 2147483647 w 1960"/>
              <a:gd name="T25" fmla="*/ 2147483647 h 1044"/>
              <a:gd name="T26" fmla="*/ 2147483647 w 1960"/>
              <a:gd name="T27" fmla="*/ 2147483647 h 1044"/>
              <a:gd name="T28" fmla="*/ 2147483647 w 1960"/>
              <a:gd name="T29" fmla="*/ 2147483647 h 1044"/>
              <a:gd name="T30" fmla="*/ 2147483647 w 1960"/>
              <a:gd name="T31" fmla="*/ 2147483647 h 1044"/>
              <a:gd name="T32" fmla="*/ 2147483647 w 1960"/>
              <a:gd name="T33" fmla="*/ 2147483647 h 1044"/>
              <a:gd name="T34" fmla="*/ 2147483647 w 1960"/>
              <a:gd name="T35" fmla="*/ 2147483647 h 1044"/>
              <a:gd name="T36" fmla="*/ 2147483647 w 1960"/>
              <a:gd name="T37" fmla="*/ 2147483647 h 1044"/>
              <a:gd name="T38" fmla="*/ 2147483647 w 1960"/>
              <a:gd name="T39" fmla="*/ 2147483647 h 1044"/>
              <a:gd name="T40" fmla="*/ 2147483647 w 1960"/>
              <a:gd name="T41" fmla="*/ 2147483647 h 1044"/>
              <a:gd name="T42" fmla="*/ 2147483647 w 1960"/>
              <a:gd name="T43" fmla="*/ 2147483647 h 1044"/>
              <a:gd name="T44" fmla="*/ 2147483647 w 1960"/>
              <a:gd name="T45" fmla="*/ 2147483647 h 1044"/>
              <a:gd name="T46" fmla="*/ 2147483647 w 1960"/>
              <a:gd name="T47" fmla="*/ 2147483647 h 1044"/>
              <a:gd name="T48" fmla="*/ 2147483647 w 1960"/>
              <a:gd name="T49" fmla="*/ 2147483647 h 1044"/>
              <a:gd name="T50" fmla="*/ 2147483647 w 1960"/>
              <a:gd name="T51" fmla="*/ 2147483647 h 1044"/>
              <a:gd name="T52" fmla="*/ 2147483647 w 1960"/>
              <a:gd name="T53" fmla="*/ 2147483647 h 1044"/>
              <a:gd name="T54" fmla="*/ 2147483647 w 1960"/>
              <a:gd name="T55" fmla="*/ 2147483647 h 1044"/>
              <a:gd name="T56" fmla="*/ 2147483647 w 1960"/>
              <a:gd name="T57" fmla="*/ 2147483647 h 1044"/>
              <a:gd name="T58" fmla="*/ 2147483647 w 1960"/>
              <a:gd name="T59" fmla="*/ 2147483647 h 1044"/>
              <a:gd name="T60" fmla="*/ 2147483647 w 1960"/>
              <a:gd name="T61" fmla="*/ 2147483647 h 1044"/>
              <a:gd name="T62" fmla="*/ 2147483647 w 1960"/>
              <a:gd name="T63" fmla="*/ 2147483647 h 1044"/>
              <a:gd name="T64" fmla="*/ 2147483647 w 1960"/>
              <a:gd name="T65" fmla="*/ 2147483647 h 1044"/>
              <a:gd name="T66" fmla="*/ 2147483647 w 1960"/>
              <a:gd name="T67" fmla="*/ 2147483647 h 1044"/>
              <a:gd name="T68" fmla="*/ 2147483647 w 1960"/>
              <a:gd name="T69" fmla="*/ 2147483647 h 1044"/>
              <a:gd name="T70" fmla="*/ 2147483647 w 1960"/>
              <a:gd name="T71" fmla="*/ 2147483647 h 1044"/>
              <a:gd name="T72" fmla="*/ 2147483647 w 1960"/>
              <a:gd name="T73" fmla="*/ 2147483647 h 1044"/>
              <a:gd name="T74" fmla="*/ 2147483647 w 1960"/>
              <a:gd name="T75" fmla="*/ 2147483647 h 1044"/>
              <a:gd name="T76" fmla="*/ 2147483647 w 1960"/>
              <a:gd name="T77" fmla="*/ 2147483647 h 1044"/>
              <a:gd name="T78" fmla="*/ 2147483647 w 1960"/>
              <a:gd name="T79" fmla="*/ 2147483647 h 1044"/>
              <a:gd name="T80" fmla="*/ 2147483647 w 1960"/>
              <a:gd name="T81" fmla="*/ 2147483647 h 1044"/>
              <a:gd name="T82" fmla="*/ 2147483647 w 1960"/>
              <a:gd name="T83" fmla="*/ 2147483647 h 1044"/>
              <a:gd name="T84" fmla="*/ 2147483647 w 1960"/>
              <a:gd name="T85" fmla="*/ 2147483647 h 1044"/>
              <a:gd name="T86" fmla="*/ 2147483647 w 1960"/>
              <a:gd name="T87" fmla="*/ 2147483647 h 10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60"/>
              <a:gd name="T133" fmla="*/ 0 h 1044"/>
              <a:gd name="T134" fmla="*/ 1960 w 1960"/>
              <a:gd name="T135" fmla="*/ 1044 h 10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60" h="1044">
                <a:moveTo>
                  <a:pt x="18" y="122"/>
                </a:moveTo>
                <a:cubicBezTo>
                  <a:pt x="7" y="108"/>
                  <a:pt x="56" y="107"/>
                  <a:pt x="81" y="98"/>
                </a:cubicBezTo>
                <a:cubicBezTo>
                  <a:pt x="106" y="89"/>
                  <a:pt x="138" y="78"/>
                  <a:pt x="168" y="69"/>
                </a:cubicBezTo>
                <a:cubicBezTo>
                  <a:pt x="198" y="60"/>
                  <a:pt x="221" y="54"/>
                  <a:pt x="259" y="46"/>
                </a:cubicBezTo>
                <a:cubicBezTo>
                  <a:pt x="297" y="38"/>
                  <a:pt x="350" y="29"/>
                  <a:pt x="395" y="23"/>
                </a:cubicBezTo>
                <a:cubicBezTo>
                  <a:pt x="440" y="17"/>
                  <a:pt x="483" y="12"/>
                  <a:pt x="528" y="8"/>
                </a:cubicBezTo>
                <a:cubicBezTo>
                  <a:pt x="573" y="4"/>
                  <a:pt x="614" y="2"/>
                  <a:pt x="667" y="1"/>
                </a:cubicBezTo>
                <a:cubicBezTo>
                  <a:pt x="720" y="0"/>
                  <a:pt x="796" y="0"/>
                  <a:pt x="848" y="1"/>
                </a:cubicBezTo>
                <a:cubicBezTo>
                  <a:pt x="900" y="2"/>
                  <a:pt x="936" y="4"/>
                  <a:pt x="981" y="8"/>
                </a:cubicBezTo>
                <a:cubicBezTo>
                  <a:pt x="1026" y="12"/>
                  <a:pt x="1070" y="17"/>
                  <a:pt x="1120" y="23"/>
                </a:cubicBezTo>
                <a:cubicBezTo>
                  <a:pt x="1170" y="29"/>
                  <a:pt x="1226" y="35"/>
                  <a:pt x="1279" y="46"/>
                </a:cubicBezTo>
                <a:cubicBezTo>
                  <a:pt x="1332" y="57"/>
                  <a:pt x="1388" y="77"/>
                  <a:pt x="1437" y="92"/>
                </a:cubicBezTo>
                <a:cubicBezTo>
                  <a:pt x="1486" y="107"/>
                  <a:pt x="1533" y="120"/>
                  <a:pt x="1574" y="137"/>
                </a:cubicBezTo>
                <a:cubicBezTo>
                  <a:pt x="1615" y="154"/>
                  <a:pt x="1644" y="171"/>
                  <a:pt x="1686" y="194"/>
                </a:cubicBezTo>
                <a:cubicBezTo>
                  <a:pt x="1728" y="217"/>
                  <a:pt x="1793" y="249"/>
                  <a:pt x="1824" y="273"/>
                </a:cubicBezTo>
                <a:cubicBezTo>
                  <a:pt x="1855" y="297"/>
                  <a:pt x="1853" y="315"/>
                  <a:pt x="1872" y="338"/>
                </a:cubicBezTo>
                <a:cubicBezTo>
                  <a:pt x="1891" y="361"/>
                  <a:pt x="1922" y="382"/>
                  <a:pt x="1937" y="409"/>
                </a:cubicBezTo>
                <a:cubicBezTo>
                  <a:pt x="1952" y="436"/>
                  <a:pt x="1960" y="466"/>
                  <a:pt x="1960" y="500"/>
                </a:cubicBezTo>
                <a:cubicBezTo>
                  <a:pt x="1960" y="534"/>
                  <a:pt x="1948" y="579"/>
                  <a:pt x="1937" y="613"/>
                </a:cubicBezTo>
                <a:cubicBezTo>
                  <a:pt x="1926" y="647"/>
                  <a:pt x="1922" y="670"/>
                  <a:pt x="1892" y="704"/>
                </a:cubicBezTo>
                <a:cubicBezTo>
                  <a:pt x="1862" y="738"/>
                  <a:pt x="1808" y="783"/>
                  <a:pt x="1755" y="817"/>
                </a:cubicBezTo>
                <a:cubicBezTo>
                  <a:pt x="1702" y="851"/>
                  <a:pt x="1653" y="879"/>
                  <a:pt x="1574" y="908"/>
                </a:cubicBezTo>
                <a:cubicBezTo>
                  <a:pt x="1495" y="937"/>
                  <a:pt x="1360" y="973"/>
                  <a:pt x="1281" y="992"/>
                </a:cubicBezTo>
                <a:cubicBezTo>
                  <a:pt x="1202" y="1011"/>
                  <a:pt x="1163" y="1013"/>
                  <a:pt x="1098" y="1021"/>
                </a:cubicBezTo>
                <a:cubicBezTo>
                  <a:pt x="1033" y="1029"/>
                  <a:pt x="948" y="1036"/>
                  <a:pt x="891" y="1040"/>
                </a:cubicBezTo>
                <a:cubicBezTo>
                  <a:pt x="834" y="1044"/>
                  <a:pt x="806" y="1044"/>
                  <a:pt x="758" y="1044"/>
                </a:cubicBezTo>
                <a:cubicBezTo>
                  <a:pt x="710" y="1044"/>
                  <a:pt x="649" y="1041"/>
                  <a:pt x="600" y="1037"/>
                </a:cubicBezTo>
                <a:cubicBezTo>
                  <a:pt x="551" y="1033"/>
                  <a:pt x="501" y="1025"/>
                  <a:pt x="463" y="1021"/>
                </a:cubicBezTo>
                <a:cubicBezTo>
                  <a:pt x="425" y="1017"/>
                  <a:pt x="414" y="1020"/>
                  <a:pt x="372" y="1013"/>
                </a:cubicBezTo>
                <a:cubicBezTo>
                  <a:pt x="330" y="1006"/>
                  <a:pt x="258" y="986"/>
                  <a:pt x="213" y="976"/>
                </a:cubicBezTo>
                <a:cubicBezTo>
                  <a:pt x="168" y="966"/>
                  <a:pt x="130" y="960"/>
                  <a:pt x="100" y="953"/>
                </a:cubicBezTo>
                <a:cubicBezTo>
                  <a:pt x="70" y="946"/>
                  <a:pt x="47" y="935"/>
                  <a:pt x="32" y="931"/>
                </a:cubicBezTo>
                <a:cubicBezTo>
                  <a:pt x="17" y="927"/>
                  <a:pt x="0" y="937"/>
                  <a:pt x="9" y="931"/>
                </a:cubicBezTo>
                <a:cubicBezTo>
                  <a:pt x="18" y="925"/>
                  <a:pt x="60" y="904"/>
                  <a:pt x="87" y="893"/>
                </a:cubicBezTo>
                <a:cubicBezTo>
                  <a:pt x="114" y="882"/>
                  <a:pt x="136" y="880"/>
                  <a:pt x="168" y="863"/>
                </a:cubicBezTo>
                <a:cubicBezTo>
                  <a:pt x="200" y="846"/>
                  <a:pt x="251" y="814"/>
                  <a:pt x="282" y="791"/>
                </a:cubicBezTo>
                <a:cubicBezTo>
                  <a:pt x="313" y="768"/>
                  <a:pt x="331" y="759"/>
                  <a:pt x="357" y="722"/>
                </a:cubicBezTo>
                <a:cubicBezTo>
                  <a:pt x="383" y="685"/>
                  <a:pt x="430" y="620"/>
                  <a:pt x="440" y="568"/>
                </a:cubicBezTo>
                <a:cubicBezTo>
                  <a:pt x="450" y="516"/>
                  <a:pt x="432" y="451"/>
                  <a:pt x="417" y="409"/>
                </a:cubicBezTo>
                <a:cubicBezTo>
                  <a:pt x="402" y="367"/>
                  <a:pt x="370" y="342"/>
                  <a:pt x="349" y="318"/>
                </a:cubicBezTo>
                <a:cubicBezTo>
                  <a:pt x="328" y="294"/>
                  <a:pt x="315" y="285"/>
                  <a:pt x="291" y="266"/>
                </a:cubicBezTo>
                <a:cubicBezTo>
                  <a:pt x="267" y="247"/>
                  <a:pt x="231" y="221"/>
                  <a:pt x="207" y="206"/>
                </a:cubicBezTo>
                <a:cubicBezTo>
                  <a:pt x="183" y="191"/>
                  <a:pt x="175" y="187"/>
                  <a:pt x="144" y="173"/>
                </a:cubicBezTo>
                <a:cubicBezTo>
                  <a:pt x="113" y="159"/>
                  <a:pt x="44" y="133"/>
                  <a:pt x="18" y="122"/>
                </a:cubicBezTo>
                <a:close/>
              </a:path>
            </a:pathLst>
          </a:custGeom>
          <a:solidFill>
            <a:srgbClr val="FFFF00"/>
          </a:solidFill>
          <a:ln w="3175" cmpd="sng">
            <a:solidFill>
              <a:schemeClr val="tx1"/>
            </a:solidFill>
            <a:round/>
            <a:headEnd/>
            <a:tailEnd/>
          </a:ln>
        </p:spPr>
        <p:txBody>
          <a:bodyPr/>
          <a:lstStyle/>
          <a:p>
            <a:endParaRPr lang="es-CO"/>
          </a:p>
        </p:txBody>
      </p:sp>
      <p:sp>
        <p:nvSpPr>
          <p:cNvPr id="6" name="Freeform 11"/>
          <p:cNvSpPr>
            <a:spLocks/>
          </p:cNvSpPr>
          <p:nvPr/>
        </p:nvSpPr>
        <p:spPr bwMode="auto">
          <a:xfrm>
            <a:off x="1188169" y="1665288"/>
            <a:ext cx="3094037" cy="1662112"/>
          </a:xfrm>
          <a:custGeom>
            <a:avLst/>
            <a:gdLst>
              <a:gd name="T0" fmla="*/ 2147483647 w 1949"/>
              <a:gd name="T1" fmla="*/ 2147483647 h 1047"/>
              <a:gd name="T2" fmla="*/ 2147483647 w 1949"/>
              <a:gd name="T3" fmla="*/ 2147483647 h 1047"/>
              <a:gd name="T4" fmla="*/ 2147483647 w 1949"/>
              <a:gd name="T5" fmla="*/ 2147483647 h 1047"/>
              <a:gd name="T6" fmla="*/ 2147483647 w 1949"/>
              <a:gd name="T7" fmla="*/ 2147483647 h 1047"/>
              <a:gd name="T8" fmla="*/ 2147483647 w 1949"/>
              <a:gd name="T9" fmla="*/ 2147483647 h 1047"/>
              <a:gd name="T10" fmla="*/ 2147483647 w 1949"/>
              <a:gd name="T11" fmla="*/ 2147483647 h 1047"/>
              <a:gd name="T12" fmla="*/ 2147483647 w 1949"/>
              <a:gd name="T13" fmla="*/ 2147483647 h 1047"/>
              <a:gd name="T14" fmla="*/ 2147483647 w 1949"/>
              <a:gd name="T15" fmla="*/ 2147483647 h 1047"/>
              <a:gd name="T16" fmla="*/ 2147483647 w 1949"/>
              <a:gd name="T17" fmla="*/ 2147483647 h 1047"/>
              <a:gd name="T18" fmla="*/ 2147483647 w 1949"/>
              <a:gd name="T19" fmla="*/ 2147483647 h 1047"/>
              <a:gd name="T20" fmla="*/ 2147483647 w 1949"/>
              <a:gd name="T21" fmla="*/ 2147483647 h 1047"/>
              <a:gd name="T22" fmla="*/ 2147483647 w 1949"/>
              <a:gd name="T23" fmla="*/ 2147483647 h 1047"/>
              <a:gd name="T24" fmla="*/ 2147483647 w 1949"/>
              <a:gd name="T25" fmla="*/ 2147483647 h 1047"/>
              <a:gd name="T26" fmla="*/ 2147483647 w 1949"/>
              <a:gd name="T27" fmla="*/ 2147483647 h 1047"/>
              <a:gd name="T28" fmla="*/ 2147483647 w 1949"/>
              <a:gd name="T29" fmla="*/ 2147483647 h 1047"/>
              <a:gd name="T30" fmla="*/ 2147483647 w 1949"/>
              <a:gd name="T31" fmla="*/ 2147483647 h 1047"/>
              <a:gd name="T32" fmla="*/ 2147483647 w 1949"/>
              <a:gd name="T33" fmla="*/ 2147483647 h 1047"/>
              <a:gd name="T34" fmla="*/ 2147483647 w 1949"/>
              <a:gd name="T35" fmla="*/ 2147483647 h 1047"/>
              <a:gd name="T36" fmla="*/ 2147483647 w 1949"/>
              <a:gd name="T37" fmla="*/ 2147483647 h 1047"/>
              <a:gd name="T38" fmla="*/ 2147483647 w 1949"/>
              <a:gd name="T39" fmla="*/ 2147483647 h 1047"/>
              <a:gd name="T40" fmla="*/ 2147483647 w 1949"/>
              <a:gd name="T41" fmla="*/ 2147483647 h 1047"/>
              <a:gd name="T42" fmla="*/ 2147483647 w 1949"/>
              <a:gd name="T43" fmla="*/ 2147483647 h 1047"/>
              <a:gd name="T44" fmla="*/ 2147483647 w 1949"/>
              <a:gd name="T45" fmla="*/ 2147483647 h 1047"/>
              <a:gd name="T46" fmla="*/ 2147483647 w 1949"/>
              <a:gd name="T47" fmla="*/ 2147483647 h 1047"/>
              <a:gd name="T48" fmla="*/ 2147483647 w 1949"/>
              <a:gd name="T49" fmla="*/ 2147483647 h 1047"/>
              <a:gd name="T50" fmla="*/ 2147483647 w 1949"/>
              <a:gd name="T51" fmla="*/ 2147483647 h 1047"/>
              <a:gd name="T52" fmla="*/ 2147483647 w 1949"/>
              <a:gd name="T53" fmla="*/ 2147483647 h 1047"/>
              <a:gd name="T54" fmla="*/ 2147483647 w 1949"/>
              <a:gd name="T55" fmla="*/ 2147483647 h 1047"/>
              <a:gd name="T56" fmla="*/ 2147483647 w 1949"/>
              <a:gd name="T57" fmla="*/ 2147483647 h 1047"/>
              <a:gd name="T58" fmla="*/ 2147483647 w 1949"/>
              <a:gd name="T59" fmla="*/ 2147483647 h 1047"/>
              <a:gd name="T60" fmla="*/ 2147483647 w 1949"/>
              <a:gd name="T61" fmla="*/ 2147483647 h 1047"/>
              <a:gd name="T62" fmla="*/ 2147483647 w 1949"/>
              <a:gd name="T63" fmla="*/ 2147483647 h 1047"/>
              <a:gd name="T64" fmla="*/ 2147483647 w 1949"/>
              <a:gd name="T65" fmla="*/ 2147483647 h 1047"/>
              <a:gd name="T66" fmla="*/ 2147483647 w 1949"/>
              <a:gd name="T67" fmla="*/ 2147483647 h 1047"/>
              <a:gd name="T68" fmla="*/ 2147483647 w 1949"/>
              <a:gd name="T69" fmla="*/ 2147483647 h 1047"/>
              <a:gd name="T70" fmla="*/ 2147483647 w 1949"/>
              <a:gd name="T71" fmla="*/ 2147483647 h 1047"/>
              <a:gd name="T72" fmla="*/ 2147483647 w 1949"/>
              <a:gd name="T73" fmla="*/ 2147483647 h 1047"/>
              <a:gd name="T74" fmla="*/ 2147483647 w 1949"/>
              <a:gd name="T75" fmla="*/ 2147483647 h 1047"/>
              <a:gd name="T76" fmla="*/ 2147483647 w 1949"/>
              <a:gd name="T77" fmla="*/ 2147483647 h 1047"/>
              <a:gd name="T78" fmla="*/ 2147483647 w 1949"/>
              <a:gd name="T79" fmla="*/ 2147483647 h 1047"/>
              <a:gd name="T80" fmla="*/ 2147483647 w 1949"/>
              <a:gd name="T81" fmla="*/ 2147483647 h 1047"/>
              <a:gd name="T82" fmla="*/ 2147483647 w 1949"/>
              <a:gd name="T83" fmla="*/ 2147483647 h 1047"/>
              <a:gd name="T84" fmla="*/ 2147483647 w 1949"/>
              <a:gd name="T85" fmla="*/ 2147483647 h 1047"/>
              <a:gd name="T86" fmla="*/ 2147483647 w 1949"/>
              <a:gd name="T87" fmla="*/ 2147483647 h 1047"/>
              <a:gd name="T88" fmla="*/ 2147483647 w 1949"/>
              <a:gd name="T89" fmla="*/ 2147483647 h 1047"/>
              <a:gd name="T90" fmla="*/ 2147483647 w 1949"/>
              <a:gd name="T91" fmla="*/ 2147483647 h 1047"/>
              <a:gd name="T92" fmla="*/ 2147483647 w 1949"/>
              <a:gd name="T93" fmla="*/ 2147483647 h 1047"/>
              <a:gd name="T94" fmla="*/ 2147483647 w 1949"/>
              <a:gd name="T95" fmla="*/ 2147483647 h 1047"/>
              <a:gd name="T96" fmla="*/ 2147483647 w 1949"/>
              <a:gd name="T97" fmla="*/ 2147483647 h 1047"/>
              <a:gd name="T98" fmla="*/ 2147483647 w 1949"/>
              <a:gd name="T99" fmla="*/ 2147483647 h 1047"/>
              <a:gd name="T100" fmla="*/ 2147483647 w 1949"/>
              <a:gd name="T101" fmla="*/ 2147483647 h 10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49"/>
              <a:gd name="T154" fmla="*/ 0 h 1047"/>
              <a:gd name="T155" fmla="*/ 1949 w 1949"/>
              <a:gd name="T156" fmla="*/ 1047 h 10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49" h="1047">
                <a:moveTo>
                  <a:pt x="1949" y="120"/>
                </a:moveTo>
                <a:cubicBezTo>
                  <a:pt x="1949" y="109"/>
                  <a:pt x="1888" y="100"/>
                  <a:pt x="1858" y="92"/>
                </a:cubicBezTo>
                <a:cubicBezTo>
                  <a:pt x="1828" y="84"/>
                  <a:pt x="1802" y="77"/>
                  <a:pt x="1768" y="70"/>
                </a:cubicBezTo>
                <a:cubicBezTo>
                  <a:pt x="1734" y="63"/>
                  <a:pt x="1696" y="55"/>
                  <a:pt x="1654" y="47"/>
                </a:cubicBezTo>
                <a:cubicBezTo>
                  <a:pt x="1612" y="39"/>
                  <a:pt x="1562" y="30"/>
                  <a:pt x="1518" y="24"/>
                </a:cubicBezTo>
                <a:cubicBezTo>
                  <a:pt x="1474" y="18"/>
                  <a:pt x="1429" y="16"/>
                  <a:pt x="1388" y="12"/>
                </a:cubicBezTo>
                <a:cubicBezTo>
                  <a:pt x="1347" y="8"/>
                  <a:pt x="1304" y="4"/>
                  <a:pt x="1269" y="2"/>
                </a:cubicBezTo>
                <a:cubicBezTo>
                  <a:pt x="1234" y="0"/>
                  <a:pt x="1212" y="2"/>
                  <a:pt x="1178" y="2"/>
                </a:cubicBezTo>
                <a:cubicBezTo>
                  <a:pt x="1144" y="2"/>
                  <a:pt x="1099" y="1"/>
                  <a:pt x="1065" y="2"/>
                </a:cubicBezTo>
                <a:cubicBezTo>
                  <a:pt x="1031" y="3"/>
                  <a:pt x="1009" y="5"/>
                  <a:pt x="971" y="9"/>
                </a:cubicBezTo>
                <a:cubicBezTo>
                  <a:pt x="933" y="13"/>
                  <a:pt x="887" y="18"/>
                  <a:pt x="838" y="24"/>
                </a:cubicBezTo>
                <a:cubicBezTo>
                  <a:pt x="789" y="30"/>
                  <a:pt x="732" y="36"/>
                  <a:pt x="679" y="47"/>
                </a:cubicBezTo>
                <a:cubicBezTo>
                  <a:pt x="626" y="58"/>
                  <a:pt x="569" y="77"/>
                  <a:pt x="520" y="92"/>
                </a:cubicBezTo>
                <a:cubicBezTo>
                  <a:pt x="471" y="107"/>
                  <a:pt x="418" y="125"/>
                  <a:pt x="384" y="138"/>
                </a:cubicBezTo>
                <a:cubicBezTo>
                  <a:pt x="350" y="151"/>
                  <a:pt x="340" y="160"/>
                  <a:pt x="317" y="171"/>
                </a:cubicBezTo>
                <a:cubicBezTo>
                  <a:pt x="294" y="182"/>
                  <a:pt x="267" y="197"/>
                  <a:pt x="248" y="206"/>
                </a:cubicBezTo>
                <a:cubicBezTo>
                  <a:pt x="229" y="215"/>
                  <a:pt x="221" y="215"/>
                  <a:pt x="203" y="228"/>
                </a:cubicBezTo>
                <a:cubicBezTo>
                  <a:pt x="185" y="241"/>
                  <a:pt x="158" y="266"/>
                  <a:pt x="137" y="285"/>
                </a:cubicBezTo>
                <a:cubicBezTo>
                  <a:pt x="116" y="304"/>
                  <a:pt x="96" y="317"/>
                  <a:pt x="77" y="342"/>
                </a:cubicBezTo>
                <a:cubicBezTo>
                  <a:pt x="58" y="367"/>
                  <a:pt x="34" y="407"/>
                  <a:pt x="21" y="433"/>
                </a:cubicBezTo>
                <a:cubicBezTo>
                  <a:pt x="8" y="459"/>
                  <a:pt x="4" y="472"/>
                  <a:pt x="2" y="498"/>
                </a:cubicBezTo>
                <a:cubicBezTo>
                  <a:pt x="0" y="524"/>
                  <a:pt x="4" y="564"/>
                  <a:pt x="11" y="591"/>
                </a:cubicBezTo>
                <a:cubicBezTo>
                  <a:pt x="18" y="618"/>
                  <a:pt x="27" y="633"/>
                  <a:pt x="44" y="659"/>
                </a:cubicBezTo>
                <a:cubicBezTo>
                  <a:pt x="61" y="685"/>
                  <a:pt x="89" y="727"/>
                  <a:pt x="112" y="750"/>
                </a:cubicBezTo>
                <a:cubicBezTo>
                  <a:pt x="135" y="773"/>
                  <a:pt x="157" y="780"/>
                  <a:pt x="180" y="795"/>
                </a:cubicBezTo>
                <a:cubicBezTo>
                  <a:pt x="203" y="810"/>
                  <a:pt x="222" y="826"/>
                  <a:pt x="248" y="841"/>
                </a:cubicBezTo>
                <a:cubicBezTo>
                  <a:pt x="274" y="856"/>
                  <a:pt x="305" y="871"/>
                  <a:pt x="339" y="886"/>
                </a:cubicBezTo>
                <a:cubicBezTo>
                  <a:pt x="373" y="901"/>
                  <a:pt x="411" y="917"/>
                  <a:pt x="452" y="932"/>
                </a:cubicBezTo>
                <a:cubicBezTo>
                  <a:pt x="493" y="947"/>
                  <a:pt x="540" y="965"/>
                  <a:pt x="588" y="977"/>
                </a:cubicBezTo>
                <a:cubicBezTo>
                  <a:pt x="636" y="989"/>
                  <a:pt x="701" y="995"/>
                  <a:pt x="743" y="1002"/>
                </a:cubicBezTo>
                <a:cubicBezTo>
                  <a:pt x="785" y="1009"/>
                  <a:pt x="795" y="1017"/>
                  <a:pt x="838" y="1022"/>
                </a:cubicBezTo>
                <a:cubicBezTo>
                  <a:pt x="881" y="1027"/>
                  <a:pt x="952" y="1031"/>
                  <a:pt x="1001" y="1035"/>
                </a:cubicBezTo>
                <a:cubicBezTo>
                  <a:pt x="1050" y="1039"/>
                  <a:pt x="1088" y="1043"/>
                  <a:pt x="1133" y="1045"/>
                </a:cubicBezTo>
                <a:cubicBezTo>
                  <a:pt x="1178" y="1047"/>
                  <a:pt x="1217" y="1047"/>
                  <a:pt x="1269" y="1045"/>
                </a:cubicBezTo>
                <a:cubicBezTo>
                  <a:pt x="1321" y="1043"/>
                  <a:pt x="1395" y="1036"/>
                  <a:pt x="1448" y="1032"/>
                </a:cubicBezTo>
                <a:cubicBezTo>
                  <a:pt x="1501" y="1028"/>
                  <a:pt x="1533" y="1031"/>
                  <a:pt x="1586" y="1022"/>
                </a:cubicBezTo>
                <a:cubicBezTo>
                  <a:pt x="1639" y="1013"/>
                  <a:pt x="1723" y="988"/>
                  <a:pt x="1768" y="977"/>
                </a:cubicBezTo>
                <a:cubicBezTo>
                  <a:pt x="1813" y="966"/>
                  <a:pt x="1831" y="964"/>
                  <a:pt x="1858" y="954"/>
                </a:cubicBezTo>
                <a:cubicBezTo>
                  <a:pt x="1885" y="944"/>
                  <a:pt x="1932" y="928"/>
                  <a:pt x="1928" y="915"/>
                </a:cubicBezTo>
                <a:cubicBezTo>
                  <a:pt x="1924" y="902"/>
                  <a:pt x="1862" y="888"/>
                  <a:pt x="1835" y="876"/>
                </a:cubicBezTo>
                <a:cubicBezTo>
                  <a:pt x="1808" y="864"/>
                  <a:pt x="1790" y="855"/>
                  <a:pt x="1768" y="841"/>
                </a:cubicBezTo>
                <a:cubicBezTo>
                  <a:pt x="1746" y="827"/>
                  <a:pt x="1726" y="814"/>
                  <a:pt x="1700" y="795"/>
                </a:cubicBezTo>
                <a:cubicBezTo>
                  <a:pt x="1674" y="776"/>
                  <a:pt x="1636" y="753"/>
                  <a:pt x="1609" y="727"/>
                </a:cubicBezTo>
                <a:cubicBezTo>
                  <a:pt x="1582" y="701"/>
                  <a:pt x="1556" y="663"/>
                  <a:pt x="1541" y="637"/>
                </a:cubicBezTo>
                <a:cubicBezTo>
                  <a:pt x="1526" y="611"/>
                  <a:pt x="1521" y="600"/>
                  <a:pt x="1518" y="569"/>
                </a:cubicBezTo>
                <a:cubicBezTo>
                  <a:pt x="1515" y="538"/>
                  <a:pt x="1512" y="491"/>
                  <a:pt x="1523" y="453"/>
                </a:cubicBezTo>
                <a:cubicBezTo>
                  <a:pt x="1534" y="415"/>
                  <a:pt x="1557" y="376"/>
                  <a:pt x="1586" y="342"/>
                </a:cubicBezTo>
                <a:cubicBezTo>
                  <a:pt x="1615" y="308"/>
                  <a:pt x="1670" y="274"/>
                  <a:pt x="1700" y="251"/>
                </a:cubicBezTo>
                <a:cubicBezTo>
                  <a:pt x="1730" y="228"/>
                  <a:pt x="1742" y="221"/>
                  <a:pt x="1768" y="206"/>
                </a:cubicBezTo>
                <a:cubicBezTo>
                  <a:pt x="1794" y="191"/>
                  <a:pt x="1828" y="174"/>
                  <a:pt x="1858" y="160"/>
                </a:cubicBezTo>
                <a:cubicBezTo>
                  <a:pt x="1888" y="146"/>
                  <a:pt x="1949" y="131"/>
                  <a:pt x="1949" y="120"/>
                </a:cubicBezTo>
                <a:close/>
              </a:path>
            </a:pathLst>
          </a:custGeom>
          <a:solidFill>
            <a:srgbClr val="FFFF00"/>
          </a:solidFill>
          <a:ln w="9525">
            <a:solidFill>
              <a:schemeClr val="tx1"/>
            </a:solidFill>
            <a:round/>
            <a:headEnd/>
            <a:tailEnd/>
          </a:ln>
        </p:spPr>
        <p:txBody>
          <a:bodyPr/>
          <a:lstStyle/>
          <a:p>
            <a:endParaRPr lang="es-CO"/>
          </a:p>
        </p:txBody>
      </p:sp>
      <p:sp>
        <p:nvSpPr>
          <p:cNvPr id="7" name="Text Box 4"/>
          <p:cNvSpPr txBox="1">
            <a:spLocks noChangeArrowheads="1"/>
          </p:cNvSpPr>
          <p:nvPr/>
        </p:nvSpPr>
        <p:spPr bwMode="auto">
          <a:xfrm>
            <a:off x="0" y="188640"/>
            <a:ext cx="79561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dirty="0" smtClean="0">
                <a:latin typeface="Snap ITC" panose="04040A07060A02020202" pitchFamily="82" charset="0"/>
              </a:rPr>
              <a:t>It is also correct to state that:</a:t>
            </a:r>
            <a:endParaRPr lang="en-AU" altLang="es-CO" dirty="0">
              <a:latin typeface="Snap ITC" panose="04040A07060A02020202" pitchFamily="82" charset="0"/>
            </a:endParaRPr>
          </a:p>
        </p:txBody>
      </p:sp>
      <p:sp>
        <p:nvSpPr>
          <p:cNvPr id="10" name="Oval 7"/>
          <p:cNvSpPr>
            <a:spLocks noChangeArrowheads="1"/>
          </p:cNvSpPr>
          <p:nvPr/>
        </p:nvSpPr>
        <p:spPr bwMode="auto">
          <a:xfrm>
            <a:off x="1188169" y="1665288"/>
            <a:ext cx="3779837" cy="165576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1" name="Oval 8"/>
          <p:cNvSpPr>
            <a:spLocks noChangeArrowheads="1"/>
          </p:cNvSpPr>
          <p:nvPr/>
        </p:nvSpPr>
        <p:spPr bwMode="auto">
          <a:xfrm>
            <a:off x="3599581" y="1665288"/>
            <a:ext cx="3779838" cy="165576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2" name="Text Box 9"/>
          <p:cNvSpPr txBox="1">
            <a:spLocks noChangeArrowheads="1"/>
          </p:cNvSpPr>
          <p:nvPr/>
        </p:nvSpPr>
        <p:spPr bwMode="auto">
          <a:xfrm>
            <a:off x="1043706" y="1557338"/>
            <a:ext cx="5397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a:latin typeface="Snap ITC" panose="04040A07060A02020202" pitchFamily="82" charset="0"/>
              </a:rPr>
              <a:t>A</a:t>
            </a:r>
          </a:p>
        </p:txBody>
      </p:sp>
      <p:sp>
        <p:nvSpPr>
          <p:cNvPr id="13" name="Text Box 10"/>
          <p:cNvSpPr txBox="1">
            <a:spLocks noChangeArrowheads="1"/>
          </p:cNvSpPr>
          <p:nvPr/>
        </p:nvSpPr>
        <p:spPr bwMode="auto">
          <a:xfrm>
            <a:off x="7128594" y="1665288"/>
            <a:ext cx="5397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B</a:t>
            </a:r>
          </a:p>
        </p:txBody>
      </p:sp>
      <p:sp>
        <p:nvSpPr>
          <p:cNvPr id="14" name="Text Box 13"/>
          <p:cNvSpPr txBox="1">
            <a:spLocks noChangeArrowheads="1"/>
          </p:cNvSpPr>
          <p:nvPr/>
        </p:nvSpPr>
        <p:spPr bwMode="auto">
          <a:xfrm>
            <a:off x="1907966" y="2203956"/>
            <a:ext cx="14399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smtClean="0">
                <a:latin typeface="Snap ITC" panose="04040A07060A02020202" pitchFamily="82" charset="0"/>
              </a:rPr>
              <a:t>A – B </a:t>
            </a:r>
            <a:endParaRPr lang="es-ES" altLang="es-CO" b="1" dirty="0">
              <a:latin typeface="Snap ITC" panose="04040A07060A02020202" pitchFamily="82" charset="0"/>
            </a:endParaRPr>
          </a:p>
        </p:txBody>
      </p:sp>
      <p:sp>
        <p:nvSpPr>
          <p:cNvPr id="15" name="Text Box 14"/>
          <p:cNvSpPr txBox="1">
            <a:spLocks noChangeArrowheads="1"/>
          </p:cNvSpPr>
          <p:nvPr/>
        </p:nvSpPr>
        <p:spPr bwMode="auto">
          <a:xfrm>
            <a:off x="5432273" y="2199987"/>
            <a:ext cx="14764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smtClean="0">
                <a:latin typeface="Snap ITC" panose="04040A07060A02020202" pitchFamily="82" charset="0"/>
              </a:rPr>
              <a:t>B – A</a:t>
            </a:r>
            <a:endParaRPr lang="es-ES" altLang="es-CO" b="1" dirty="0">
              <a:latin typeface="Snap ITC" panose="04040A07060A02020202" pitchFamily="82" charset="0"/>
            </a:endParaRPr>
          </a:p>
        </p:txBody>
      </p:sp>
      <p:sp>
        <p:nvSpPr>
          <p:cNvPr id="16" name="Oval 15"/>
          <p:cNvSpPr>
            <a:spLocks noChangeArrowheads="1"/>
          </p:cNvSpPr>
          <p:nvPr/>
        </p:nvSpPr>
        <p:spPr bwMode="auto">
          <a:xfrm>
            <a:off x="1332185" y="4473575"/>
            <a:ext cx="3779838" cy="1655763"/>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7" name="Oval 19"/>
          <p:cNvSpPr>
            <a:spLocks noChangeArrowheads="1"/>
          </p:cNvSpPr>
          <p:nvPr/>
        </p:nvSpPr>
        <p:spPr bwMode="auto">
          <a:xfrm>
            <a:off x="3853135" y="4473575"/>
            <a:ext cx="3779838" cy="1655763"/>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8" name="Text Box 20"/>
          <p:cNvSpPr txBox="1">
            <a:spLocks noChangeArrowheads="1"/>
          </p:cNvSpPr>
          <p:nvPr/>
        </p:nvSpPr>
        <p:spPr bwMode="auto">
          <a:xfrm>
            <a:off x="1079773" y="4437063"/>
            <a:ext cx="5397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a:latin typeface="Snap ITC" panose="04040A07060A02020202" pitchFamily="82" charset="0"/>
              </a:rPr>
              <a:t>A</a:t>
            </a:r>
          </a:p>
        </p:txBody>
      </p:sp>
      <p:sp>
        <p:nvSpPr>
          <p:cNvPr id="19" name="Text Box 21"/>
          <p:cNvSpPr txBox="1">
            <a:spLocks noChangeArrowheads="1"/>
          </p:cNvSpPr>
          <p:nvPr/>
        </p:nvSpPr>
        <p:spPr bwMode="auto">
          <a:xfrm>
            <a:off x="7272610" y="4400550"/>
            <a:ext cx="539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rPr>
              <a:t>B</a:t>
            </a:r>
          </a:p>
        </p:txBody>
      </p:sp>
      <p:sp>
        <p:nvSpPr>
          <p:cNvPr id="20" name="19 CuadroTexto"/>
          <p:cNvSpPr txBox="1"/>
          <p:nvPr/>
        </p:nvSpPr>
        <p:spPr>
          <a:xfrm>
            <a:off x="1619910" y="828001"/>
            <a:ext cx="5904180" cy="584775"/>
          </a:xfrm>
          <a:prstGeom prst="rect">
            <a:avLst/>
          </a:prstGeom>
          <a:noFill/>
        </p:spPr>
        <p:txBody>
          <a:bodyPr wrap="none" rtlCol="0">
            <a:spAutoFit/>
          </a:bodyPr>
          <a:lstStyle/>
          <a:p>
            <a:r>
              <a:rPr lang="es-CO" sz="3200" dirty="0" smtClean="0">
                <a:solidFill>
                  <a:srgbClr val="FF0000"/>
                </a:solidFill>
                <a:latin typeface="Snap ITC" panose="04040A07060A02020202" pitchFamily="82" charset="0"/>
              </a:rPr>
              <a:t>A </a:t>
            </a:r>
            <a:r>
              <a:rPr lang="es-CO" sz="3200" dirty="0" smtClean="0">
                <a:solidFill>
                  <a:srgbClr val="FF0000"/>
                </a:solidFill>
                <a:latin typeface="Snap ITC" panose="04040A07060A02020202" pitchFamily="82" charset="0"/>
                <a:sym typeface="Symbol"/>
              </a:rPr>
              <a:t> B = (A – B)  (B – A)</a:t>
            </a:r>
            <a:endParaRPr lang="es-CO" sz="3200" dirty="0">
              <a:solidFill>
                <a:srgbClr val="FF0000"/>
              </a:solidFill>
              <a:latin typeface="Snap ITC" panose="04040A07060A02020202" pitchFamily="82" charset="0"/>
            </a:endParaRPr>
          </a:p>
        </p:txBody>
      </p:sp>
      <p:sp>
        <p:nvSpPr>
          <p:cNvPr id="21" name="20 CuadroTexto"/>
          <p:cNvSpPr txBox="1"/>
          <p:nvPr/>
        </p:nvSpPr>
        <p:spPr>
          <a:xfrm>
            <a:off x="1540561" y="3582660"/>
            <a:ext cx="6062878" cy="584775"/>
          </a:xfrm>
          <a:prstGeom prst="rect">
            <a:avLst/>
          </a:prstGeom>
          <a:noFill/>
        </p:spPr>
        <p:txBody>
          <a:bodyPr wrap="none" rtlCol="0">
            <a:spAutoFit/>
          </a:bodyPr>
          <a:lstStyle/>
          <a:p>
            <a:r>
              <a:rPr lang="es-CO" sz="3200" dirty="0" smtClean="0">
                <a:solidFill>
                  <a:srgbClr val="FF0000"/>
                </a:solidFill>
                <a:latin typeface="Snap ITC" panose="04040A07060A02020202" pitchFamily="82" charset="0"/>
              </a:rPr>
              <a:t>A </a:t>
            </a:r>
            <a:r>
              <a:rPr lang="es-CO" sz="3200" dirty="0" smtClean="0">
                <a:solidFill>
                  <a:srgbClr val="FF0000"/>
                </a:solidFill>
                <a:latin typeface="Snap ITC" panose="04040A07060A02020202" pitchFamily="82" charset="0"/>
                <a:sym typeface="Symbol"/>
              </a:rPr>
              <a:t> B = (A  B) – (A  B)</a:t>
            </a:r>
            <a:endParaRPr lang="es-CO" sz="3200" dirty="0">
              <a:solidFill>
                <a:srgbClr val="FF0000"/>
              </a:solidFill>
              <a:latin typeface="Snap ITC" panose="04040A07060A02020202" pitchFamily="82" charset="0"/>
            </a:endParaRPr>
          </a:p>
        </p:txBody>
      </p:sp>
    </p:spTree>
    <p:extLst>
      <p:ext uri="{BB962C8B-B14F-4D97-AF65-F5344CB8AC3E}">
        <p14:creationId xmlns:p14="http://schemas.microsoft.com/office/powerpoint/2010/main" val="302665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ppt_x</p:attrName>
                                        </p:attrNameLst>
                                      </p:cBhvr>
                                      <p:tavLst>
                                        <p:tav tm="0">
                                          <p:val>
                                            <p:strVal val="#ppt_x-.2"/>
                                          </p:val>
                                        </p:tav>
                                        <p:tav tm="100000">
                                          <p:val>
                                            <p:strVal val="#ppt_x"/>
                                          </p:val>
                                        </p:tav>
                                      </p:tavLst>
                                    </p:anim>
                                    <p:anim calcmode="lin" valueType="num">
                                      <p:cBhvr>
                                        <p:cTn id="8"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2000"/>
                                        <p:tgtEl>
                                          <p:spTgt spid="7"/>
                                        </p:tgtEl>
                                      </p:cBhvr>
                                    </p:animEffect>
                                  </p:childTnLst>
                                </p:cTn>
                              </p:par>
                            </p:childTnLst>
                          </p:cTn>
                        </p:par>
                        <p:par>
                          <p:cTn id="10" fill="hold">
                            <p:stCondLst>
                              <p:cond delay="2000"/>
                            </p:stCondLst>
                            <p:childTnLst>
                              <p:par>
                                <p:cTn id="11" presetID="1" presetClass="entr" presetSubtype="0" fill="hold" grpId="0" nodeType="afterEffect">
                                  <p:stCondLst>
                                    <p:cond delay="0"/>
                                  </p:stCondLst>
                                  <p:iterate type="lt">
                                    <p:tmAbs val="100"/>
                                  </p:iterate>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2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right)">
                                      <p:cBhvr>
                                        <p:cTn id="41" dur="500"/>
                                        <p:tgtEl>
                                          <p:spTgt spid="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2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iterate type="lt">
                                    <p:tmAbs val="100"/>
                                  </p:iterate>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heel(1)">
                                      <p:cBhvr>
                                        <p:cTn id="53" dur="2000"/>
                                        <p:tgtEl>
                                          <p:spTgt spid="1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20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heel(1)">
                                      <p:cBhvr>
                                        <p:cTn id="61" dur="2000"/>
                                        <p:tgtEl>
                                          <p:spTgt spid="1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20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wipe(left)">
                                      <p:cBhvr>
                                        <p:cTn id="69" dur="500"/>
                                        <p:tgtEl>
                                          <p:spTgt spid="2"/>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wipe(right)">
                                      <p:cBhvr>
                                        <p:cTn id="72" dur="500"/>
                                        <p:tgtEl>
                                          <p:spTgt spid="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10" grpId="0" animBg="1"/>
      <p:bldP spid="11" grpId="0" animBg="1"/>
      <p:bldP spid="12" grpId="0"/>
      <p:bldP spid="13" grpId="0"/>
      <p:bldP spid="14" grpId="0"/>
      <p:bldP spid="15" grpId="0"/>
      <p:bldP spid="16" grpId="0" animBg="1"/>
      <p:bldP spid="17" grpId="0" animBg="1"/>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0" y="116632"/>
            <a:ext cx="9144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3600" dirty="0" smtClean="0">
                <a:latin typeface="Ravie" panose="04040805050809020602" pitchFamily="82" charset="0"/>
              </a:rPr>
              <a:t>A set is a collection of people, animal or things with a common characteristic. Its object are called elements of the set. </a:t>
            </a:r>
            <a:endParaRPr lang="en-AU" altLang="es-CO" sz="3600" dirty="0">
              <a:latin typeface="Ravie" panose="04040805050809020602" pitchFamily="82" charset="0"/>
            </a:endParaRPr>
          </a:p>
        </p:txBody>
      </p:sp>
      <p:sp>
        <p:nvSpPr>
          <p:cNvPr id="3" name="Text Box 6"/>
          <p:cNvSpPr txBox="1">
            <a:spLocks noChangeArrowheads="1"/>
          </p:cNvSpPr>
          <p:nvPr/>
        </p:nvSpPr>
        <p:spPr bwMode="auto">
          <a:xfrm>
            <a:off x="0" y="3645024"/>
            <a:ext cx="30238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3600" b="1" dirty="0" smtClean="0">
                <a:solidFill>
                  <a:srgbClr val="E71505"/>
                </a:solidFill>
                <a:latin typeface="Ravie" panose="04040805050809020602" pitchFamily="82" charset="0"/>
              </a:rPr>
              <a:t>Example:</a:t>
            </a:r>
            <a:endParaRPr lang="en-AU" altLang="es-CO" sz="3600" b="1" dirty="0">
              <a:solidFill>
                <a:srgbClr val="E71505"/>
              </a:solidFill>
              <a:latin typeface="Ravie" panose="04040805050809020602" pitchFamily="82" charset="0"/>
            </a:endParaRPr>
          </a:p>
        </p:txBody>
      </p:sp>
      <p:sp>
        <p:nvSpPr>
          <p:cNvPr id="5" name="Text Box 10"/>
          <p:cNvSpPr txBox="1">
            <a:spLocks noChangeArrowheads="1"/>
          </p:cNvSpPr>
          <p:nvPr/>
        </p:nvSpPr>
        <p:spPr bwMode="auto">
          <a:xfrm>
            <a:off x="0" y="4437063"/>
            <a:ext cx="5689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3600" b="1" dirty="0" smtClean="0">
                <a:latin typeface="Ravie" panose="04040805050809020602" pitchFamily="82" charset="0"/>
              </a:rPr>
              <a:t>The figure shows a set of people.</a:t>
            </a:r>
            <a:endParaRPr lang="en-AU" altLang="es-CO" sz="3600" b="1" dirty="0">
              <a:latin typeface="Ravie" panose="04040805050809020602" pitchFamily="82" charset="0"/>
            </a:endParaRPr>
          </a:p>
        </p:txBody>
      </p:sp>
      <p:pic>
        <p:nvPicPr>
          <p:cNvPr id="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585" b="100000" l="0" r="100000"/>
                    </a14:imgEffect>
                  </a14:imgLayer>
                </a14:imgProps>
              </a:ext>
              <a:ext uri="{28A0092B-C50C-407E-A947-70E740481C1C}">
                <a14:useLocalDpi xmlns:a14="http://schemas.microsoft.com/office/drawing/2010/main" val="0"/>
              </a:ext>
            </a:extLst>
          </a:blip>
          <a:srcRect l="2136" t="41054" r="2367"/>
          <a:stretch/>
        </p:blipFill>
        <p:spPr bwMode="auto">
          <a:xfrm>
            <a:off x="5025850" y="4293376"/>
            <a:ext cx="4082654"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17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2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iterate type="lt">
                                    <p:tmPct val="5000"/>
                                  </p:iterate>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5"/>
                                        </p:tgtEl>
                                        <p:attrNameLst>
                                          <p:attrName>style.visibility</p:attrName>
                                        </p:attrNameLst>
                                      </p:cBhvr>
                                      <p:to>
                                        <p:strVal val="visible"/>
                                      </p:to>
                                    </p:set>
                                    <p:anim calcmode="discrete" valueType="clr">
                                      <p:cBhvr override="childStyle">
                                        <p:cTn id="21"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
                                        </p:tgtEl>
                                        <p:attrNameLst>
                                          <p:attrName>fillcolor</p:attrName>
                                        </p:attrNameLst>
                                      </p:cBhvr>
                                      <p:tavLst>
                                        <p:tav tm="0">
                                          <p:val>
                                            <p:clrVal>
                                              <a:schemeClr val="accent2"/>
                                            </p:clrVal>
                                          </p:val>
                                        </p:tav>
                                        <p:tav tm="50000">
                                          <p:val>
                                            <p:clrVal>
                                              <a:schemeClr val="hlink"/>
                                            </p:clrVal>
                                          </p:val>
                                        </p:tav>
                                      </p:tavLst>
                                    </p:anim>
                                    <p:set>
                                      <p:cBhvr>
                                        <p:cTn id="23" dur="80"/>
                                        <p:tgtEl>
                                          <p:spTgt spid="5"/>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9"/>
          <p:cNvSpPr>
            <a:spLocks noChangeArrowheads="1" noChangeShapeType="1" noTextEdit="1"/>
          </p:cNvSpPr>
          <p:nvPr/>
        </p:nvSpPr>
        <p:spPr bwMode="auto">
          <a:xfrm>
            <a:off x="1692000" y="116632"/>
            <a:ext cx="5760000" cy="648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AU" sz="2800" kern="10" dirty="0" smtClean="0">
                <a:ln>
                  <a:solidFill>
                    <a:sysClr val="windowText" lastClr="000000"/>
                  </a:solidFill>
                </a:ln>
                <a:solidFill>
                  <a:srgbClr val="FF0000"/>
                </a:solidFill>
                <a:effectLst>
                  <a:outerShdw dist="50800" dir="2700000" algn="tl">
                    <a:schemeClr val="tx1"/>
                  </a:outerShdw>
                </a:effectLst>
                <a:latin typeface="Impact"/>
              </a:rPr>
              <a:t>COMPLEMENT OF A SET</a:t>
            </a:r>
            <a:endParaRPr lang="en-AU" sz="2800" kern="10" dirty="0">
              <a:ln>
                <a:solidFill>
                  <a:sysClr val="windowText" lastClr="000000"/>
                </a:solidFill>
              </a:ln>
              <a:solidFill>
                <a:srgbClr val="FF0000"/>
              </a:solidFill>
              <a:effectLst>
                <a:outerShdw dist="50800" dir="2700000" algn="tl">
                  <a:schemeClr val="tx1"/>
                </a:outerShdw>
              </a:effectLst>
              <a:latin typeface="Impact"/>
            </a:endParaRPr>
          </a:p>
        </p:txBody>
      </p:sp>
      <p:sp>
        <p:nvSpPr>
          <p:cNvPr id="3" name="Text Box 12"/>
          <p:cNvSpPr txBox="1">
            <a:spLocks noChangeArrowheads="1"/>
          </p:cNvSpPr>
          <p:nvPr/>
        </p:nvSpPr>
        <p:spPr bwMode="auto">
          <a:xfrm>
            <a:off x="0" y="862841"/>
            <a:ext cx="9144000" cy="2554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AU" altLang="es-CO" dirty="0" smtClean="0">
                <a:latin typeface="Snap ITC" panose="04040A07060A02020202" pitchFamily="82" charset="0"/>
              </a:rPr>
              <a:t>Let an universal set U and a set A, it is called the complement of A to a set formed by all elements from the universe which don’t belong to a set A.</a:t>
            </a:r>
            <a:endParaRPr lang="en-AU" altLang="es-CO" dirty="0">
              <a:latin typeface="Snap ITC" panose="04040A07060A02020202" pitchFamily="82" charset="0"/>
            </a:endParaRPr>
          </a:p>
        </p:txBody>
      </p:sp>
      <p:sp>
        <p:nvSpPr>
          <p:cNvPr id="4" name="Text Box 13"/>
          <p:cNvSpPr txBox="1">
            <a:spLocks noChangeArrowheads="1"/>
          </p:cNvSpPr>
          <p:nvPr/>
        </p:nvSpPr>
        <p:spPr bwMode="auto">
          <a:xfrm>
            <a:off x="0" y="3417386"/>
            <a:ext cx="44279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b="1" dirty="0" smtClean="0">
                <a:latin typeface="Snap ITC" panose="04040A07060A02020202" pitchFamily="82" charset="0"/>
              </a:rPr>
              <a:t>Notation: A’ or A</a:t>
            </a:r>
            <a:r>
              <a:rPr lang="en-AU" altLang="es-CO" sz="2800" b="1" baseline="30000" dirty="0" smtClean="0">
                <a:latin typeface="Snap ITC" panose="04040A07060A02020202" pitchFamily="82" charset="0"/>
              </a:rPr>
              <a:t>C</a:t>
            </a:r>
            <a:r>
              <a:rPr lang="en-AU" altLang="es-CO" sz="2800" b="1" dirty="0" smtClean="0">
                <a:latin typeface="Snap ITC" panose="04040A07060A02020202" pitchFamily="82" charset="0"/>
              </a:rPr>
              <a:t> </a:t>
            </a:r>
            <a:endParaRPr lang="en-AU" altLang="es-CO" sz="2800" b="1" dirty="0">
              <a:latin typeface="Snap ITC" panose="04040A07060A02020202" pitchFamily="82" charset="0"/>
            </a:endParaRPr>
          </a:p>
        </p:txBody>
      </p:sp>
      <p:sp>
        <p:nvSpPr>
          <p:cNvPr id="5" name="Text Box 14"/>
          <p:cNvSpPr txBox="1">
            <a:spLocks noChangeArrowheads="1"/>
          </p:cNvSpPr>
          <p:nvPr/>
        </p:nvSpPr>
        <p:spPr bwMode="auto">
          <a:xfrm>
            <a:off x="0" y="5043471"/>
            <a:ext cx="2412901"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b="1" dirty="0" smtClean="0">
                <a:solidFill>
                  <a:srgbClr val="E71505"/>
                </a:solidFill>
                <a:latin typeface="Ravie" panose="04040805050809020602" pitchFamily="82" charset="0"/>
              </a:rPr>
              <a:t>Example:</a:t>
            </a:r>
            <a:endParaRPr lang="en-AU" altLang="es-CO" sz="2800" b="1" dirty="0">
              <a:solidFill>
                <a:srgbClr val="E71505"/>
              </a:solidFill>
              <a:latin typeface="Ravie" panose="04040805050809020602" pitchFamily="82" charset="0"/>
            </a:endParaRPr>
          </a:p>
        </p:txBody>
      </p:sp>
      <p:sp>
        <p:nvSpPr>
          <p:cNvPr id="6" name="Text Box 15"/>
          <p:cNvSpPr txBox="1">
            <a:spLocks noChangeArrowheads="1"/>
          </p:cNvSpPr>
          <p:nvPr/>
        </p:nvSpPr>
        <p:spPr bwMode="auto">
          <a:xfrm>
            <a:off x="1043831" y="5759778"/>
            <a:ext cx="7056338" cy="954107"/>
          </a:xfrm>
          <a:prstGeom prst="rect">
            <a:avLst/>
          </a:prstGeom>
          <a:ln/>
          <a:effectLst>
            <a:outerShdw blurRad="12700" dist="63500" dir="2700000" algn="tl" rotWithShape="0">
              <a:schemeClr val="tx1"/>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AU" altLang="es-CO" sz="2800" b="1" dirty="0" smtClean="0">
                <a:latin typeface="Snap ITC" panose="04040A07060A02020202" pitchFamily="82" charset="0"/>
              </a:rPr>
              <a:t>U ={1, 2, 3, 4, 5, 6, 7, 8, 9} and A = {1, 3, 5, 7, 9}</a:t>
            </a:r>
            <a:endParaRPr lang="en-AU" altLang="es-CO" sz="2800" b="1" dirty="0">
              <a:latin typeface="Snap ITC" panose="04040A07060A02020202" pitchFamily="82" charset="0"/>
            </a:endParaRPr>
          </a:p>
        </p:txBody>
      </p:sp>
      <p:sp>
        <p:nvSpPr>
          <p:cNvPr id="9" name="Text Box 19"/>
          <p:cNvSpPr txBox="1">
            <a:spLocks noChangeArrowheads="1"/>
          </p:cNvSpPr>
          <p:nvPr/>
        </p:nvSpPr>
        <p:spPr bwMode="auto">
          <a:xfrm>
            <a:off x="0" y="3940606"/>
            <a:ext cx="3527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b="1" dirty="0" smtClean="0">
                <a:latin typeface="Snap ITC" panose="04040A07060A02020202" pitchFamily="82" charset="0"/>
              </a:rPr>
              <a:t>Mathematically:</a:t>
            </a:r>
            <a:endParaRPr lang="en-AU" altLang="es-CO" sz="2800" b="1" dirty="0">
              <a:latin typeface="Snap ITC" panose="04040A07060A02020202" pitchFamily="82" charset="0"/>
            </a:endParaRPr>
          </a:p>
        </p:txBody>
      </p:sp>
      <p:sp>
        <p:nvSpPr>
          <p:cNvPr id="11" name="Text Box 21"/>
          <p:cNvSpPr txBox="1">
            <a:spLocks noChangeArrowheads="1"/>
          </p:cNvSpPr>
          <p:nvPr/>
        </p:nvSpPr>
        <p:spPr bwMode="auto">
          <a:xfrm>
            <a:off x="3617014" y="4463826"/>
            <a:ext cx="259189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a:solidFill>
                  <a:srgbClr val="3333FF"/>
                </a:solidFill>
                <a:effectLst>
                  <a:outerShdw blurRad="38100" dist="38100" dir="2700000" algn="tl">
                    <a:srgbClr val="000000">
                      <a:alpha val="43137"/>
                    </a:srgbClr>
                  </a:outerShdw>
                </a:effectLst>
                <a:latin typeface="Snap ITC" panose="04040A07060A02020202" pitchFamily="82" charset="0"/>
              </a:rPr>
              <a:t>A’ = U – A </a:t>
            </a:r>
          </a:p>
        </p:txBody>
      </p:sp>
      <p:sp>
        <p:nvSpPr>
          <p:cNvPr id="12" name="11 CuadroTexto"/>
          <p:cNvSpPr txBox="1"/>
          <p:nvPr/>
        </p:nvSpPr>
        <p:spPr>
          <a:xfrm>
            <a:off x="3617014" y="3940606"/>
            <a:ext cx="5121851" cy="523220"/>
          </a:xfrm>
          <a:prstGeom prst="rect">
            <a:avLst/>
          </a:prstGeom>
          <a:noFill/>
        </p:spPr>
        <p:txBody>
          <a:bodyPr wrap="none" rtlCol="0">
            <a:spAutoFit/>
          </a:bodyPr>
          <a:lstStyle/>
          <a:p>
            <a:r>
              <a:rPr lang="es-CO" sz="2800" dirty="0" smtClean="0">
                <a:solidFill>
                  <a:srgbClr val="0000CC"/>
                </a:solidFill>
                <a:effectLst>
                  <a:outerShdw blurRad="38100" dist="38100" dir="2700000" algn="tl">
                    <a:srgbClr val="000000">
                      <a:alpha val="43137"/>
                    </a:srgbClr>
                  </a:outerShdw>
                </a:effectLst>
                <a:latin typeface="Snap ITC" panose="04040A07060A02020202" pitchFamily="82" charset="0"/>
              </a:rPr>
              <a:t>A’ = {x | x </a:t>
            </a:r>
            <a:r>
              <a:rPr lang="es-CO" sz="2800" dirty="0" smtClean="0">
                <a:solidFill>
                  <a:srgbClr val="0000CC"/>
                </a:solidFill>
                <a:effectLst>
                  <a:outerShdw blurRad="38100" dist="38100" dir="2700000" algn="tl">
                    <a:srgbClr val="000000">
                      <a:alpha val="43137"/>
                    </a:srgbClr>
                  </a:outerShdw>
                </a:effectLst>
                <a:latin typeface="Snap ITC" panose="04040A07060A02020202" pitchFamily="82" charset="0"/>
                <a:sym typeface="Symbol"/>
              </a:rPr>
              <a:t> U  x  A}</a:t>
            </a:r>
            <a:endParaRPr lang="es-CO" sz="2800" dirty="0">
              <a:solidFill>
                <a:srgbClr val="0000CC"/>
              </a:solidFill>
              <a:effectLst>
                <a:outerShdw blurRad="38100" dist="38100" dir="2700000" algn="tl">
                  <a:srgbClr val="000000">
                    <a:alpha val="43137"/>
                  </a:srgbClr>
                </a:outerShdw>
              </a:effectLst>
              <a:latin typeface="Snap ITC" panose="04040A07060A02020202" pitchFamily="82" charset="0"/>
            </a:endParaRPr>
          </a:p>
        </p:txBody>
      </p:sp>
    </p:spTree>
    <p:extLst>
      <p:ext uri="{BB962C8B-B14F-4D97-AF65-F5344CB8AC3E}">
        <p14:creationId xmlns:p14="http://schemas.microsoft.com/office/powerpoint/2010/main" val="64307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
                                        </p:tgtEl>
                                        <p:attrNameLst>
                                          <p:attrName>style.visibility</p:attrName>
                                        </p:attrNameLst>
                                      </p:cBhvr>
                                      <p:to>
                                        <p:strVal val="visible"/>
                                      </p:to>
                                    </p:set>
                                    <p:anim calcmode="discrete" valueType="clr">
                                      <p:cBhvr override="childStyle">
                                        <p:cTn id="13"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gtEl>
                                        <p:attrNameLst>
                                          <p:attrName>fillcolor</p:attrName>
                                        </p:attrNameLst>
                                      </p:cBhvr>
                                      <p:tavLst>
                                        <p:tav tm="0">
                                          <p:val>
                                            <p:clrVal>
                                              <a:schemeClr val="accent2"/>
                                            </p:clrVal>
                                          </p:val>
                                        </p:tav>
                                        <p:tav tm="50000">
                                          <p:val>
                                            <p:clrVal>
                                              <a:schemeClr val="hlink"/>
                                            </p:clrVal>
                                          </p:val>
                                        </p:tav>
                                      </p:tavLst>
                                    </p:anim>
                                    <p:set>
                                      <p:cBhvr>
                                        <p:cTn id="15" dur="80"/>
                                        <p:tgtEl>
                                          <p:spTgt spid="3"/>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4"/>
                                        </p:tgtEl>
                                        <p:attrNameLst>
                                          <p:attrName>style.visibility</p:attrName>
                                        </p:attrNameLst>
                                      </p:cBhvr>
                                      <p:to>
                                        <p:strVal val="visible"/>
                                      </p:to>
                                    </p:set>
                                    <p:anim calcmode="discrete" valueType="clr">
                                      <p:cBhvr override="childStyle">
                                        <p:cTn id="20"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4"/>
                                        </p:tgtEl>
                                        <p:attrNameLst>
                                          <p:attrName>fillcolor</p:attrName>
                                        </p:attrNameLst>
                                      </p:cBhvr>
                                      <p:tavLst>
                                        <p:tav tm="0">
                                          <p:val>
                                            <p:clrVal>
                                              <a:schemeClr val="accent2"/>
                                            </p:clrVal>
                                          </p:val>
                                        </p:tav>
                                        <p:tav tm="50000">
                                          <p:val>
                                            <p:clrVal>
                                              <a:schemeClr val="hlink"/>
                                            </p:clrVal>
                                          </p:val>
                                        </p:tav>
                                      </p:tavLst>
                                    </p:anim>
                                    <p:set>
                                      <p:cBhvr>
                                        <p:cTn id="22" dur="80"/>
                                        <p:tgtEl>
                                          <p:spTgt spid="4"/>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9"/>
                                        </p:tgtEl>
                                        <p:attrNameLst>
                                          <p:attrName>style.visibility</p:attrName>
                                        </p:attrNameLst>
                                      </p:cBhvr>
                                      <p:to>
                                        <p:strVal val="visible"/>
                                      </p:to>
                                    </p:set>
                                    <p:anim calcmode="discrete" valueType="clr">
                                      <p:cBhvr override="childStyle">
                                        <p:cTn id="2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9"/>
                                        </p:tgtEl>
                                        <p:attrNameLst>
                                          <p:attrName>fillcolor</p:attrName>
                                        </p:attrNameLst>
                                      </p:cBhvr>
                                      <p:tavLst>
                                        <p:tav tm="0">
                                          <p:val>
                                            <p:clrVal>
                                              <a:schemeClr val="accent2"/>
                                            </p:clrVal>
                                          </p:val>
                                        </p:tav>
                                        <p:tav tm="50000">
                                          <p:val>
                                            <p:clrVal>
                                              <a:schemeClr val="hlink"/>
                                            </p:clrVal>
                                          </p:val>
                                        </p:tav>
                                      </p:tavLst>
                                    </p:anim>
                                    <p:set>
                                      <p:cBhvr>
                                        <p:cTn id="29" dur="80"/>
                                        <p:tgtEl>
                                          <p:spTgt spid="9"/>
                                        </p:tgtEl>
                                        <p:attrNameLst>
                                          <p:attrName>fill.type</p:attrName>
                                        </p:attrNameLst>
                                      </p:cBhvr>
                                      <p:to>
                                        <p:strVal val="solid"/>
                                      </p:to>
                                    </p:set>
                                  </p:childTnLst>
                                </p:cTn>
                              </p:par>
                            </p:childTnLst>
                          </p:cTn>
                        </p:par>
                        <p:par>
                          <p:cTn id="30" fill="hold">
                            <p:stCondLst>
                              <p:cond delay="640"/>
                            </p:stCondLst>
                            <p:childTnLst>
                              <p:par>
                                <p:cTn id="31" presetID="1" presetClass="entr" presetSubtype="0" fill="hold" grpId="0" nodeType="afterEffect">
                                  <p:stCondLst>
                                    <p:cond delay="0"/>
                                  </p:stCondLst>
                                  <p:iterate type="lt">
                                    <p:tmAbs val="100"/>
                                  </p:iterate>
                                  <p:childTnLst>
                                    <p:set>
                                      <p:cBhvr>
                                        <p:cTn id="32" dur="1" fill="hold">
                                          <p:stCondLst>
                                            <p:cond delay="0"/>
                                          </p:stCondLst>
                                        </p:cTn>
                                        <p:tgtEl>
                                          <p:spTgt spid="12"/>
                                        </p:tgtEl>
                                        <p:attrNameLst>
                                          <p:attrName>style.visibility</p:attrName>
                                        </p:attrNameLst>
                                      </p:cBhvr>
                                      <p:to>
                                        <p:strVal val="visible"/>
                                      </p:to>
                                    </p:set>
                                  </p:childTnLst>
                                </p:cTn>
                              </p:par>
                            </p:childTnLst>
                          </p:cTn>
                        </p:par>
                        <p:par>
                          <p:cTn id="33" fill="hold">
                            <p:stCondLst>
                              <p:cond delay="1941"/>
                            </p:stCondLst>
                            <p:childTnLst>
                              <p:par>
                                <p:cTn id="34" presetID="10" presetClass="entr" presetSubtype="0" fill="hold" grpId="0" nodeType="afterEffect">
                                  <p:stCondLst>
                                    <p:cond delay="0"/>
                                  </p:stCondLst>
                                  <p:iterate type="lt">
                                    <p:tmPct val="5000"/>
                                  </p:iterate>
                                  <p:childTnLst>
                                    <p:set>
                                      <p:cBhvr>
                                        <p:cTn id="35" dur="1" fill="hold">
                                          <p:stCondLst>
                                            <p:cond delay="0"/>
                                          </p:stCondLst>
                                        </p:cTn>
                                        <p:tgtEl>
                                          <p:spTgt spid="11"/>
                                        </p:tgtEl>
                                        <p:attrNameLst>
                                          <p:attrName>style.visibility</p:attrName>
                                        </p:attrNameLst>
                                      </p:cBhvr>
                                      <p:to>
                                        <p:strVal val="visible"/>
                                      </p:to>
                                    </p:set>
                                    <p:animEffect transition="in" filter="fade">
                                      <p:cBhvr>
                                        <p:cTn id="36" dur="2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ppt_x</p:attrName>
                                        </p:attrNameLst>
                                      </p:cBhvr>
                                      <p:tavLst>
                                        <p:tav tm="0">
                                          <p:val>
                                            <p:strVal val="#ppt_x-.2"/>
                                          </p:val>
                                        </p:tav>
                                        <p:tav tm="100000">
                                          <p:val>
                                            <p:strVal val="#ppt_x"/>
                                          </p:val>
                                        </p:tav>
                                      </p:tavLst>
                                    </p:anim>
                                    <p:anim calcmode="lin" valueType="num">
                                      <p:cBhvr>
                                        <p:cTn id="4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43" dur="1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iterate type="lt">
                                    <p:tmAbs val="100"/>
                                  </p:iterate>
                                  <p:childTnLst>
                                    <p:set>
                                      <p:cBhvr>
                                        <p:cTn id="4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9" grpId="0"/>
      <p:bldP spid="11"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03932" y="765175"/>
            <a:ext cx="4356100" cy="280828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latin typeface="Snap ITC" panose="04040A07060A02020202" pitchFamily="82" charset="0"/>
            </a:endParaRPr>
          </a:p>
        </p:txBody>
      </p:sp>
      <p:sp>
        <p:nvSpPr>
          <p:cNvPr id="3" name="Oval 3"/>
          <p:cNvSpPr>
            <a:spLocks noChangeArrowheads="1"/>
          </p:cNvSpPr>
          <p:nvPr/>
        </p:nvSpPr>
        <p:spPr bwMode="auto">
          <a:xfrm>
            <a:off x="1043682" y="1341438"/>
            <a:ext cx="3024187" cy="1584325"/>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latin typeface="Snap ITC" panose="04040A07060A02020202" pitchFamily="82" charset="0"/>
            </a:endParaRPr>
          </a:p>
        </p:txBody>
      </p:sp>
      <p:sp>
        <p:nvSpPr>
          <p:cNvPr id="4" name="Rectangle 4"/>
          <p:cNvSpPr>
            <a:spLocks noChangeArrowheads="1"/>
          </p:cNvSpPr>
          <p:nvPr/>
        </p:nvSpPr>
        <p:spPr bwMode="auto">
          <a:xfrm>
            <a:off x="503932" y="765175"/>
            <a:ext cx="4356100" cy="2808288"/>
          </a:xfrm>
          <a:prstGeom prst="rect">
            <a:avLst/>
          </a:prstGeom>
          <a:solidFill>
            <a:srgbClr val="35F343"/>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latin typeface="Snap ITC" panose="04040A07060A02020202" pitchFamily="82" charset="0"/>
            </a:endParaRPr>
          </a:p>
        </p:txBody>
      </p:sp>
      <p:sp>
        <p:nvSpPr>
          <p:cNvPr id="5" name="Oval 5"/>
          <p:cNvSpPr>
            <a:spLocks noChangeArrowheads="1"/>
          </p:cNvSpPr>
          <p:nvPr/>
        </p:nvSpPr>
        <p:spPr bwMode="auto">
          <a:xfrm>
            <a:off x="1043682" y="1341438"/>
            <a:ext cx="3024187" cy="1584325"/>
          </a:xfrm>
          <a:prstGeom prst="ellipse">
            <a:avLst/>
          </a:prstGeom>
          <a:solidFill>
            <a:schemeClr val="bg1"/>
          </a:solidFill>
          <a:ln w="2857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latin typeface="Snap ITC" panose="04040A07060A02020202" pitchFamily="82" charset="0"/>
            </a:endParaRPr>
          </a:p>
        </p:txBody>
      </p:sp>
      <p:sp>
        <p:nvSpPr>
          <p:cNvPr id="6" name="Text Box 10"/>
          <p:cNvSpPr txBox="1">
            <a:spLocks noChangeArrowheads="1"/>
          </p:cNvSpPr>
          <p:nvPr/>
        </p:nvSpPr>
        <p:spPr bwMode="auto">
          <a:xfrm>
            <a:off x="1331019" y="1628775"/>
            <a:ext cx="4683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a:latin typeface="Snap ITC" panose="04040A07060A02020202" pitchFamily="82" charset="0"/>
              </a:rPr>
              <a:t>1</a:t>
            </a:r>
          </a:p>
        </p:txBody>
      </p:sp>
      <p:sp>
        <p:nvSpPr>
          <p:cNvPr id="7" name="Text Box 11"/>
          <p:cNvSpPr txBox="1">
            <a:spLocks noChangeArrowheads="1"/>
          </p:cNvSpPr>
          <p:nvPr/>
        </p:nvSpPr>
        <p:spPr bwMode="auto">
          <a:xfrm>
            <a:off x="683319" y="1052736"/>
            <a:ext cx="4683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a:latin typeface="Snap ITC" panose="04040A07060A02020202" pitchFamily="82" charset="0"/>
              </a:rPr>
              <a:t>2</a:t>
            </a:r>
          </a:p>
        </p:txBody>
      </p:sp>
      <p:sp>
        <p:nvSpPr>
          <p:cNvPr id="8" name="Text Box 12"/>
          <p:cNvSpPr txBox="1">
            <a:spLocks noChangeArrowheads="1"/>
          </p:cNvSpPr>
          <p:nvPr/>
        </p:nvSpPr>
        <p:spPr bwMode="auto">
          <a:xfrm>
            <a:off x="2196207" y="1412875"/>
            <a:ext cx="4683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a:latin typeface="Snap ITC" panose="04040A07060A02020202" pitchFamily="82" charset="0"/>
              </a:rPr>
              <a:t>3</a:t>
            </a:r>
          </a:p>
        </p:txBody>
      </p:sp>
      <p:sp>
        <p:nvSpPr>
          <p:cNvPr id="9" name="Text Box 13"/>
          <p:cNvSpPr txBox="1">
            <a:spLocks noChangeArrowheads="1"/>
          </p:cNvSpPr>
          <p:nvPr/>
        </p:nvSpPr>
        <p:spPr bwMode="auto">
          <a:xfrm>
            <a:off x="3815655" y="2708920"/>
            <a:ext cx="4683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dirty="0">
                <a:latin typeface="Snap ITC" panose="04040A07060A02020202" pitchFamily="82" charset="0"/>
              </a:rPr>
              <a:t>4</a:t>
            </a:r>
          </a:p>
        </p:txBody>
      </p:sp>
      <p:sp>
        <p:nvSpPr>
          <p:cNvPr id="10" name="Text Box 14"/>
          <p:cNvSpPr txBox="1">
            <a:spLocks noChangeArrowheads="1"/>
          </p:cNvSpPr>
          <p:nvPr/>
        </p:nvSpPr>
        <p:spPr bwMode="auto">
          <a:xfrm>
            <a:off x="1980307" y="2241550"/>
            <a:ext cx="4683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a:latin typeface="Snap ITC" panose="04040A07060A02020202" pitchFamily="82" charset="0"/>
              </a:rPr>
              <a:t>5</a:t>
            </a:r>
          </a:p>
        </p:txBody>
      </p:sp>
      <p:sp>
        <p:nvSpPr>
          <p:cNvPr id="11" name="Text Box 15"/>
          <p:cNvSpPr txBox="1">
            <a:spLocks noChangeArrowheads="1"/>
          </p:cNvSpPr>
          <p:nvPr/>
        </p:nvSpPr>
        <p:spPr bwMode="auto">
          <a:xfrm>
            <a:off x="827584" y="2777554"/>
            <a:ext cx="4683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dirty="0">
                <a:latin typeface="Snap ITC" panose="04040A07060A02020202" pitchFamily="82" charset="0"/>
              </a:rPr>
              <a:t>6</a:t>
            </a:r>
          </a:p>
        </p:txBody>
      </p:sp>
      <p:sp>
        <p:nvSpPr>
          <p:cNvPr id="12" name="Text Box 16"/>
          <p:cNvSpPr txBox="1">
            <a:spLocks noChangeArrowheads="1"/>
          </p:cNvSpPr>
          <p:nvPr/>
        </p:nvSpPr>
        <p:spPr bwMode="auto">
          <a:xfrm>
            <a:off x="2951857" y="1628775"/>
            <a:ext cx="4683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a:latin typeface="Snap ITC" panose="04040A07060A02020202" pitchFamily="82" charset="0"/>
              </a:rPr>
              <a:t>7</a:t>
            </a:r>
          </a:p>
        </p:txBody>
      </p:sp>
      <p:sp>
        <p:nvSpPr>
          <p:cNvPr id="13" name="Text Box 17"/>
          <p:cNvSpPr txBox="1">
            <a:spLocks noChangeArrowheads="1"/>
          </p:cNvSpPr>
          <p:nvPr/>
        </p:nvSpPr>
        <p:spPr bwMode="auto">
          <a:xfrm>
            <a:off x="4104382" y="1268413"/>
            <a:ext cx="4683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a:latin typeface="Snap ITC" panose="04040A07060A02020202" pitchFamily="82" charset="0"/>
              </a:rPr>
              <a:t>8</a:t>
            </a:r>
          </a:p>
        </p:txBody>
      </p:sp>
      <p:sp>
        <p:nvSpPr>
          <p:cNvPr id="14" name="Text Box 18"/>
          <p:cNvSpPr txBox="1">
            <a:spLocks noChangeArrowheads="1"/>
          </p:cNvSpPr>
          <p:nvPr/>
        </p:nvSpPr>
        <p:spPr bwMode="auto">
          <a:xfrm>
            <a:off x="3023294" y="2312988"/>
            <a:ext cx="4683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a:latin typeface="Snap ITC" panose="04040A07060A02020202" pitchFamily="82" charset="0"/>
              </a:rPr>
              <a:t>9</a:t>
            </a:r>
          </a:p>
        </p:txBody>
      </p:sp>
      <p:sp>
        <p:nvSpPr>
          <p:cNvPr id="15" name="Text Box 19"/>
          <p:cNvSpPr txBox="1">
            <a:spLocks noChangeArrowheads="1"/>
          </p:cNvSpPr>
          <p:nvPr/>
        </p:nvSpPr>
        <p:spPr bwMode="auto">
          <a:xfrm>
            <a:off x="35619" y="692150"/>
            <a:ext cx="6842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a:latin typeface="Snap ITC" panose="04040A07060A02020202" pitchFamily="82" charset="0"/>
              </a:rPr>
              <a:t>U</a:t>
            </a:r>
          </a:p>
        </p:txBody>
      </p:sp>
      <p:sp>
        <p:nvSpPr>
          <p:cNvPr id="16" name="Text Box 20"/>
          <p:cNvSpPr txBox="1">
            <a:spLocks noChangeArrowheads="1"/>
          </p:cNvSpPr>
          <p:nvPr/>
        </p:nvSpPr>
        <p:spPr bwMode="auto">
          <a:xfrm>
            <a:off x="3059807" y="908050"/>
            <a:ext cx="539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a:latin typeface="Snap ITC" panose="04040A07060A02020202" pitchFamily="82" charset="0"/>
              </a:rPr>
              <a:t>A</a:t>
            </a:r>
          </a:p>
        </p:txBody>
      </p:sp>
      <p:sp>
        <p:nvSpPr>
          <p:cNvPr id="17" name="Text Box 21"/>
          <p:cNvSpPr txBox="1">
            <a:spLocks noChangeArrowheads="1"/>
          </p:cNvSpPr>
          <p:nvPr/>
        </p:nvSpPr>
        <p:spPr bwMode="auto">
          <a:xfrm>
            <a:off x="3059807" y="908050"/>
            <a:ext cx="539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a:solidFill>
                  <a:schemeClr val="bg1"/>
                </a:solidFill>
                <a:latin typeface="Snap ITC" panose="04040A07060A02020202" pitchFamily="82" charset="0"/>
              </a:rPr>
              <a:t>A</a:t>
            </a:r>
          </a:p>
        </p:txBody>
      </p:sp>
      <p:sp>
        <p:nvSpPr>
          <p:cNvPr id="18" name="Text Box 22"/>
          <p:cNvSpPr txBox="1">
            <a:spLocks noChangeArrowheads="1"/>
          </p:cNvSpPr>
          <p:nvPr/>
        </p:nvSpPr>
        <p:spPr bwMode="auto">
          <a:xfrm>
            <a:off x="5076056" y="1876931"/>
            <a:ext cx="40679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a:latin typeface="Snap ITC" panose="04040A07060A02020202" pitchFamily="82" charset="0"/>
              </a:rPr>
              <a:t>A</a:t>
            </a:r>
            <a:r>
              <a:rPr lang="es-ES" altLang="es-CO" b="1" dirty="0" smtClean="0">
                <a:latin typeface="Snap ITC" panose="04040A07060A02020202" pitchFamily="82" charset="0"/>
              </a:rPr>
              <a:t>’ = {</a:t>
            </a:r>
            <a:r>
              <a:rPr lang="es-ES" altLang="es-CO" b="1" dirty="0">
                <a:latin typeface="Snap ITC" panose="04040A07060A02020202" pitchFamily="82" charset="0"/>
              </a:rPr>
              <a:t>2</a:t>
            </a:r>
            <a:r>
              <a:rPr lang="es-ES" altLang="es-CO" b="1" dirty="0" smtClean="0">
                <a:latin typeface="Snap ITC" panose="04040A07060A02020202" pitchFamily="82" charset="0"/>
              </a:rPr>
              <a:t>, 4, 6, 8</a:t>
            </a:r>
            <a:r>
              <a:rPr lang="es-ES" altLang="es-CO" b="1" dirty="0">
                <a:latin typeface="Snap ITC" panose="04040A07060A02020202" pitchFamily="82" charset="0"/>
              </a:rPr>
              <a:t>}</a:t>
            </a:r>
          </a:p>
        </p:txBody>
      </p:sp>
      <p:sp>
        <p:nvSpPr>
          <p:cNvPr id="19" name="Text Box 23"/>
          <p:cNvSpPr txBox="1">
            <a:spLocks noChangeArrowheads="1"/>
          </p:cNvSpPr>
          <p:nvPr/>
        </p:nvSpPr>
        <p:spPr bwMode="auto">
          <a:xfrm>
            <a:off x="1754783" y="3716338"/>
            <a:ext cx="56344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b="1" dirty="0" smtClean="0">
                <a:ln>
                  <a:solidFill>
                    <a:schemeClr val="accent6"/>
                  </a:solidFill>
                </a:ln>
                <a:latin typeface="Snap ITC" panose="04040A07060A02020202" pitchFamily="82" charset="0"/>
              </a:rPr>
              <a:t>COMPLEMENT RULES</a:t>
            </a:r>
            <a:endParaRPr lang="en-AU" altLang="es-CO" b="1" dirty="0">
              <a:ln>
                <a:solidFill>
                  <a:schemeClr val="accent6"/>
                </a:solidFill>
              </a:ln>
              <a:latin typeface="Snap ITC" panose="04040A07060A02020202" pitchFamily="82" charset="0"/>
            </a:endParaRPr>
          </a:p>
        </p:txBody>
      </p:sp>
      <p:sp>
        <p:nvSpPr>
          <p:cNvPr id="20" name="Text Box 24"/>
          <p:cNvSpPr txBox="1">
            <a:spLocks noChangeArrowheads="1"/>
          </p:cNvSpPr>
          <p:nvPr/>
        </p:nvSpPr>
        <p:spPr bwMode="auto">
          <a:xfrm>
            <a:off x="358774" y="4329113"/>
            <a:ext cx="29709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a:solidFill>
                  <a:srgbClr val="3333FF"/>
                </a:solidFill>
                <a:latin typeface="Snap ITC" panose="04040A07060A02020202" pitchFamily="82" charset="0"/>
              </a:rPr>
              <a:t>1.  (A</a:t>
            </a:r>
            <a:r>
              <a:rPr lang="es-ES" altLang="es-CO" b="1" dirty="0" smtClean="0">
                <a:solidFill>
                  <a:srgbClr val="E71505"/>
                </a:solidFill>
                <a:latin typeface="Snap ITC" panose="04040A07060A02020202" pitchFamily="82" charset="0"/>
              </a:rPr>
              <a:t>’</a:t>
            </a:r>
            <a:r>
              <a:rPr lang="es-ES" altLang="es-CO" b="1" dirty="0" smtClean="0">
                <a:solidFill>
                  <a:srgbClr val="3333FF"/>
                </a:solidFill>
                <a:latin typeface="Snap ITC" panose="04040A07060A02020202" pitchFamily="82" charset="0"/>
              </a:rPr>
              <a:t>)</a:t>
            </a:r>
            <a:r>
              <a:rPr lang="es-ES" altLang="es-CO" b="1" dirty="0" smtClean="0">
                <a:solidFill>
                  <a:srgbClr val="E71505"/>
                </a:solidFill>
                <a:latin typeface="Snap ITC" panose="04040A07060A02020202" pitchFamily="82" charset="0"/>
              </a:rPr>
              <a:t>’ </a:t>
            </a:r>
            <a:r>
              <a:rPr lang="es-ES" altLang="es-CO" b="1" dirty="0" smtClean="0">
                <a:solidFill>
                  <a:srgbClr val="3333FF"/>
                </a:solidFill>
                <a:latin typeface="Snap ITC" panose="04040A07060A02020202" pitchFamily="82" charset="0"/>
              </a:rPr>
              <a:t>= A</a:t>
            </a:r>
            <a:endParaRPr lang="es-ES" altLang="es-CO" b="1" dirty="0">
              <a:solidFill>
                <a:srgbClr val="3333FF"/>
              </a:solidFill>
              <a:latin typeface="Snap ITC" panose="04040A07060A02020202" pitchFamily="82" charset="0"/>
            </a:endParaRPr>
          </a:p>
        </p:txBody>
      </p:sp>
      <p:sp>
        <p:nvSpPr>
          <p:cNvPr id="21" name="Text Box 25"/>
          <p:cNvSpPr txBox="1">
            <a:spLocks noChangeArrowheads="1"/>
          </p:cNvSpPr>
          <p:nvPr/>
        </p:nvSpPr>
        <p:spPr bwMode="auto">
          <a:xfrm>
            <a:off x="358774" y="4913888"/>
            <a:ext cx="37456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a:solidFill>
                  <a:srgbClr val="3333FF"/>
                </a:solidFill>
                <a:latin typeface="Snap ITC" panose="04040A07060A02020202" pitchFamily="82" charset="0"/>
              </a:rPr>
              <a:t>2.  </a:t>
            </a:r>
            <a:r>
              <a:rPr lang="es-ES" altLang="es-CO" b="1" dirty="0" smtClean="0">
                <a:solidFill>
                  <a:srgbClr val="3333FF"/>
                </a:solidFill>
                <a:latin typeface="Snap ITC" panose="04040A07060A02020202" pitchFamily="82" charset="0"/>
              </a:rPr>
              <a:t>A </a:t>
            </a:r>
            <a:r>
              <a:rPr lang="es-ES" altLang="es-CO" b="1" dirty="0" smtClean="0">
                <a:solidFill>
                  <a:srgbClr val="E71505"/>
                </a:solidFill>
                <a:latin typeface="Snap ITC" panose="04040A07060A02020202" pitchFamily="82" charset="0"/>
                <a:sym typeface="Symbol"/>
              </a:rPr>
              <a:t> </a:t>
            </a:r>
            <a:r>
              <a:rPr lang="es-ES" altLang="es-CO" b="1" dirty="0" smtClean="0">
                <a:solidFill>
                  <a:srgbClr val="3333FF"/>
                </a:solidFill>
                <a:latin typeface="Snap ITC" panose="04040A07060A02020202" pitchFamily="82" charset="0"/>
              </a:rPr>
              <a:t>A</a:t>
            </a:r>
            <a:r>
              <a:rPr lang="es-ES" altLang="es-CO" b="1" dirty="0" smtClean="0">
                <a:solidFill>
                  <a:srgbClr val="E71505"/>
                </a:solidFill>
                <a:latin typeface="Snap ITC" panose="04040A07060A02020202" pitchFamily="82" charset="0"/>
              </a:rPr>
              <a:t>’ </a:t>
            </a:r>
            <a:r>
              <a:rPr lang="es-ES" altLang="es-CO" b="1" dirty="0" smtClean="0">
                <a:solidFill>
                  <a:srgbClr val="3333FF"/>
                </a:solidFill>
                <a:latin typeface="Snap ITC" panose="04040A07060A02020202" pitchFamily="82" charset="0"/>
              </a:rPr>
              <a:t>= U</a:t>
            </a:r>
            <a:endParaRPr lang="es-ES" altLang="es-CO" b="1" dirty="0">
              <a:solidFill>
                <a:srgbClr val="3333FF"/>
              </a:solidFill>
              <a:latin typeface="Snap ITC" panose="04040A07060A02020202" pitchFamily="82" charset="0"/>
            </a:endParaRPr>
          </a:p>
        </p:txBody>
      </p:sp>
      <p:sp>
        <p:nvSpPr>
          <p:cNvPr id="22" name="Text Box 26"/>
          <p:cNvSpPr txBox="1">
            <a:spLocks noChangeArrowheads="1"/>
          </p:cNvSpPr>
          <p:nvPr/>
        </p:nvSpPr>
        <p:spPr bwMode="auto">
          <a:xfrm>
            <a:off x="358774" y="5538205"/>
            <a:ext cx="36910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a:solidFill>
                  <a:srgbClr val="3333FF"/>
                </a:solidFill>
                <a:latin typeface="Snap ITC" panose="04040A07060A02020202" pitchFamily="82" charset="0"/>
              </a:rPr>
              <a:t>3.  </a:t>
            </a:r>
            <a:r>
              <a:rPr lang="es-ES" altLang="es-CO" b="1" dirty="0" smtClean="0">
                <a:solidFill>
                  <a:srgbClr val="3333FF"/>
                </a:solidFill>
                <a:latin typeface="Snap ITC" panose="04040A07060A02020202" pitchFamily="82" charset="0"/>
              </a:rPr>
              <a:t>A </a:t>
            </a:r>
            <a:r>
              <a:rPr lang="es-ES" altLang="es-CO" b="1" dirty="0" smtClean="0">
                <a:solidFill>
                  <a:srgbClr val="E71505"/>
                </a:solidFill>
                <a:latin typeface="Snap ITC" panose="04040A07060A02020202" pitchFamily="82" charset="0"/>
                <a:sym typeface="Symbol"/>
              </a:rPr>
              <a:t> </a:t>
            </a:r>
            <a:r>
              <a:rPr lang="es-ES" altLang="es-CO" b="1" dirty="0" smtClean="0">
                <a:solidFill>
                  <a:srgbClr val="3333FF"/>
                </a:solidFill>
                <a:latin typeface="Snap ITC" panose="04040A07060A02020202" pitchFamily="82" charset="0"/>
              </a:rPr>
              <a:t>A</a:t>
            </a:r>
            <a:r>
              <a:rPr lang="es-ES" altLang="es-CO" b="1" dirty="0" smtClean="0">
                <a:solidFill>
                  <a:srgbClr val="E71505"/>
                </a:solidFill>
                <a:latin typeface="Snap ITC" panose="04040A07060A02020202" pitchFamily="82" charset="0"/>
              </a:rPr>
              <a:t>’ </a:t>
            </a:r>
            <a:r>
              <a:rPr lang="es-ES" altLang="es-CO" b="1" dirty="0" smtClean="0">
                <a:solidFill>
                  <a:srgbClr val="3333FF"/>
                </a:solidFill>
                <a:latin typeface="Snap ITC" panose="04040A07060A02020202" pitchFamily="82" charset="0"/>
              </a:rPr>
              <a:t>= </a:t>
            </a:r>
            <a:r>
              <a:rPr lang="el-GR" altLang="es-CO" b="1" dirty="0" smtClean="0">
                <a:solidFill>
                  <a:srgbClr val="3333FF"/>
                </a:solidFill>
              </a:rPr>
              <a:t>Φ</a:t>
            </a:r>
            <a:endParaRPr lang="el-GR" altLang="es-CO" b="1" dirty="0">
              <a:solidFill>
                <a:srgbClr val="3333FF"/>
              </a:solidFill>
            </a:endParaRPr>
          </a:p>
        </p:txBody>
      </p:sp>
      <p:sp>
        <p:nvSpPr>
          <p:cNvPr id="23" name="Text Box 27"/>
          <p:cNvSpPr txBox="1">
            <a:spLocks noChangeArrowheads="1"/>
          </p:cNvSpPr>
          <p:nvPr/>
        </p:nvSpPr>
        <p:spPr bwMode="auto">
          <a:xfrm>
            <a:off x="5148064" y="4329113"/>
            <a:ext cx="27367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a:solidFill>
                  <a:srgbClr val="3333FF"/>
                </a:solidFill>
                <a:latin typeface="Snap ITC" panose="04040A07060A02020202" pitchFamily="82" charset="0"/>
              </a:rPr>
              <a:t>4.  U</a:t>
            </a:r>
            <a:r>
              <a:rPr lang="es-ES" altLang="es-CO" b="1" dirty="0" smtClean="0">
                <a:solidFill>
                  <a:srgbClr val="E71505"/>
                </a:solidFill>
                <a:latin typeface="Snap ITC" panose="04040A07060A02020202" pitchFamily="82" charset="0"/>
              </a:rPr>
              <a:t>’ </a:t>
            </a:r>
            <a:r>
              <a:rPr lang="es-ES" altLang="es-CO" b="1" dirty="0" smtClean="0">
                <a:solidFill>
                  <a:srgbClr val="3333FF"/>
                </a:solidFill>
                <a:latin typeface="Snap ITC" panose="04040A07060A02020202" pitchFamily="82" charset="0"/>
              </a:rPr>
              <a:t>= </a:t>
            </a:r>
            <a:r>
              <a:rPr lang="el-GR" altLang="es-CO" b="1" dirty="0" smtClean="0">
                <a:solidFill>
                  <a:srgbClr val="3333FF"/>
                </a:solidFill>
              </a:rPr>
              <a:t>Φ</a:t>
            </a:r>
            <a:endParaRPr lang="el-GR" altLang="es-CO" b="1" dirty="0">
              <a:solidFill>
                <a:srgbClr val="3333FF"/>
              </a:solidFill>
            </a:endParaRPr>
          </a:p>
        </p:txBody>
      </p:sp>
      <p:sp>
        <p:nvSpPr>
          <p:cNvPr id="24" name="Text Box 28"/>
          <p:cNvSpPr txBox="1">
            <a:spLocks noChangeArrowheads="1"/>
          </p:cNvSpPr>
          <p:nvPr/>
        </p:nvSpPr>
        <p:spPr bwMode="auto">
          <a:xfrm>
            <a:off x="5148064" y="4953430"/>
            <a:ext cx="25926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a:solidFill>
                  <a:srgbClr val="3333FF"/>
                </a:solidFill>
                <a:latin typeface="Snap ITC" panose="04040A07060A02020202" pitchFamily="82" charset="0"/>
              </a:rPr>
              <a:t>5.  </a:t>
            </a:r>
            <a:r>
              <a:rPr lang="el-GR" altLang="es-CO" b="1" dirty="0">
                <a:solidFill>
                  <a:srgbClr val="3333FF"/>
                </a:solidFill>
              </a:rPr>
              <a:t>Φ</a:t>
            </a:r>
            <a:r>
              <a:rPr lang="es-ES" altLang="es-CO" b="1" dirty="0" smtClean="0">
                <a:solidFill>
                  <a:srgbClr val="E71505"/>
                </a:solidFill>
                <a:latin typeface="Snap ITC" panose="04040A07060A02020202" pitchFamily="82" charset="0"/>
              </a:rPr>
              <a:t>’ </a:t>
            </a:r>
            <a:r>
              <a:rPr lang="es-ES" altLang="es-CO" b="1" dirty="0" smtClean="0">
                <a:solidFill>
                  <a:srgbClr val="3333FF"/>
                </a:solidFill>
                <a:latin typeface="Snap ITC" panose="04040A07060A02020202" pitchFamily="82" charset="0"/>
              </a:rPr>
              <a:t>= U</a:t>
            </a:r>
            <a:endParaRPr lang="el-GR" altLang="es-CO" b="1" dirty="0">
              <a:solidFill>
                <a:srgbClr val="3333FF"/>
              </a:solidFill>
            </a:endParaRPr>
          </a:p>
        </p:txBody>
      </p:sp>
    </p:spTree>
    <p:extLst>
      <p:ext uri="{BB962C8B-B14F-4D97-AF65-F5344CB8AC3E}">
        <p14:creationId xmlns:p14="http://schemas.microsoft.com/office/powerpoint/2010/main" val="359996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0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2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00"/>
                                        <p:tgtEl>
                                          <p:spTgt spid="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20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2000"/>
                                        <p:tgtEl>
                                          <p:spTgt spid="5"/>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heel(1)">
                                      <p:cBhvr>
                                        <p:cTn id="54" dur="2000"/>
                                        <p:tgtEl>
                                          <p:spTgt spid="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2000"/>
                                        <p:tgtEl>
                                          <p:spTgt spid="17"/>
                                        </p:tgtEl>
                                      </p:cBhvr>
                                    </p:animEffect>
                                  </p:childTnLst>
                                </p:cTn>
                              </p:par>
                            </p:childTnLst>
                          </p:cTn>
                        </p:par>
                        <p:par>
                          <p:cTn id="58" fill="hold">
                            <p:stCondLst>
                              <p:cond delay="2000"/>
                            </p:stCondLst>
                            <p:childTnLst>
                              <p:par>
                                <p:cTn id="59" presetID="35" presetClass="emph" presetSubtype="0" repeatCount="3000" fill="hold" grpId="1" nodeType="afterEffect">
                                  <p:stCondLst>
                                    <p:cond delay="0"/>
                                  </p:stCondLst>
                                  <p:childTnLst>
                                    <p:anim calcmode="discrete" valueType="str">
                                      <p:cBhvr>
                                        <p:cTn id="60" dur="2000" fill="hold"/>
                                        <p:tgtEl>
                                          <p:spTgt spid="4"/>
                                        </p:tgtEl>
                                        <p:attrNameLst>
                                          <p:attrName>style.visibility</p:attrName>
                                        </p:attrNameLst>
                                      </p:cBhvr>
                                      <p:tavLst>
                                        <p:tav tm="0">
                                          <p:val>
                                            <p:strVal val="hidden"/>
                                          </p:val>
                                        </p:tav>
                                        <p:tav tm="50000">
                                          <p:val>
                                            <p:strVal val="visible"/>
                                          </p:val>
                                        </p:tav>
                                      </p:tavLst>
                                    </p:anim>
                                  </p:childTnLst>
                                </p:cTn>
                              </p:par>
                            </p:childTnLst>
                          </p:cTn>
                        </p:par>
                        <p:par>
                          <p:cTn id="61" fill="hold">
                            <p:stCondLst>
                              <p:cond delay="8000"/>
                            </p:stCondLst>
                            <p:childTnLst>
                              <p:par>
                                <p:cTn id="62" presetID="10" presetClass="entr" presetSubtype="0" fill="hold" grpId="0" nodeType="afterEffect">
                                  <p:stCondLst>
                                    <p:cond delay="0"/>
                                  </p:stCondLst>
                                  <p:iterate type="lt">
                                    <p:tmPct val="4000"/>
                                  </p:iterate>
                                  <p:childTnLst>
                                    <p:set>
                                      <p:cBhvr>
                                        <p:cTn id="63" dur="1" fill="hold">
                                          <p:stCondLst>
                                            <p:cond delay="0"/>
                                          </p:stCondLst>
                                        </p:cTn>
                                        <p:tgtEl>
                                          <p:spTgt spid="18"/>
                                        </p:tgtEl>
                                        <p:attrNameLst>
                                          <p:attrName>style.visibility</p:attrName>
                                        </p:attrNameLst>
                                      </p:cBhvr>
                                      <p:to>
                                        <p:strVal val="visible"/>
                                      </p:to>
                                    </p:set>
                                    <p:animEffect transition="in" filter="fade">
                                      <p:cBhvr>
                                        <p:cTn id="64" dur="20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2000"/>
                                        <p:tgtEl>
                                          <p:spTgt spid="19"/>
                                        </p:tgtEl>
                                      </p:cBhvr>
                                    </p:animEffect>
                                  </p:childTnLst>
                                </p:cTn>
                              </p:par>
                            </p:childTnLst>
                          </p:cTn>
                        </p:par>
                        <p:par>
                          <p:cTn id="70" fill="hold">
                            <p:stCondLst>
                              <p:cond delay="2000"/>
                            </p:stCondLst>
                            <p:childTnLst>
                              <p:par>
                                <p:cTn id="71" presetID="29" presetClass="entr" presetSubtype="0"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1000" fill="hold"/>
                                        <p:tgtEl>
                                          <p:spTgt spid="20"/>
                                        </p:tgtEl>
                                        <p:attrNameLst>
                                          <p:attrName>ppt_x</p:attrName>
                                        </p:attrNameLst>
                                      </p:cBhvr>
                                      <p:tavLst>
                                        <p:tav tm="0">
                                          <p:val>
                                            <p:strVal val="#ppt_x-.2"/>
                                          </p:val>
                                        </p:tav>
                                        <p:tav tm="100000">
                                          <p:val>
                                            <p:strVal val="#ppt_x"/>
                                          </p:val>
                                        </p:tav>
                                      </p:tavLst>
                                    </p:anim>
                                    <p:anim calcmode="lin" valueType="num">
                                      <p:cBhvr>
                                        <p:cTn id="74"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75" dur="10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29" presetClass="entr" presetSubtype="0"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1000" fill="hold"/>
                                        <p:tgtEl>
                                          <p:spTgt spid="21"/>
                                        </p:tgtEl>
                                        <p:attrNameLst>
                                          <p:attrName>ppt_x</p:attrName>
                                        </p:attrNameLst>
                                      </p:cBhvr>
                                      <p:tavLst>
                                        <p:tav tm="0">
                                          <p:val>
                                            <p:strVal val="#ppt_x-.2"/>
                                          </p:val>
                                        </p:tav>
                                        <p:tav tm="100000">
                                          <p:val>
                                            <p:strVal val="#ppt_x"/>
                                          </p:val>
                                        </p:tav>
                                      </p:tavLst>
                                    </p:anim>
                                    <p:anim calcmode="lin" valueType="num">
                                      <p:cBhvr>
                                        <p:cTn id="81"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82" dur="10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29" presetClass="entr" presetSubtype="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1000" fill="hold"/>
                                        <p:tgtEl>
                                          <p:spTgt spid="22"/>
                                        </p:tgtEl>
                                        <p:attrNameLst>
                                          <p:attrName>ppt_x</p:attrName>
                                        </p:attrNameLst>
                                      </p:cBhvr>
                                      <p:tavLst>
                                        <p:tav tm="0">
                                          <p:val>
                                            <p:strVal val="#ppt_x-.2"/>
                                          </p:val>
                                        </p:tav>
                                        <p:tav tm="100000">
                                          <p:val>
                                            <p:strVal val="#ppt_x"/>
                                          </p:val>
                                        </p:tav>
                                      </p:tavLst>
                                    </p:anim>
                                    <p:anim calcmode="lin" valueType="num">
                                      <p:cBhvr>
                                        <p:cTn id="8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89" dur="10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29" presetClass="entr" presetSubtype="0"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 calcmode="lin" valueType="num">
                                      <p:cBhvr>
                                        <p:cTn id="94" dur="1000" fill="hold"/>
                                        <p:tgtEl>
                                          <p:spTgt spid="23"/>
                                        </p:tgtEl>
                                        <p:attrNameLst>
                                          <p:attrName>ppt_x</p:attrName>
                                        </p:attrNameLst>
                                      </p:cBhvr>
                                      <p:tavLst>
                                        <p:tav tm="0">
                                          <p:val>
                                            <p:strVal val="#ppt_x-.2"/>
                                          </p:val>
                                        </p:tav>
                                        <p:tav tm="100000">
                                          <p:val>
                                            <p:strVal val="#ppt_x"/>
                                          </p:val>
                                        </p:tav>
                                      </p:tavLst>
                                    </p:anim>
                                    <p:anim calcmode="lin" valueType="num">
                                      <p:cBhvr>
                                        <p:cTn id="95"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96" dur="1000"/>
                                        <p:tgtEl>
                                          <p:spTgt spid="23"/>
                                        </p:tgtEl>
                                      </p:cBhvr>
                                    </p:animEffect>
                                  </p:childTnLst>
                                </p:cTn>
                              </p:par>
                            </p:childTnLst>
                          </p:cTn>
                        </p:par>
                      </p:childTnLst>
                    </p:cTn>
                  </p:par>
                  <p:par>
                    <p:cTn id="97" fill="hold">
                      <p:stCondLst>
                        <p:cond delay="indefinite"/>
                      </p:stCondLst>
                      <p:childTnLst>
                        <p:par>
                          <p:cTn id="98" fill="hold">
                            <p:stCondLst>
                              <p:cond delay="0"/>
                            </p:stCondLst>
                            <p:childTnLst>
                              <p:par>
                                <p:cTn id="99" presetID="29" presetClass="entr" presetSubtype="0" fill="hold" grpId="0" nodeType="clickEffect">
                                  <p:stCondLst>
                                    <p:cond delay="0"/>
                                  </p:stCondLst>
                                  <p:childTnLst>
                                    <p:set>
                                      <p:cBhvr>
                                        <p:cTn id="100" dur="1" fill="hold">
                                          <p:stCondLst>
                                            <p:cond delay="0"/>
                                          </p:stCondLst>
                                        </p:cTn>
                                        <p:tgtEl>
                                          <p:spTgt spid="24"/>
                                        </p:tgtEl>
                                        <p:attrNameLst>
                                          <p:attrName>style.visibility</p:attrName>
                                        </p:attrNameLst>
                                      </p:cBhvr>
                                      <p:to>
                                        <p:strVal val="visible"/>
                                      </p:to>
                                    </p:set>
                                    <p:anim calcmode="lin" valueType="num">
                                      <p:cBhvr>
                                        <p:cTn id="101" dur="1000" fill="hold"/>
                                        <p:tgtEl>
                                          <p:spTgt spid="24"/>
                                        </p:tgtEl>
                                        <p:attrNameLst>
                                          <p:attrName>ppt_x</p:attrName>
                                        </p:attrNameLst>
                                      </p:cBhvr>
                                      <p:tavLst>
                                        <p:tav tm="0">
                                          <p:val>
                                            <p:strVal val="#ppt_x-.2"/>
                                          </p:val>
                                        </p:tav>
                                        <p:tav tm="100000">
                                          <p:val>
                                            <p:strVal val="#ppt_x"/>
                                          </p:val>
                                        </p:tav>
                                      </p:tavLst>
                                    </p:anim>
                                    <p:anim calcmode="lin" valueType="num">
                                      <p:cBhvr>
                                        <p:cTn id="102"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10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5" grpId="0" animBg="1"/>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54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2 Rectángulo"/>
          <p:cNvSpPr/>
          <p:nvPr/>
        </p:nvSpPr>
        <p:spPr>
          <a:xfrm>
            <a:off x="0" y="6525384"/>
            <a:ext cx="9144000" cy="36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Rectángulo"/>
          <p:cNvSpPr/>
          <p:nvPr/>
        </p:nvSpPr>
        <p:spPr>
          <a:xfrm>
            <a:off x="0" y="2551837"/>
            <a:ext cx="9144775" cy="175432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AU" sz="5400" dirty="0" smtClean="0">
                <a:ln>
                  <a:solidFill>
                    <a:srgbClr val="993300"/>
                  </a:solidFill>
                  <a:prstDash val="solid"/>
                </a:ln>
                <a:effectLst>
                  <a:outerShdw blurRad="38100" dist="38100" dir="2700000" algn="tl">
                    <a:srgbClr val="000000">
                      <a:alpha val="43137"/>
                    </a:srgbClr>
                  </a:outerShdw>
                </a:effectLst>
                <a:latin typeface="Ravie" panose="04040805050809020602" pitchFamily="82" charset="0"/>
              </a:rPr>
              <a:t>Let’s apply our theory…</a:t>
            </a:r>
            <a:endParaRPr lang="en-AU" sz="5400" cap="none" spc="0" dirty="0">
              <a:ln>
                <a:solidFill>
                  <a:srgbClr val="993300"/>
                </a:solidFill>
                <a:prstDash val="solid"/>
              </a:ln>
              <a:effectLst>
                <a:outerShdw blurRad="38100" dist="38100" dir="2700000" algn="tl">
                  <a:srgbClr val="000000">
                    <a:alpha val="43137"/>
                  </a:srgbClr>
                </a:outerShdw>
              </a:effectLst>
              <a:latin typeface="Ravie" panose="04040805050809020602" pitchFamily="82" charset="0"/>
            </a:endParaRPr>
          </a:p>
        </p:txBody>
      </p:sp>
    </p:spTree>
    <p:extLst>
      <p:ext uri="{BB962C8B-B14F-4D97-AF65-F5344CB8AC3E}">
        <p14:creationId xmlns:p14="http://schemas.microsoft.com/office/powerpoint/2010/main" val="292286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097187" y="2500749"/>
            <a:ext cx="3943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Clr>
                <a:srgbClr val="E71505"/>
              </a:buClr>
              <a:buFont typeface="Wingdings" pitchFamily="2" charset="2"/>
              <a:buChar char="v"/>
            </a:pPr>
            <a:r>
              <a:rPr lang="en-AU" altLang="es-CO" sz="3600" b="1" dirty="0" smtClean="0">
                <a:latin typeface="Snap ITC" panose="04040A07060A02020202" pitchFamily="82" charset="0"/>
              </a:rPr>
              <a:t> PROBLEM 1</a:t>
            </a:r>
            <a:endParaRPr lang="en-AU" altLang="es-CO" sz="3600" b="1" dirty="0">
              <a:latin typeface="Snap ITC" panose="04040A07060A02020202" pitchFamily="82" charset="0"/>
            </a:endParaRPr>
          </a:p>
        </p:txBody>
      </p:sp>
      <p:sp>
        <p:nvSpPr>
          <p:cNvPr id="3" name="Text Box 11"/>
          <p:cNvSpPr txBox="1">
            <a:spLocks noChangeArrowheads="1"/>
          </p:cNvSpPr>
          <p:nvPr/>
        </p:nvSpPr>
        <p:spPr bwMode="auto">
          <a:xfrm>
            <a:off x="2097543" y="3124705"/>
            <a:ext cx="40867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Clr>
                <a:srgbClr val="E71505"/>
              </a:buClr>
              <a:buFont typeface="Wingdings" pitchFamily="2" charset="2"/>
              <a:buChar char="v"/>
            </a:pPr>
            <a:r>
              <a:rPr lang="en-AU" altLang="es-CO" sz="3600" b="1" dirty="0" smtClean="0">
                <a:latin typeface="Snap ITC" panose="04040A07060A02020202" pitchFamily="82" charset="0"/>
              </a:rPr>
              <a:t> PROBLEM 2</a:t>
            </a:r>
            <a:endParaRPr lang="en-AU" altLang="es-CO" sz="3600" b="1" dirty="0">
              <a:latin typeface="Snap ITC" panose="04040A07060A02020202" pitchFamily="82" charset="0"/>
            </a:endParaRPr>
          </a:p>
        </p:txBody>
      </p:sp>
      <p:sp>
        <p:nvSpPr>
          <p:cNvPr id="4" name="Text Box 12"/>
          <p:cNvSpPr txBox="1">
            <a:spLocks noChangeArrowheads="1"/>
          </p:cNvSpPr>
          <p:nvPr/>
        </p:nvSpPr>
        <p:spPr bwMode="auto">
          <a:xfrm>
            <a:off x="2097187" y="3735892"/>
            <a:ext cx="40853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Clr>
                <a:srgbClr val="E71505"/>
              </a:buClr>
              <a:buFont typeface="Wingdings" pitchFamily="2" charset="2"/>
              <a:buChar char="v"/>
            </a:pPr>
            <a:r>
              <a:rPr lang="en-AU" altLang="es-CO" sz="3600" b="1" dirty="0" smtClean="0">
                <a:latin typeface="Snap ITC" panose="04040A07060A02020202" pitchFamily="82" charset="0"/>
              </a:rPr>
              <a:t> PROBLEM 3</a:t>
            </a:r>
            <a:endParaRPr lang="en-AU" altLang="es-CO" sz="3600" b="1" dirty="0">
              <a:latin typeface="Snap ITC" panose="04040A07060A02020202" pitchFamily="82" charset="0"/>
            </a:endParaRPr>
          </a:p>
        </p:txBody>
      </p:sp>
      <p:sp>
        <p:nvSpPr>
          <p:cNvPr id="5" name="Text Box 13"/>
          <p:cNvSpPr txBox="1">
            <a:spLocks noChangeArrowheads="1"/>
          </p:cNvSpPr>
          <p:nvPr/>
        </p:nvSpPr>
        <p:spPr bwMode="auto">
          <a:xfrm>
            <a:off x="2097187" y="4318505"/>
            <a:ext cx="42297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Clr>
                <a:srgbClr val="E71505"/>
              </a:buClr>
              <a:buFont typeface="Wingdings" pitchFamily="2" charset="2"/>
              <a:buChar char="v"/>
            </a:pPr>
            <a:r>
              <a:rPr lang="en-AU" altLang="es-CO" sz="3600" b="1" dirty="0" smtClean="0">
                <a:latin typeface="Snap ITC" panose="04040A07060A02020202" pitchFamily="82" charset="0"/>
              </a:rPr>
              <a:t> PROBLEM 4</a:t>
            </a:r>
            <a:endParaRPr lang="en-AU" altLang="es-CO" sz="3600" b="1" dirty="0">
              <a:latin typeface="Snap ITC" panose="04040A07060A02020202" pitchFamily="82" charset="0"/>
            </a:endParaRPr>
          </a:p>
        </p:txBody>
      </p:sp>
      <p:sp>
        <p:nvSpPr>
          <p:cNvPr id="6" name="Text Box 14"/>
          <p:cNvSpPr txBox="1">
            <a:spLocks noChangeArrowheads="1"/>
          </p:cNvSpPr>
          <p:nvPr/>
        </p:nvSpPr>
        <p:spPr bwMode="auto">
          <a:xfrm>
            <a:off x="2097187" y="4931280"/>
            <a:ext cx="41948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Clr>
                <a:srgbClr val="E71505"/>
              </a:buClr>
              <a:buFont typeface="Wingdings" pitchFamily="2" charset="2"/>
              <a:buChar char="v"/>
            </a:pPr>
            <a:r>
              <a:rPr lang="en-AU" altLang="es-CO" sz="3600" b="1" dirty="0" smtClean="0">
                <a:latin typeface="Snap ITC" panose="04040A07060A02020202" pitchFamily="82" charset="0"/>
              </a:rPr>
              <a:t> PROBLEM 5</a:t>
            </a:r>
            <a:endParaRPr lang="en-AU" altLang="es-CO" sz="3600" b="1" dirty="0">
              <a:latin typeface="Snap ITC" panose="04040A07060A02020202" pitchFamily="82" charset="0"/>
            </a:endParaRPr>
          </a:p>
        </p:txBody>
      </p:sp>
      <p:sp>
        <p:nvSpPr>
          <p:cNvPr id="7" name="AutoShape 15">
            <a:hlinkClick r:id="" action="ppaction://hlinkshowjump?jump=nextslide" highlightClick="1"/>
          </p:cNvPr>
          <p:cNvSpPr>
            <a:spLocks noChangeArrowheads="1"/>
          </p:cNvSpPr>
          <p:nvPr/>
        </p:nvSpPr>
        <p:spPr bwMode="auto">
          <a:xfrm>
            <a:off x="6328569" y="2643732"/>
            <a:ext cx="503238" cy="360363"/>
          </a:xfrm>
          <a:prstGeom prst="actionButtonForwardNext">
            <a:avLst/>
          </a:prstGeom>
          <a:solidFill>
            <a:srgbClr val="EFF41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8" name="AutoShape 16">
            <a:hlinkClick r:id="rId2" action="ppaction://hlinksldjump" highlightClick="1"/>
          </p:cNvPr>
          <p:cNvSpPr>
            <a:spLocks noChangeArrowheads="1"/>
          </p:cNvSpPr>
          <p:nvPr/>
        </p:nvSpPr>
        <p:spPr bwMode="auto">
          <a:xfrm>
            <a:off x="6328569" y="3267580"/>
            <a:ext cx="503238" cy="360362"/>
          </a:xfrm>
          <a:prstGeom prst="actionButtonForwardNext">
            <a:avLst/>
          </a:prstGeom>
          <a:solidFill>
            <a:srgbClr val="EFF41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9" name="AutoShape 17">
            <a:hlinkClick r:id="rId3" action="ppaction://hlinksldjump" highlightClick="1"/>
          </p:cNvPr>
          <p:cNvSpPr>
            <a:spLocks noChangeArrowheads="1"/>
          </p:cNvSpPr>
          <p:nvPr/>
        </p:nvSpPr>
        <p:spPr bwMode="auto">
          <a:xfrm>
            <a:off x="6326982" y="3878876"/>
            <a:ext cx="503238" cy="360362"/>
          </a:xfrm>
          <a:prstGeom prst="actionButtonForwardNext">
            <a:avLst/>
          </a:prstGeom>
          <a:solidFill>
            <a:srgbClr val="EFF41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0" name="AutoShape 18">
            <a:hlinkClick r:id="rId4" action="ppaction://hlinksldjump" highlightClick="1"/>
          </p:cNvPr>
          <p:cNvSpPr>
            <a:spLocks noChangeArrowheads="1"/>
          </p:cNvSpPr>
          <p:nvPr/>
        </p:nvSpPr>
        <p:spPr bwMode="auto">
          <a:xfrm>
            <a:off x="6328569" y="4461488"/>
            <a:ext cx="503238" cy="360363"/>
          </a:xfrm>
          <a:prstGeom prst="actionButtonForwardNext">
            <a:avLst/>
          </a:prstGeom>
          <a:solidFill>
            <a:srgbClr val="EFF41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1" name="AutoShape 19">
            <a:hlinkClick r:id="rId5" action="ppaction://hlinksldjump" highlightClick="1"/>
          </p:cNvPr>
          <p:cNvSpPr>
            <a:spLocks noChangeArrowheads="1"/>
          </p:cNvSpPr>
          <p:nvPr/>
        </p:nvSpPr>
        <p:spPr bwMode="auto">
          <a:xfrm>
            <a:off x="6328569" y="5074264"/>
            <a:ext cx="503238" cy="360362"/>
          </a:xfrm>
          <a:prstGeom prst="actionButtonForwardNext">
            <a:avLst/>
          </a:prstGeom>
          <a:solidFill>
            <a:srgbClr val="EFF41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2" name="Text Box 20"/>
          <p:cNvSpPr txBox="1">
            <a:spLocks noChangeArrowheads="1"/>
          </p:cNvSpPr>
          <p:nvPr/>
        </p:nvSpPr>
        <p:spPr bwMode="auto">
          <a:xfrm>
            <a:off x="2097187" y="5520099"/>
            <a:ext cx="370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Clr>
                <a:srgbClr val="E71505"/>
              </a:buClr>
              <a:buFont typeface="Wingdings" pitchFamily="2" charset="2"/>
              <a:buChar char="v"/>
            </a:pPr>
            <a:r>
              <a:rPr lang="en-AU" altLang="es-CO" sz="3600" b="1" dirty="0" smtClean="0">
                <a:latin typeface="Snap ITC" panose="04040A07060A02020202" pitchFamily="82" charset="0"/>
              </a:rPr>
              <a:t> END</a:t>
            </a:r>
            <a:endParaRPr lang="en-AU" altLang="es-CO" sz="3600" b="1" dirty="0">
              <a:latin typeface="Snap ITC" panose="04040A07060A02020202" pitchFamily="82" charset="0"/>
            </a:endParaRPr>
          </a:p>
        </p:txBody>
      </p:sp>
      <p:sp>
        <p:nvSpPr>
          <p:cNvPr id="13" name="AutoShape 21">
            <a:hlinkClick r:id="rId6" action="ppaction://hlinksldjump" highlightClick="1"/>
          </p:cNvPr>
          <p:cNvSpPr>
            <a:spLocks noChangeArrowheads="1"/>
          </p:cNvSpPr>
          <p:nvPr/>
        </p:nvSpPr>
        <p:spPr bwMode="auto">
          <a:xfrm>
            <a:off x="6328569" y="5660593"/>
            <a:ext cx="503238" cy="360362"/>
          </a:xfrm>
          <a:prstGeom prst="actionButtonForwardNext">
            <a:avLst/>
          </a:prstGeom>
          <a:solidFill>
            <a:srgbClr val="EFF41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grpSp>
        <p:nvGrpSpPr>
          <p:cNvPr id="15" name="14 Grupo"/>
          <p:cNvGrpSpPr/>
          <p:nvPr/>
        </p:nvGrpSpPr>
        <p:grpSpPr>
          <a:xfrm>
            <a:off x="918000" y="233324"/>
            <a:ext cx="7308000" cy="2268000"/>
            <a:chOff x="1475656" y="3212976"/>
            <a:chExt cx="6048672" cy="1512168"/>
          </a:xfrm>
        </p:grpSpPr>
        <p:sp>
          <p:nvSpPr>
            <p:cNvPr id="16" name="15 Rectángulo"/>
            <p:cNvSpPr/>
            <p:nvPr/>
          </p:nvSpPr>
          <p:spPr>
            <a:xfrm>
              <a:off x="1475656" y="3212976"/>
              <a:ext cx="6048672"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7" name="16 Grupo"/>
            <p:cNvGrpSpPr/>
            <p:nvPr/>
          </p:nvGrpSpPr>
          <p:grpSpPr>
            <a:xfrm>
              <a:off x="1619230" y="3411103"/>
              <a:ext cx="5796000" cy="1080000"/>
              <a:chOff x="1619230" y="3411103"/>
              <a:chExt cx="5796000" cy="1080000"/>
            </a:xfrm>
          </p:grpSpPr>
          <p:sp>
            <p:nvSpPr>
              <p:cNvPr id="18" name="17 Rectángulo redondeado"/>
              <p:cNvSpPr/>
              <p:nvPr/>
            </p:nvSpPr>
            <p:spPr>
              <a:xfrm>
                <a:off x="1619230" y="3411103"/>
                <a:ext cx="5796000" cy="1080000"/>
              </a:xfrm>
              <a:prstGeom prst="roundRect">
                <a:avLst>
                  <a:gd name="adj" fmla="val 45455"/>
                </a:avLst>
              </a:prstGeom>
              <a:gradFill flip="none" rotWithShape="1">
                <a:gsLst>
                  <a:gs pos="0">
                    <a:srgbClr val="66FF66">
                      <a:shade val="30000"/>
                      <a:satMod val="115000"/>
                    </a:srgbClr>
                  </a:gs>
                  <a:gs pos="50000">
                    <a:srgbClr val="66FF66">
                      <a:shade val="67500"/>
                      <a:satMod val="115000"/>
                    </a:srgbClr>
                  </a:gs>
                  <a:gs pos="100000">
                    <a:srgbClr val="66FF66">
                      <a:shade val="100000"/>
                      <a:satMod val="115000"/>
                    </a:srgbClr>
                  </a:gs>
                </a:gsLst>
                <a:lin ang="8100000" scaled="1"/>
                <a:tileRect/>
              </a:gradFill>
              <a:ln>
                <a:solidFill>
                  <a:schemeClr val="accent3">
                    <a:lumMod val="75000"/>
                  </a:schemeClr>
                </a:solidFill>
              </a:ln>
              <a:effectLst>
                <a:outerShdw blurRad="50800" dist="76200" dir="5400000" algn="tl"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3200" dirty="0">
                  <a:latin typeface="Ravie" panose="04040805050809020602" pitchFamily="82" charset="0"/>
                </a:endParaRPr>
              </a:p>
            </p:txBody>
          </p:sp>
          <p:sp>
            <p:nvSpPr>
              <p:cNvPr id="19" name="18 Rectángulo redondeado"/>
              <p:cNvSpPr/>
              <p:nvPr/>
            </p:nvSpPr>
            <p:spPr>
              <a:xfrm>
                <a:off x="1672914" y="3493903"/>
                <a:ext cx="5688632" cy="914400"/>
              </a:xfrm>
              <a:prstGeom prst="roundRect">
                <a:avLst>
                  <a:gd name="adj" fmla="val 45455"/>
                </a:avLst>
              </a:prstGeom>
              <a:gradFill>
                <a:gsLst>
                  <a:gs pos="0">
                    <a:srgbClr val="00B0F0"/>
                  </a:gs>
                  <a:gs pos="35000">
                    <a:srgbClr val="0000FF"/>
                  </a:gs>
                  <a:gs pos="100000">
                    <a:srgbClr val="0000CC"/>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000" dirty="0" smtClean="0">
                    <a:effectLst>
                      <a:outerShdw blurRad="50800" dist="88900" dir="16200000" rotWithShape="0">
                        <a:prstClr val="black"/>
                      </a:outerShdw>
                    </a:effectLst>
                    <a:latin typeface="Ravie" panose="04040805050809020602" pitchFamily="82" charset="0"/>
                  </a:rPr>
                  <a:t>PROBLEM SOLVING</a:t>
                </a:r>
                <a:endParaRPr lang="en-AU" sz="4000" dirty="0">
                  <a:effectLst>
                    <a:outerShdw blurRad="50800" dist="88900" dir="16200000" rotWithShape="0">
                      <a:prstClr val="black"/>
                    </a:outerShdw>
                  </a:effectLst>
                  <a:latin typeface="Ravie" panose="04040805050809020602" pitchFamily="82" charset="0"/>
                </a:endParaRPr>
              </a:p>
            </p:txBody>
          </p:sp>
        </p:grpSp>
      </p:grpSp>
    </p:spTree>
    <p:extLst>
      <p:ext uri="{BB962C8B-B14F-4D97-AF65-F5344CB8AC3E}">
        <p14:creationId xmlns:p14="http://schemas.microsoft.com/office/powerpoint/2010/main" val="36886949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0" y="1504528"/>
            <a:ext cx="9144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AU" altLang="es-CO" sz="3000" dirty="0" smtClean="0">
                <a:latin typeface="Snap ITC" panose="04040A07060A02020202" pitchFamily="82" charset="0"/>
                <a:cs typeface="Times New Roman" pitchFamily="18" charset="0"/>
              </a:rPr>
              <a:t>Let:</a:t>
            </a:r>
            <a:endParaRPr lang="en-AU" altLang="es-CO" sz="3000" dirty="0" smtClean="0">
              <a:latin typeface="Snap ITC" panose="04040A07060A02020202" pitchFamily="82" charset="0"/>
            </a:endParaRPr>
          </a:p>
          <a:p>
            <a:pPr>
              <a:spcBef>
                <a:spcPct val="0"/>
              </a:spcBef>
              <a:buFontTx/>
              <a:buNone/>
            </a:pPr>
            <a:r>
              <a:rPr lang="en-AU" altLang="es-CO" sz="3000" dirty="0" smtClean="0">
                <a:latin typeface="Snap ITC" panose="04040A07060A02020202" pitchFamily="82" charset="0"/>
                <a:cs typeface="Times New Roman" pitchFamily="18" charset="0"/>
              </a:rPr>
              <a:t>    </a:t>
            </a:r>
            <a:r>
              <a:rPr lang="en-AU" altLang="es-CO" dirty="0" smtClean="0">
                <a:latin typeface="Snap ITC" panose="04040A07060A02020202" pitchFamily="82" charset="0"/>
                <a:cs typeface="Times New Roman" pitchFamily="18" charset="0"/>
              </a:rPr>
              <a:t>A = {1, 4, 7, 10, ..., 34} </a:t>
            </a:r>
            <a:endParaRPr lang="en-AU" altLang="es-CO" dirty="0" smtClean="0">
              <a:latin typeface="Snap ITC" panose="04040A07060A02020202" pitchFamily="82" charset="0"/>
            </a:endParaRPr>
          </a:p>
          <a:p>
            <a:pPr>
              <a:spcBef>
                <a:spcPct val="0"/>
              </a:spcBef>
              <a:buFontTx/>
              <a:buNone/>
            </a:pPr>
            <a:r>
              <a:rPr lang="en-AU" altLang="es-CO" dirty="0" smtClean="0">
                <a:latin typeface="Snap ITC" panose="04040A07060A02020202" pitchFamily="82" charset="0"/>
                <a:cs typeface="Times New Roman" pitchFamily="18" charset="0"/>
              </a:rPr>
              <a:t>    B = {2, 4, 6, ..., 26}</a:t>
            </a:r>
            <a:endParaRPr lang="en-AU" altLang="es-CO" dirty="0" smtClean="0">
              <a:latin typeface="Snap ITC" panose="04040A07060A02020202" pitchFamily="82" charset="0"/>
            </a:endParaRPr>
          </a:p>
          <a:p>
            <a:pPr>
              <a:spcBef>
                <a:spcPct val="0"/>
              </a:spcBef>
              <a:buFontTx/>
              <a:buNone/>
            </a:pPr>
            <a:r>
              <a:rPr lang="en-AU" altLang="es-CO" dirty="0" smtClean="0">
                <a:latin typeface="Snap ITC" panose="04040A07060A02020202" pitchFamily="82" charset="0"/>
                <a:cs typeface="Times New Roman" pitchFamily="18" charset="0"/>
              </a:rPr>
              <a:t>    C = {3, 7, 11, 15, ..., 31}</a:t>
            </a:r>
            <a:endParaRPr lang="en-AU" altLang="es-CO" dirty="0" smtClean="0">
              <a:latin typeface="Snap ITC" panose="04040A07060A02020202" pitchFamily="82" charset="0"/>
            </a:endParaRPr>
          </a:p>
          <a:p>
            <a:pPr marL="514350" indent="-514350">
              <a:spcBef>
                <a:spcPct val="0"/>
              </a:spcBef>
              <a:buFont typeface="+mj-lt"/>
              <a:buAutoNum type="alphaLcParenR"/>
            </a:pPr>
            <a:r>
              <a:rPr lang="en-AU" altLang="es-CO" sz="3000" dirty="0" smtClean="0">
                <a:latin typeface="Snap ITC" panose="04040A07060A02020202" pitchFamily="82" charset="0"/>
                <a:cs typeface="Times New Roman" pitchFamily="18" charset="0"/>
              </a:rPr>
              <a:t>Denote B y C by set builder-notation</a:t>
            </a:r>
            <a:endParaRPr lang="en-AU" altLang="es-CO" sz="3000" dirty="0" smtClean="0">
              <a:latin typeface="Snap ITC" panose="04040A07060A02020202" pitchFamily="82" charset="0"/>
            </a:endParaRPr>
          </a:p>
          <a:p>
            <a:pPr marL="514350" indent="-514350">
              <a:spcBef>
                <a:spcPct val="0"/>
              </a:spcBef>
              <a:buFont typeface="+mj-lt"/>
              <a:buAutoNum type="alphaLcParenR"/>
            </a:pPr>
            <a:r>
              <a:rPr lang="en-AU" altLang="es-CO" sz="3000" dirty="0" smtClean="0">
                <a:latin typeface="Snap ITC" panose="04040A07060A02020202" pitchFamily="82" charset="0"/>
                <a:cs typeface="Times New Roman" pitchFamily="18" charset="0"/>
              </a:rPr>
              <a:t>Calculate: n(B) + n(A)</a:t>
            </a:r>
            <a:endParaRPr lang="en-AU" altLang="es-CO" sz="3000" dirty="0" smtClean="0">
              <a:latin typeface="Snap ITC" panose="04040A07060A02020202" pitchFamily="82" charset="0"/>
            </a:endParaRPr>
          </a:p>
          <a:p>
            <a:pPr marL="514350" indent="-514350">
              <a:spcBef>
                <a:spcPct val="0"/>
              </a:spcBef>
              <a:buFont typeface="+mj-lt"/>
              <a:buAutoNum type="alphaLcParenR"/>
            </a:pPr>
            <a:r>
              <a:rPr lang="en-AU" altLang="es-CO" sz="3000" dirty="0" smtClean="0">
                <a:latin typeface="Snap ITC" panose="04040A07060A02020202" pitchFamily="82" charset="0"/>
                <a:cs typeface="Times New Roman" pitchFamily="18" charset="0"/>
              </a:rPr>
              <a:t>Find: A </a:t>
            </a:r>
            <a:r>
              <a:rPr lang="en-AU" altLang="es-CO" sz="3000" b="1" dirty="0" smtClean="0">
                <a:latin typeface="Snap ITC" panose="04040A07060A02020202" pitchFamily="82" charset="0"/>
                <a:cs typeface="Times New Roman" pitchFamily="18" charset="0"/>
                <a:sym typeface="Symbol"/>
              </a:rPr>
              <a:t></a:t>
            </a:r>
            <a:r>
              <a:rPr lang="en-AU" altLang="es-CO" sz="3000" dirty="0" smtClean="0">
                <a:latin typeface="Snap ITC" panose="04040A07060A02020202" pitchFamily="82" charset="0"/>
                <a:cs typeface="Times New Roman" pitchFamily="18" charset="0"/>
                <a:sym typeface="Symbol"/>
              </a:rPr>
              <a:t> </a:t>
            </a:r>
            <a:r>
              <a:rPr lang="en-AU" altLang="es-CO" sz="3000" dirty="0" smtClean="0">
                <a:latin typeface="Snap ITC" panose="04040A07060A02020202" pitchFamily="82" charset="0"/>
                <a:cs typeface="Times New Roman" pitchFamily="18" charset="0"/>
                <a:sym typeface="simbolo"/>
              </a:rPr>
              <a:t>B, C – A</a:t>
            </a:r>
            <a:endParaRPr lang="en-AU" altLang="es-CO" sz="3000" dirty="0">
              <a:latin typeface="Snap ITC" panose="04040A07060A02020202" pitchFamily="82" charset="0"/>
              <a:cs typeface="Times New Roman" pitchFamily="18" charset="0"/>
              <a:sym typeface="simbolo"/>
            </a:endParaRPr>
          </a:p>
        </p:txBody>
      </p:sp>
      <p:sp>
        <p:nvSpPr>
          <p:cNvPr id="10" name="WordArt 7"/>
          <p:cNvSpPr>
            <a:spLocks noChangeArrowheads="1" noChangeShapeType="1" noTextEdit="1"/>
          </p:cNvSpPr>
          <p:nvPr/>
        </p:nvSpPr>
        <p:spPr bwMode="auto">
          <a:xfrm>
            <a:off x="4347369" y="27678"/>
            <a:ext cx="449262" cy="1044575"/>
          </a:xfrm>
          <a:prstGeom prst="rect">
            <a:avLst/>
          </a:prstGeom>
        </p:spPr>
        <p:txBody>
          <a:bodyPr wrap="none" fromWordArt="1">
            <a:prstTxWarp prst="textPlain">
              <a:avLst>
                <a:gd name="adj" fmla="val 50000"/>
              </a:avLst>
            </a:prstTxWarp>
          </a:bodyPr>
          <a:lstStyle/>
          <a:p>
            <a:pPr algn="ctr"/>
            <a:r>
              <a:rPr lang="es-CO" sz="3600" kern="10" dirty="0">
                <a:ln w="12700">
                  <a:solidFill>
                    <a:srgbClr val="FFFF00"/>
                  </a:solidFill>
                  <a:round/>
                  <a:headEnd/>
                  <a:tailEnd/>
                </a:ln>
                <a:solidFill>
                  <a:srgbClr val="0000FF"/>
                </a:solidFill>
                <a:effectLst>
                  <a:outerShdw dist="35921" dir="2700000" sy="50000" kx="2115830" algn="bl" rotWithShape="0">
                    <a:srgbClr val="C0C0C0">
                      <a:alpha val="79999"/>
                    </a:srgbClr>
                  </a:outerShdw>
                </a:effectLst>
                <a:latin typeface="Snap ITC" panose="04040A07060A02020202" pitchFamily="82" charset="0"/>
              </a:rPr>
              <a:t>1</a:t>
            </a:r>
          </a:p>
        </p:txBody>
      </p:sp>
      <p:grpSp>
        <p:nvGrpSpPr>
          <p:cNvPr id="2" name="1 Grupo"/>
          <p:cNvGrpSpPr/>
          <p:nvPr/>
        </p:nvGrpSpPr>
        <p:grpSpPr>
          <a:xfrm>
            <a:off x="2447131" y="5336058"/>
            <a:ext cx="4249738" cy="757238"/>
            <a:chOff x="2447131" y="5192042"/>
            <a:chExt cx="4249738" cy="757238"/>
          </a:xfrm>
        </p:grpSpPr>
        <p:sp>
          <p:nvSpPr>
            <p:cNvPr id="8" name="Rectangle 10"/>
            <p:cNvSpPr>
              <a:spLocks noChangeArrowheads="1"/>
            </p:cNvSpPr>
            <p:nvPr/>
          </p:nvSpPr>
          <p:spPr bwMode="auto">
            <a:xfrm>
              <a:off x="2447131" y="5192042"/>
              <a:ext cx="4249738" cy="757238"/>
            </a:xfrm>
            <a:prstGeom prst="rect">
              <a:avLst/>
            </a:prstGeom>
            <a:solidFill>
              <a:srgbClr val="EDF547"/>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1" name="AutoShape 9">
              <a:hlinkClick r:id="" action="ppaction://hlinkshowjump?jump=nextslide" highlightClick="1"/>
            </p:cNvPr>
            <p:cNvSpPr>
              <a:spLocks noChangeArrowheads="1"/>
            </p:cNvSpPr>
            <p:nvPr/>
          </p:nvSpPr>
          <p:spPr bwMode="auto">
            <a:xfrm>
              <a:off x="5039519" y="5265067"/>
              <a:ext cx="1549400" cy="612775"/>
            </a:xfrm>
            <a:prstGeom prst="actionButtonForwardNext">
              <a:avLst/>
            </a:prstGeom>
            <a:solidFill>
              <a:srgbClr val="EDF547"/>
            </a:solidFill>
            <a:ln w="38100">
              <a:solidFill>
                <a:srgbClr val="0000FF"/>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s-CO" sz="1800">
                <a:solidFill>
                  <a:srgbClr val="0000FF"/>
                </a:solidFill>
              </a:endParaRPr>
            </a:p>
          </p:txBody>
        </p:sp>
        <p:sp>
          <p:nvSpPr>
            <p:cNvPr id="12" name="Text Box 11"/>
            <p:cNvSpPr txBox="1">
              <a:spLocks noChangeArrowheads="1"/>
            </p:cNvSpPr>
            <p:nvPr/>
          </p:nvSpPr>
          <p:spPr bwMode="auto">
            <a:xfrm>
              <a:off x="2591594" y="5228555"/>
              <a:ext cx="241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4000" dirty="0" smtClean="0">
                  <a:solidFill>
                    <a:srgbClr val="E71505"/>
                  </a:solidFill>
                  <a:latin typeface="Snap ITC" panose="04040A07060A02020202" pitchFamily="82" charset="0"/>
                </a:rPr>
                <a:t>Answer</a:t>
              </a:r>
              <a:endParaRPr lang="en-AU" altLang="es-CO" sz="4000" dirty="0">
                <a:solidFill>
                  <a:srgbClr val="E71505"/>
                </a:solidFill>
                <a:latin typeface="Snap ITC" panose="04040A07060A02020202" pitchFamily="82" charset="0"/>
              </a:endParaRPr>
            </a:p>
          </p:txBody>
        </p:sp>
      </p:grpSp>
    </p:spTree>
    <p:extLst>
      <p:ext uri="{BB962C8B-B14F-4D97-AF65-F5344CB8AC3E}">
        <p14:creationId xmlns:p14="http://schemas.microsoft.com/office/powerpoint/2010/main" val="196657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lt">
                                    <p:tmAbs val="100"/>
                                  </p:iterate>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0" y="692150"/>
            <a:ext cx="5149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AU" altLang="es-CO" sz="3600" b="1" dirty="0" smtClean="0">
                <a:latin typeface="Snap ITC" panose="04040A07060A02020202" pitchFamily="82" charset="0"/>
                <a:cs typeface="Times New Roman" pitchFamily="18" charset="0"/>
              </a:rPr>
              <a:t>Elements of A are:</a:t>
            </a:r>
            <a:endParaRPr lang="en-AU" altLang="es-CO" sz="3600" b="1" dirty="0">
              <a:latin typeface="Snap ITC" panose="04040A07060A02020202" pitchFamily="82" charset="0"/>
              <a:cs typeface="Times New Roman" pitchFamily="18" charset="0"/>
            </a:endParaRPr>
          </a:p>
        </p:txBody>
      </p:sp>
      <p:sp>
        <p:nvSpPr>
          <p:cNvPr id="7" name="Text Box 7"/>
          <p:cNvSpPr txBox="1">
            <a:spLocks noChangeArrowheads="1"/>
          </p:cNvSpPr>
          <p:nvPr/>
        </p:nvSpPr>
        <p:spPr bwMode="auto">
          <a:xfrm>
            <a:off x="0" y="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3600" b="1" dirty="0" smtClean="0">
                <a:ln>
                  <a:solidFill>
                    <a:schemeClr val="tx1"/>
                  </a:solidFill>
                </a:ln>
                <a:solidFill>
                  <a:srgbClr val="FF00FF"/>
                </a:solidFill>
                <a:effectLst>
                  <a:outerShdw blurRad="38100" dist="38100" dir="2700000" algn="tl">
                    <a:srgbClr val="000000">
                      <a:alpha val="43137"/>
                    </a:srgbClr>
                  </a:outerShdw>
                </a:effectLst>
                <a:latin typeface="Ravie" panose="04040805050809020602" pitchFamily="82" charset="0"/>
              </a:rPr>
              <a:t>First, let’s analyse each set.</a:t>
            </a:r>
            <a:endParaRPr lang="en-AU" altLang="es-CO" sz="3600" b="1" dirty="0">
              <a:ln>
                <a:solidFill>
                  <a:schemeClr val="tx1"/>
                </a:solidFill>
              </a:ln>
              <a:solidFill>
                <a:srgbClr val="FF00FF"/>
              </a:solidFill>
              <a:effectLst>
                <a:outerShdw blurRad="38100" dist="38100" dir="2700000" algn="tl">
                  <a:srgbClr val="000000">
                    <a:alpha val="43137"/>
                  </a:srgbClr>
                </a:outerShdw>
              </a:effectLst>
              <a:latin typeface="Ravie" panose="04040805050809020602" pitchFamily="82" charset="0"/>
            </a:endParaRPr>
          </a:p>
        </p:txBody>
      </p:sp>
      <p:sp>
        <p:nvSpPr>
          <p:cNvPr id="16" name="Rectangle 35"/>
          <p:cNvSpPr>
            <a:spLocks noChangeArrowheads="1"/>
          </p:cNvSpPr>
          <p:nvPr/>
        </p:nvSpPr>
        <p:spPr bwMode="auto">
          <a:xfrm>
            <a:off x="0" y="3717032"/>
            <a:ext cx="51105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AU" altLang="es-CO" sz="3600" dirty="0" smtClean="0">
                <a:latin typeface="Snap ITC" panose="04040A07060A02020202" pitchFamily="82" charset="0"/>
                <a:cs typeface="Times New Roman" pitchFamily="18" charset="0"/>
              </a:rPr>
              <a:t>Elements of B are:</a:t>
            </a:r>
            <a:endParaRPr lang="en-AU" altLang="es-CO" sz="3600" dirty="0">
              <a:latin typeface="Snap ITC" panose="04040A07060A02020202" pitchFamily="82" charset="0"/>
              <a:cs typeface="Times New Roman" pitchFamily="18" charset="0"/>
            </a:endParaRPr>
          </a:p>
        </p:txBody>
      </p:sp>
      <p:sp>
        <p:nvSpPr>
          <p:cNvPr id="24" name="Text Box 44"/>
          <p:cNvSpPr txBox="1">
            <a:spLocks noChangeArrowheads="1"/>
          </p:cNvSpPr>
          <p:nvPr/>
        </p:nvSpPr>
        <p:spPr bwMode="auto">
          <a:xfrm>
            <a:off x="1163622" y="5384723"/>
            <a:ext cx="6816756" cy="584775"/>
          </a:xfrm>
          <a:prstGeom prst="rect">
            <a:avLst/>
          </a:prstGeom>
          <a:solidFill>
            <a:srgbClr val="FFFF00"/>
          </a:solidFill>
          <a:ln>
            <a:solidFill>
              <a:schemeClr val="tx1"/>
            </a:solidFill>
          </a:ln>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a:latin typeface="Snap ITC" panose="04040A07060A02020202" pitchFamily="82" charset="0"/>
              </a:rPr>
              <a:t>B = { 2n </a:t>
            </a:r>
            <a:r>
              <a:rPr lang="es-ES" altLang="es-CO" b="1" dirty="0" smtClean="0">
                <a:latin typeface="Snap ITC" panose="04040A07060A02020202" pitchFamily="82" charset="0"/>
              </a:rPr>
              <a:t>| n </a:t>
            </a:r>
            <a:r>
              <a:rPr lang="es-ES" altLang="es-CO" b="1" dirty="0" smtClean="0">
                <a:latin typeface="Snap ITC" panose="04040A07060A02020202" pitchFamily="82" charset="0"/>
                <a:sym typeface="Symbol"/>
              </a:rPr>
              <a:t> </a:t>
            </a:r>
            <a:r>
              <a:rPr lang="es-ES" altLang="es-CO" b="1" dirty="0" smtClean="0">
                <a:latin typeface="Snap ITC" panose="04040A07060A02020202" pitchFamily="82" charset="0"/>
                <a:sym typeface="MT Symbol"/>
              </a:rPr>
              <a:t>Z </a:t>
            </a:r>
            <a:r>
              <a:rPr lang="es-ES" altLang="es-CO" b="1" dirty="0" smtClean="0">
                <a:latin typeface="Snap ITC" panose="04040A07060A02020202" pitchFamily="82" charset="0"/>
                <a:sym typeface="Symbol"/>
              </a:rPr>
              <a:t></a:t>
            </a:r>
            <a:r>
              <a:rPr lang="es-ES" altLang="es-CO" b="1" dirty="0" smtClean="0">
                <a:latin typeface="Snap ITC" panose="04040A07060A02020202" pitchFamily="82" charset="0"/>
                <a:sym typeface="MT Symbol"/>
              </a:rPr>
              <a:t> </a:t>
            </a:r>
            <a:r>
              <a:rPr lang="es-ES" altLang="es-CO" b="1" dirty="0">
                <a:latin typeface="Snap ITC" panose="04040A07060A02020202" pitchFamily="82" charset="0"/>
                <a:sym typeface="MT Symbol"/>
              </a:rPr>
              <a:t>1 </a:t>
            </a:r>
            <a:r>
              <a:rPr lang="es-ES" altLang="es-CO" b="1" dirty="0" smtClean="0">
                <a:latin typeface="Snap ITC" panose="04040A07060A02020202" pitchFamily="82" charset="0"/>
                <a:sym typeface="Symbol"/>
              </a:rPr>
              <a:t></a:t>
            </a:r>
            <a:r>
              <a:rPr lang="es-ES" altLang="es-CO" b="1" dirty="0" smtClean="0">
                <a:latin typeface="Snap ITC" panose="04040A07060A02020202" pitchFamily="82" charset="0"/>
                <a:sym typeface="MT Symbol"/>
              </a:rPr>
              <a:t> </a:t>
            </a:r>
            <a:r>
              <a:rPr lang="es-ES" altLang="es-CO" b="1" dirty="0">
                <a:latin typeface="Snap ITC" panose="04040A07060A02020202" pitchFamily="82" charset="0"/>
                <a:sym typeface="MT Symbol"/>
              </a:rPr>
              <a:t>n </a:t>
            </a:r>
            <a:r>
              <a:rPr lang="es-ES" altLang="es-CO" b="1" dirty="0" smtClean="0">
                <a:latin typeface="Snap ITC" panose="04040A07060A02020202" pitchFamily="82" charset="0"/>
                <a:sym typeface="Symbol"/>
              </a:rPr>
              <a:t></a:t>
            </a:r>
            <a:r>
              <a:rPr lang="es-ES" altLang="es-CO" b="1" dirty="0" smtClean="0">
                <a:latin typeface="Snap ITC" panose="04040A07060A02020202" pitchFamily="82" charset="0"/>
                <a:sym typeface="MT Symbol"/>
              </a:rPr>
              <a:t> </a:t>
            </a:r>
            <a:r>
              <a:rPr lang="es-ES" altLang="es-CO" b="1" dirty="0">
                <a:latin typeface="Snap ITC" panose="04040A07060A02020202" pitchFamily="82" charset="0"/>
                <a:sym typeface="MT Symbol"/>
              </a:rPr>
              <a:t>13}</a:t>
            </a:r>
          </a:p>
        </p:txBody>
      </p:sp>
      <p:sp>
        <p:nvSpPr>
          <p:cNvPr id="25" name="Text Box 47"/>
          <p:cNvSpPr txBox="1">
            <a:spLocks noChangeArrowheads="1"/>
          </p:cNvSpPr>
          <p:nvPr/>
        </p:nvSpPr>
        <p:spPr bwMode="auto">
          <a:xfrm>
            <a:off x="3360129" y="6057352"/>
            <a:ext cx="2423742" cy="540000"/>
          </a:xfrm>
          <a:prstGeom prst="rect">
            <a:avLst/>
          </a:prstGeom>
          <a:solidFill>
            <a:srgbClr val="FF0000"/>
          </a:solidFill>
          <a:ln>
            <a:solidFill>
              <a:schemeClr val="tx1"/>
            </a:solidFill>
          </a:ln>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a:latin typeface="Snap ITC" panose="04040A07060A02020202" pitchFamily="82" charset="0"/>
              </a:rPr>
              <a:t>n(B</a:t>
            </a:r>
            <a:r>
              <a:rPr lang="es-ES" altLang="es-CO" b="1" dirty="0" smtClean="0">
                <a:latin typeface="Snap ITC" panose="04040A07060A02020202" pitchFamily="82" charset="0"/>
              </a:rPr>
              <a:t>) = 13</a:t>
            </a:r>
            <a:endParaRPr lang="es-ES" altLang="es-CO" b="1" dirty="0">
              <a:latin typeface="Snap ITC" panose="04040A07060A02020202" pitchFamily="82" charset="0"/>
            </a:endParaRPr>
          </a:p>
        </p:txBody>
      </p:sp>
      <p:sp>
        <p:nvSpPr>
          <p:cNvPr id="26" name="Text Box 48"/>
          <p:cNvSpPr txBox="1">
            <a:spLocks noChangeArrowheads="1"/>
          </p:cNvSpPr>
          <p:nvPr/>
        </p:nvSpPr>
        <p:spPr bwMode="auto">
          <a:xfrm>
            <a:off x="3392847" y="3132257"/>
            <a:ext cx="2358306" cy="584775"/>
          </a:xfrm>
          <a:prstGeom prst="rect">
            <a:avLst/>
          </a:prstGeom>
          <a:solidFill>
            <a:srgbClr val="FF0000"/>
          </a:solidFill>
          <a:ln>
            <a:solidFill>
              <a:schemeClr val="tx1"/>
            </a:solidFill>
          </a:ln>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a:latin typeface="Snap ITC" panose="04040A07060A02020202" pitchFamily="82" charset="0"/>
              </a:rPr>
              <a:t>n(A</a:t>
            </a:r>
            <a:r>
              <a:rPr lang="es-ES" altLang="es-CO" b="1" dirty="0" smtClean="0">
                <a:latin typeface="Snap ITC" panose="04040A07060A02020202" pitchFamily="82" charset="0"/>
              </a:rPr>
              <a:t>) = 12</a:t>
            </a:r>
            <a:endParaRPr lang="es-ES" altLang="es-CO" b="1" dirty="0">
              <a:latin typeface="Snap ITC" panose="04040A07060A02020202" pitchFamily="82" charset="0"/>
            </a:endParaRPr>
          </a:p>
        </p:txBody>
      </p:sp>
      <p:sp>
        <p:nvSpPr>
          <p:cNvPr id="28" name="27 CuadroTexto"/>
          <p:cNvSpPr txBox="1"/>
          <p:nvPr/>
        </p:nvSpPr>
        <p:spPr>
          <a:xfrm>
            <a:off x="1266991" y="1338484"/>
            <a:ext cx="393056" cy="584775"/>
          </a:xfrm>
          <a:prstGeom prst="rect">
            <a:avLst/>
          </a:prstGeom>
          <a:noFill/>
        </p:spPr>
        <p:txBody>
          <a:bodyPr wrap="none" rtlCol="0">
            <a:spAutoFit/>
          </a:bodyPr>
          <a:lstStyle/>
          <a:p>
            <a:r>
              <a:rPr lang="es-CO" sz="3200" dirty="0" smtClean="0">
                <a:latin typeface="Snap ITC" panose="04040A07060A02020202" pitchFamily="82" charset="0"/>
              </a:rPr>
              <a:t>1</a:t>
            </a:r>
            <a:endParaRPr lang="es-CO" sz="3200" dirty="0">
              <a:latin typeface="Snap ITC" panose="04040A07060A02020202" pitchFamily="82" charset="0"/>
            </a:endParaRPr>
          </a:p>
        </p:txBody>
      </p:sp>
      <p:sp>
        <p:nvSpPr>
          <p:cNvPr id="29" name="28 Abrir llave"/>
          <p:cNvSpPr/>
          <p:nvPr/>
        </p:nvSpPr>
        <p:spPr>
          <a:xfrm rot="16200000">
            <a:off x="1373519" y="1266259"/>
            <a:ext cx="180000" cy="1314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30" name="29 CuadroTexto"/>
          <p:cNvSpPr txBox="1"/>
          <p:nvPr/>
        </p:nvSpPr>
        <p:spPr>
          <a:xfrm>
            <a:off x="806285" y="2022050"/>
            <a:ext cx="1314469" cy="369332"/>
          </a:xfrm>
          <a:prstGeom prst="rect">
            <a:avLst/>
          </a:prstGeom>
          <a:noFill/>
        </p:spPr>
        <p:txBody>
          <a:bodyPr wrap="square" rtlCol="0">
            <a:spAutoFit/>
          </a:bodyPr>
          <a:lstStyle/>
          <a:p>
            <a:r>
              <a:rPr lang="es-CO" dirty="0" smtClean="0">
                <a:solidFill>
                  <a:srgbClr val="FF0000"/>
                </a:solidFill>
                <a:latin typeface="Snap ITC" panose="04040A07060A02020202" pitchFamily="82" charset="0"/>
              </a:rPr>
              <a:t>1 + 3 </a:t>
            </a:r>
            <a:r>
              <a:rPr lang="es-CO" dirty="0" smtClean="0">
                <a:solidFill>
                  <a:srgbClr val="FF0000"/>
                </a:solidFill>
                <a:latin typeface="Snap ITC" panose="04040A07060A02020202" pitchFamily="82" charset="0"/>
                <a:sym typeface="Symbol"/>
              </a:rPr>
              <a:t> 0</a:t>
            </a:r>
            <a:endParaRPr lang="es-CO" dirty="0">
              <a:solidFill>
                <a:srgbClr val="FF0000"/>
              </a:solidFill>
              <a:latin typeface="Snap ITC" panose="04040A07060A02020202" pitchFamily="82" charset="0"/>
            </a:endParaRPr>
          </a:p>
        </p:txBody>
      </p:sp>
      <p:sp>
        <p:nvSpPr>
          <p:cNvPr id="31" name="30 CuadroTexto"/>
          <p:cNvSpPr txBox="1"/>
          <p:nvPr/>
        </p:nvSpPr>
        <p:spPr>
          <a:xfrm>
            <a:off x="2651738" y="1338483"/>
            <a:ext cx="540533" cy="584775"/>
          </a:xfrm>
          <a:prstGeom prst="rect">
            <a:avLst/>
          </a:prstGeom>
          <a:noFill/>
        </p:spPr>
        <p:txBody>
          <a:bodyPr wrap="none" rtlCol="0">
            <a:spAutoFit/>
          </a:bodyPr>
          <a:lstStyle/>
          <a:p>
            <a:r>
              <a:rPr lang="es-CO" sz="3200" dirty="0" smtClean="0">
                <a:latin typeface="Snap ITC" panose="04040A07060A02020202" pitchFamily="82" charset="0"/>
              </a:rPr>
              <a:t>4</a:t>
            </a:r>
            <a:endParaRPr lang="es-CO" sz="3200" dirty="0">
              <a:latin typeface="Snap ITC" panose="04040A07060A02020202" pitchFamily="82" charset="0"/>
            </a:endParaRPr>
          </a:p>
        </p:txBody>
      </p:sp>
      <p:sp>
        <p:nvSpPr>
          <p:cNvPr id="32" name="31 Abrir llave"/>
          <p:cNvSpPr/>
          <p:nvPr/>
        </p:nvSpPr>
        <p:spPr>
          <a:xfrm rot="16200000">
            <a:off x="2844280" y="1302028"/>
            <a:ext cx="155449" cy="124246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33" name="32 CuadroTexto"/>
          <p:cNvSpPr txBox="1"/>
          <p:nvPr/>
        </p:nvSpPr>
        <p:spPr>
          <a:xfrm>
            <a:off x="2264771" y="2022050"/>
            <a:ext cx="1314469" cy="369332"/>
          </a:xfrm>
          <a:prstGeom prst="rect">
            <a:avLst/>
          </a:prstGeom>
          <a:noFill/>
        </p:spPr>
        <p:txBody>
          <a:bodyPr wrap="square" rtlCol="0">
            <a:spAutoFit/>
          </a:bodyPr>
          <a:lstStyle/>
          <a:p>
            <a:r>
              <a:rPr lang="es-CO" dirty="0" smtClean="0">
                <a:solidFill>
                  <a:srgbClr val="FF0000"/>
                </a:solidFill>
                <a:latin typeface="Snap ITC" panose="04040A07060A02020202" pitchFamily="82" charset="0"/>
              </a:rPr>
              <a:t>1 + 3 </a:t>
            </a:r>
            <a:r>
              <a:rPr lang="es-CO" dirty="0" smtClean="0">
                <a:solidFill>
                  <a:srgbClr val="FF0000"/>
                </a:solidFill>
                <a:latin typeface="Snap ITC" panose="04040A07060A02020202" pitchFamily="82" charset="0"/>
                <a:sym typeface="Symbol"/>
              </a:rPr>
              <a:t> 1</a:t>
            </a:r>
            <a:endParaRPr lang="es-CO" dirty="0">
              <a:solidFill>
                <a:srgbClr val="FF0000"/>
              </a:solidFill>
              <a:latin typeface="Snap ITC" panose="04040A07060A02020202" pitchFamily="82" charset="0"/>
            </a:endParaRPr>
          </a:p>
        </p:txBody>
      </p:sp>
      <p:sp>
        <p:nvSpPr>
          <p:cNvPr id="34" name="33 CuadroTexto"/>
          <p:cNvSpPr txBox="1"/>
          <p:nvPr/>
        </p:nvSpPr>
        <p:spPr>
          <a:xfrm>
            <a:off x="4100896" y="1338482"/>
            <a:ext cx="503664" cy="584775"/>
          </a:xfrm>
          <a:prstGeom prst="rect">
            <a:avLst/>
          </a:prstGeom>
          <a:noFill/>
        </p:spPr>
        <p:txBody>
          <a:bodyPr wrap="none" rtlCol="0">
            <a:spAutoFit/>
          </a:bodyPr>
          <a:lstStyle/>
          <a:p>
            <a:r>
              <a:rPr lang="es-CO" sz="3200" dirty="0" smtClean="0">
                <a:latin typeface="Snap ITC" panose="04040A07060A02020202" pitchFamily="82" charset="0"/>
              </a:rPr>
              <a:t>7</a:t>
            </a:r>
            <a:endParaRPr lang="es-CO" sz="3200" dirty="0">
              <a:latin typeface="Snap ITC" panose="04040A07060A02020202" pitchFamily="82" charset="0"/>
            </a:endParaRPr>
          </a:p>
        </p:txBody>
      </p:sp>
      <p:sp>
        <p:nvSpPr>
          <p:cNvPr id="35" name="34 Abrir llave"/>
          <p:cNvSpPr/>
          <p:nvPr/>
        </p:nvSpPr>
        <p:spPr>
          <a:xfrm rot="16200000">
            <a:off x="4275003" y="1314304"/>
            <a:ext cx="155449" cy="124246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36" name="35 CuadroTexto"/>
          <p:cNvSpPr txBox="1"/>
          <p:nvPr/>
        </p:nvSpPr>
        <p:spPr>
          <a:xfrm>
            <a:off x="3695494" y="2013259"/>
            <a:ext cx="1314469" cy="369332"/>
          </a:xfrm>
          <a:prstGeom prst="rect">
            <a:avLst/>
          </a:prstGeom>
          <a:noFill/>
        </p:spPr>
        <p:txBody>
          <a:bodyPr wrap="square" rtlCol="0">
            <a:spAutoFit/>
          </a:bodyPr>
          <a:lstStyle/>
          <a:p>
            <a:r>
              <a:rPr lang="es-CO" dirty="0" smtClean="0">
                <a:solidFill>
                  <a:srgbClr val="FF0000"/>
                </a:solidFill>
                <a:latin typeface="Snap ITC" panose="04040A07060A02020202" pitchFamily="82" charset="0"/>
              </a:rPr>
              <a:t>1 + 3 </a:t>
            </a:r>
            <a:r>
              <a:rPr lang="es-CO" dirty="0" smtClean="0">
                <a:solidFill>
                  <a:srgbClr val="FF0000"/>
                </a:solidFill>
                <a:latin typeface="Snap ITC" panose="04040A07060A02020202" pitchFamily="82" charset="0"/>
                <a:sym typeface="Symbol"/>
              </a:rPr>
              <a:t> 2</a:t>
            </a:r>
            <a:endParaRPr lang="es-CO" dirty="0">
              <a:solidFill>
                <a:srgbClr val="FF0000"/>
              </a:solidFill>
              <a:latin typeface="Snap ITC" panose="04040A07060A02020202" pitchFamily="82" charset="0"/>
            </a:endParaRPr>
          </a:p>
        </p:txBody>
      </p:sp>
      <p:sp>
        <p:nvSpPr>
          <p:cNvPr id="37" name="36 CuadroTexto"/>
          <p:cNvSpPr txBox="1"/>
          <p:nvPr/>
        </p:nvSpPr>
        <p:spPr>
          <a:xfrm>
            <a:off x="5437897" y="1338484"/>
            <a:ext cx="728854" cy="584775"/>
          </a:xfrm>
          <a:prstGeom prst="rect">
            <a:avLst/>
          </a:prstGeom>
          <a:noFill/>
        </p:spPr>
        <p:txBody>
          <a:bodyPr wrap="none" rtlCol="0">
            <a:spAutoFit/>
          </a:bodyPr>
          <a:lstStyle/>
          <a:p>
            <a:r>
              <a:rPr lang="es-CO" sz="3200" dirty="0" smtClean="0">
                <a:latin typeface="Snap ITC" panose="04040A07060A02020202" pitchFamily="82" charset="0"/>
              </a:rPr>
              <a:t>10</a:t>
            </a:r>
            <a:endParaRPr lang="es-CO" sz="3200" dirty="0">
              <a:latin typeface="Snap ITC" panose="04040A07060A02020202" pitchFamily="82" charset="0"/>
            </a:endParaRPr>
          </a:p>
        </p:txBody>
      </p:sp>
      <p:sp>
        <p:nvSpPr>
          <p:cNvPr id="38" name="37 Abrir llave"/>
          <p:cNvSpPr/>
          <p:nvPr/>
        </p:nvSpPr>
        <p:spPr>
          <a:xfrm rot="16200000">
            <a:off x="5724600" y="1323095"/>
            <a:ext cx="155449" cy="124246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39" name="38 CuadroTexto"/>
          <p:cNvSpPr txBox="1"/>
          <p:nvPr/>
        </p:nvSpPr>
        <p:spPr>
          <a:xfrm>
            <a:off x="5145091" y="2022050"/>
            <a:ext cx="1314469" cy="369332"/>
          </a:xfrm>
          <a:prstGeom prst="rect">
            <a:avLst/>
          </a:prstGeom>
          <a:noFill/>
        </p:spPr>
        <p:txBody>
          <a:bodyPr wrap="square" rtlCol="0">
            <a:spAutoFit/>
          </a:bodyPr>
          <a:lstStyle/>
          <a:p>
            <a:r>
              <a:rPr lang="es-CO" dirty="0" smtClean="0">
                <a:solidFill>
                  <a:srgbClr val="FF0000"/>
                </a:solidFill>
                <a:latin typeface="Snap ITC" panose="04040A07060A02020202" pitchFamily="82" charset="0"/>
              </a:rPr>
              <a:t>1 + 3 </a:t>
            </a:r>
            <a:r>
              <a:rPr lang="es-CO" dirty="0" smtClean="0">
                <a:solidFill>
                  <a:srgbClr val="FF0000"/>
                </a:solidFill>
                <a:latin typeface="Snap ITC" panose="04040A07060A02020202" pitchFamily="82" charset="0"/>
                <a:sym typeface="Symbol"/>
              </a:rPr>
              <a:t> 3</a:t>
            </a:r>
            <a:endParaRPr lang="es-CO" dirty="0">
              <a:solidFill>
                <a:srgbClr val="FF0000"/>
              </a:solidFill>
              <a:latin typeface="Snap ITC" panose="04040A07060A02020202" pitchFamily="82" charset="0"/>
            </a:endParaRPr>
          </a:p>
        </p:txBody>
      </p:sp>
      <p:sp>
        <p:nvSpPr>
          <p:cNvPr id="40" name="39 CuadroTexto"/>
          <p:cNvSpPr txBox="1"/>
          <p:nvPr/>
        </p:nvSpPr>
        <p:spPr>
          <a:xfrm>
            <a:off x="6469610" y="1738591"/>
            <a:ext cx="463588" cy="369332"/>
          </a:xfrm>
          <a:prstGeom prst="rect">
            <a:avLst/>
          </a:prstGeom>
          <a:noFill/>
        </p:spPr>
        <p:txBody>
          <a:bodyPr wrap="none" rtlCol="0">
            <a:spAutoFit/>
          </a:bodyPr>
          <a:lstStyle/>
          <a:p>
            <a:r>
              <a:rPr lang="es-CO" dirty="0" smtClean="0">
                <a:latin typeface="Snap ITC" panose="04040A07060A02020202" pitchFamily="82" charset="0"/>
              </a:rPr>
              <a:t>…</a:t>
            </a:r>
            <a:endParaRPr lang="es-CO" dirty="0">
              <a:latin typeface="Snap ITC" panose="04040A07060A02020202" pitchFamily="82" charset="0"/>
            </a:endParaRPr>
          </a:p>
        </p:txBody>
      </p:sp>
      <p:sp>
        <p:nvSpPr>
          <p:cNvPr id="41" name="40 CuadroTexto"/>
          <p:cNvSpPr txBox="1"/>
          <p:nvPr/>
        </p:nvSpPr>
        <p:spPr>
          <a:xfrm>
            <a:off x="7159694" y="1338481"/>
            <a:ext cx="880177" cy="584775"/>
          </a:xfrm>
          <a:prstGeom prst="rect">
            <a:avLst/>
          </a:prstGeom>
          <a:noFill/>
        </p:spPr>
        <p:txBody>
          <a:bodyPr wrap="none" rtlCol="0">
            <a:spAutoFit/>
          </a:bodyPr>
          <a:lstStyle/>
          <a:p>
            <a:r>
              <a:rPr lang="es-CO" sz="3200" dirty="0" smtClean="0">
                <a:latin typeface="Snap ITC" panose="04040A07060A02020202" pitchFamily="82" charset="0"/>
              </a:rPr>
              <a:t>34</a:t>
            </a:r>
            <a:endParaRPr lang="es-CO" sz="3200" dirty="0">
              <a:latin typeface="Snap ITC" panose="04040A07060A02020202" pitchFamily="82" charset="0"/>
            </a:endParaRPr>
          </a:p>
        </p:txBody>
      </p:sp>
      <p:sp>
        <p:nvSpPr>
          <p:cNvPr id="42" name="41 Abrir llave"/>
          <p:cNvSpPr/>
          <p:nvPr/>
        </p:nvSpPr>
        <p:spPr>
          <a:xfrm rot="16200000">
            <a:off x="7522057" y="1323095"/>
            <a:ext cx="155449" cy="124246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43" name="42 CuadroTexto"/>
          <p:cNvSpPr txBox="1"/>
          <p:nvPr/>
        </p:nvSpPr>
        <p:spPr>
          <a:xfrm>
            <a:off x="6939978" y="2013259"/>
            <a:ext cx="1397737" cy="369332"/>
          </a:xfrm>
          <a:prstGeom prst="rect">
            <a:avLst/>
          </a:prstGeom>
          <a:noFill/>
        </p:spPr>
        <p:txBody>
          <a:bodyPr wrap="square" rtlCol="0">
            <a:spAutoFit/>
          </a:bodyPr>
          <a:lstStyle/>
          <a:p>
            <a:r>
              <a:rPr lang="es-CO" dirty="0" smtClean="0">
                <a:solidFill>
                  <a:srgbClr val="FF0000"/>
                </a:solidFill>
                <a:latin typeface="Snap ITC" panose="04040A07060A02020202" pitchFamily="82" charset="0"/>
              </a:rPr>
              <a:t>1 + 3 </a:t>
            </a:r>
            <a:r>
              <a:rPr lang="es-CO" dirty="0" smtClean="0">
                <a:solidFill>
                  <a:srgbClr val="FF0000"/>
                </a:solidFill>
                <a:latin typeface="Snap ITC" panose="04040A07060A02020202" pitchFamily="82" charset="0"/>
                <a:sym typeface="Symbol"/>
              </a:rPr>
              <a:t> 11</a:t>
            </a:r>
            <a:endParaRPr lang="es-CO" dirty="0">
              <a:solidFill>
                <a:srgbClr val="FF0000"/>
              </a:solidFill>
              <a:latin typeface="Snap ITC" panose="04040A07060A02020202" pitchFamily="82" charset="0"/>
            </a:endParaRPr>
          </a:p>
        </p:txBody>
      </p:sp>
      <p:sp>
        <p:nvSpPr>
          <p:cNvPr id="44" name="Text Box 33"/>
          <p:cNvSpPr txBox="1">
            <a:spLocks noChangeArrowheads="1"/>
          </p:cNvSpPr>
          <p:nvPr/>
        </p:nvSpPr>
        <p:spPr bwMode="auto">
          <a:xfrm>
            <a:off x="752577" y="2484185"/>
            <a:ext cx="7638847" cy="584775"/>
          </a:xfrm>
          <a:prstGeom prst="rect">
            <a:avLst/>
          </a:prstGeom>
          <a:solidFill>
            <a:srgbClr val="FFFF00"/>
          </a:solidFill>
          <a:ln>
            <a:solidFill>
              <a:schemeClr val="tx1"/>
            </a:solidFill>
          </a:ln>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a:latin typeface="Snap ITC" panose="04040A07060A02020202" pitchFamily="82" charset="0"/>
              </a:rPr>
              <a:t>A = </a:t>
            </a:r>
            <a:r>
              <a:rPr lang="es-ES" altLang="es-CO" b="1" dirty="0" smtClean="0">
                <a:latin typeface="Snap ITC" panose="04040A07060A02020202" pitchFamily="82" charset="0"/>
              </a:rPr>
              <a:t>{1 + 3n | n </a:t>
            </a:r>
            <a:r>
              <a:rPr lang="es-ES" altLang="es-CO" b="1" dirty="0" smtClean="0">
                <a:latin typeface="Snap ITC" panose="04040A07060A02020202" pitchFamily="82" charset="0"/>
                <a:sym typeface="Symbol"/>
              </a:rPr>
              <a:t> </a:t>
            </a:r>
            <a:r>
              <a:rPr lang="es-ES" altLang="es-CO" b="1" dirty="0" smtClean="0">
                <a:latin typeface="Snap ITC" panose="04040A07060A02020202" pitchFamily="82" charset="0"/>
                <a:sym typeface="MT Symbol"/>
              </a:rPr>
              <a:t>Z </a:t>
            </a:r>
            <a:r>
              <a:rPr lang="es-ES" altLang="es-CO" b="1" dirty="0" smtClean="0">
                <a:latin typeface="Snap ITC" panose="04040A07060A02020202" pitchFamily="82" charset="0"/>
                <a:sym typeface="Symbol"/>
              </a:rPr>
              <a:t></a:t>
            </a:r>
            <a:r>
              <a:rPr lang="es-ES" altLang="es-CO" b="1" dirty="0" smtClean="0">
                <a:latin typeface="Snap ITC" panose="04040A07060A02020202" pitchFamily="82" charset="0"/>
                <a:sym typeface="MT Symbol"/>
              </a:rPr>
              <a:t> </a:t>
            </a:r>
            <a:r>
              <a:rPr lang="es-ES" altLang="es-CO" b="1" dirty="0">
                <a:latin typeface="Snap ITC" panose="04040A07060A02020202" pitchFamily="82" charset="0"/>
                <a:sym typeface="MT Symbol"/>
              </a:rPr>
              <a:t>0 </a:t>
            </a:r>
            <a:r>
              <a:rPr lang="es-ES" altLang="es-CO" b="1" dirty="0" smtClean="0">
                <a:latin typeface="Snap ITC" panose="04040A07060A02020202" pitchFamily="82" charset="0"/>
                <a:sym typeface="Symbol"/>
              </a:rPr>
              <a:t></a:t>
            </a:r>
            <a:r>
              <a:rPr lang="es-ES" altLang="es-CO" b="1" dirty="0" smtClean="0">
                <a:latin typeface="Snap ITC" panose="04040A07060A02020202" pitchFamily="82" charset="0"/>
                <a:sym typeface="MT Symbol"/>
              </a:rPr>
              <a:t> </a:t>
            </a:r>
            <a:r>
              <a:rPr lang="es-ES" altLang="es-CO" b="1" dirty="0">
                <a:latin typeface="Snap ITC" panose="04040A07060A02020202" pitchFamily="82" charset="0"/>
                <a:sym typeface="MT Symbol"/>
              </a:rPr>
              <a:t>n </a:t>
            </a:r>
            <a:r>
              <a:rPr lang="es-ES" altLang="es-CO" b="1" dirty="0" smtClean="0">
                <a:latin typeface="Snap ITC" panose="04040A07060A02020202" pitchFamily="82" charset="0"/>
                <a:sym typeface="Symbol"/>
              </a:rPr>
              <a:t></a:t>
            </a:r>
            <a:r>
              <a:rPr lang="es-ES" altLang="es-CO" b="1" dirty="0" smtClean="0">
                <a:latin typeface="Snap ITC" panose="04040A07060A02020202" pitchFamily="82" charset="0"/>
                <a:sym typeface="MT Symbol"/>
              </a:rPr>
              <a:t> </a:t>
            </a:r>
            <a:r>
              <a:rPr lang="es-ES" altLang="es-CO" b="1" dirty="0">
                <a:latin typeface="Snap ITC" panose="04040A07060A02020202" pitchFamily="82" charset="0"/>
                <a:sym typeface="MT Symbol"/>
              </a:rPr>
              <a:t>11}</a:t>
            </a:r>
          </a:p>
        </p:txBody>
      </p:sp>
      <p:sp>
        <p:nvSpPr>
          <p:cNvPr id="45" name="44 CuadroTexto"/>
          <p:cNvSpPr txBox="1"/>
          <p:nvPr/>
        </p:nvSpPr>
        <p:spPr>
          <a:xfrm>
            <a:off x="1937475" y="4363499"/>
            <a:ext cx="492443" cy="584775"/>
          </a:xfrm>
          <a:prstGeom prst="rect">
            <a:avLst/>
          </a:prstGeom>
          <a:noFill/>
        </p:spPr>
        <p:txBody>
          <a:bodyPr wrap="none" rtlCol="0">
            <a:spAutoFit/>
          </a:bodyPr>
          <a:lstStyle/>
          <a:p>
            <a:r>
              <a:rPr lang="es-CO" sz="3200" dirty="0" smtClean="0">
                <a:latin typeface="Snap ITC" panose="04040A07060A02020202" pitchFamily="82" charset="0"/>
              </a:rPr>
              <a:t>2</a:t>
            </a:r>
            <a:endParaRPr lang="es-CO" sz="3200" dirty="0">
              <a:latin typeface="Snap ITC" panose="04040A07060A02020202" pitchFamily="82" charset="0"/>
            </a:endParaRPr>
          </a:p>
        </p:txBody>
      </p:sp>
      <p:sp>
        <p:nvSpPr>
          <p:cNvPr id="46" name="45 Abrir llave"/>
          <p:cNvSpPr/>
          <p:nvPr/>
        </p:nvSpPr>
        <p:spPr>
          <a:xfrm rot="16200000">
            <a:off x="2037506" y="4557957"/>
            <a:ext cx="292386" cy="81338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47" name="46 CuadroTexto"/>
          <p:cNvSpPr txBox="1"/>
          <p:nvPr/>
        </p:nvSpPr>
        <p:spPr>
          <a:xfrm>
            <a:off x="1777004" y="5015391"/>
            <a:ext cx="813387" cy="369332"/>
          </a:xfrm>
          <a:prstGeom prst="rect">
            <a:avLst/>
          </a:prstGeom>
          <a:noFill/>
        </p:spPr>
        <p:txBody>
          <a:bodyPr wrap="square" rtlCol="0">
            <a:spAutoFit/>
          </a:bodyPr>
          <a:lstStyle/>
          <a:p>
            <a:r>
              <a:rPr lang="es-CO" dirty="0" smtClean="0">
                <a:solidFill>
                  <a:srgbClr val="FF0000"/>
                </a:solidFill>
                <a:latin typeface="Snap ITC" panose="04040A07060A02020202" pitchFamily="82" charset="0"/>
              </a:rPr>
              <a:t>2 </a:t>
            </a:r>
            <a:r>
              <a:rPr lang="es-CO" dirty="0" smtClean="0">
                <a:solidFill>
                  <a:srgbClr val="FF0000"/>
                </a:solidFill>
                <a:latin typeface="Snap ITC" panose="04040A07060A02020202" pitchFamily="82" charset="0"/>
                <a:sym typeface="Symbol"/>
              </a:rPr>
              <a:t> 1</a:t>
            </a:r>
            <a:endParaRPr lang="es-CO" dirty="0">
              <a:solidFill>
                <a:srgbClr val="FF0000"/>
              </a:solidFill>
              <a:latin typeface="Snap ITC" panose="04040A07060A02020202" pitchFamily="82" charset="0"/>
            </a:endParaRPr>
          </a:p>
        </p:txBody>
      </p:sp>
      <p:sp>
        <p:nvSpPr>
          <p:cNvPr id="48" name="47 CuadroTexto"/>
          <p:cNvSpPr txBox="1"/>
          <p:nvPr/>
        </p:nvSpPr>
        <p:spPr>
          <a:xfrm>
            <a:off x="2959477" y="4363499"/>
            <a:ext cx="540533" cy="584775"/>
          </a:xfrm>
          <a:prstGeom prst="rect">
            <a:avLst/>
          </a:prstGeom>
          <a:noFill/>
        </p:spPr>
        <p:txBody>
          <a:bodyPr wrap="none" rtlCol="0">
            <a:spAutoFit/>
          </a:bodyPr>
          <a:lstStyle/>
          <a:p>
            <a:r>
              <a:rPr lang="es-CO" sz="3200" dirty="0" smtClean="0">
                <a:latin typeface="Snap ITC" panose="04040A07060A02020202" pitchFamily="82" charset="0"/>
              </a:rPr>
              <a:t>4</a:t>
            </a:r>
            <a:endParaRPr lang="es-CO" sz="3200" dirty="0">
              <a:latin typeface="Snap ITC" panose="04040A07060A02020202" pitchFamily="82" charset="0"/>
            </a:endParaRPr>
          </a:p>
        </p:txBody>
      </p:sp>
      <p:sp>
        <p:nvSpPr>
          <p:cNvPr id="49" name="48 Abrir llave"/>
          <p:cNvSpPr/>
          <p:nvPr/>
        </p:nvSpPr>
        <p:spPr>
          <a:xfrm rot="16200000">
            <a:off x="3083551" y="4520051"/>
            <a:ext cx="292386" cy="8892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50" name="49 CuadroTexto"/>
          <p:cNvSpPr txBox="1"/>
          <p:nvPr/>
        </p:nvSpPr>
        <p:spPr>
          <a:xfrm>
            <a:off x="2785143" y="5015391"/>
            <a:ext cx="887365" cy="369332"/>
          </a:xfrm>
          <a:prstGeom prst="rect">
            <a:avLst/>
          </a:prstGeom>
          <a:noFill/>
        </p:spPr>
        <p:txBody>
          <a:bodyPr wrap="square" rtlCol="0">
            <a:spAutoFit/>
          </a:bodyPr>
          <a:lstStyle/>
          <a:p>
            <a:r>
              <a:rPr lang="es-CO" dirty="0" smtClean="0">
                <a:solidFill>
                  <a:srgbClr val="FF0000"/>
                </a:solidFill>
                <a:latin typeface="Snap ITC" panose="04040A07060A02020202" pitchFamily="82" charset="0"/>
              </a:rPr>
              <a:t>2 </a:t>
            </a:r>
            <a:r>
              <a:rPr lang="es-CO" dirty="0" smtClean="0">
                <a:solidFill>
                  <a:srgbClr val="FF0000"/>
                </a:solidFill>
                <a:latin typeface="Snap ITC" panose="04040A07060A02020202" pitchFamily="82" charset="0"/>
                <a:sym typeface="Symbol"/>
              </a:rPr>
              <a:t> 2</a:t>
            </a:r>
            <a:endParaRPr lang="es-CO" dirty="0">
              <a:solidFill>
                <a:srgbClr val="FF0000"/>
              </a:solidFill>
              <a:latin typeface="Snap ITC" panose="04040A07060A02020202" pitchFamily="82" charset="0"/>
            </a:endParaRPr>
          </a:p>
        </p:txBody>
      </p:sp>
      <p:sp>
        <p:nvSpPr>
          <p:cNvPr id="51" name="50 CuadroTexto"/>
          <p:cNvSpPr txBox="1"/>
          <p:nvPr/>
        </p:nvSpPr>
        <p:spPr>
          <a:xfrm>
            <a:off x="4043523" y="4363363"/>
            <a:ext cx="529312" cy="584775"/>
          </a:xfrm>
          <a:prstGeom prst="rect">
            <a:avLst/>
          </a:prstGeom>
          <a:noFill/>
        </p:spPr>
        <p:txBody>
          <a:bodyPr wrap="none" rtlCol="0">
            <a:spAutoFit/>
          </a:bodyPr>
          <a:lstStyle/>
          <a:p>
            <a:r>
              <a:rPr lang="es-CO" sz="3200" dirty="0" smtClean="0">
                <a:latin typeface="Snap ITC" panose="04040A07060A02020202" pitchFamily="82" charset="0"/>
              </a:rPr>
              <a:t>6</a:t>
            </a:r>
            <a:endParaRPr lang="es-CO" sz="3200" dirty="0">
              <a:latin typeface="Snap ITC" panose="04040A07060A02020202" pitchFamily="82" charset="0"/>
            </a:endParaRPr>
          </a:p>
        </p:txBody>
      </p:sp>
      <p:sp>
        <p:nvSpPr>
          <p:cNvPr id="52" name="51 Abrir llave"/>
          <p:cNvSpPr/>
          <p:nvPr/>
        </p:nvSpPr>
        <p:spPr>
          <a:xfrm rot="16200000">
            <a:off x="4161986" y="4518251"/>
            <a:ext cx="292386" cy="8928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53" name="52 CuadroTexto"/>
          <p:cNvSpPr txBox="1"/>
          <p:nvPr/>
        </p:nvSpPr>
        <p:spPr>
          <a:xfrm>
            <a:off x="3861778" y="5015391"/>
            <a:ext cx="890850" cy="369332"/>
          </a:xfrm>
          <a:prstGeom prst="rect">
            <a:avLst/>
          </a:prstGeom>
          <a:noFill/>
        </p:spPr>
        <p:txBody>
          <a:bodyPr wrap="square" rtlCol="0">
            <a:spAutoFit/>
          </a:bodyPr>
          <a:lstStyle/>
          <a:p>
            <a:r>
              <a:rPr lang="es-CO" dirty="0" smtClean="0">
                <a:solidFill>
                  <a:srgbClr val="FF0000"/>
                </a:solidFill>
                <a:latin typeface="Snap ITC" panose="04040A07060A02020202" pitchFamily="82" charset="0"/>
              </a:rPr>
              <a:t>2 </a:t>
            </a:r>
            <a:r>
              <a:rPr lang="es-CO" dirty="0" smtClean="0">
                <a:solidFill>
                  <a:srgbClr val="FF0000"/>
                </a:solidFill>
                <a:latin typeface="Snap ITC" panose="04040A07060A02020202" pitchFamily="82" charset="0"/>
                <a:sym typeface="Symbol"/>
              </a:rPr>
              <a:t> 3</a:t>
            </a:r>
            <a:endParaRPr lang="es-CO" dirty="0">
              <a:solidFill>
                <a:srgbClr val="FF0000"/>
              </a:solidFill>
              <a:latin typeface="Snap ITC" panose="04040A07060A02020202" pitchFamily="82" charset="0"/>
            </a:endParaRPr>
          </a:p>
        </p:txBody>
      </p:sp>
      <p:sp>
        <p:nvSpPr>
          <p:cNvPr id="54" name="53 CuadroTexto"/>
          <p:cNvSpPr txBox="1"/>
          <p:nvPr/>
        </p:nvSpPr>
        <p:spPr>
          <a:xfrm>
            <a:off x="5189944" y="4363362"/>
            <a:ext cx="534121" cy="584775"/>
          </a:xfrm>
          <a:prstGeom prst="rect">
            <a:avLst/>
          </a:prstGeom>
          <a:noFill/>
        </p:spPr>
        <p:txBody>
          <a:bodyPr wrap="none" rtlCol="0">
            <a:spAutoFit/>
          </a:bodyPr>
          <a:lstStyle/>
          <a:p>
            <a:r>
              <a:rPr lang="es-CO" sz="3200" dirty="0" smtClean="0">
                <a:latin typeface="Snap ITC" panose="04040A07060A02020202" pitchFamily="82" charset="0"/>
              </a:rPr>
              <a:t>8</a:t>
            </a:r>
            <a:endParaRPr lang="es-CO" sz="3200" dirty="0">
              <a:latin typeface="Snap ITC" panose="04040A07060A02020202" pitchFamily="82" charset="0"/>
            </a:endParaRPr>
          </a:p>
        </p:txBody>
      </p:sp>
      <p:sp>
        <p:nvSpPr>
          <p:cNvPr id="55" name="54 Abrir llave"/>
          <p:cNvSpPr/>
          <p:nvPr/>
        </p:nvSpPr>
        <p:spPr>
          <a:xfrm rot="16200000">
            <a:off x="5310812" y="4509251"/>
            <a:ext cx="292386" cy="9108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56" name="55 CuadroTexto"/>
          <p:cNvSpPr txBox="1"/>
          <p:nvPr/>
        </p:nvSpPr>
        <p:spPr>
          <a:xfrm>
            <a:off x="5001604" y="5015391"/>
            <a:ext cx="909068" cy="369332"/>
          </a:xfrm>
          <a:prstGeom prst="rect">
            <a:avLst/>
          </a:prstGeom>
          <a:noFill/>
        </p:spPr>
        <p:txBody>
          <a:bodyPr wrap="square" rtlCol="0">
            <a:spAutoFit/>
          </a:bodyPr>
          <a:lstStyle/>
          <a:p>
            <a:r>
              <a:rPr lang="es-CO" dirty="0" smtClean="0">
                <a:solidFill>
                  <a:srgbClr val="FF0000"/>
                </a:solidFill>
                <a:latin typeface="Snap ITC" panose="04040A07060A02020202" pitchFamily="82" charset="0"/>
              </a:rPr>
              <a:t>2 </a:t>
            </a:r>
            <a:r>
              <a:rPr lang="es-CO" dirty="0" smtClean="0">
                <a:solidFill>
                  <a:srgbClr val="FF0000"/>
                </a:solidFill>
                <a:latin typeface="Snap ITC" panose="04040A07060A02020202" pitchFamily="82" charset="0"/>
                <a:sym typeface="Symbol"/>
              </a:rPr>
              <a:t> 4</a:t>
            </a:r>
            <a:endParaRPr lang="es-CO" dirty="0">
              <a:solidFill>
                <a:srgbClr val="FF0000"/>
              </a:solidFill>
              <a:latin typeface="Snap ITC" panose="04040A07060A02020202" pitchFamily="82" charset="0"/>
            </a:endParaRPr>
          </a:p>
        </p:txBody>
      </p:sp>
      <p:sp>
        <p:nvSpPr>
          <p:cNvPr id="57" name="56 CuadroTexto"/>
          <p:cNvSpPr txBox="1"/>
          <p:nvPr/>
        </p:nvSpPr>
        <p:spPr>
          <a:xfrm>
            <a:off x="5912405" y="4725144"/>
            <a:ext cx="463588" cy="369332"/>
          </a:xfrm>
          <a:prstGeom prst="rect">
            <a:avLst/>
          </a:prstGeom>
          <a:noFill/>
        </p:spPr>
        <p:txBody>
          <a:bodyPr wrap="none" rtlCol="0">
            <a:spAutoFit/>
          </a:bodyPr>
          <a:lstStyle/>
          <a:p>
            <a:r>
              <a:rPr lang="es-CO" dirty="0" smtClean="0">
                <a:latin typeface="Snap ITC" panose="04040A07060A02020202" pitchFamily="82" charset="0"/>
              </a:rPr>
              <a:t>…</a:t>
            </a:r>
            <a:endParaRPr lang="es-CO" dirty="0">
              <a:latin typeface="Snap ITC" panose="04040A07060A02020202" pitchFamily="82" charset="0"/>
            </a:endParaRPr>
          </a:p>
        </p:txBody>
      </p:sp>
      <p:sp>
        <p:nvSpPr>
          <p:cNvPr id="60" name="59 CuadroTexto"/>
          <p:cNvSpPr txBox="1"/>
          <p:nvPr/>
        </p:nvSpPr>
        <p:spPr>
          <a:xfrm>
            <a:off x="6538239" y="4363361"/>
            <a:ext cx="837089" cy="584775"/>
          </a:xfrm>
          <a:prstGeom prst="rect">
            <a:avLst/>
          </a:prstGeom>
          <a:noFill/>
        </p:spPr>
        <p:txBody>
          <a:bodyPr wrap="none" rtlCol="0">
            <a:spAutoFit/>
          </a:bodyPr>
          <a:lstStyle/>
          <a:p>
            <a:r>
              <a:rPr lang="es-CO" sz="3200" dirty="0" smtClean="0">
                <a:latin typeface="Snap ITC" panose="04040A07060A02020202" pitchFamily="82" charset="0"/>
              </a:rPr>
              <a:t>26</a:t>
            </a:r>
            <a:endParaRPr lang="es-CO" sz="3200" dirty="0">
              <a:latin typeface="Snap ITC" panose="04040A07060A02020202" pitchFamily="82" charset="0"/>
            </a:endParaRPr>
          </a:p>
        </p:txBody>
      </p:sp>
      <p:sp>
        <p:nvSpPr>
          <p:cNvPr id="61" name="60 Abrir llave"/>
          <p:cNvSpPr/>
          <p:nvPr/>
        </p:nvSpPr>
        <p:spPr>
          <a:xfrm rot="16200000">
            <a:off x="6810058" y="4469651"/>
            <a:ext cx="292386" cy="99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62" name="61 CuadroTexto"/>
          <p:cNvSpPr txBox="1"/>
          <p:nvPr/>
        </p:nvSpPr>
        <p:spPr>
          <a:xfrm>
            <a:off x="6461249" y="5015391"/>
            <a:ext cx="991071" cy="369332"/>
          </a:xfrm>
          <a:prstGeom prst="rect">
            <a:avLst/>
          </a:prstGeom>
          <a:noFill/>
        </p:spPr>
        <p:txBody>
          <a:bodyPr wrap="square" rtlCol="0">
            <a:spAutoFit/>
          </a:bodyPr>
          <a:lstStyle/>
          <a:p>
            <a:r>
              <a:rPr lang="es-CO" dirty="0" smtClean="0">
                <a:solidFill>
                  <a:srgbClr val="FF0000"/>
                </a:solidFill>
                <a:latin typeface="Snap ITC" panose="04040A07060A02020202" pitchFamily="82" charset="0"/>
              </a:rPr>
              <a:t>2 </a:t>
            </a:r>
            <a:r>
              <a:rPr lang="es-CO" dirty="0" smtClean="0">
                <a:solidFill>
                  <a:srgbClr val="FF0000"/>
                </a:solidFill>
                <a:latin typeface="Snap ITC" panose="04040A07060A02020202" pitchFamily="82" charset="0"/>
                <a:sym typeface="Symbol"/>
              </a:rPr>
              <a:t> 13</a:t>
            </a:r>
            <a:endParaRPr lang="es-CO" dirty="0">
              <a:solidFill>
                <a:srgbClr val="FF0000"/>
              </a:solidFill>
              <a:latin typeface="Snap ITC" panose="04040A07060A02020202" pitchFamily="82" charset="0"/>
            </a:endParaRPr>
          </a:p>
        </p:txBody>
      </p:sp>
    </p:spTree>
    <p:extLst>
      <p:ext uri="{BB962C8B-B14F-4D97-AF65-F5344CB8AC3E}">
        <p14:creationId xmlns:p14="http://schemas.microsoft.com/office/powerpoint/2010/main" val="187161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par>
                          <p:cTn id="16" fill="hold">
                            <p:stCondLst>
                              <p:cond delay="0"/>
                            </p:stCondLst>
                            <p:childTnLst>
                              <p:par>
                                <p:cTn id="17" presetID="22" presetClass="entr" presetSubtype="4"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par>
                          <p:cTn id="20" fill="hold">
                            <p:stCondLst>
                              <p:cond delay="500"/>
                            </p:stCondLst>
                            <p:childTnLst>
                              <p:par>
                                <p:cTn id="21" presetID="1" presetClass="entr" presetSubtype="0" fill="hold" grpId="0" nodeType="afterEffect">
                                  <p:stCondLst>
                                    <p:cond delay="0"/>
                                  </p:stCondLst>
                                  <p:iterate type="lt">
                                    <p:tmAbs val="100"/>
                                  </p:iterate>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par>
                          <p:cTn id="27" fill="hold">
                            <p:stCondLst>
                              <p:cond delay="0"/>
                            </p:stCondLst>
                            <p:childTnLst>
                              <p:par>
                                <p:cTn id="28" presetID="22" presetClass="entr" presetSubtype="4"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down)">
                                      <p:cBhvr>
                                        <p:cTn id="30" dur="500"/>
                                        <p:tgtEl>
                                          <p:spTgt spid="32"/>
                                        </p:tgtEl>
                                      </p:cBhvr>
                                    </p:animEffect>
                                  </p:childTnLst>
                                </p:cTn>
                              </p:par>
                            </p:childTnLst>
                          </p:cTn>
                        </p:par>
                        <p:par>
                          <p:cTn id="31" fill="hold">
                            <p:stCondLst>
                              <p:cond delay="500"/>
                            </p:stCondLst>
                            <p:childTnLst>
                              <p:par>
                                <p:cTn id="32" presetID="1" presetClass="entr" presetSubtype="0" fill="hold" grpId="0" nodeType="afterEffect">
                                  <p:stCondLst>
                                    <p:cond delay="0"/>
                                  </p:stCondLst>
                                  <p:iterate type="lt">
                                    <p:tmAbs val="100"/>
                                  </p:iterate>
                                  <p:childTnLst>
                                    <p:set>
                                      <p:cBhvr>
                                        <p:cTn id="33" dur="1" fill="hold">
                                          <p:stCondLst>
                                            <p:cond delay="0"/>
                                          </p:stCondLst>
                                        </p:cTn>
                                        <p:tgtEl>
                                          <p:spTgt spid="3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childTnLst>
                          </p:cTn>
                        </p:par>
                        <p:par>
                          <p:cTn id="38" fill="hold">
                            <p:stCondLst>
                              <p:cond delay="0"/>
                            </p:stCondLst>
                            <p:childTnLst>
                              <p:par>
                                <p:cTn id="39" presetID="22" presetClass="entr" presetSubtype="4"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childTnLst>
                          </p:cTn>
                        </p:par>
                        <p:par>
                          <p:cTn id="42" fill="hold">
                            <p:stCondLst>
                              <p:cond delay="500"/>
                            </p:stCondLst>
                            <p:childTnLst>
                              <p:par>
                                <p:cTn id="43" presetID="1" presetClass="entr" presetSubtype="0" fill="hold" grpId="0" nodeType="afterEffect">
                                  <p:stCondLst>
                                    <p:cond delay="0"/>
                                  </p:stCondLst>
                                  <p:iterate type="lt">
                                    <p:tmAbs val="100"/>
                                  </p:iterate>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par>
                          <p:cTn id="49" fill="hold">
                            <p:stCondLst>
                              <p:cond delay="0"/>
                            </p:stCondLst>
                            <p:childTnLst>
                              <p:par>
                                <p:cTn id="50" presetID="22" presetClass="entr" presetSubtype="4"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down)">
                                      <p:cBhvr>
                                        <p:cTn id="52" dur="500"/>
                                        <p:tgtEl>
                                          <p:spTgt spid="38"/>
                                        </p:tgtEl>
                                      </p:cBhvr>
                                    </p:animEffect>
                                  </p:childTnLst>
                                </p:cTn>
                              </p:par>
                            </p:childTnLst>
                          </p:cTn>
                        </p:par>
                        <p:par>
                          <p:cTn id="53" fill="hold">
                            <p:stCondLst>
                              <p:cond delay="500"/>
                            </p:stCondLst>
                            <p:childTnLst>
                              <p:par>
                                <p:cTn id="54" presetID="1" presetClass="entr" presetSubtype="0" fill="hold" grpId="0" nodeType="afterEffect">
                                  <p:stCondLst>
                                    <p:cond delay="0"/>
                                  </p:stCondLst>
                                  <p:iterate type="lt">
                                    <p:tmAbs val="100"/>
                                  </p:iterate>
                                  <p:childTnLst>
                                    <p:set>
                                      <p:cBhvr>
                                        <p:cTn id="55" dur="1" fill="hold">
                                          <p:stCondLst>
                                            <p:cond delay="0"/>
                                          </p:stCondLst>
                                        </p:cTn>
                                        <p:tgtEl>
                                          <p:spTgt spid="3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iterate type="lt">
                                    <p:tmAbs val="100"/>
                                  </p:iterate>
                                  <p:childTnLst>
                                    <p:set>
                                      <p:cBhvr>
                                        <p:cTn id="59" dur="1" fill="hold">
                                          <p:stCondLst>
                                            <p:cond delay="0"/>
                                          </p:stCondLst>
                                        </p:cTn>
                                        <p:tgtEl>
                                          <p:spTgt spid="4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41"/>
                                        </p:tgtEl>
                                        <p:attrNameLst>
                                          <p:attrName>style.visibility</p:attrName>
                                        </p:attrNameLst>
                                      </p:cBhvr>
                                      <p:to>
                                        <p:strVal val="visible"/>
                                      </p:to>
                                    </p:set>
                                  </p:childTnLst>
                                </p:cTn>
                              </p:par>
                            </p:childTnLst>
                          </p:cTn>
                        </p:par>
                        <p:par>
                          <p:cTn id="64" fill="hold">
                            <p:stCondLst>
                              <p:cond delay="0"/>
                            </p:stCondLst>
                            <p:childTnLst>
                              <p:par>
                                <p:cTn id="65" presetID="22" presetClass="entr" presetSubtype="4"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down)">
                                      <p:cBhvr>
                                        <p:cTn id="67" dur="500"/>
                                        <p:tgtEl>
                                          <p:spTgt spid="42"/>
                                        </p:tgtEl>
                                      </p:cBhvr>
                                    </p:animEffect>
                                  </p:childTnLst>
                                </p:cTn>
                              </p:par>
                            </p:childTnLst>
                          </p:cTn>
                        </p:par>
                        <p:par>
                          <p:cTn id="68" fill="hold">
                            <p:stCondLst>
                              <p:cond delay="500"/>
                            </p:stCondLst>
                            <p:childTnLst>
                              <p:par>
                                <p:cTn id="69" presetID="1" presetClass="entr" presetSubtype="0" fill="hold" grpId="0" nodeType="afterEffect">
                                  <p:stCondLst>
                                    <p:cond delay="0"/>
                                  </p:stCondLst>
                                  <p:iterate type="lt">
                                    <p:tmAbs val="100"/>
                                  </p:iterate>
                                  <p:childTnLst>
                                    <p:set>
                                      <p:cBhvr>
                                        <p:cTn id="70" dur="1" fill="hold">
                                          <p:stCondLst>
                                            <p:cond delay="0"/>
                                          </p:stCondLst>
                                        </p:cTn>
                                        <p:tgtEl>
                                          <p:spTgt spid="4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34" presetClass="entr" presetSubtype="0" fill="hold" grpId="0" nodeType="clickEffect">
                                  <p:stCondLst>
                                    <p:cond delay="0"/>
                                  </p:stCondLst>
                                  <p:childTnLst>
                                    <p:set>
                                      <p:cBhvr>
                                        <p:cTn id="74" dur="1" fill="hold">
                                          <p:stCondLst>
                                            <p:cond delay="0"/>
                                          </p:stCondLst>
                                        </p:cTn>
                                        <p:tgtEl>
                                          <p:spTgt spid="44"/>
                                        </p:tgtEl>
                                        <p:attrNameLst>
                                          <p:attrName>style.visibility</p:attrName>
                                        </p:attrNameLst>
                                      </p:cBhvr>
                                      <p:to>
                                        <p:strVal val="visible"/>
                                      </p:to>
                                    </p:set>
                                    <p:anim from="(-#ppt_w/2)" to="(#ppt_x)" calcmode="lin" valueType="num">
                                      <p:cBhvr>
                                        <p:cTn id="75" dur="600" fill="hold">
                                          <p:stCondLst>
                                            <p:cond delay="0"/>
                                          </p:stCondLst>
                                        </p:cTn>
                                        <p:tgtEl>
                                          <p:spTgt spid="44"/>
                                        </p:tgtEl>
                                        <p:attrNameLst>
                                          <p:attrName>ppt_x</p:attrName>
                                        </p:attrNameLst>
                                      </p:cBhvr>
                                    </p:anim>
                                    <p:anim from="0" to="-1.0" calcmode="lin" valueType="num">
                                      <p:cBhvr>
                                        <p:cTn id="76" dur="200" decel="50000" autoRev="1" fill="hold">
                                          <p:stCondLst>
                                            <p:cond delay="600"/>
                                          </p:stCondLst>
                                        </p:cTn>
                                        <p:tgtEl>
                                          <p:spTgt spid="44"/>
                                        </p:tgtEl>
                                        <p:attrNameLst>
                                          <p:attrName>xshear</p:attrName>
                                        </p:attrNameLst>
                                      </p:cBhvr>
                                    </p:anim>
                                    <p:animScale>
                                      <p:cBhvr>
                                        <p:cTn id="77" dur="200" decel="100000" autoRev="1" fill="hold">
                                          <p:stCondLst>
                                            <p:cond delay="600"/>
                                          </p:stCondLst>
                                        </p:cTn>
                                        <p:tgtEl>
                                          <p:spTgt spid="44"/>
                                        </p:tgtEl>
                                      </p:cBhvr>
                                      <p:from x="100000" y="100000"/>
                                      <p:to x="80000" y="100000"/>
                                    </p:animScale>
                                    <p:anim by="(#ppt_h/3+#ppt_w*0.1)" calcmode="lin" valueType="num">
                                      <p:cBhvr additive="sum">
                                        <p:cTn id="78" dur="200" decel="100000" autoRev="1" fill="hold">
                                          <p:stCondLst>
                                            <p:cond delay="600"/>
                                          </p:stCondLst>
                                        </p:cTn>
                                        <p:tgtEl>
                                          <p:spTgt spid="44"/>
                                        </p:tgtEl>
                                        <p:attrNameLst>
                                          <p:attrName>ppt_x</p:attrName>
                                        </p:attrNameLst>
                                      </p:cBhvr>
                                    </p:anim>
                                  </p:childTnLst>
                                </p:cTn>
                              </p:par>
                            </p:childTnLst>
                          </p:cTn>
                        </p:par>
                        <p:par>
                          <p:cTn id="79" fill="hold">
                            <p:stCondLst>
                              <p:cond delay="1000"/>
                            </p:stCondLst>
                            <p:childTnLst>
                              <p:par>
                                <p:cTn id="80" presetID="29" presetClass="entr" presetSubtype="0"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1000" fill="hold"/>
                                        <p:tgtEl>
                                          <p:spTgt spid="26"/>
                                        </p:tgtEl>
                                        <p:attrNameLst>
                                          <p:attrName>ppt_x</p:attrName>
                                        </p:attrNameLst>
                                      </p:cBhvr>
                                      <p:tavLst>
                                        <p:tav tm="0">
                                          <p:val>
                                            <p:strVal val="#ppt_x-.2"/>
                                          </p:val>
                                        </p:tav>
                                        <p:tav tm="100000">
                                          <p:val>
                                            <p:strVal val="#ppt_x"/>
                                          </p:val>
                                        </p:tav>
                                      </p:tavLst>
                                    </p:anim>
                                    <p:anim calcmode="lin" valueType="num">
                                      <p:cBhvr>
                                        <p:cTn id="83"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84" dur="10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wipe(left)">
                                      <p:cBhvr>
                                        <p:cTn id="89" dur="500"/>
                                        <p:tgtEl>
                                          <p:spTgt spid="16"/>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45"/>
                                        </p:tgtEl>
                                        <p:attrNameLst>
                                          <p:attrName>style.visibility</p:attrName>
                                        </p:attrNameLst>
                                      </p:cBhvr>
                                      <p:to>
                                        <p:strVal val="visible"/>
                                      </p:to>
                                    </p:set>
                                  </p:childTnLst>
                                </p:cTn>
                              </p:par>
                            </p:childTnLst>
                          </p:cTn>
                        </p:par>
                        <p:par>
                          <p:cTn id="94" fill="hold">
                            <p:stCondLst>
                              <p:cond delay="0"/>
                            </p:stCondLst>
                            <p:childTnLst>
                              <p:par>
                                <p:cTn id="95" presetID="22" presetClass="entr" presetSubtype="4" fill="hold" grpId="0" nodeType="after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down)">
                                      <p:cBhvr>
                                        <p:cTn id="97" dur="500"/>
                                        <p:tgtEl>
                                          <p:spTgt spid="46"/>
                                        </p:tgtEl>
                                      </p:cBhvr>
                                    </p:animEffect>
                                  </p:childTnLst>
                                </p:cTn>
                              </p:par>
                            </p:childTnLst>
                          </p:cTn>
                        </p:par>
                        <p:par>
                          <p:cTn id="98" fill="hold">
                            <p:stCondLst>
                              <p:cond delay="500"/>
                            </p:stCondLst>
                            <p:childTnLst>
                              <p:par>
                                <p:cTn id="99" presetID="1" presetClass="entr" presetSubtype="0" fill="hold" grpId="0" nodeType="afterEffect">
                                  <p:stCondLst>
                                    <p:cond delay="0"/>
                                  </p:stCondLst>
                                  <p:iterate type="lt">
                                    <p:tmAbs val="100"/>
                                  </p:iterate>
                                  <p:childTnLst>
                                    <p:set>
                                      <p:cBhvr>
                                        <p:cTn id="100" dur="1" fill="hold">
                                          <p:stCondLst>
                                            <p:cond delay="0"/>
                                          </p:stCondLst>
                                        </p:cTn>
                                        <p:tgtEl>
                                          <p:spTgt spid="4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8"/>
                                        </p:tgtEl>
                                        <p:attrNameLst>
                                          <p:attrName>style.visibility</p:attrName>
                                        </p:attrNameLst>
                                      </p:cBhvr>
                                      <p:to>
                                        <p:strVal val="visible"/>
                                      </p:to>
                                    </p:set>
                                  </p:childTnLst>
                                </p:cTn>
                              </p:par>
                            </p:childTnLst>
                          </p:cTn>
                        </p:par>
                        <p:par>
                          <p:cTn id="105" fill="hold">
                            <p:stCondLst>
                              <p:cond delay="0"/>
                            </p:stCondLst>
                            <p:childTnLst>
                              <p:par>
                                <p:cTn id="106" presetID="22" presetClass="entr" presetSubtype="4" fill="hold" grpId="0" nodeType="afterEffect">
                                  <p:stCondLst>
                                    <p:cond delay="0"/>
                                  </p:stCondLst>
                                  <p:childTnLst>
                                    <p:set>
                                      <p:cBhvr>
                                        <p:cTn id="107" dur="1" fill="hold">
                                          <p:stCondLst>
                                            <p:cond delay="0"/>
                                          </p:stCondLst>
                                        </p:cTn>
                                        <p:tgtEl>
                                          <p:spTgt spid="49"/>
                                        </p:tgtEl>
                                        <p:attrNameLst>
                                          <p:attrName>style.visibility</p:attrName>
                                        </p:attrNameLst>
                                      </p:cBhvr>
                                      <p:to>
                                        <p:strVal val="visible"/>
                                      </p:to>
                                    </p:set>
                                    <p:animEffect transition="in" filter="wipe(down)">
                                      <p:cBhvr>
                                        <p:cTn id="108" dur="500"/>
                                        <p:tgtEl>
                                          <p:spTgt spid="49"/>
                                        </p:tgtEl>
                                      </p:cBhvr>
                                    </p:animEffect>
                                  </p:childTnLst>
                                </p:cTn>
                              </p:par>
                            </p:childTnLst>
                          </p:cTn>
                        </p:par>
                        <p:par>
                          <p:cTn id="109" fill="hold">
                            <p:stCondLst>
                              <p:cond delay="500"/>
                            </p:stCondLst>
                            <p:childTnLst>
                              <p:par>
                                <p:cTn id="110" presetID="1" presetClass="entr" presetSubtype="0" fill="hold" grpId="0" nodeType="afterEffect">
                                  <p:stCondLst>
                                    <p:cond delay="0"/>
                                  </p:stCondLst>
                                  <p:iterate type="lt">
                                    <p:tmAbs val="100"/>
                                  </p:iterate>
                                  <p:childTnLst>
                                    <p:set>
                                      <p:cBhvr>
                                        <p:cTn id="111" dur="1" fill="hold">
                                          <p:stCondLst>
                                            <p:cond delay="0"/>
                                          </p:stCondLst>
                                        </p:cTn>
                                        <p:tgtEl>
                                          <p:spTgt spid="50"/>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51"/>
                                        </p:tgtEl>
                                        <p:attrNameLst>
                                          <p:attrName>style.visibility</p:attrName>
                                        </p:attrNameLst>
                                      </p:cBhvr>
                                      <p:to>
                                        <p:strVal val="visible"/>
                                      </p:to>
                                    </p:set>
                                  </p:childTnLst>
                                </p:cTn>
                              </p:par>
                            </p:childTnLst>
                          </p:cTn>
                        </p:par>
                        <p:par>
                          <p:cTn id="116" fill="hold">
                            <p:stCondLst>
                              <p:cond delay="0"/>
                            </p:stCondLst>
                            <p:childTnLst>
                              <p:par>
                                <p:cTn id="117" presetID="22" presetClass="entr" presetSubtype="4" fill="hold" grpId="0" nodeType="afterEffect">
                                  <p:stCondLst>
                                    <p:cond delay="0"/>
                                  </p:stCondLst>
                                  <p:childTnLst>
                                    <p:set>
                                      <p:cBhvr>
                                        <p:cTn id="118" dur="1" fill="hold">
                                          <p:stCondLst>
                                            <p:cond delay="0"/>
                                          </p:stCondLst>
                                        </p:cTn>
                                        <p:tgtEl>
                                          <p:spTgt spid="52"/>
                                        </p:tgtEl>
                                        <p:attrNameLst>
                                          <p:attrName>style.visibility</p:attrName>
                                        </p:attrNameLst>
                                      </p:cBhvr>
                                      <p:to>
                                        <p:strVal val="visible"/>
                                      </p:to>
                                    </p:set>
                                    <p:animEffect transition="in" filter="wipe(down)">
                                      <p:cBhvr>
                                        <p:cTn id="119" dur="500"/>
                                        <p:tgtEl>
                                          <p:spTgt spid="52"/>
                                        </p:tgtEl>
                                      </p:cBhvr>
                                    </p:animEffect>
                                  </p:childTnLst>
                                </p:cTn>
                              </p:par>
                            </p:childTnLst>
                          </p:cTn>
                        </p:par>
                        <p:par>
                          <p:cTn id="120" fill="hold">
                            <p:stCondLst>
                              <p:cond delay="500"/>
                            </p:stCondLst>
                            <p:childTnLst>
                              <p:par>
                                <p:cTn id="121" presetID="1" presetClass="entr" presetSubtype="0" fill="hold" grpId="0" nodeType="afterEffect">
                                  <p:stCondLst>
                                    <p:cond delay="0"/>
                                  </p:stCondLst>
                                  <p:iterate type="lt">
                                    <p:tmAbs val="100"/>
                                  </p:iterate>
                                  <p:childTnLst>
                                    <p:set>
                                      <p:cBhvr>
                                        <p:cTn id="122" dur="1" fill="hold">
                                          <p:stCondLst>
                                            <p:cond delay="0"/>
                                          </p:stCondLst>
                                        </p:cTn>
                                        <p:tgtEl>
                                          <p:spTgt spid="5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54"/>
                                        </p:tgtEl>
                                        <p:attrNameLst>
                                          <p:attrName>style.visibility</p:attrName>
                                        </p:attrNameLst>
                                      </p:cBhvr>
                                      <p:to>
                                        <p:strVal val="visible"/>
                                      </p:to>
                                    </p:set>
                                  </p:childTnLst>
                                </p:cTn>
                              </p:par>
                            </p:childTnLst>
                          </p:cTn>
                        </p:par>
                        <p:par>
                          <p:cTn id="127" fill="hold">
                            <p:stCondLst>
                              <p:cond delay="0"/>
                            </p:stCondLst>
                            <p:childTnLst>
                              <p:par>
                                <p:cTn id="128" presetID="22" presetClass="entr" presetSubtype="4" fill="hold" grpId="0" nodeType="afterEffect">
                                  <p:stCondLst>
                                    <p:cond delay="0"/>
                                  </p:stCondLst>
                                  <p:childTnLst>
                                    <p:set>
                                      <p:cBhvr>
                                        <p:cTn id="129" dur="1" fill="hold">
                                          <p:stCondLst>
                                            <p:cond delay="0"/>
                                          </p:stCondLst>
                                        </p:cTn>
                                        <p:tgtEl>
                                          <p:spTgt spid="55"/>
                                        </p:tgtEl>
                                        <p:attrNameLst>
                                          <p:attrName>style.visibility</p:attrName>
                                        </p:attrNameLst>
                                      </p:cBhvr>
                                      <p:to>
                                        <p:strVal val="visible"/>
                                      </p:to>
                                    </p:set>
                                    <p:animEffect transition="in" filter="wipe(down)">
                                      <p:cBhvr>
                                        <p:cTn id="130" dur="500"/>
                                        <p:tgtEl>
                                          <p:spTgt spid="55"/>
                                        </p:tgtEl>
                                      </p:cBhvr>
                                    </p:animEffect>
                                  </p:childTnLst>
                                </p:cTn>
                              </p:par>
                            </p:childTnLst>
                          </p:cTn>
                        </p:par>
                        <p:par>
                          <p:cTn id="131" fill="hold">
                            <p:stCondLst>
                              <p:cond delay="500"/>
                            </p:stCondLst>
                            <p:childTnLst>
                              <p:par>
                                <p:cTn id="132" presetID="1" presetClass="entr" presetSubtype="0" fill="hold" grpId="0" nodeType="afterEffect">
                                  <p:stCondLst>
                                    <p:cond delay="0"/>
                                  </p:stCondLst>
                                  <p:iterate type="lt">
                                    <p:tmAbs val="100"/>
                                  </p:iterate>
                                  <p:childTnLst>
                                    <p:set>
                                      <p:cBhvr>
                                        <p:cTn id="133" dur="1" fill="hold">
                                          <p:stCondLst>
                                            <p:cond delay="0"/>
                                          </p:stCondLst>
                                        </p:cTn>
                                        <p:tgtEl>
                                          <p:spTgt spid="56"/>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0" nodeType="clickEffect">
                                  <p:stCondLst>
                                    <p:cond delay="0"/>
                                  </p:stCondLst>
                                  <p:iterate type="lt">
                                    <p:tmAbs val="100"/>
                                  </p:iterate>
                                  <p:childTnLst>
                                    <p:set>
                                      <p:cBhvr>
                                        <p:cTn id="137" dur="1" fill="hold">
                                          <p:stCondLst>
                                            <p:cond delay="0"/>
                                          </p:stCondLst>
                                        </p:cTn>
                                        <p:tgtEl>
                                          <p:spTgt spid="57"/>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60"/>
                                        </p:tgtEl>
                                        <p:attrNameLst>
                                          <p:attrName>style.visibility</p:attrName>
                                        </p:attrNameLst>
                                      </p:cBhvr>
                                      <p:to>
                                        <p:strVal val="visible"/>
                                      </p:to>
                                    </p:set>
                                  </p:childTnLst>
                                </p:cTn>
                              </p:par>
                            </p:childTnLst>
                          </p:cTn>
                        </p:par>
                        <p:par>
                          <p:cTn id="142" fill="hold">
                            <p:stCondLst>
                              <p:cond delay="0"/>
                            </p:stCondLst>
                            <p:childTnLst>
                              <p:par>
                                <p:cTn id="143" presetID="22" presetClass="entr" presetSubtype="4" fill="hold" grpId="0" nodeType="afterEffect">
                                  <p:stCondLst>
                                    <p:cond delay="0"/>
                                  </p:stCondLst>
                                  <p:childTnLst>
                                    <p:set>
                                      <p:cBhvr>
                                        <p:cTn id="144" dur="1" fill="hold">
                                          <p:stCondLst>
                                            <p:cond delay="0"/>
                                          </p:stCondLst>
                                        </p:cTn>
                                        <p:tgtEl>
                                          <p:spTgt spid="61"/>
                                        </p:tgtEl>
                                        <p:attrNameLst>
                                          <p:attrName>style.visibility</p:attrName>
                                        </p:attrNameLst>
                                      </p:cBhvr>
                                      <p:to>
                                        <p:strVal val="visible"/>
                                      </p:to>
                                    </p:set>
                                    <p:animEffect transition="in" filter="wipe(down)">
                                      <p:cBhvr>
                                        <p:cTn id="145" dur="500"/>
                                        <p:tgtEl>
                                          <p:spTgt spid="61"/>
                                        </p:tgtEl>
                                      </p:cBhvr>
                                    </p:animEffect>
                                  </p:childTnLst>
                                </p:cTn>
                              </p:par>
                            </p:childTnLst>
                          </p:cTn>
                        </p:par>
                        <p:par>
                          <p:cTn id="146" fill="hold">
                            <p:stCondLst>
                              <p:cond delay="500"/>
                            </p:stCondLst>
                            <p:childTnLst>
                              <p:par>
                                <p:cTn id="147" presetID="1" presetClass="entr" presetSubtype="0" fill="hold" grpId="0" nodeType="afterEffect">
                                  <p:stCondLst>
                                    <p:cond delay="0"/>
                                  </p:stCondLst>
                                  <p:iterate type="lt">
                                    <p:tmAbs val="100"/>
                                  </p:iterate>
                                  <p:childTnLst>
                                    <p:set>
                                      <p:cBhvr>
                                        <p:cTn id="148" dur="1" fill="hold">
                                          <p:stCondLst>
                                            <p:cond delay="0"/>
                                          </p:stCondLst>
                                        </p:cTn>
                                        <p:tgtEl>
                                          <p:spTgt spid="62"/>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34" presetClass="entr" presetSubtype="0" fill="hold" grpId="0" nodeType="clickEffect">
                                  <p:stCondLst>
                                    <p:cond delay="0"/>
                                  </p:stCondLst>
                                  <p:childTnLst>
                                    <p:set>
                                      <p:cBhvr>
                                        <p:cTn id="152" dur="1" fill="hold">
                                          <p:stCondLst>
                                            <p:cond delay="0"/>
                                          </p:stCondLst>
                                        </p:cTn>
                                        <p:tgtEl>
                                          <p:spTgt spid="24"/>
                                        </p:tgtEl>
                                        <p:attrNameLst>
                                          <p:attrName>style.visibility</p:attrName>
                                        </p:attrNameLst>
                                      </p:cBhvr>
                                      <p:to>
                                        <p:strVal val="visible"/>
                                      </p:to>
                                    </p:set>
                                    <p:anim from="(-#ppt_w/2)" to="(#ppt_x)" calcmode="lin" valueType="num">
                                      <p:cBhvr>
                                        <p:cTn id="153" dur="600" fill="hold">
                                          <p:stCondLst>
                                            <p:cond delay="0"/>
                                          </p:stCondLst>
                                        </p:cTn>
                                        <p:tgtEl>
                                          <p:spTgt spid="24"/>
                                        </p:tgtEl>
                                        <p:attrNameLst>
                                          <p:attrName>ppt_x</p:attrName>
                                        </p:attrNameLst>
                                      </p:cBhvr>
                                    </p:anim>
                                    <p:anim from="0" to="-1.0" calcmode="lin" valueType="num">
                                      <p:cBhvr>
                                        <p:cTn id="154" dur="200" decel="50000" autoRev="1" fill="hold">
                                          <p:stCondLst>
                                            <p:cond delay="600"/>
                                          </p:stCondLst>
                                        </p:cTn>
                                        <p:tgtEl>
                                          <p:spTgt spid="24"/>
                                        </p:tgtEl>
                                        <p:attrNameLst>
                                          <p:attrName>xshear</p:attrName>
                                        </p:attrNameLst>
                                      </p:cBhvr>
                                    </p:anim>
                                    <p:animScale>
                                      <p:cBhvr>
                                        <p:cTn id="155" dur="200" decel="100000" autoRev="1" fill="hold">
                                          <p:stCondLst>
                                            <p:cond delay="600"/>
                                          </p:stCondLst>
                                        </p:cTn>
                                        <p:tgtEl>
                                          <p:spTgt spid="24"/>
                                        </p:tgtEl>
                                      </p:cBhvr>
                                      <p:from x="100000" y="100000"/>
                                      <p:to x="80000" y="100000"/>
                                    </p:animScale>
                                    <p:anim by="(#ppt_h/3+#ppt_w*0.1)" calcmode="lin" valueType="num">
                                      <p:cBhvr additive="sum">
                                        <p:cTn id="156" dur="200" decel="100000" autoRev="1" fill="hold">
                                          <p:stCondLst>
                                            <p:cond delay="600"/>
                                          </p:stCondLst>
                                        </p:cTn>
                                        <p:tgtEl>
                                          <p:spTgt spid="24"/>
                                        </p:tgtEl>
                                        <p:attrNameLst>
                                          <p:attrName>ppt_x</p:attrName>
                                        </p:attrNameLst>
                                      </p:cBhvr>
                                    </p:anim>
                                  </p:childTnLst>
                                </p:cTn>
                              </p:par>
                            </p:childTnLst>
                          </p:cTn>
                        </p:par>
                        <p:par>
                          <p:cTn id="157" fill="hold">
                            <p:stCondLst>
                              <p:cond delay="1000"/>
                            </p:stCondLst>
                            <p:childTnLst>
                              <p:par>
                                <p:cTn id="158" presetID="29" presetClass="entr" presetSubtype="0" fill="hold" grpId="0" nodeType="afterEffect">
                                  <p:stCondLst>
                                    <p:cond delay="0"/>
                                  </p:stCondLst>
                                  <p:childTnLst>
                                    <p:set>
                                      <p:cBhvr>
                                        <p:cTn id="159" dur="1" fill="hold">
                                          <p:stCondLst>
                                            <p:cond delay="0"/>
                                          </p:stCondLst>
                                        </p:cTn>
                                        <p:tgtEl>
                                          <p:spTgt spid="25"/>
                                        </p:tgtEl>
                                        <p:attrNameLst>
                                          <p:attrName>style.visibility</p:attrName>
                                        </p:attrNameLst>
                                      </p:cBhvr>
                                      <p:to>
                                        <p:strVal val="visible"/>
                                      </p:to>
                                    </p:set>
                                    <p:anim calcmode="lin" valueType="num">
                                      <p:cBhvr>
                                        <p:cTn id="160" dur="1000" fill="hold"/>
                                        <p:tgtEl>
                                          <p:spTgt spid="25"/>
                                        </p:tgtEl>
                                        <p:attrNameLst>
                                          <p:attrName>ppt_x</p:attrName>
                                        </p:attrNameLst>
                                      </p:cBhvr>
                                      <p:tavLst>
                                        <p:tav tm="0">
                                          <p:val>
                                            <p:strVal val="#ppt_x-.2"/>
                                          </p:val>
                                        </p:tav>
                                        <p:tav tm="100000">
                                          <p:val>
                                            <p:strVal val="#ppt_x"/>
                                          </p:val>
                                        </p:tav>
                                      </p:tavLst>
                                    </p:anim>
                                    <p:anim calcmode="lin" valueType="num">
                                      <p:cBhvr>
                                        <p:cTn id="161"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16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6" grpId="0"/>
      <p:bldP spid="24" grpId="0" animBg="1"/>
      <p:bldP spid="25" grpId="0" animBg="1"/>
      <p:bldP spid="26" grpId="0" animBg="1"/>
      <p:bldP spid="28" grpId="0"/>
      <p:bldP spid="29" grpId="0" animBg="1"/>
      <p:bldP spid="30" grpId="0"/>
      <p:bldP spid="31" grpId="0"/>
      <p:bldP spid="32" grpId="0" animBg="1"/>
      <p:bldP spid="33" grpId="0"/>
      <p:bldP spid="34" grpId="0"/>
      <p:bldP spid="35" grpId="0" animBg="1"/>
      <p:bldP spid="36" grpId="0"/>
      <p:bldP spid="37" grpId="0"/>
      <p:bldP spid="38" grpId="0" animBg="1"/>
      <p:bldP spid="39" grpId="0"/>
      <p:bldP spid="40" grpId="0"/>
      <p:bldP spid="41" grpId="0"/>
      <p:bldP spid="42" grpId="0" animBg="1"/>
      <p:bldP spid="43" grpId="0"/>
      <p:bldP spid="44" grpId="0" animBg="1"/>
      <p:bldP spid="45" grpId="0"/>
      <p:bldP spid="46" grpId="0" animBg="1"/>
      <p:bldP spid="47" grpId="0"/>
      <p:bldP spid="48" grpId="0"/>
      <p:bldP spid="49" grpId="0" animBg="1"/>
      <p:bldP spid="50" grpId="0"/>
      <p:bldP spid="51" grpId="0"/>
      <p:bldP spid="52" grpId="0" animBg="1"/>
      <p:bldP spid="53" grpId="0"/>
      <p:bldP spid="54" grpId="0"/>
      <p:bldP spid="55" grpId="0" animBg="1"/>
      <p:bldP spid="56" grpId="0"/>
      <p:bldP spid="57" grpId="0"/>
      <p:bldP spid="60" grpId="0"/>
      <p:bldP spid="61" grpId="0" animBg="1"/>
      <p:bldP spid="6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51201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AU" altLang="es-CO" sz="3600" b="1" dirty="0" smtClean="0">
                <a:latin typeface="Snap ITC" panose="04040A07060A02020202" pitchFamily="82" charset="0"/>
                <a:cs typeface="Times New Roman" pitchFamily="18" charset="0"/>
              </a:rPr>
              <a:t>Elements of C are:</a:t>
            </a:r>
            <a:endParaRPr lang="en-AU" altLang="es-CO" sz="3600" b="1" dirty="0">
              <a:latin typeface="Snap ITC" panose="04040A07060A02020202" pitchFamily="82" charset="0"/>
              <a:cs typeface="Times New Roman" pitchFamily="18" charset="0"/>
            </a:endParaRPr>
          </a:p>
        </p:txBody>
      </p:sp>
      <p:sp>
        <p:nvSpPr>
          <p:cNvPr id="12" name="Text Box 13"/>
          <p:cNvSpPr txBox="1">
            <a:spLocks noChangeArrowheads="1"/>
          </p:cNvSpPr>
          <p:nvPr/>
        </p:nvSpPr>
        <p:spPr bwMode="auto">
          <a:xfrm>
            <a:off x="721128" y="1753874"/>
            <a:ext cx="7701744" cy="584775"/>
          </a:xfrm>
          <a:prstGeom prst="rect">
            <a:avLst/>
          </a:prstGeom>
          <a:solidFill>
            <a:srgbClr val="FFFF00"/>
          </a:solidFill>
          <a:ln w="9525">
            <a:solidFill>
              <a:srgbClr val="000000"/>
            </a:solidFill>
            <a:miter lim="800000"/>
            <a:headEnd/>
            <a:tailEnd/>
          </a:ln>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dirty="0">
                <a:latin typeface="Snap ITC" panose="04040A07060A02020202" pitchFamily="82" charset="0"/>
              </a:rPr>
              <a:t>C = </a:t>
            </a:r>
            <a:r>
              <a:rPr lang="es-ES" altLang="es-CO" dirty="0" smtClean="0">
                <a:latin typeface="Snap ITC" panose="04040A07060A02020202" pitchFamily="82" charset="0"/>
              </a:rPr>
              <a:t>{3 + 4n | n </a:t>
            </a:r>
            <a:r>
              <a:rPr lang="es-ES" altLang="es-CO" dirty="0" smtClean="0">
                <a:latin typeface="Snap ITC" panose="04040A07060A02020202" pitchFamily="82" charset="0"/>
                <a:sym typeface="Symbol"/>
              </a:rPr>
              <a:t> </a:t>
            </a:r>
            <a:r>
              <a:rPr lang="es-ES" altLang="es-CO" dirty="0" smtClean="0">
                <a:latin typeface="Snap ITC" panose="04040A07060A02020202" pitchFamily="82" charset="0"/>
                <a:sym typeface="MT Symbol"/>
              </a:rPr>
              <a:t>Z </a:t>
            </a:r>
            <a:r>
              <a:rPr lang="es-ES" altLang="es-CO" dirty="0" smtClean="0">
                <a:latin typeface="Snap ITC" panose="04040A07060A02020202" pitchFamily="82" charset="0"/>
                <a:sym typeface="Symbol"/>
              </a:rPr>
              <a:t></a:t>
            </a:r>
            <a:r>
              <a:rPr lang="es-ES" altLang="es-CO" dirty="0" smtClean="0">
                <a:latin typeface="Snap ITC" panose="04040A07060A02020202" pitchFamily="82" charset="0"/>
                <a:sym typeface="MT Symbol"/>
              </a:rPr>
              <a:t> </a:t>
            </a:r>
            <a:r>
              <a:rPr lang="es-ES" altLang="es-CO" dirty="0">
                <a:latin typeface="Snap ITC" panose="04040A07060A02020202" pitchFamily="82" charset="0"/>
                <a:sym typeface="MT Symbol"/>
              </a:rPr>
              <a:t>0 </a:t>
            </a:r>
            <a:r>
              <a:rPr lang="es-ES" altLang="es-CO" dirty="0" smtClean="0">
                <a:latin typeface="Snap ITC" panose="04040A07060A02020202" pitchFamily="82" charset="0"/>
                <a:sym typeface="Symbol"/>
              </a:rPr>
              <a:t></a:t>
            </a:r>
            <a:r>
              <a:rPr lang="es-ES" altLang="es-CO" dirty="0" smtClean="0">
                <a:latin typeface="Snap ITC" panose="04040A07060A02020202" pitchFamily="82" charset="0"/>
                <a:sym typeface="MT Symbol"/>
              </a:rPr>
              <a:t> </a:t>
            </a:r>
            <a:r>
              <a:rPr lang="es-ES" altLang="es-CO" dirty="0">
                <a:latin typeface="Snap ITC" panose="04040A07060A02020202" pitchFamily="82" charset="0"/>
                <a:sym typeface="MT Symbol"/>
              </a:rPr>
              <a:t>n </a:t>
            </a:r>
            <a:r>
              <a:rPr lang="es-ES" altLang="es-CO" dirty="0" smtClean="0">
                <a:latin typeface="Snap ITC" panose="04040A07060A02020202" pitchFamily="82" charset="0"/>
                <a:sym typeface="Symbol"/>
              </a:rPr>
              <a:t></a:t>
            </a:r>
            <a:r>
              <a:rPr lang="es-ES" altLang="es-CO" dirty="0" smtClean="0">
                <a:latin typeface="Snap ITC" panose="04040A07060A02020202" pitchFamily="82" charset="0"/>
                <a:sym typeface="MT Symbol"/>
              </a:rPr>
              <a:t> 7}</a:t>
            </a:r>
            <a:endParaRPr lang="es-ES" altLang="es-CO" dirty="0">
              <a:latin typeface="Snap ITC" panose="04040A07060A02020202" pitchFamily="82" charset="0"/>
              <a:sym typeface="MT Symbol"/>
            </a:endParaRPr>
          </a:p>
        </p:txBody>
      </p:sp>
      <p:sp>
        <p:nvSpPr>
          <p:cNvPr id="13" name="Rectangle 16"/>
          <p:cNvSpPr>
            <a:spLocks noChangeArrowheads="1"/>
          </p:cNvSpPr>
          <p:nvPr/>
        </p:nvSpPr>
        <p:spPr bwMode="auto">
          <a:xfrm>
            <a:off x="1" y="298071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AU" altLang="es-CO" sz="2800" dirty="0" smtClean="0">
                <a:solidFill>
                  <a:srgbClr val="0000FF"/>
                </a:solidFill>
                <a:latin typeface="Snap ITC" panose="04040A07060A02020202" pitchFamily="82" charset="0"/>
                <a:cs typeface="Times New Roman" pitchFamily="18" charset="0"/>
              </a:rPr>
              <a:t>a) Denote B and C by set-builder notation</a:t>
            </a:r>
            <a:endParaRPr lang="en-AU" altLang="es-CO" sz="2800" dirty="0">
              <a:solidFill>
                <a:srgbClr val="0000FF"/>
              </a:solidFill>
              <a:latin typeface="Snap ITC" panose="04040A07060A02020202" pitchFamily="82" charset="0"/>
              <a:cs typeface="Times New Roman" pitchFamily="18" charset="0"/>
            </a:endParaRPr>
          </a:p>
        </p:txBody>
      </p:sp>
      <p:sp>
        <p:nvSpPr>
          <p:cNvPr id="14" name="Text Box 17"/>
          <p:cNvSpPr txBox="1">
            <a:spLocks noChangeArrowheads="1"/>
          </p:cNvSpPr>
          <p:nvPr/>
        </p:nvSpPr>
        <p:spPr bwMode="auto">
          <a:xfrm>
            <a:off x="1226976" y="3503936"/>
            <a:ext cx="66900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dirty="0" smtClean="0">
                <a:latin typeface="Snap ITC" panose="04040A07060A02020202" pitchFamily="82" charset="0"/>
              </a:rPr>
              <a:t>B = {2n | n </a:t>
            </a:r>
            <a:r>
              <a:rPr lang="es-ES" altLang="es-CO" dirty="0" smtClean="0">
                <a:latin typeface="Snap ITC" panose="04040A07060A02020202" pitchFamily="82" charset="0"/>
                <a:sym typeface="Symbol"/>
              </a:rPr>
              <a:t> </a:t>
            </a:r>
            <a:r>
              <a:rPr lang="es-ES" altLang="es-CO" dirty="0" smtClean="0">
                <a:latin typeface="Snap ITC" panose="04040A07060A02020202" pitchFamily="82" charset="0"/>
                <a:sym typeface="MT Symbol"/>
              </a:rPr>
              <a:t>Z </a:t>
            </a:r>
            <a:r>
              <a:rPr lang="es-ES" altLang="es-CO" dirty="0" smtClean="0">
                <a:latin typeface="Snap ITC" panose="04040A07060A02020202" pitchFamily="82" charset="0"/>
                <a:sym typeface="Symbol"/>
              </a:rPr>
              <a:t></a:t>
            </a:r>
            <a:r>
              <a:rPr lang="es-ES" altLang="es-CO" dirty="0" smtClean="0">
                <a:latin typeface="Snap ITC" panose="04040A07060A02020202" pitchFamily="82" charset="0"/>
                <a:sym typeface="MT Symbol"/>
              </a:rPr>
              <a:t> </a:t>
            </a:r>
            <a:r>
              <a:rPr lang="es-ES" altLang="es-CO" dirty="0">
                <a:latin typeface="Snap ITC" panose="04040A07060A02020202" pitchFamily="82" charset="0"/>
                <a:sym typeface="MT Symbol"/>
              </a:rPr>
              <a:t>1 </a:t>
            </a:r>
            <a:r>
              <a:rPr lang="es-ES" altLang="es-CO" dirty="0" smtClean="0">
                <a:latin typeface="Snap ITC" panose="04040A07060A02020202" pitchFamily="82" charset="0"/>
                <a:sym typeface="Symbol"/>
              </a:rPr>
              <a:t></a:t>
            </a:r>
            <a:r>
              <a:rPr lang="es-ES" altLang="es-CO" dirty="0" smtClean="0">
                <a:latin typeface="Snap ITC" panose="04040A07060A02020202" pitchFamily="82" charset="0"/>
                <a:sym typeface="MT Symbol"/>
              </a:rPr>
              <a:t> </a:t>
            </a:r>
            <a:r>
              <a:rPr lang="es-ES" altLang="es-CO" dirty="0">
                <a:latin typeface="Snap ITC" panose="04040A07060A02020202" pitchFamily="82" charset="0"/>
                <a:sym typeface="MT Symbol"/>
              </a:rPr>
              <a:t>n </a:t>
            </a:r>
            <a:r>
              <a:rPr lang="es-ES" altLang="es-CO" dirty="0" smtClean="0">
                <a:latin typeface="Snap ITC" panose="04040A07060A02020202" pitchFamily="82" charset="0"/>
                <a:sym typeface="Symbol"/>
              </a:rPr>
              <a:t></a:t>
            </a:r>
            <a:r>
              <a:rPr lang="es-ES" altLang="es-CO" dirty="0" smtClean="0">
                <a:latin typeface="Snap ITC" panose="04040A07060A02020202" pitchFamily="82" charset="0"/>
                <a:sym typeface="MT Symbol"/>
              </a:rPr>
              <a:t> </a:t>
            </a:r>
            <a:r>
              <a:rPr lang="es-ES" altLang="es-CO" dirty="0">
                <a:latin typeface="Snap ITC" panose="04040A07060A02020202" pitchFamily="82" charset="0"/>
                <a:sym typeface="MT Symbol"/>
              </a:rPr>
              <a:t>18}</a:t>
            </a:r>
          </a:p>
        </p:txBody>
      </p:sp>
      <p:sp>
        <p:nvSpPr>
          <p:cNvPr id="15" name="Text Box 18"/>
          <p:cNvSpPr txBox="1">
            <a:spLocks noChangeArrowheads="1"/>
          </p:cNvSpPr>
          <p:nvPr/>
        </p:nvSpPr>
        <p:spPr bwMode="auto">
          <a:xfrm>
            <a:off x="721128" y="4088711"/>
            <a:ext cx="77017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dirty="0">
                <a:latin typeface="Snap ITC" panose="04040A07060A02020202" pitchFamily="82" charset="0"/>
              </a:rPr>
              <a:t>C = </a:t>
            </a:r>
            <a:r>
              <a:rPr lang="es-ES" altLang="es-CO" dirty="0" smtClean="0">
                <a:latin typeface="Snap ITC" panose="04040A07060A02020202" pitchFamily="82" charset="0"/>
              </a:rPr>
              <a:t>{3 + 4n | n </a:t>
            </a:r>
            <a:r>
              <a:rPr lang="es-ES" altLang="es-CO" dirty="0" smtClean="0">
                <a:latin typeface="Snap ITC" panose="04040A07060A02020202" pitchFamily="82" charset="0"/>
                <a:sym typeface="Symbol"/>
              </a:rPr>
              <a:t> </a:t>
            </a:r>
            <a:r>
              <a:rPr lang="es-ES" altLang="es-CO" dirty="0" smtClean="0">
                <a:latin typeface="Snap ITC" panose="04040A07060A02020202" pitchFamily="82" charset="0"/>
                <a:sym typeface="MT Symbol"/>
              </a:rPr>
              <a:t>Z </a:t>
            </a:r>
            <a:r>
              <a:rPr lang="es-ES" altLang="es-CO" dirty="0" smtClean="0">
                <a:latin typeface="Snap ITC" panose="04040A07060A02020202" pitchFamily="82" charset="0"/>
                <a:sym typeface="Symbol"/>
              </a:rPr>
              <a:t></a:t>
            </a:r>
            <a:r>
              <a:rPr lang="es-ES" altLang="es-CO" dirty="0" smtClean="0">
                <a:latin typeface="Snap ITC" panose="04040A07060A02020202" pitchFamily="82" charset="0"/>
                <a:sym typeface="MT Symbol"/>
              </a:rPr>
              <a:t> </a:t>
            </a:r>
            <a:r>
              <a:rPr lang="es-ES" altLang="es-CO" dirty="0">
                <a:latin typeface="Snap ITC" panose="04040A07060A02020202" pitchFamily="82" charset="0"/>
                <a:sym typeface="MT Symbol"/>
              </a:rPr>
              <a:t>0 </a:t>
            </a:r>
            <a:r>
              <a:rPr lang="es-ES" altLang="es-CO" dirty="0" smtClean="0">
                <a:latin typeface="Snap ITC" panose="04040A07060A02020202" pitchFamily="82" charset="0"/>
                <a:sym typeface="Symbol"/>
              </a:rPr>
              <a:t></a:t>
            </a:r>
            <a:r>
              <a:rPr lang="es-ES" altLang="es-CO" dirty="0" smtClean="0">
                <a:latin typeface="Snap ITC" panose="04040A07060A02020202" pitchFamily="82" charset="0"/>
                <a:sym typeface="MT Symbol"/>
              </a:rPr>
              <a:t> </a:t>
            </a:r>
            <a:r>
              <a:rPr lang="es-ES" altLang="es-CO" dirty="0">
                <a:latin typeface="Snap ITC" panose="04040A07060A02020202" pitchFamily="82" charset="0"/>
                <a:sym typeface="MT Symbol"/>
              </a:rPr>
              <a:t>n </a:t>
            </a:r>
            <a:r>
              <a:rPr lang="es-ES" altLang="es-CO" dirty="0" smtClean="0">
                <a:latin typeface="Snap ITC" panose="04040A07060A02020202" pitchFamily="82" charset="0"/>
                <a:sym typeface="Symbol"/>
              </a:rPr>
              <a:t></a:t>
            </a:r>
            <a:r>
              <a:rPr lang="es-ES" altLang="es-CO" dirty="0" smtClean="0">
                <a:latin typeface="Snap ITC" panose="04040A07060A02020202" pitchFamily="82" charset="0"/>
                <a:sym typeface="MT Symbol"/>
              </a:rPr>
              <a:t> 7}</a:t>
            </a:r>
            <a:endParaRPr lang="es-ES" altLang="es-CO" dirty="0">
              <a:latin typeface="Snap ITC" panose="04040A07060A02020202" pitchFamily="82" charset="0"/>
              <a:sym typeface="MT Symbol"/>
            </a:endParaRPr>
          </a:p>
        </p:txBody>
      </p:sp>
      <p:sp>
        <p:nvSpPr>
          <p:cNvPr id="16" name="Rectangle 20"/>
          <p:cNvSpPr>
            <a:spLocks noChangeArrowheads="1"/>
          </p:cNvSpPr>
          <p:nvPr/>
        </p:nvSpPr>
        <p:spPr bwMode="auto">
          <a:xfrm>
            <a:off x="0" y="4798893"/>
            <a:ext cx="66300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AU" altLang="es-CO" sz="3600" dirty="0" smtClean="0">
                <a:solidFill>
                  <a:srgbClr val="0000FF"/>
                </a:solidFill>
                <a:latin typeface="Snap ITC" panose="04040A07060A02020202" pitchFamily="82" charset="0"/>
                <a:cs typeface="Times New Roman" pitchFamily="18" charset="0"/>
              </a:rPr>
              <a:t>b) Calculate: n(B) + n(A)</a:t>
            </a:r>
            <a:endParaRPr lang="en-AU" altLang="es-CO" sz="3600" dirty="0">
              <a:solidFill>
                <a:srgbClr val="0000FF"/>
              </a:solidFill>
              <a:latin typeface="Snap ITC" panose="04040A07060A02020202" pitchFamily="82" charset="0"/>
              <a:cs typeface="Times New Roman" pitchFamily="18" charset="0"/>
            </a:endParaRPr>
          </a:p>
        </p:txBody>
      </p:sp>
      <p:sp>
        <p:nvSpPr>
          <p:cNvPr id="17" name="Text Box 21"/>
          <p:cNvSpPr txBox="1">
            <a:spLocks noChangeArrowheads="1"/>
          </p:cNvSpPr>
          <p:nvPr/>
        </p:nvSpPr>
        <p:spPr bwMode="auto">
          <a:xfrm>
            <a:off x="3473083" y="2395941"/>
            <a:ext cx="2197834" cy="584775"/>
          </a:xfrm>
          <a:prstGeom prst="rect">
            <a:avLst/>
          </a:prstGeom>
          <a:solidFill>
            <a:srgbClr val="FF0000"/>
          </a:solidFill>
          <a:ln>
            <a:solidFill>
              <a:schemeClr val="tx1"/>
            </a:solidFill>
          </a:ln>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a:latin typeface="Snap ITC" panose="04040A07060A02020202" pitchFamily="82" charset="0"/>
              </a:rPr>
              <a:t>n(C</a:t>
            </a:r>
            <a:r>
              <a:rPr lang="es-ES" altLang="es-CO" b="1" dirty="0" smtClean="0">
                <a:latin typeface="Snap ITC" panose="04040A07060A02020202" pitchFamily="82" charset="0"/>
              </a:rPr>
              <a:t>) = 8</a:t>
            </a:r>
            <a:endParaRPr lang="es-ES" altLang="es-CO" b="1" dirty="0">
              <a:latin typeface="Snap ITC" panose="04040A07060A02020202" pitchFamily="82" charset="0"/>
            </a:endParaRPr>
          </a:p>
        </p:txBody>
      </p:sp>
      <p:sp>
        <p:nvSpPr>
          <p:cNvPr id="18" name="Text Box 23"/>
          <p:cNvSpPr txBox="1">
            <a:spLocks noChangeArrowheads="1"/>
          </p:cNvSpPr>
          <p:nvPr/>
        </p:nvSpPr>
        <p:spPr bwMode="auto">
          <a:xfrm>
            <a:off x="1312764" y="5582494"/>
            <a:ext cx="65184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dirty="0">
                <a:latin typeface="Snap ITC" panose="04040A07060A02020202" pitchFamily="82" charset="0"/>
              </a:rPr>
              <a:t>n(B) + n(A) = 13 </a:t>
            </a:r>
            <a:r>
              <a:rPr lang="es-ES" altLang="es-CO" dirty="0" smtClean="0">
                <a:latin typeface="Snap ITC" panose="04040A07060A02020202" pitchFamily="82" charset="0"/>
              </a:rPr>
              <a:t>+ 12 </a:t>
            </a:r>
            <a:r>
              <a:rPr lang="es-ES" altLang="es-CO" dirty="0">
                <a:latin typeface="Snap ITC" panose="04040A07060A02020202" pitchFamily="82" charset="0"/>
              </a:rPr>
              <a:t>= 25</a:t>
            </a:r>
          </a:p>
        </p:txBody>
      </p:sp>
      <p:sp>
        <p:nvSpPr>
          <p:cNvPr id="22" name="21 CuadroTexto"/>
          <p:cNvSpPr txBox="1"/>
          <p:nvPr/>
        </p:nvSpPr>
        <p:spPr>
          <a:xfrm>
            <a:off x="1000676" y="649996"/>
            <a:ext cx="514885" cy="584775"/>
          </a:xfrm>
          <a:prstGeom prst="rect">
            <a:avLst/>
          </a:prstGeom>
          <a:noFill/>
        </p:spPr>
        <p:txBody>
          <a:bodyPr wrap="none" rtlCol="0">
            <a:spAutoFit/>
          </a:bodyPr>
          <a:lstStyle/>
          <a:p>
            <a:r>
              <a:rPr lang="es-CO" sz="3200" dirty="0" smtClean="0">
                <a:latin typeface="Snap ITC" panose="04040A07060A02020202" pitchFamily="82" charset="0"/>
              </a:rPr>
              <a:t>3</a:t>
            </a:r>
            <a:endParaRPr lang="es-CO" sz="3200" dirty="0">
              <a:latin typeface="Snap ITC" panose="04040A07060A02020202" pitchFamily="82" charset="0"/>
            </a:endParaRPr>
          </a:p>
        </p:txBody>
      </p:sp>
      <p:sp>
        <p:nvSpPr>
          <p:cNvPr id="23" name="22 Abrir llave"/>
          <p:cNvSpPr/>
          <p:nvPr/>
        </p:nvSpPr>
        <p:spPr>
          <a:xfrm rot="16200000">
            <a:off x="1168119" y="574542"/>
            <a:ext cx="180000" cy="144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24" name="23 CuadroTexto"/>
          <p:cNvSpPr txBox="1"/>
          <p:nvPr/>
        </p:nvSpPr>
        <p:spPr>
          <a:xfrm>
            <a:off x="537960" y="1384542"/>
            <a:ext cx="1440159" cy="369332"/>
          </a:xfrm>
          <a:prstGeom prst="rect">
            <a:avLst/>
          </a:prstGeom>
          <a:noFill/>
        </p:spPr>
        <p:txBody>
          <a:bodyPr wrap="square" rtlCol="0">
            <a:spAutoFit/>
          </a:bodyPr>
          <a:lstStyle/>
          <a:p>
            <a:r>
              <a:rPr lang="es-CO" dirty="0" smtClean="0">
                <a:solidFill>
                  <a:srgbClr val="FF0000"/>
                </a:solidFill>
                <a:latin typeface="Snap ITC" panose="04040A07060A02020202" pitchFamily="82" charset="0"/>
              </a:rPr>
              <a:t>3 + 4 </a:t>
            </a:r>
            <a:r>
              <a:rPr lang="es-CO" dirty="0" smtClean="0">
                <a:solidFill>
                  <a:srgbClr val="FF0000"/>
                </a:solidFill>
                <a:latin typeface="Snap ITC" panose="04040A07060A02020202" pitchFamily="82" charset="0"/>
                <a:sym typeface="Symbol"/>
              </a:rPr>
              <a:t> 0</a:t>
            </a:r>
            <a:endParaRPr lang="es-CO" dirty="0">
              <a:solidFill>
                <a:srgbClr val="FF0000"/>
              </a:solidFill>
              <a:latin typeface="Snap ITC" panose="04040A07060A02020202" pitchFamily="82" charset="0"/>
            </a:endParaRPr>
          </a:p>
        </p:txBody>
      </p:sp>
      <p:sp>
        <p:nvSpPr>
          <p:cNvPr id="25" name="24 CuadroTexto"/>
          <p:cNvSpPr txBox="1"/>
          <p:nvPr/>
        </p:nvSpPr>
        <p:spPr>
          <a:xfrm>
            <a:off x="2524413" y="620688"/>
            <a:ext cx="514885" cy="584775"/>
          </a:xfrm>
          <a:prstGeom prst="rect">
            <a:avLst/>
          </a:prstGeom>
          <a:noFill/>
        </p:spPr>
        <p:txBody>
          <a:bodyPr wrap="none" rtlCol="0">
            <a:spAutoFit/>
          </a:bodyPr>
          <a:lstStyle/>
          <a:p>
            <a:r>
              <a:rPr lang="es-CO" sz="3200" dirty="0" smtClean="0">
                <a:latin typeface="Snap ITC" panose="04040A07060A02020202" pitchFamily="82" charset="0"/>
              </a:rPr>
              <a:t>7</a:t>
            </a:r>
            <a:endParaRPr lang="es-CO" sz="3200" dirty="0">
              <a:latin typeface="Snap ITC" panose="04040A07060A02020202" pitchFamily="82" charset="0"/>
            </a:endParaRPr>
          </a:p>
        </p:txBody>
      </p:sp>
      <p:sp>
        <p:nvSpPr>
          <p:cNvPr id="26" name="25 Abrir llave"/>
          <p:cNvSpPr/>
          <p:nvPr/>
        </p:nvSpPr>
        <p:spPr>
          <a:xfrm rot="16200000">
            <a:off x="2692463" y="634864"/>
            <a:ext cx="180000" cy="13212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27" name="26 CuadroTexto"/>
          <p:cNvSpPr txBox="1"/>
          <p:nvPr/>
        </p:nvSpPr>
        <p:spPr>
          <a:xfrm>
            <a:off x="2121863" y="1384542"/>
            <a:ext cx="1319986" cy="369332"/>
          </a:xfrm>
          <a:prstGeom prst="rect">
            <a:avLst/>
          </a:prstGeom>
          <a:noFill/>
        </p:spPr>
        <p:txBody>
          <a:bodyPr wrap="square" rtlCol="0">
            <a:spAutoFit/>
          </a:bodyPr>
          <a:lstStyle/>
          <a:p>
            <a:r>
              <a:rPr lang="es-CO" dirty="0" smtClean="0">
                <a:solidFill>
                  <a:srgbClr val="FF0000"/>
                </a:solidFill>
                <a:latin typeface="Snap ITC" panose="04040A07060A02020202" pitchFamily="82" charset="0"/>
              </a:rPr>
              <a:t>3 + 4 </a:t>
            </a:r>
            <a:r>
              <a:rPr lang="es-CO" dirty="0" smtClean="0">
                <a:solidFill>
                  <a:srgbClr val="FF0000"/>
                </a:solidFill>
                <a:latin typeface="Snap ITC" panose="04040A07060A02020202" pitchFamily="82" charset="0"/>
                <a:sym typeface="Symbol"/>
              </a:rPr>
              <a:t> 1</a:t>
            </a:r>
            <a:endParaRPr lang="es-CO" dirty="0">
              <a:solidFill>
                <a:srgbClr val="FF0000"/>
              </a:solidFill>
              <a:latin typeface="Snap ITC" panose="04040A07060A02020202" pitchFamily="82" charset="0"/>
            </a:endParaRPr>
          </a:p>
        </p:txBody>
      </p:sp>
      <p:sp>
        <p:nvSpPr>
          <p:cNvPr id="28" name="27 CuadroTexto"/>
          <p:cNvSpPr txBox="1"/>
          <p:nvPr/>
        </p:nvSpPr>
        <p:spPr>
          <a:xfrm>
            <a:off x="3984088" y="620688"/>
            <a:ext cx="595869" cy="584775"/>
          </a:xfrm>
          <a:prstGeom prst="rect">
            <a:avLst/>
          </a:prstGeom>
          <a:noFill/>
        </p:spPr>
        <p:txBody>
          <a:bodyPr wrap="none" rtlCol="0">
            <a:spAutoFit/>
          </a:bodyPr>
          <a:lstStyle/>
          <a:p>
            <a:r>
              <a:rPr lang="es-CO" sz="3200" dirty="0" smtClean="0">
                <a:latin typeface="Snap ITC" panose="04040A07060A02020202" pitchFamily="82" charset="0"/>
              </a:rPr>
              <a:t>11</a:t>
            </a:r>
            <a:endParaRPr lang="es-CO" sz="3200" dirty="0">
              <a:latin typeface="Snap ITC" panose="04040A07060A02020202" pitchFamily="82" charset="0"/>
            </a:endParaRPr>
          </a:p>
        </p:txBody>
      </p:sp>
      <p:sp>
        <p:nvSpPr>
          <p:cNvPr id="29" name="28 Abrir llave"/>
          <p:cNvSpPr/>
          <p:nvPr/>
        </p:nvSpPr>
        <p:spPr>
          <a:xfrm rot="16200000">
            <a:off x="4192024" y="575464"/>
            <a:ext cx="180000" cy="144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30" name="29 CuadroTexto"/>
          <p:cNvSpPr txBox="1"/>
          <p:nvPr/>
        </p:nvSpPr>
        <p:spPr>
          <a:xfrm>
            <a:off x="3562023" y="1384542"/>
            <a:ext cx="1440001" cy="369332"/>
          </a:xfrm>
          <a:prstGeom prst="rect">
            <a:avLst/>
          </a:prstGeom>
          <a:noFill/>
        </p:spPr>
        <p:txBody>
          <a:bodyPr wrap="square" rtlCol="0">
            <a:spAutoFit/>
          </a:bodyPr>
          <a:lstStyle/>
          <a:p>
            <a:r>
              <a:rPr lang="es-CO" dirty="0" smtClean="0">
                <a:solidFill>
                  <a:srgbClr val="FF0000"/>
                </a:solidFill>
                <a:latin typeface="Snap ITC" panose="04040A07060A02020202" pitchFamily="82" charset="0"/>
              </a:rPr>
              <a:t>3 + 4 </a:t>
            </a:r>
            <a:r>
              <a:rPr lang="es-CO" dirty="0" smtClean="0">
                <a:solidFill>
                  <a:srgbClr val="FF0000"/>
                </a:solidFill>
                <a:latin typeface="Snap ITC" panose="04040A07060A02020202" pitchFamily="82" charset="0"/>
                <a:sym typeface="Symbol"/>
              </a:rPr>
              <a:t> 2</a:t>
            </a:r>
            <a:endParaRPr lang="es-CO" dirty="0">
              <a:solidFill>
                <a:srgbClr val="FF0000"/>
              </a:solidFill>
              <a:latin typeface="Snap ITC" panose="04040A07060A02020202" pitchFamily="82" charset="0"/>
            </a:endParaRPr>
          </a:p>
        </p:txBody>
      </p:sp>
      <p:sp>
        <p:nvSpPr>
          <p:cNvPr id="31" name="30 CuadroTexto"/>
          <p:cNvSpPr txBox="1"/>
          <p:nvPr/>
        </p:nvSpPr>
        <p:spPr>
          <a:xfrm>
            <a:off x="5570058" y="620688"/>
            <a:ext cx="728084" cy="584775"/>
          </a:xfrm>
          <a:prstGeom prst="rect">
            <a:avLst/>
          </a:prstGeom>
          <a:noFill/>
        </p:spPr>
        <p:txBody>
          <a:bodyPr wrap="none" rtlCol="0">
            <a:spAutoFit/>
          </a:bodyPr>
          <a:lstStyle/>
          <a:p>
            <a:r>
              <a:rPr lang="es-CO" sz="3200" dirty="0" smtClean="0">
                <a:latin typeface="Snap ITC" panose="04040A07060A02020202" pitchFamily="82" charset="0"/>
              </a:rPr>
              <a:t>15</a:t>
            </a:r>
            <a:endParaRPr lang="es-CO" sz="3200" dirty="0">
              <a:latin typeface="Snap ITC" panose="04040A07060A02020202" pitchFamily="82" charset="0"/>
            </a:endParaRPr>
          </a:p>
        </p:txBody>
      </p:sp>
      <p:sp>
        <p:nvSpPr>
          <p:cNvPr id="32" name="31 Abrir llave"/>
          <p:cNvSpPr/>
          <p:nvPr/>
        </p:nvSpPr>
        <p:spPr>
          <a:xfrm rot="16200000">
            <a:off x="5844100" y="575464"/>
            <a:ext cx="180000" cy="144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33" name="32 CuadroTexto"/>
          <p:cNvSpPr txBox="1"/>
          <p:nvPr/>
        </p:nvSpPr>
        <p:spPr>
          <a:xfrm>
            <a:off x="5214099" y="1384542"/>
            <a:ext cx="1440001" cy="369332"/>
          </a:xfrm>
          <a:prstGeom prst="rect">
            <a:avLst/>
          </a:prstGeom>
          <a:noFill/>
        </p:spPr>
        <p:txBody>
          <a:bodyPr wrap="square" rtlCol="0">
            <a:spAutoFit/>
          </a:bodyPr>
          <a:lstStyle/>
          <a:p>
            <a:r>
              <a:rPr lang="es-CO" dirty="0" smtClean="0">
                <a:solidFill>
                  <a:srgbClr val="FF0000"/>
                </a:solidFill>
                <a:latin typeface="Snap ITC" panose="04040A07060A02020202" pitchFamily="82" charset="0"/>
              </a:rPr>
              <a:t>3 + 4 </a:t>
            </a:r>
            <a:r>
              <a:rPr lang="es-CO" dirty="0" smtClean="0">
                <a:solidFill>
                  <a:srgbClr val="FF0000"/>
                </a:solidFill>
                <a:latin typeface="Snap ITC" panose="04040A07060A02020202" pitchFamily="82" charset="0"/>
                <a:sym typeface="Symbol"/>
              </a:rPr>
              <a:t> 3</a:t>
            </a:r>
            <a:endParaRPr lang="es-CO" dirty="0">
              <a:solidFill>
                <a:srgbClr val="FF0000"/>
              </a:solidFill>
              <a:latin typeface="Snap ITC" panose="04040A07060A02020202" pitchFamily="82" charset="0"/>
            </a:endParaRPr>
          </a:p>
        </p:txBody>
      </p:sp>
      <p:sp>
        <p:nvSpPr>
          <p:cNvPr id="34" name="33 CuadroTexto"/>
          <p:cNvSpPr txBox="1"/>
          <p:nvPr/>
        </p:nvSpPr>
        <p:spPr>
          <a:xfrm>
            <a:off x="6700859" y="1050105"/>
            <a:ext cx="463588" cy="369332"/>
          </a:xfrm>
          <a:prstGeom prst="rect">
            <a:avLst/>
          </a:prstGeom>
          <a:noFill/>
        </p:spPr>
        <p:txBody>
          <a:bodyPr wrap="none" rtlCol="0">
            <a:spAutoFit/>
          </a:bodyPr>
          <a:lstStyle/>
          <a:p>
            <a:r>
              <a:rPr lang="es-CO" dirty="0" smtClean="0">
                <a:latin typeface="Snap ITC" panose="04040A07060A02020202" pitchFamily="82" charset="0"/>
              </a:rPr>
              <a:t>…</a:t>
            </a:r>
            <a:endParaRPr lang="es-CO" dirty="0">
              <a:latin typeface="Snap ITC" panose="04040A07060A02020202" pitchFamily="82" charset="0"/>
            </a:endParaRPr>
          </a:p>
        </p:txBody>
      </p:sp>
      <p:sp>
        <p:nvSpPr>
          <p:cNvPr id="35" name="34 CuadroTexto"/>
          <p:cNvSpPr txBox="1"/>
          <p:nvPr/>
        </p:nvSpPr>
        <p:spPr>
          <a:xfrm>
            <a:off x="7520406" y="620688"/>
            <a:ext cx="719299" cy="584775"/>
          </a:xfrm>
          <a:prstGeom prst="rect">
            <a:avLst/>
          </a:prstGeom>
          <a:noFill/>
        </p:spPr>
        <p:txBody>
          <a:bodyPr wrap="none" rtlCol="0">
            <a:spAutoFit/>
          </a:bodyPr>
          <a:lstStyle/>
          <a:p>
            <a:r>
              <a:rPr lang="es-CO" sz="3200" dirty="0" smtClean="0">
                <a:latin typeface="Snap ITC" panose="04040A07060A02020202" pitchFamily="82" charset="0"/>
              </a:rPr>
              <a:t>31</a:t>
            </a:r>
            <a:endParaRPr lang="es-CO" sz="3200" dirty="0">
              <a:latin typeface="Snap ITC" panose="04040A07060A02020202" pitchFamily="82" charset="0"/>
            </a:endParaRPr>
          </a:p>
        </p:txBody>
      </p:sp>
      <p:sp>
        <p:nvSpPr>
          <p:cNvPr id="36" name="35 Abrir llave"/>
          <p:cNvSpPr/>
          <p:nvPr/>
        </p:nvSpPr>
        <p:spPr>
          <a:xfrm rot="16200000">
            <a:off x="7794448" y="575464"/>
            <a:ext cx="180000" cy="144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37" name="36 CuadroTexto"/>
          <p:cNvSpPr txBox="1"/>
          <p:nvPr/>
        </p:nvSpPr>
        <p:spPr>
          <a:xfrm>
            <a:off x="7164447" y="1384542"/>
            <a:ext cx="1440001" cy="369332"/>
          </a:xfrm>
          <a:prstGeom prst="rect">
            <a:avLst/>
          </a:prstGeom>
          <a:noFill/>
        </p:spPr>
        <p:txBody>
          <a:bodyPr wrap="square" rtlCol="0">
            <a:spAutoFit/>
          </a:bodyPr>
          <a:lstStyle/>
          <a:p>
            <a:r>
              <a:rPr lang="es-CO" dirty="0" smtClean="0">
                <a:solidFill>
                  <a:srgbClr val="FF0000"/>
                </a:solidFill>
                <a:latin typeface="Snap ITC" panose="04040A07060A02020202" pitchFamily="82" charset="0"/>
              </a:rPr>
              <a:t>3 + 4 </a:t>
            </a:r>
            <a:r>
              <a:rPr lang="es-CO" b="1" dirty="0" smtClean="0">
                <a:solidFill>
                  <a:srgbClr val="FF0000"/>
                </a:solidFill>
                <a:latin typeface="Snap ITC" panose="04040A07060A02020202" pitchFamily="82" charset="0"/>
                <a:sym typeface="Symbol"/>
              </a:rPr>
              <a:t></a:t>
            </a:r>
            <a:r>
              <a:rPr lang="es-CO" dirty="0" smtClean="0">
                <a:solidFill>
                  <a:srgbClr val="FF0000"/>
                </a:solidFill>
                <a:latin typeface="Snap ITC" panose="04040A07060A02020202" pitchFamily="82" charset="0"/>
                <a:sym typeface="Symbol"/>
              </a:rPr>
              <a:t> 7</a:t>
            </a:r>
            <a:endParaRPr lang="es-CO" dirty="0">
              <a:solidFill>
                <a:srgbClr val="FF0000"/>
              </a:solidFill>
              <a:latin typeface="Snap ITC" panose="04040A07060A02020202" pitchFamily="82" charset="0"/>
            </a:endParaRPr>
          </a:p>
        </p:txBody>
      </p:sp>
    </p:spTree>
    <p:extLst>
      <p:ext uri="{BB962C8B-B14F-4D97-AF65-F5344CB8AC3E}">
        <p14:creationId xmlns:p14="http://schemas.microsoft.com/office/powerpoint/2010/main" val="19721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par>
                          <p:cTn id="12" fill="hold">
                            <p:stCondLst>
                              <p:cond delay="0"/>
                            </p:stCondLst>
                            <p:childTnLst>
                              <p:par>
                                <p:cTn id="13" presetID="2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500"/>
                            </p:stCondLst>
                            <p:childTnLst>
                              <p:par>
                                <p:cTn id="17" presetID="1" presetClass="entr" presetSubtype="0" fill="hold" grpId="0" nodeType="afterEffect">
                                  <p:stCondLst>
                                    <p:cond delay="0"/>
                                  </p:stCondLst>
                                  <p:iterate type="lt">
                                    <p:tmAbs val="100"/>
                                  </p:iterate>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par>
                          <p:cTn id="23" fill="hold">
                            <p:stCondLst>
                              <p:cond delay="0"/>
                            </p:stCondLst>
                            <p:childTnLst>
                              <p:par>
                                <p:cTn id="24" presetID="2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par>
                          <p:cTn id="27" fill="hold">
                            <p:stCondLst>
                              <p:cond delay="500"/>
                            </p:stCondLst>
                            <p:childTnLst>
                              <p:par>
                                <p:cTn id="28" presetID="1" presetClass="entr" presetSubtype="0" fill="hold" grpId="0" nodeType="afterEffect">
                                  <p:stCondLst>
                                    <p:cond delay="0"/>
                                  </p:stCondLst>
                                  <p:iterate type="lt">
                                    <p:tmAbs val="100"/>
                                  </p:iterate>
                                  <p:childTnLst>
                                    <p:set>
                                      <p:cBhvr>
                                        <p:cTn id="29" dur="1" fill="hold">
                                          <p:stCondLst>
                                            <p:cond delay="0"/>
                                          </p:stCondLst>
                                        </p:cTn>
                                        <p:tgtEl>
                                          <p:spTgt spid="2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childTnLst>
                          </p:cTn>
                        </p:par>
                        <p:par>
                          <p:cTn id="34" fill="hold">
                            <p:stCondLst>
                              <p:cond delay="0"/>
                            </p:stCondLst>
                            <p:childTnLst>
                              <p:par>
                                <p:cTn id="35" presetID="22" presetClass="entr" presetSubtype="4"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childTnLst>
                          </p:cTn>
                        </p:par>
                        <p:par>
                          <p:cTn id="38" fill="hold">
                            <p:stCondLst>
                              <p:cond delay="500"/>
                            </p:stCondLst>
                            <p:childTnLst>
                              <p:par>
                                <p:cTn id="39" presetID="1" presetClass="entr" presetSubtype="0" fill="hold" grpId="0" nodeType="afterEffect">
                                  <p:stCondLst>
                                    <p:cond delay="0"/>
                                  </p:stCondLst>
                                  <p:iterate type="lt">
                                    <p:tmAbs val="100"/>
                                  </p:iterate>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par>
                          <p:cTn id="45" fill="hold">
                            <p:stCondLst>
                              <p:cond delay="0"/>
                            </p:stCondLst>
                            <p:childTnLst>
                              <p:par>
                                <p:cTn id="46" presetID="22" presetClass="entr" presetSubtype="4"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down)">
                                      <p:cBhvr>
                                        <p:cTn id="48" dur="500"/>
                                        <p:tgtEl>
                                          <p:spTgt spid="32"/>
                                        </p:tgtEl>
                                      </p:cBhvr>
                                    </p:animEffect>
                                  </p:childTnLst>
                                </p:cTn>
                              </p:par>
                            </p:childTnLst>
                          </p:cTn>
                        </p:par>
                        <p:par>
                          <p:cTn id="49" fill="hold">
                            <p:stCondLst>
                              <p:cond delay="500"/>
                            </p:stCondLst>
                            <p:childTnLst>
                              <p:par>
                                <p:cTn id="50" presetID="1" presetClass="entr" presetSubtype="0" fill="hold" grpId="0" nodeType="afterEffect">
                                  <p:stCondLst>
                                    <p:cond delay="0"/>
                                  </p:stCondLst>
                                  <p:iterate type="lt">
                                    <p:tmAbs val="100"/>
                                  </p:iterate>
                                  <p:childTnLst>
                                    <p:set>
                                      <p:cBhvr>
                                        <p:cTn id="51" dur="1" fill="hold">
                                          <p:stCondLst>
                                            <p:cond delay="0"/>
                                          </p:stCondLst>
                                        </p:cTn>
                                        <p:tgtEl>
                                          <p:spTgt spid="3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iterate type="lt">
                                    <p:tmAbs val="100"/>
                                  </p:iterate>
                                  <p:childTnLst>
                                    <p:set>
                                      <p:cBhvr>
                                        <p:cTn id="55" dur="1" fill="hold">
                                          <p:stCondLst>
                                            <p:cond delay="0"/>
                                          </p:stCondLst>
                                        </p:cTn>
                                        <p:tgtEl>
                                          <p:spTgt spid="3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childTnLst>
                                </p:cTn>
                              </p:par>
                            </p:childTnLst>
                          </p:cTn>
                        </p:par>
                        <p:par>
                          <p:cTn id="60" fill="hold">
                            <p:stCondLst>
                              <p:cond delay="0"/>
                            </p:stCondLst>
                            <p:childTnLst>
                              <p:par>
                                <p:cTn id="61" presetID="2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500"/>
                                        <p:tgtEl>
                                          <p:spTgt spid="36"/>
                                        </p:tgtEl>
                                      </p:cBhvr>
                                    </p:animEffect>
                                  </p:childTnLst>
                                </p:cTn>
                              </p:par>
                            </p:childTnLst>
                          </p:cTn>
                        </p:par>
                        <p:par>
                          <p:cTn id="64" fill="hold">
                            <p:stCondLst>
                              <p:cond delay="500"/>
                            </p:stCondLst>
                            <p:childTnLst>
                              <p:par>
                                <p:cTn id="65" presetID="1" presetClass="entr" presetSubtype="0" fill="hold" grpId="0" nodeType="afterEffect">
                                  <p:stCondLst>
                                    <p:cond delay="0"/>
                                  </p:stCondLst>
                                  <p:iterate type="lt">
                                    <p:tmAbs val="100"/>
                                  </p:iterate>
                                  <p:childTnLst>
                                    <p:set>
                                      <p:cBhvr>
                                        <p:cTn id="66" dur="1" fill="hold">
                                          <p:stCondLst>
                                            <p:cond delay="0"/>
                                          </p:stCondLst>
                                        </p:cTn>
                                        <p:tgtEl>
                                          <p:spTgt spid="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34"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from="(-#ppt_w/2)" to="(#ppt_x)" calcmode="lin" valueType="num">
                                      <p:cBhvr>
                                        <p:cTn id="71" dur="600" fill="hold">
                                          <p:stCondLst>
                                            <p:cond delay="0"/>
                                          </p:stCondLst>
                                        </p:cTn>
                                        <p:tgtEl>
                                          <p:spTgt spid="12"/>
                                        </p:tgtEl>
                                        <p:attrNameLst>
                                          <p:attrName>ppt_x</p:attrName>
                                        </p:attrNameLst>
                                      </p:cBhvr>
                                    </p:anim>
                                    <p:anim from="0" to="-1.0" calcmode="lin" valueType="num">
                                      <p:cBhvr>
                                        <p:cTn id="72" dur="200" decel="50000" autoRev="1" fill="hold">
                                          <p:stCondLst>
                                            <p:cond delay="600"/>
                                          </p:stCondLst>
                                        </p:cTn>
                                        <p:tgtEl>
                                          <p:spTgt spid="12"/>
                                        </p:tgtEl>
                                        <p:attrNameLst>
                                          <p:attrName>xshear</p:attrName>
                                        </p:attrNameLst>
                                      </p:cBhvr>
                                    </p:anim>
                                    <p:animScale>
                                      <p:cBhvr>
                                        <p:cTn id="73" dur="200" decel="100000" autoRev="1" fill="hold">
                                          <p:stCondLst>
                                            <p:cond delay="600"/>
                                          </p:stCondLst>
                                        </p:cTn>
                                        <p:tgtEl>
                                          <p:spTgt spid="12"/>
                                        </p:tgtEl>
                                      </p:cBhvr>
                                      <p:from x="100000" y="100000"/>
                                      <p:to x="80000" y="100000"/>
                                    </p:animScale>
                                    <p:anim by="(#ppt_h/3+#ppt_w*0.1)" calcmode="lin" valueType="num">
                                      <p:cBhvr additive="sum">
                                        <p:cTn id="74" dur="200" decel="100000" autoRev="1" fill="hold">
                                          <p:stCondLst>
                                            <p:cond delay="600"/>
                                          </p:stCondLst>
                                        </p:cTn>
                                        <p:tgtEl>
                                          <p:spTgt spid="12"/>
                                        </p:tgtEl>
                                        <p:attrNameLst>
                                          <p:attrName>ppt_x</p:attrName>
                                        </p:attrNameLst>
                                      </p:cBhvr>
                                    </p:anim>
                                  </p:childTnLst>
                                </p:cTn>
                              </p:par>
                            </p:childTnLst>
                          </p:cTn>
                        </p:par>
                        <p:par>
                          <p:cTn id="75" fill="hold">
                            <p:stCondLst>
                              <p:cond delay="1000"/>
                            </p:stCondLst>
                            <p:childTnLst>
                              <p:par>
                                <p:cTn id="76" presetID="29"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p:cTn id="78" dur="1000" fill="hold"/>
                                        <p:tgtEl>
                                          <p:spTgt spid="17"/>
                                        </p:tgtEl>
                                        <p:attrNameLst>
                                          <p:attrName>ppt_x</p:attrName>
                                        </p:attrNameLst>
                                      </p:cBhvr>
                                      <p:tavLst>
                                        <p:tav tm="0">
                                          <p:val>
                                            <p:strVal val="#ppt_x-.2"/>
                                          </p:val>
                                        </p:tav>
                                        <p:tav tm="100000">
                                          <p:val>
                                            <p:strVal val="#ppt_x"/>
                                          </p:val>
                                        </p:tav>
                                      </p:tavLst>
                                    </p:anim>
                                    <p:anim calcmode="lin" valueType="num">
                                      <p:cBhvr>
                                        <p:cTn id="79"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80" dur="1000"/>
                                        <p:tgtEl>
                                          <p:spTgt spid="17"/>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wipe(left)">
                                      <p:cBhvr>
                                        <p:cTn id="85" dur="500"/>
                                        <p:tgtEl>
                                          <p:spTgt spid="1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1000"/>
                                        <p:tgtEl>
                                          <p:spTgt spid="1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wipe(left)">
                                      <p:cBhvr>
                                        <p:cTn id="100" dur="500"/>
                                        <p:tgtEl>
                                          <p:spTgt spid="16"/>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13" grpId="0"/>
      <p:bldP spid="14" grpId="0"/>
      <p:bldP spid="15" grpId="0"/>
      <p:bldP spid="16" grpId="0"/>
      <p:bldP spid="17" grpId="0" animBg="1"/>
      <p:bldP spid="18" grpId="0"/>
      <p:bldP spid="22" grpId="0"/>
      <p:bldP spid="23" grpId="0" animBg="1"/>
      <p:bldP spid="24" grpId="0"/>
      <p:bldP spid="25" grpId="0"/>
      <p:bldP spid="26" grpId="0" animBg="1"/>
      <p:bldP spid="27" grpId="0"/>
      <p:bldP spid="28" grpId="0"/>
      <p:bldP spid="29" grpId="0" animBg="1"/>
      <p:bldP spid="30" grpId="0"/>
      <p:bldP spid="31" grpId="0"/>
      <p:bldP spid="32" grpId="0" animBg="1"/>
      <p:bldP spid="33" grpId="0"/>
      <p:bldP spid="34" grpId="0"/>
      <p:bldP spid="35" grpId="0"/>
      <p:bldP spid="36" grpId="0" animBg="1"/>
      <p:bldP spid="3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5"/>
          <p:cNvSpPr>
            <a:spLocks noChangeArrowheads="1"/>
          </p:cNvSpPr>
          <p:nvPr/>
        </p:nvSpPr>
        <p:spPr bwMode="auto">
          <a:xfrm>
            <a:off x="0" y="655135"/>
            <a:ext cx="91440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s-ES" altLang="es-CO" sz="2300" dirty="0">
                <a:latin typeface="Snap ITC" panose="04040A07060A02020202" pitchFamily="82" charset="0"/>
                <a:cs typeface="Times New Roman" pitchFamily="18" charset="0"/>
              </a:rPr>
              <a:t>A = {1, 4, 7, 10, 13, 16, 19, 22, 25, 28, 31, 34} </a:t>
            </a:r>
            <a:endParaRPr lang="es-ES" altLang="es-CO" sz="2300" dirty="0">
              <a:latin typeface="Snap ITC" panose="04040A07060A02020202" pitchFamily="82" charset="0"/>
            </a:endParaRPr>
          </a:p>
          <a:p>
            <a:pPr>
              <a:spcBef>
                <a:spcPct val="0"/>
              </a:spcBef>
              <a:buFontTx/>
              <a:buNone/>
            </a:pPr>
            <a:r>
              <a:rPr lang="es-ES" altLang="es-CO" sz="2300" dirty="0">
                <a:latin typeface="Snap ITC" panose="04040A07060A02020202" pitchFamily="82" charset="0"/>
                <a:cs typeface="Times New Roman" pitchFamily="18" charset="0"/>
              </a:rPr>
              <a:t>B = {2, 4, 6, 8, 10, 12, 14, 16, 18, 20, 22, 24, 26}</a:t>
            </a:r>
            <a:endParaRPr lang="es-ES" altLang="es-CO" sz="2300" dirty="0">
              <a:latin typeface="Snap ITC" panose="04040A07060A02020202" pitchFamily="82" charset="0"/>
            </a:endParaRPr>
          </a:p>
          <a:p>
            <a:pPr>
              <a:spcBef>
                <a:spcPct val="0"/>
              </a:spcBef>
              <a:buFontTx/>
              <a:buNone/>
            </a:pPr>
            <a:r>
              <a:rPr lang="es-ES" altLang="es-CO" sz="2300" dirty="0">
                <a:latin typeface="Snap ITC" panose="04040A07060A02020202" pitchFamily="82" charset="0"/>
                <a:cs typeface="Times New Roman" pitchFamily="18" charset="0"/>
              </a:rPr>
              <a:t>C = {3, 7, 11, 15, 19, 23, 27, 31}</a:t>
            </a:r>
          </a:p>
        </p:txBody>
      </p:sp>
      <p:sp>
        <p:nvSpPr>
          <p:cNvPr id="25" name="Rectangle 7"/>
          <p:cNvSpPr>
            <a:spLocks noChangeArrowheads="1"/>
          </p:cNvSpPr>
          <p:nvPr/>
        </p:nvSpPr>
        <p:spPr bwMode="auto">
          <a:xfrm>
            <a:off x="0" y="8804"/>
            <a:ext cx="62743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s-CO" altLang="es-CO" sz="3600" dirty="0">
                <a:solidFill>
                  <a:srgbClr val="0000FF"/>
                </a:solidFill>
                <a:latin typeface="Snap ITC" panose="04040A07060A02020202" pitchFamily="82" charset="0"/>
                <a:cs typeface="Times New Roman" pitchFamily="18" charset="0"/>
              </a:rPr>
              <a:t>c) Hallar: A </a:t>
            </a:r>
            <a:r>
              <a:rPr lang="es-CO" altLang="es-CO" sz="3600" dirty="0">
                <a:solidFill>
                  <a:srgbClr val="0000FF"/>
                </a:solidFill>
                <a:latin typeface="Snap ITC" panose="04040A07060A02020202" pitchFamily="82" charset="0"/>
                <a:cs typeface="Times New Roman" pitchFamily="18" charset="0"/>
                <a:sym typeface="Symbol" pitchFamily="18" charset="2"/>
              </a:rPr>
              <a:t></a:t>
            </a:r>
            <a:r>
              <a:rPr lang="es-CO" altLang="es-CO" sz="3600" dirty="0">
                <a:solidFill>
                  <a:srgbClr val="0000FF"/>
                </a:solidFill>
                <a:latin typeface="Snap ITC" panose="04040A07060A02020202" pitchFamily="82" charset="0"/>
                <a:cs typeface="Times New Roman" pitchFamily="18" charset="0"/>
              </a:rPr>
              <a:t> </a:t>
            </a:r>
            <a:r>
              <a:rPr lang="es-CO" altLang="es-CO" sz="3600" dirty="0" smtClean="0">
                <a:solidFill>
                  <a:srgbClr val="0000FF"/>
                </a:solidFill>
                <a:latin typeface="Snap ITC" panose="04040A07060A02020202" pitchFamily="82" charset="0"/>
                <a:cs typeface="Times New Roman" pitchFamily="18" charset="0"/>
                <a:sym typeface="simbolo"/>
              </a:rPr>
              <a:t>B, </a:t>
            </a:r>
            <a:r>
              <a:rPr lang="es-CO" altLang="es-CO" sz="3600" dirty="0">
                <a:solidFill>
                  <a:srgbClr val="0000FF"/>
                </a:solidFill>
                <a:latin typeface="Snap ITC" panose="04040A07060A02020202" pitchFamily="82" charset="0"/>
                <a:cs typeface="Times New Roman" pitchFamily="18" charset="0"/>
                <a:sym typeface="simbolo"/>
              </a:rPr>
              <a:t>C – A</a:t>
            </a:r>
          </a:p>
        </p:txBody>
      </p:sp>
      <p:sp>
        <p:nvSpPr>
          <p:cNvPr id="26" name="Text Box 8"/>
          <p:cNvSpPr txBox="1">
            <a:spLocks noChangeArrowheads="1"/>
          </p:cNvSpPr>
          <p:nvPr/>
        </p:nvSpPr>
        <p:spPr bwMode="auto">
          <a:xfrm>
            <a:off x="1421596" y="3102539"/>
            <a:ext cx="6300807" cy="646331"/>
          </a:xfrm>
          <a:prstGeom prst="rect">
            <a:avLst/>
          </a:prstGeom>
          <a:solidFill>
            <a:srgbClr val="0000FF"/>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3600" dirty="0">
                <a:solidFill>
                  <a:schemeClr val="bg1"/>
                </a:solidFill>
                <a:latin typeface="Snap ITC" panose="04040A07060A02020202" pitchFamily="82" charset="0"/>
              </a:rPr>
              <a:t>A </a:t>
            </a:r>
            <a:r>
              <a:rPr lang="es-ES" altLang="es-CO" sz="3600" dirty="0">
                <a:solidFill>
                  <a:schemeClr val="bg1"/>
                </a:solidFill>
                <a:latin typeface="Snap ITC" panose="04040A07060A02020202" pitchFamily="82" charset="0"/>
                <a:sym typeface="Symbol" pitchFamily="18" charset="2"/>
              </a:rPr>
              <a:t></a:t>
            </a:r>
            <a:r>
              <a:rPr lang="es-ES" altLang="es-CO" sz="3600" dirty="0">
                <a:solidFill>
                  <a:schemeClr val="bg1"/>
                </a:solidFill>
                <a:latin typeface="Snap ITC" panose="04040A07060A02020202" pitchFamily="82" charset="0"/>
                <a:sym typeface="simbolo"/>
              </a:rPr>
              <a:t> B = {4, 10, 16, 22}</a:t>
            </a:r>
          </a:p>
        </p:txBody>
      </p:sp>
      <p:sp>
        <p:nvSpPr>
          <p:cNvPr id="27" name="Text Box 9"/>
          <p:cNvSpPr txBox="1">
            <a:spLocks noChangeArrowheads="1"/>
          </p:cNvSpPr>
          <p:nvPr/>
        </p:nvSpPr>
        <p:spPr bwMode="auto">
          <a:xfrm>
            <a:off x="1043608" y="5086925"/>
            <a:ext cx="7056784" cy="646331"/>
          </a:xfrm>
          <a:prstGeom prst="rect">
            <a:avLst/>
          </a:prstGeom>
          <a:solidFill>
            <a:srgbClr val="0000FF"/>
          </a:solidFill>
          <a:ln>
            <a:noFill/>
          </a:ln>
        </p:spPr>
        <p:style>
          <a:lnRef idx="0">
            <a:schemeClr val="accent1"/>
          </a:lnRef>
          <a:fillRef idx="3">
            <a:schemeClr val="accent1"/>
          </a:fillRef>
          <a:effectRef idx="3">
            <a:schemeClr val="accent1"/>
          </a:effectRef>
          <a:fontRef idx="minor">
            <a:schemeClr val="lt1"/>
          </a:fontRef>
        </p:style>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3600" dirty="0" smtClean="0">
                <a:solidFill>
                  <a:schemeClr val="bg1"/>
                </a:solidFill>
                <a:latin typeface="Snap ITC" panose="04040A07060A02020202" pitchFamily="82" charset="0"/>
              </a:rPr>
              <a:t>C – A = {3, 11, 15, 23, 27}</a:t>
            </a:r>
            <a:endParaRPr lang="en-AU" altLang="es-CO" sz="3600" dirty="0">
              <a:solidFill>
                <a:schemeClr val="bg1"/>
              </a:solidFill>
              <a:latin typeface="Snap ITC" panose="04040A07060A02020202" pitchFamily="82" charset="0"/>
            </a:endParaRPr>
          </a:p>
        </p:txBody>
      </p:sp>
      <p:sp>
        <p:nvSpPr>
          <p:cNvPr id="28" name="Rectangle 11"/>
          <p:cNvSpPr>
            <a:spLocks noChangeArrowheads="1"/>
          </p:cNvSpPr>
          <p:nvPr/>
        </p:nvSpPr>
        <p:spPr bwMode="auto">
          <a:xfrm>
            <a:off x="0" y="2025321"/>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0"/>
              </a:spcBef>
              <a:buFontTx/>
              <a:buNone/>
            </a:pPr>
            <a:r>
              <a:rPr lang="en-AU" altLang="es-CO" dirty="0" smtClean="0">
                <a:latin typeface="Snap ITC" panose="04040A07060A02020202" pitchFamily="82" charset="0"/>
              </a:rPr>
              <a:t>A </a:t>
            </a:r>
            <a:r>
              <a:rPr lang="en-AU" altLang="es-CO" dirty="0" smtClean="0">
                <a:latin typeface="Snap ITC" panose="04040A07060A02020202" pitchFamily="82" charset="0"/>
                <a:sym typeface="Symbol" pitchFamily="18" charset="2"/>
              </a:rPr>
              <a:t></a:t>
            </a:r>
            <a:r>
              <a:rPr lang="en-AU" altLang="es-CO" dirty="0" smtClean="0">
                <a:latin typeface="Snap ITC" panose="04040A07060A02020202" pitchFamily="82" charset="0"/>
                <a:sym typeface="simbolo"/>
              </a:rPr>
              <a:t> B is formed by common elements of A and B, so:</a:t>
            </a:r>
            <a:endParaRPr lang="en-AU" altLang="es-CO" dirty="0">
              <a:latin typeface="Snap ITC" panose="04040A07060A02020202" pitchFamily="82" charset="0"/>
              <a:sym typeface="simbolo"/>
            </a:endParaRPr>
          </a:p>
        </p:txBody>
      </p:sp>
      <p:sp>
        <p:nvSpPr>
          <p:cNvPr id="29" name="Rectangle 13"/>
          <p:cNvSpPr>
            <a:spLocks noChangeArrowheads="1"/>
          </p:cNvSpPr>
          <p:nvPr/>
        </p:nvSpPr>
        <p:spPr bwMode="auto">
          <a:xfrm>
            <a:off x="-1" y="4007966"/>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0"/>
              </a:spcBef>
              <a:buFontTx/>
              <a:buNone/>
            </a:pPr>
            <a:r>
              <a:rPr lang="en-AU" altLang="es-CO" dirty="0" smtClean="0">
                <a:latin typeface="Snap ITC" panose="04040A07060A02020202" pitchFamily="82" charset="0"/>
              </a:rPr>
              <a:t>C – A </a:t>
            </a:r>
            <a:r>
              <a:rPr lang="en-AU" altLang="es-CO" dirty="0" smtClean="0">
                <a:latin typeface="Snap ITC" panose="04040A07060A02020202" pitchFamily="82" charset="0"/>
                <a:sym typeface="simbolo"/>
              </a:rPr>
              <a:t>is formed by elements of C that do not belong to A, so:</a:t>
            </a:r>
            <a:endParaRPr lang="en-AU" altLang="es-CO" dirty="0">
              <a:latin typeface="Snap ITC" panose="04040A07060A02020202" pitchFamily="82" charset="0"/>
              <a:sym typeface="simbolo"/>
            </a:endParaRPr>
          </a:p>
        </p:txBody>
      </p:sp>
      <p:sp>
        <p:nvSpPr>
          <p:cNvPr id="30" name="AutoShape 14">
            <a:hlinkClick r:id="rId2" action="ppaction://hlinksldjump" highlightClick="1"/>
          </p:cNvPr>
          <p:cNvSpPr>
            <a:spLocks noChangeArrowheads="1"/>
          </p:cNvSpPr>
          <p:nvPr/>
        </p:nvSpPr>
        <p:spPr bwMode="auto">
          <a:xfrm>
            <a:off x="8351838" y="6210300"/>
            <a:ext cx="792162" cy="647700"/>
          </a:xfrm>
          <a:prstGeom prst="actionButtonBackPrevious">
            <a:avLst/>
          </a:prstGeom>
          <a:solidFill>
            <a:srgbClr val="EFF41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Tree>
    <p:extLst>
      <p:ext uri="{BB962C8B-B14F-4D97-AF65-F5344CB8AC3E}">
        <p14:creationId xmlns:p14="http://schemas.microsoft.com/office/powerpoint/2010/main" val="71016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28"/>
                                        </p:tgtEl>
                                        <p:attrNameLst>
                                          <p:attrName>style.visibility</p:attrName>
                                        </p:attrNameLst>
                                      </p:cBhvr>
                                      <p:to>
                                        <p:strVal val="visible"/>
                                      </p:to>
                                    </p:set>
                                    <p:anim calcmode="discrete" valueType="clr">
                                      <p:cBhvr override="childStyle">
                                        <p:cTn id="17"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8"/>
                                        </p:tgtEl>
                                        <p:attrNameLst>
                                          <p:attrName>fillcolor</p:attrName>
                                        </p:attrNameLst>
                                      </p:cBhvr>
                                      <p:tavLst>
                                        <p:tav tm="0">
                                          <p:val>
                                            <p:clrVal>
                                              <a:schemeClr val="accent2"/>
                                            </p:clrVal>
                                          </p:val>
                                        </p:tav>
                                        <p:tav tm="50000">
                                          <p:val>
                                            <p:clrVal>
                                              <a:schemeClr val="hlink"/>
                                            </p:clrVal>
                                          </p:val>
                                        </p:tav>
                                      </p:tavLst>
                                    </p:anim>
                                    <p:set>
                                      <p:cBhvr>
                                        <p:cTn id="19" dur="80"/>
                                        <p:tgtEl>
                                          <p:spTgt spid="28"/>
                                        </p:tgtEl>
                                        <p:attrNameLst>
                                          <p:attrName>fill.type</p:attrName>
                                        </p:attrNameLst>
                                      </p:cBhvr>
                                      <p:to>
                                        <p:strVal val="solid"/>
                                      </p:to>
                                    </p:set>
                                  </p:childTnLst>
                                </p:cTn>
                              </p:par>
                            </p:childTnLst>
                          </p:cTn>
                        </p:par>
                        <p:par>
                          <p:cTn id="20" fill="hold">
                            <p:stCondLst>
                              <p:cond delay="156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20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9"/>
                                        </p:tgtEl>
                                        <p:attrNameLst>
                                          <p:attrName>style.visibility</p:attrName>
                                        </p:attrNameLst>
                                      </p:cBhvr>
                                      <p:to>
                                        <p:strVal val="visible"/>
                                      </p:to>
                                    </p:set>
                                    <p:anim calcmode="discrete" valueType="clr">
                                      <p:cBhvr override="childStyle">
                                        <p:cTn id="28"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9"/>
                                        </p:tgtEl>
                                        <p:attrNameLst>
                                          <p:attrName>fillcolor</p:attrName>
                                        </p:attrNameLst>
                                      </p:cBhvr>
                                      <p:tavLst>
                                        <p:tav tm="0">
                                          <p:val>
                                            <p:clrVal>
                                              <a:schemeClr val="accent2"/>
                                            </p:clrVal>
                                          </p:val>
                                        </p:tav>
                                        <p:tav tm="50000">
                                          <p:val>
                                            <p:clrVal>
                                              <a:schemeClr val="hlink"/>
                                            </p:clrVal>
                                          </p:val>
                                        </p:tav>
                                      </p:tavLst>
                                    </p:anim>
                                    <p:set>
                                      <p:cBhvr>
                                        <p:cTn id="30" dur="80"/>
                                        <p:tgtEl>
                                          <p:spTgt spid="29"/>
                                        </p:tgtEl>
                                        <p:attrNameLst>
                                          <p:attrName>fill.type</p:attrName>
                                        </p:attrNameLst>
                                      </p:cBhvr>
                                      <p:to>
                                        <p:strVal val="solid"/>
                                      </p:to>
                                    </p:set>
                                  </p:childTnLst>
                                </p:cTn>
                              </p:par>
                            </p:childTnLst>
                          </p:cTn>
                        </p:par>
                        <p:par>
                          <p:cTn id="31" fill="hold">
                            <p:stCondLst>
                              <p:cond delay="1880"/>
                            </p:stCondLst>
                            <p:childTnLst>
                              <p:par>
                                <p:cTn id="32" presetID="10" presetClass="entr" presetSubtype="0"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20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animBg="1"/>
      <p:bldP spid="27" grpId="0" animBg="1"/>
      <p:bldP spid="28" grpId="0"/>
      <p:bldP spid="29" grpId="0"/>
      <p:bldP spid="3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0" y="1197327"/>
            <a:ext cx="9144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0"/>
              </a:spcBef>
              <a:buFontTx/>
              <a:buNone/>
            </a:pPr>
            <a:r>
              <a:rPr lang="en-AU" altLang="es-CO" dirty="0" smtClean="0">
                <a:latin typeface="Snap ITC" panose="04040A07060A02020202" pitchFamily="82" charset="0"/>
                <a:cs typeface="Times New Roman" pitchFamily="18" charset="0"/>
              </a:rPr>
              <a:t>If: G = { 1, {3}, 5, {7, 10}, 11 }</a:t>
            </a:r>
            <a:r>
              <a:rPr lang="en-AU" altLang="es-CO" dirty="0" smtClean="0">
                <a:latin typeface="Snap ITC" panose="04040A07060A02020202" pitchFamily="82" charset="0"/>
              </a:rPr>
              <a:t> which is the true value of the following statements</a:t>
            </a:r>
            <a:r>
              <a:rPr lang="en-AU" altLang="es-CO" dirty="0" smtClean="0">
                <a:latin typeface="Snap ITC" panose="04040A07060A02020202" pitchFamily="82" charset="0"/>
                <a:cs typeface="Times New Roman" pitchFamily="18" charset="0"/>
              </a:rPr>
              <a:t>:</a:t>
            </a:r>
            <a:endParaRPr lang="en-AU" altLang="es-CO" dirty="0" smtClean="0">
              <a:latin typeface="Snap ITC" panose="04040A07060A02020202" pitchFamily="82" charset="0"/>
            </a:endParaRPr>
          </a:p>
          <a:p>
            <a:pPr algn="just">
              <a:spcBef>
                <a:spcPct val="0"/>
              </a:spcBef>
              <a:buFontTx/>
              <a:buNone/>
            </a:pPr>
            <a:r>
              <a:rPr lang="en-AU" altLang="es-CO" dirty="0" smtClean="0">
                <a:latin typeface="Snap ITC" panose="04040A07060A02020202" pitchFamily="82" charset="0"/>
                <a:cs typeface="Times New Roman" pitchFamily="18" charset="0"/>
              </a:rPr>
              <a:t>a) </a:t>
            </a:r>
            <a:r>
              <a:rPr lang="en-AU" altLang="es-CO" dirty="0" smtClean="0"/>
              <a:t>Φ</a:t>
            </a:r>
            <a:r>
              <a:rPr lang="en-AU" altLang="es-CO" dirty="0" smtClean="0">
                <a:latin typeface="Snap ITC" panose="04040A07060A02020202" pitchFamily="82" charset="0"/>
                <a:cs typeface="Times New Roman" pitchFamily="18" charset="0"/>
              </a:rPr>
              <a:t> </a:t>
            </a:r>
            <a:r>
              <a:rPr lang="en-AU" altLang="es-CO" dirty="0" smtClean="0">
                <a:latin typeface="Snap ITC" panose="04040A07060A02020202" pitchFamily="82" charset="0"/>
                <a:cs typeface="Times New Roman" pitchFamily="18" charset="0"/>
                <a:sym typeface="Symbol"/>
              </a:rPr>
              <a:t></a:t>
            </a:r>
            <a:r>
              <a:rPr lang="en-AU" altLang="es-CO" dirty="0" smtClean="0">
                <a:latin typeface="Snap ITC" panose="04040A07060A02020202" pitchFamily="82" charset="0"/>
                <a:cs typeface="Times New Roman" pitchFamily="18" charset="0"/>
              </a:rPr>
              <a:t> G</a:t>
            </a:r>
            <a:endParaRPr lang="en-AU" altLang="es-CO" dirty="0" smtClean="0">
              <a:latin typeface="Snap ITC" panose="04040A07060A02020202" pitchFamily="82" charset="0"/>
              <a:sym typeface="MT Symbol"/>
            </a:endParaRPr>
          </a:p>
          <a:p>
            <a:pPr algn="just">
              <a:spcBef>
                <a:spcPct val="0"/>
              </a:spcBef>
              <a:buFontTx/>
              <a:buNone/>
            </a:pPr>
            <a:r>
              <a:rPr lang="en-AU" altLang="es-CO" dirty="0" smtClean="0">
                <a:latin typeface="Snap ITC" panose="04040A07060A02020202" pitchFamily="82" charset="0"/>
                <a:cs typeface="Times New Roman" pitchFamily="18" charset="0"/>
                <a:sym typeface="MT Symbol"/>
              </a:rPr>
              <a:t>b) {3} </a:t>
            </a:r>
            <a:r>
              <a:rPr lang="en-AU" altLang="es-CO" dirty="0" smtClean="0">
                <a:latin typeface="Snap ITC" panose="04040A07060A02020202" pitchFamily="82" charset="0"/>
                <a:cs typeface="Times New Roman" pitchFamily="18" charset="0"/>
                <a:sym typeface="Symbol"/>
              </a:rPr>
              <a:t></a:t>
            </a:r>
            <a:r>
              <a:rPr lang="en-AU" altLang="es-CO" dirty="0" smtClean="0">
                <a:latin typeface="Snap ITC" panose="04040A07060A02020202" pitchFamily="82" charset="0"/>
                <a:cs typeface="Times New Roman" pitchFamily="18" charset="0"/>
              </a:rPr>
              <a:t> G</a:t>
            </a:r>
            <a:endParaRPr lang="en-AU" altLang="es-CO" dirty="0" smtClean="0">
              <a:latin typeface="Snap ITC" panose="04040A07060A02020202" pitchFamily="82" charset="0"/>
              <a:sym typeface="MT Symbol"/>
            </a:endParaRPr>
          </a:p>
          <a:p>
            <a:pPr algn="just">
              <a:spcBef>
                <a:spcPct val="0"/>
              </a:spcBef>
              <a:buFontTx/>
              <a:buNone/>
            </a:pPr>
            <a:r>
              <a:rPr lang="en-AU" altLang="es-CO" dirty="0" smtClean="0">
                <a:latin typeface="Snap ITC" panose="04040A07060A02020202" pitchFamily="82" charset="0"/>
                <a:cs typeface="Times New Roman" pitchFamily="18" charset="0"/>
                <a:sym typeface="MT Symbol"/>
              </a:rPr>
              <a:t>c) {{7},10} </a:t>
            </a:r>
            <a:r>
              <a:rPr lang="en-AU" altLang="es-CO" dirty="0" smtClean="0">
                <a:latin typeface="Snap ITC" panose="04040A07060A02020202" pitchFamily="82" charset="0"/>
                <a:cs typeface="Times New Roman" pitchFamily="18" charset="0"/>
                <a:sym typeface="Symbol"/>
              </a:rPr>
              <a:t> </a:t>
            </a:r>
            <a:r>
              <a:rPr lang="en-AU" altLang="es-CO" dirty="0" smtClean="0">
                <a:latin typeface="Snap ITC" panose="04040A07060A02020202" pitchFamily="82" charset="0"/>
                <a:cs typeface="Times New Roman" pitchFamily="18" charset="0"/>
              </a:rPr>
              <a:t>G</a:t>
            </a:r>
            <a:endParaRPr lang="en-AU" altLang="es-CO" dirty="0" smtClean="0">
              <a:latin typeface="Snap ITC" panose="04040A07060A02020202" pitchFamily="82" charset="0"/>
              <a:sym typeface="MT Symbol"/>
            </a:endParaRPr>
          </a:p>
          <a:p>
            <a:pPr algn="just">
              <a:spcBef>
                <a:spcPct val="0"/>
              </a:spcBef>
              <a:buFontTx/>
              <a:buNone/>
            </a:pPr>
            <a:r>
              <a:rPr lang="en-AU" altLang="es-CO" dirty="0" smtClean="0">
                <a:latin typeface="Snap ITC" panose="04040A07060A02020202" pitchFamily="82" charset="0"/>
                <a:cs typeface="Times New Roman" pitchFamily="18" charset="0"/>
                <a:sym typeface="MT Symbol"/>
              </a:rPr>
              <a:t>d) {{3},1} </a:t>
            </a:r>
            <a:r>
              <a:rPr lang="en-AU" altLang="es-CO" dirty="0" smtClean="0">
                <a:latin typeface="Snap ITC" panose="04040A07060A02020202" pitchFamily="82" charset="0"/>
                <a:cs typeface="Times New Roman" pitchFamily="18" charset="0"/>
                <a:sym typeface="Symbol"/>
              </a:rPr>
              <a:t></a:t>
            </a:r>
            <a:r>
              <a:rPr lang="en-AU" altLang="es-CO" dirty="0" smtClean="0">
                <a:latin typeface="Snap ITC" panose="04040A07060A02020202" pitchFamily="82" charset="0"/>
                <a:cs typeface="Times New Roman" pitchFamily="18" charset="0"/>
              </a:rPr>
              <a:t> G</a:t>
            </a:r>
            <a:endParaRPr lang="en-AU" altLang="es-CO" dirty="0" smtClean="0">
              <a:latin typeface="Snap ITC" panose="04040A07060A02020202" pitchFamily="82" charset="0"/>
              <a:sym typeface="MT Symbol"/>
            </a:endParaRPr>
          </a:p>
          <a:p>
            <a:pPr algn="just">
              <a:spcBef>
                <a:spcPct val="0"/>
              </a:spcBef>
              <a:buFontTx/>
              <a:buNone/>
            </a:pPr>
            <a:r>
              <a:rPr lang="en-AU" altLang="es-CO" dirty="0" smtClean="0">
                <a:latin typeface="Snap ITC" panose="04040A07060A02020202" pitchFamily="82" charset="0"/>
                <a:cs typeface="Times New Roman" pitchFamily="18" charset="0"/>
                <a:sym typeface="MT Symbol"/>
              </a:rPr>
              <a:t>e) {1,5,11} </a:t>
            </a:r>
            <a:r>
              <a:rPr lang="en-AU" altLang="es-CO" dirty="0" smtClean="0">
                <a:latin typeface="Snap ITC" panose="04040A07060A02020202" pitchFamily="82" charset="0"/>
                <a:cs typeface="Times New Roman" pitchFamily="18" charset="0"/>
                <a:sym typeface="Symbol"/>
              </a:rPr>
              <a:t></a:t>
            </a:r>
            <a:r>
              <a:rPr lang="en-AU" altLang="es-CO" dirty="0" smtClean="0">
                <a:latin typeface="Snap ITC" panose="04040A07060A02020202" pitchFamily="82" charset="0"/>
                <a:cs typeface="Times New Roman" pitchFamily="18" charset="0"/>
              </a:rPr>
              <a:t> G</a:t>
            </a:r>
            <a:endParaRPr lang="en-AU" altLang="es-CO" dirty="0">
              <a:latin typeface="Snap ITC" panose="04040A07060A02020202" pitchFamily="82" charset="0"/>
              <a:cs typeface="Times New Roman" pitchFamily="18" charset="0"/>
            </a:endParaRPr>
          </a:p>
        </p:txBody>
      </p:sp>
      <p:sp>
        <p:nvSpPr>
          <p:cNvPr id="3" name="WordArt 6"/>
          <p:cNvSpPr>
            <a:spLocks noChangeArrowheads="1" noChangeShapeType="1" noTextEdit="1"/>
          </p:cNvSpPr>
          <p:nvPr/>
        </p:nvSpPr>
        <p:spPr bwMode="auto">
          <a:xfrm>
            <a:off x="4347369" y="80169"/>
            <a:ext cx="449262" cy="1044575"/>
          </a:xfrm>
          <a:prstGeom prst="rect">
            <a:avLst/>
          </a:prstGeom>
        </p:spPr>
        <p:txBody>
          <a:bodyPr wrap="none" fromWordArt="1">
            <a:prstTxWarp prst="textPlain">
              <a:avLst>
                <a:gd name="adj" fmla="val 50000"/>
              </a:avLst>
            </a:prstTxWarp>
          </a:bodyPr>
          <a:lstStyle/>
          <a:p>
            <a:pPr algn="ctr"/>
            <a:r>
              <a:rPr lang="es-CO" sz="3600" kern="10" dirty="0">
                <a:ln w="12700">
                  <a:solidFill>
                    <a:srgbClr val="FFFF00"/>
                  </a:solidFill>
                  <a:round/>
                  <a:headEnd/>
                  <a:tailEnd/>
                </a:ln>
                <a:solidFill>
                  <a:srgbClr val="0000FF"/>
                </a:solidFill>
                <a:effectLst>
                  <a:outerShdw dist="35921" dir="2700000" sy="50000" kx="2115830" algn="bl" rotWithShape="0">
                    <a:srgbClr val="C0C0C0">
                      <a:alpha val="79999"/>
                    </a:srgbClr>
                  </a:outerShdw>
                </a:effectLst>
                <a:latin typeface="Snap ITC" panose="04040A07060A02020202" pitchFamily="82" charset="0"/>
              </a:rPr>
              <a:t>2</a:t>
            </a:r>
          </a:p>
        </p:txBody>
      </p:sp>
      <p:grpSp>
        <p:nvGrpSpPr>
          <p:cNvPr id="7" name="6 Grupo"/>
          <p:cNvGrpSpPr/>
          <p:nvPr/>
        </p:nvGrpSpPr>
        <p:grpSpPr>
          <a:xfrm>
            <a:off x="2447131" y="5624090"/>
            <a:ext cx="4249738" cy="757238"/>
            <a:chOff x="2338486" y="5408066"/>
            <a:chExt cx="4249738" cy="757238"/>
          </a:xfrm>
          <a:solidFill>
            <a:srgbClr val="FFFF00"/>
          </a:solidFill>
        </p:grpSpPr>
        <p:sp>
          <p:nvSpPr>
            <p:cNvPr id="4" name="Rectangle 7"/>
            <p:cNvSpPr>
              <a:spLocks noChangeArrowheads="1"/>
            </p:cNvSpPr>
            <p:nvPr/>
          </p:nvSpPr>
          <p:spPr bwMode="auto">
            <a:xfrm>
              <a:off x="2338486" y="5408066"/>
              <a:ext cx="4249738" cy="757238"/>
            </a:xfrm>
            <a:prstGeom prst="rect">
              <a:avLst/>
            </a:prstGeom>
            <a:grpFill/>
            <a:ln w="9525">
              <a:solidFill>
                <a:srgbClr val="0000FF"/>
              </a:solidFill>
              <a:miter lim="800000"/>
              <a:headEnd/>
              <a:tailEnd/>
            </a:ln>
            <a:effectLst>
              <a:outerShdw blurRad="44450" dist="27940" dir="5400000" algn="ctr">
                <a:srgbClr val="000000">
                  <a:alpha val="32000"/>
                </a:srgbClr>
              </a:outerShdw>
            </a:effec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5" name="AutoShape 8">
              <a:hlinkClick r:id="" action="ppaction://hlinkshowjump?jump=nextslide" highlightClick="1"/>
            </p:cNvPr>
            <p:cNvSpPr>
              <a:spLocks noChangeArrowheads="1"/>
            </p:cNvSpPr>
            <p:nvPr/>
          </p:nvSpPr>
          <p:spPr bwMode="auto">
            <a:xfrm>
              <a:off x="4930874" y="5481091"/>
              <a:ext cx="1549400" cy="612775"/>
            </a:xfrm>
            <a:prstGeom prst="actionButtonForwardNext">
              <a:avLst/>
            </a:prstGeom>
            <a:grpFill/>
            <a:ln w="38100">
              <a:solidFill>
                <a:srgbClr val="0000FF"/>
              </a:solidFill>
              <a:miter lim="800000"/>
              <a:headEnd/>
              <a:tailEnd/>
            </a:ln>
            <a:effectLst>
              <a:outerShdw blurRad="44450" dist="27940" dir="5400000" algn="ctr">
                <a:srgbClr val="000000">
                  <a:alpha val="32000"/>
                </a:srgbClr>
              </a:outerShdw>
            </a:effec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s-CO" sz="1800">
                <a:solidFill>
                  <a:srgbClr val="0000FF"/>
                </a:solidFill>
              </a:endParaRPr>
            </a:p>
          </p:txBody>
        </p:sp>
        <p:sp>
          <p:nvSpPr>
            <p:cNvPr id="6" name="Text Box 9"/>
            <p:cNvSpPr txBox="1">
              <a:spLocks noChangeArrowheads="1"/>
            </p:cNvSpPr>
            <p:nvPr/>
          </p:nvSpPr>
          <p:spPr bwMode="auto">
            <a:xfrm>
              <a:off x="2482949" y="5444579"/>
              <a:ext cx="1980406" cy="707886"/>
            </a:xfrm>
            <a:prstGeom prst="rect">
              <a:avLst/>
            </a:prstGeom>
            <a:grpFill/>
            <a:ln w="9525">
              <a:solidFill>
                <a:srgbClr val="000000"/>
              </a:solidFill>
              <a:miter lim="800000"/>
              <a:headEnd/>
              <a:tailEnd/>
            </a:ln>
            <a:effectLst>
              <a:outerShdw blurRad="44450" dist="27940" dir="5400000" algn="ctr">
                <a:srgbClr val="000000">
                  <a:alpha val="32000"/>
                </a:srgbClr>
              </a:outerShdw>
            </a:effectLs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4000" dirty="0" smtClean="0">
                  <a:solidFill>
                    <a:srgbClr val="E71505"/>
                  </a:solidFill>
                  <a:latin typeface="Impact" pitchFamily="34" charset="0"/>
                </a:rPr>
                <a:t>ANSWER</a:t>
              </a:r>
              <a:endParaRPr lang="en-AU" altLang="es-CO" sz="4000" dirty="0">
                <a:solidFill>
                  <a:srgbClr val="E71505"/>
                </a:solidFill>
                <a:latin typeface="Impact" pitchFamily="34" charset="0"/>
              </a:endParaRPr>
            </a:p>
          </p:txBody>
        </p:sp>
      </p:grpSp>
    </p:spTree>
    <p:extLst>
      <p:ext uri="{BB962C8B-B14F-4D97-AF65-F5344CB8AC3E}">
        <p14:creationId xmlns:p14="http://schemas.microsoft.com/office/powerpoint/2010/main" val="190431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 y="0"/>
            <a:ext cx="5526881"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dirty="0" smtClean="0">
                <a:latin typeface="Snap ITC" panose="04040A07060A02020202" pitchFamily="82" charset="0"/>
              </a:rPr>
              <a:t>The elements of A are:</a:t>
            </a:r>
            <a:endParaRPr lang="en-AU" altLang="es-CO" dirty="0">
              <a:latin typeface="Snap ITC" panose="04040A07060A02020202" pitchFamily="82" charset="0"/>
            </a:endParaRPr>
          </a:p>
        </p:txBody>
      </p:sp>
      <p:sp>
        <p:nvSpPr>
          <p:cNvPr id="3" name="Rectangle 6"/>
          <p:cNvSpPr>
            <a:spLocks noChangeArrowheads="1"/>
          </p:cNvSpPr>
          <p:nvPr/>
        </p:nvSpPr>
        <p:spPr bwMode="auto">
          <a:xfrm>
            <a:off x="2118251" y="584775"/>
            <a:ext cx="49074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dirty="0" smtClean="0">
                <a:latin typeface="Snap ITC" panose="04040A07060A02020202" pitchFamily="82" charset="0"/>
                <a:cs typeface="Times New Roman" pitchFamily="18" charset="0"/>
              </a:rPr>
              <a:t>1,  </a:t>
            </a:r>
            <a:r>
              <a:rPr lang="es-ES" altLang="es-CO" dirty="0">
                <a:latin typeface="Snap ITC" panose="04040A07060A02020202" pitchFamily="82" charset="0"/>
                <a:cs typeface="Times New Roman" pitchFamily="18" charset="0"/>
              </a:rPr>
              <a:t>{3</a:t>
            </a:r>
            <a:r>
              <a:rPr lang="es-ES" altLang="es-CO" dirty="0" smtClean="0">
                <a:latin typeface="Snap ITC" panose="04040A07060A02020202" pitchFamily="82" charset="0"/>
                <a:cs typeface="Times New Roman" pitchFamily="18" charset="0"/>
              </a:rPr>
              <a:t>}, 5, </a:t>
            </a:r>
            <a:r>
              <a:rPr lang="es-ES" altLang="es-CO" dirty="0">
                <a:latin typeface="Snap ITC" panose="04040A07060A02020202" pitchFamily="82" charset="0"/>
                <a:cs typeface="Times New Roman" pitchFamily="18" charset="0"/>
              </a:rPr>
              <a:t>{7</a:t>
            </a:r>
            <a:r>
              <a:rPr lang="es-ES" altLang="es-CO" dirty="0" smtClean="0">
                <a:latin typeface="Snap ITC" panose="04040A07060A02020202" pitchFamily="82" charset="0"/>
                <a:cs typeface="Times New Roman" pitchFamily="18" charset="0"/>
              </a:rPr>
              <a:t>, 10}, </a:t>
            </a:r>
            <a:r>
              <a:rPr lang="es-ES" altLang="es-CO" dirty="0">
                <a:latin typeface="Snap ITC" panose="04040A07060A02020202" pitchFamily="82" charset="0"/>
                <a:cs typeface="Times New Roman" pitchFamily="18" charset="0"/>
              </a:rPr>
              <a:t>11</a:t>
            </a:r>
          </a:p>
        </p:txBody>
      </p:sp>
      <p:sp>
        <p:nvSpPr>
          <p:cNvPr id="4" name="Rectangle 8"/>
          <p:cNvSpPr>
            <a:spLocks noChangeArrowheads="1"/>
          </p:cNvSpPr>
          <p:nvPr/>
        </p:nvSpPr>
        <p:spPr bwMode="auto">
          <a:xfrm>
            <a:off x="3527860" y="5976938"/>
            <a:ext cx="14389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AU" altLang="es-CO" sz="2800" dirty="0" smtClean="0">
                <a:solidFill>
                  <a:srgbClr val="C00000"/>
                </a:solidFill>
                <a:latin typeface="Snap ITC" panose="04040A07060A02020202" pitchFamily="82" charset="0"/>
                <a:cs typeface="Times New Roman" pitchFamily="18" charset="0"/>
              </a:rPr>
              <a:t>TRUE</a:t>
            </a:r>
            <a:endParaRPr lang="en-AU" altLang="es-CO" sz="2800" dirty="0">
              <a:solidFill>
                <a:srgbClr val="C00000"/>
              </a:solidFill>
              <a:latin typeface="Snap ITC" panose="04040A07060A02020202" pitchFamily="82" charset="0"/>
              <a:cs typeface="Times New Roman" pitchFamily="18" charset="0"/>
            </a:endParaRPr>
          </a:p>
        </p:txBody>
      </p:sp>
      <p:sp>
        <p:nvSpPr>
          <p:cNvPr id="5" name="Text Box 9"/>
          <p:cNvSpPr txBox="1">
            <a:spLocks noChangeArrowheads="1"/>
          </p:cNvSpPr>
          <p:nvPr/>
        </p:nvSpPr>
        <p:spPr bwMode="auto">
          <a:xfrm>
            <a:off x="0" y="1169550"/>
            <a:ext cx="15476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dirty="0" smtClean="0">
                <a:latin typeface="Snap ITC" panose="04040A07060A02020202" pitchFamily="82" charset="0"/>
              </a:rPr>
              <a:t>Then:</a:t>
            </a:r>
            <a:endParaRPr lang="en-AU" altLang="es-CO" dirty="0">
              <a:latin typeface="Snap ITC" panose="04040A07060A02020202" pitchFamily="82" charset="0"/>
            </a:endParaRPr>
          </a:p>
        </p:txBody>
      </p:sp>
      <p:sp>
        <p:nvSpPr>
          <p:cNvPr id="7" name="Rectangle 13"/>
          <p:cNvSpPr>
            <a:spLocks noChangeArrowheads="1"/>
          </p:cNvSpPr>
          <p:nvPr/>
        </p:nvSpPr>
        <p:spPr bwMode="auto">
          <a:xfrm>
            <a:off x="2232390" y="3020376"/>
            <a:ext cx="691161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AU" altLang="es-CO" sz="2800" dirty="0" smtClean="0">
                <a:solidFill>
                  <a:srgbClr val="C00000"/>
                </a:solidFill>
                <a:latin typeface="Snap ITC" panose="04040A07060A02020202" pitchFamily="82" charset="0"/>
                <a:cs typeface="Times New Roman" pitchFamily="18" charset="0"/>
              </a:rPr>
              <a:t>TRUE because {3} is an element of G</a:t>
            </a:r>
            <a:endParaRPr lang="en-AU" altLang="es-CO" sz="2800" dirty="0">
              <a:solidFill>
                <a:srgbClr val="C00000"/>
              </a:solidFill>
              <a:latin typeface="Snap ITC" panose="04040A07060A02020202" pitchFamily="82" charset="0"/>
              <a:cs typeface="Times New Roman" pitchFamily="18" charset="0"/>
            </a:endParaRPr>
          </a:p>
        </p:txBody>
      </p:sp>
      <p:sp>
        <p:nvSpPr>
          <p:cNvPr id="8" name="Rectangle 16"/>
          <p:cNvSpPr>
            <a:spLocks noChangeArrowheads="1"/>
          </p:cNvSpPr>
          <p:nvPr/>
        </p:nvSpPr>
        <p:spPr bwMode="auto">
          <a:xfrm>
            <a:off x="3419020" y="3974483"/>
            <a:ext cx="572497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AU" altLang="es-CO" sz="2800" dirty="0" smtClean="0">
                <a:solidFill>
                  <a:srgbClr val="C00000"/>
                </a:solidFill>
                <a:latin typeface="Snap ITC" panose="04040A07060A02020202" pitchFamily="82" charset="0"/>
                <a:cs typeface="Times New Roman" pitchFamily="18" charset="0"/>
              </a:rPr>
              <a:t>FALSE because </a:t>
            </a:r>
            <a:r>
              <a:rPr lang="en-AU" altLang="es-CO" sz="2800" dirty="0" smtClean="0">
                <a:solidFill>
                  <a:srgbClr val="C00000"/>
                </a:solidFill>
                <a:latin typeface="Snap ITC" panose="04040A07060A02020202" pitchFamily="82" charset="0"/>
                <a:cs typeface="Times New Roman" pitchFamily="18" charset="0"/>
                <a:sym typeface="MT Symbol"/>
              </a:rPr>
              <a:t>{{7}, 10} it is not an element of G</a:t>
            </a:r>
            <a:r>
              <a:rPr lang="en-AU" altLang="es-CO" sz="2800" dirty="0" smtClean="0">
                <a:solidFill>
                  <a:srgbClr val="C00000"/>
                </a:solidFill>
                <a:latin typeface="Snap ITC" panose="04040A07060A02020202" pitchFamily="82" charset="0"/>
                <a:cs typeface="Times New Roman" pitchFamily="18" charset="0"/>
              </a:rPr>
              <a:t> </a:t>
            </a:r>
            <a:endParaRPr lang="en-AU" altLang="es-CO" sz="2800" dirty="0">
              <a:solidFill>
                <a:srgbClr val="C00000"/>
              </a:solidFill>
              <a:latin typeface="Snap ITC" panose="04040A07060A02020202" pitchFamily="82" charset="0"/>
              <a:cs typeface="Times New Roman" pitchFamily="18" charset="0"/>
            </a:endParaRPr>
          </a:p>
        </p:txBody>
      </p:sp>
      <p:sp>
        <p:nvSpPr>
          <p:cNvPr id="9" name="Rectangle 18"/>
          <p:cNvSpPr>
            <a:spLocks noChangeArrowheads="1"/>
          </p:cNvSpPr>
          <p:nvPr/>
        </p:nvSpPr>
        <p:spPr bwMode="auto">
          <a:xfrm>
            <a:off x="3263906" y="5194300"/>
            <a:ext cx="1620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AU" altLang="es-CO" sz="2800" dirty="0" smtClean="0">
                <a:solidFill>
                  <a:srgbClr val="C00000"/>
                </a:solidFill>
                <a:latin typeface="Snap ITC" panose="04040A07060A02020202" pitchFamily="82" charset="0"/>
                <a:cs typeface="Times New Roman" pitchFamily="18" charset="0"/>
              </a:rPr>
              <a:t>FALSE  </a:t>
            </a:r>
            <a:endParaRPr lang="en-AU" altLang="es-CO" sz="2800" dirty="0">
              <a:solidFill>
                <a:srgbClr val="C00000"/>
              </a:solidFill>
              <a:latin typeface="Snap ITC" panose="04040A07060A02020202" pitchFamily="82" charset="0"/>
              <a:cs typeface="Times New Roman" pitchFamily="18" charset="0"/>
            </a:endParaRPr>
          </a:p>
        </p:txBody>
      </p:sp>
      <p:sp>
        <p:nvSpPr>
          <p:cNvPr id="10" name="Rectangle 20"/>
          <p:cNvSpPr>
            <a:spLocks noChangeArrowheads="1"/>
          </p:cNvSpPr>
          <p:nvPr/>
        </p:nvSpPr>
        <p:spPr bwMode="auto">
          <a:xfrm>
            <a:off x="0" y="2157413"/>
            <a:ext cx="18918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sz="2800" dirty="0">
                <a:solidFill>
                  <a:srgbClr val="0000FF"/>
                </a:solidFill>
                <a:latin typeface="Snap ITC" panose="04040A07060A02020202" pitchFamily="82" charset="0"/>
              </a:rPr>
              <a:t>a) </a:t>
            </a:r>
            <a:r>
              <a:rPr lang="el-GR" altLang="es-CO" sz="2800" dirty="0">
                <a:solidFill>
                  <a:srgbClr val="0000FF"/>
                </a:solidFill>
              </a:rPr>
              <a:t>Φ</a:t>
            </a:r>
            <a:r>
              <a:rPr lang="es-ES" altLang="es-CO" sz="2800" dirty="0">
                <a:solidFill>
                  <a:srgbClr val="0000FF"/>
                </a:solidFill>
                <a:latin typeface="Snap ITC" panose="04040A07060A02020202" pitchFamily="82" charset="0"/>
                <a:cs typeface="Times New Roman" pitchFamily="18" charset="0"/>
              </a:rPr>
              <a:t> </a:t>
            </a:r>
            <a:r>
              <a:rPr lang="es-ES" altLang="es-CO" sz="2800" dirty="0" smtClean="0">
                <a:solidFill>
                  <a:srgbClr val="0000FF"/>
                </a:solidFill>
                <a:latin typeface="Snap ITC" panose="04040A07060A02020202" pitchFamily="82" charset="0"/>
                <a:cs typeface="Times New Roman" pitchFamily="18" charset="0"/>
                <a:sym typeface="Symbol"/>
              </a:rPr>
              <a:t></a:t>
            </a:r>
            <a:r>
              <a:rPr lang="es-ES" altLang="es-CO" sz="2800" dirty="0" smtClean="0">
                <a:solidFill>
                  <a:srgbClr val="0000FF"/>
                </a:solidFill>
                <a:latin typeface="Snap ITC" panose="04040A07060A02020202" pitchFamily="82" charset="0"/>
                <a:cs typeface="Times New Roman" pitchFamily="18" charset="0"/>
              </a:rPr>
              <a:t> G</a:t>
            </a:r>
            <a:endParaRPr lang="es-ES" altLang="es-CO" sz="2800" dirty="0">
              <a:solidFill>
                <a:srgbClr val="0000FF"/>
              </a:solidFill>
              <a:latin typeface="Snap ITC" panose="04040A07060A02020202" pitchFamily="82" charset="0"/>
              <a:cs typeface="Times New Roman" pitchFamily="18" charset="0"/>
            </a:endParaRPr>
          </a:p>
        </p:txBody>
      </p:sp>
      <p:sp>
        <p:nvSpPr>
          <p:cNvPr id="11" name="Rectangle 22"/>
          <p:cNvSpPr>
            <a:spLocks noChangeArrowheads="1"/>
          </p:cNvSpPr>
          <p:nvPr/>
        </p:nvSpPr>
        <p:spPr bwMode="auto">
          <a:xfrm>
            <a:off x="0" y="3235821"/>
            <a:ext cx="220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sz="2800" dirty="0">
                <a:solidFill>
                  <a:srgbClr val="0000FF"/>
                </a:solidFill>
                <a:latin typeface="Snap ITC" panose="04040A07060A02020202" pitchFamily="82" charset="0"/>
                <a:cs typeface="Times New Roman" pitchFamily="18" charset="0"/>
                <a:sym typeface="MT Symbol"/>
              </a:rPr>
              <a:t>b) {3} </a:t>
            </a:r>
            <a:r>
              <a:rPr lang="es-ES" altLang="es-CO" sz="2800" dirty="0" smtClean="0">
                <a:solidFill>
                  <a:srgbClr val="0000FF"/>
                </a:solidFill>
                <a:latin typeface="Snap ITC" panose="04040A07060A02020202" pitchFamily="82" charset="0"/>
                <a:cs typeface="Times New Roman" pitchFamily="18" charset="0"/>
                <a:sym typeface="Symbol"/>
              </a:rPr>
              <a:t></a:t>
            </a:r>
            <a:r>
              <a:rPr lang="es-ES" altLang="es-CO" sz="2800" dirty="0" smtClean="0">
                <a:solidFill>
                  <a:srgbClr val="0000FF"/>
                </a:solidFill>
                <a:latin typeface="Snap ITC" panose="04040A07060A02020202" pitchFamily="82" charset="0"/>
                <a:cs typeface="Times New Roman" pitchFamily="18" charset="0"/>
              </a:rPr>
              <a:t> G</a:t>
            </a:r>
            <a:endParaRPr lang="es-ES" altLang="es-CO" sz="2800" dirty="0">
              <a:solidFill>
                <a:srgbClr val="0000FF"/>
              </a:solidFill>
              <a:latin typeface="Snap ITC" panose="04040A07060A02020202" pitchFamily="82" charset="0"/>
              <a:cs typeface="Times New Roman" pitchFamily="18" charset="0"/>
            </a:endParaRPr>
          </a:p>
        </p:txBody>
      </p:sp>
      <p:sp>
        <p:nvSpPr>
          <p:cNvPr id="12" name="Rectangle 24"/>
          <p:cNvSpPr>
            <a:spLocks noChangeArrowheads="1"/>
          </p:cNvSpPr>
          <p:nvPr/>
        </p:nvSpPr>
        <p:spPr bwMode="auto">
          <a:xfrm>
            <a:off x="-1" y="4405371"/>
            <a:ext cx="32639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sz="2800" dirty="0">
                <a:solidFill>
                  <a:srgbClr val="0000FF"/>
                </a:solidFill>
                <a:latin typeface="Snap ITC" panose="04040A07060A02020202" pitchFamily="82" charset="0"/>
                <a:cs typeface="Times New Roman" pitchFamily="18" charset="0"/>
                <a:sym typeface="MT Symbol"/>
              </a:rPr>
              <a:t>c) {{7</a:t>
            </a:r>
            <a:r>
              <a:rPr lang="es-ES" altLang="es-CO" sz="2800" dirty="0" smtClean="0">
                <a:solidFill>
                  <a:srgbClr val="0000FF"/>
                </a:solidFill>
                <a:latin typeface="Snap ITC" panose="04040A07060A02020202" pitchFamily="82" charset="0"/>
                <a:cs typeface="Times New Roman" pitchFamily="18" charset="0"/>
                <a:sym typeface="MT Symbol"/>
              </a:rPr>
              <a:t>}, 10</a:t>
            </a:r>
            <a:r>
              <a:rPr lang="es-ES" altLang="es-CO" sz="2800" dirty="0">
                <a:solidFill>
                  <a:srgbClr val="0000FF"/>
                </a:solidFill>
                <a:latin typeface="Snap ITC" panose="04040A07060A02020202" pitchFamily="82" charset="0"/>
                <a:cs typeface="Times New Roman" pitchFamily="18" charset="0"/>
                <a:sym typeface="MT Symbol"/>
              </a:rPr>
              <a:t>} </a:t>
            </a:r>
            <a:r>
              <a:rPr lang="es-ES" altLang="es-CO" sz="2800" dirty="0" smtClean="0">
                <a:solidFill>
                  <a:srgbClr val="0000FF"/>
                </a:solidFill>
                <a:latin typeface="Snap ITC" panose="04040A07060A02020202" pitchFamily="82" charset="0"/>
                <a:cs typeface="Times New Roman" pitchFamily="18" charset="0"/>
                <a:sym typeface="Symbol"/>
              </a:rPr>
              <a:t> </a:t>
            </a:r>
            <a:r>
              <a:rPr lang="es-ES" altLang="es-CO" sz="2800" dirty="0" smtClean="0">
                <a:solidFill>
                  <a:srgbClr val="0000FF"/>
                </a:solidFill>
                <a:latin typeface="Snap ITC" panose="04040A07060A02020202" pitchFamily="82" charset="0"/>
                <a:cs typeface="Times New Roman" pitchFamily="18" charset="0"/>
              </a:rPr>
              <a:t>G</a:t>
            </a:r>
            <a:endParaRPr lang="es-ES" altLang="es-CO" sz="2800" dirty="0">
              <a:solidFill>
                <a:srgbClr val="0000FF"/>
              </a:solidFill>
              <a:latin typeface="Snap ITC" panose="04040A07060A02020202" pitchFamily="82" charset="0"/>
              <a:cs typeface="Times New Roman" pitchFamily="18" charset="0"/>
            </a:endParaRPr>
          </a:p>
        </p:txBody>
      </p:sp>
      <p:sp>
        <p:nvSpPr>
          <p:cNvPr id="13" name="Rectangle 26"/>
          <p:cNvSpPr>
            <a:spLocks noChangeArrowheads="1"/>
          </p:cNvSpPr>
          <p:nvPr/>
        </p:nvSpPr>
        <p:spPr bwMode="auto">
          <a:xfrm>
            <a:off x="93663" y="5194300"/>
            <a:ext cx="299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sz="2800" dirty="0">
                <a:solidFill>
                  <a:srgbClr val="0000FF"/>
                </a:solidFill>
                <a:latin typeface="Snap ITC" panose="04040A07060A02020202" pitchFamily="82" charset="0"/>
                <a:cs typeface="Times New Roman" pitchFamily="18" charset="0"/>
                <a:sym typeface="MT Symbol"/>
              </a:rPr>
              <a:t>d) {{3</a:t>
            </a:r>
            <a:r>
              <a:rPr lang="es-ES" altLang="es-CO" sz="2800" dirty="0" smtClean="0">
                <a:solidFill>
                  <a:srgbClr val="0000FF"/>
                </a:solidFill>
                <a:latin typeface="Snap ITC" panose="04040A07060A02020202" pitchFamily="82" charset="0"/>
                <a:cs typeface="Times New Roman" pitchFamily="18" charset="0"/>
                <a:sym typeface="MT Symbol"/>
              </a:rPr>
              <a:t>}, 1</a:t>
            </a:r>
            <a:r>
              <a:rPr lang="es-ES" altLang="es-CO" sz="2800" dirty="0">
                <a:solidFill>
                  <a:srgbClr val="0000FF"/>
                </a:solidFill>
                <a:latin typeface="Snap ITC" panose="04040A07060A02020202" pitchFamily="82" charset="0"/>
                <a:cs typeface="Times New Roman" pitchFamily="18" charset="0"/>
                <a:sym typeface="MT Symbol"/>
              </a:rPr>
              <a:t>} </a:t>
            </a:r>
            <a:r>
              <a:rPr lang="es-ES" altLang="es-CO" sz="2800" dirty="0" smtClean="0">
                <a:solidFill>
                  <a:srgbClr val="0000FF"/>
                </a:solidFill>
                <a:latin typeface="Snap ITC" panose="04040A07060A02020202" pitchFamily="82" charset="0"/>
                <a:cs typeface="Times New Roman" pitchFamily="18" charset="0"/>
                <a:sym typeface="Symbol"/>
              </a:rPr>
              <a:t></a:t>
            </a:r>
            <a:r>
              <a:rPr lang="es-ES" altLang="es-CO" sz="2800" dirty="0" smtClean="0">
                <a:solidFill>
                  <a:srgbClr val="0000FF"/>
                </a:solidFill>
                <a:latin typeface="Snap ITC" panose="04040A07060A02020202" pitchFamily="82" charset="0"/>
                <a:cs typeface="Times New Roman" pitchFamily="18" charset="0"/>
              </a:rPr>
              <a:t> G</a:t>
            </a:r>
            <a:endParaRPr lang="es-ES" altLang="es-CO" sz="2800" dirty="0">
              <a:solidFill>
                <a:srgbClr val="0000FF"/>
              </a:solidFill>
              <a:latin typeface="Snap ITC" panose="04040A07060A02020202" pitchFamily="82" charset="0"/>
              <a:cs typeface="Times New Roman" pitchFamily="18" charset="0"/>
            </a:endParaRPr>
          </a:p>
        </p:txBody>
      </p:sp>
      <p:sp>
        <p:nvSpPr>
          <p:cNvPr id="14" name="Rectangle 28"/>
          <p:cNvSpPr>
            <a:spLocks noChangeArrowheads="1"/>
          </p:cNvSpPr>
          <p:nvPr/>
        </p:nvSpPr>
        <p:spPr bwMode="auto">
          <a:xfrm>
            <a:off x="71438" y="5976938"/>
            <a:ext cx="33475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sz="2800" dirty="0">
                <a:solidFill>
                  <a:srgbClr val="0000FF"/>
                </a:solidFill>
                <a:latin typeface="Snap ITC" panose="04040A07060A02020202" pitchFamily="82" charset="0"/>
                <a:cs typeface="Times New Roman" pitchFamily="18" charset="0"/>
                <a:sym typeface="MT Symbol"/>
              </a:rPr>
              <a:t>e) {1</a:t>
            </a:r>
            <a:r>
              <a:rPr lang="es-ES" altLang="es-CO" sz="2800" dirty="0" smtClean="0">
                <a:solidFill>
                  <a:srgbClr val="0000FF"/>
                </a:solidFill>
                <a:latin typeface="Snap ITC" panose="04040A07060A02020202" pitchFamily="82" charset="0"/>
                <a:cs typeface="Times New Roman" pitchFamily="18" charset="0"/>
                <a:sym typeface="MT Symbol"/>
              </a:rPr>
              <a:t>, 5, 11</a:t>
            </a:r>
            <a:r>
              <a:rPr lang="es-ES" altLang="es-CO" sz="2800" dirty="0">
                <a:solidFill>
                  <a:srgbClr val="0000FF"/>
                </a:solidFill>
                <a:latin typeface="Snap ITC" panose="04040A07060A02020202" pitchFamily="82" charset="0"/>
                <a:cs typeface="Times New Roman" pitchFamily="18" charset="0"/>
                <a:sym typeface="MT Symbol"/>
              </a:rPr>
              <a:t>} </a:t>
            </a:r>
            <a:r>
              <a:rPr lang="es-ES" altLang="es-CO" sz="2800" dirty="0" smtClean="0">
                <a:solidFill>
                  <a:srgbClr val="0000FF"/>
                </a:solidFill>
                <a:latin typeface="Snap ITC" panose="04040A07060A02020202" pitchFamily="82" charset="0"/>
                <a:cs typeface="Times New Roman" pitchFamily="18" charset="0"/>
                <a:sym typeface="Symbol"/>
              </a:rPr>
              <a:t></a:t>
            </a:r>
            <a:r>
              <a:rPr lang="es-ES" altLang="es-CO" sz="2800" dirty="0" smtClean="0">
                <a:solidFill>
                  <a:srgbClr val="0000FF"/>
                </a:solidFill>
                <a:latin typeface="Snap ITC" panose="04040A07060A02020202" pitchFamily="82" charset="0"/>
                <a:cs typeface="Times New Roman" pitchFamily="18" charset="0"/>
              </a:rPr>
              <a:t> G</a:t>
            </a:r>
            <a:endParaRPr lang="es-ES" altLang="es-CO" sz="2800" dirty="0">
              <a:solidFill>
                <a:srgbClr val="0000FF"/>
              </a:solidFill>
              <a:latin typeface="Snap ITC" panose="04040A07060A02020202" pitchFamily="82" charset="0"/>
              <a:cs typeface="Times New Roman" pitchFamily="18" charset="0"/>
            </a:endParaRPr>
          </a:p>
        </p:txBody>
      </p:sp>
      <p:sp>
        <p:nvSpPr>
          <p:cNvPr id="15" name="AutoShape 29">
            <a:hlinkClick r:id="rId2" action="ppaction://hlinksldjump" highlightClick="1"/>
            <a:hlinkHover r:id="" action="ppaction://hlinkshowjump?jump=nextslide"/>
          </p:cNvPr>
          <p:cNvSpPr>
            <a:spLocks noChangeArrowheads="1"/>
          </p:cNvSpPr>
          <p:nvPr/>
        </p:nvSpPr>
        <p:spPr bwMode="auto">
          <a:xfrm>
            <a:off x="7704138" y="5913438"/>
            <a:ext cx="792162" cy="647700"/>
          </a:xfrm>
          <a:prstGeom prst="actionButtonBackPrevious">
            <a:avLst/>
          </a:prstGeom>
          <a:solidFill>
            <a:srgbClr val="EFF41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6" name="15 CuadroTexto"/>
          <p:cNvSpPr txBox="1"/>
          <p:nvPr/>
        </p:nvSpPr>
        <p:spPr>
          <a:xfrm>
            <a:off x="1891865" y="1941969"/>
            <a:ext cx="7252134" cy="954107"/>
          </a:xfrm>
          <a:prstGeom prst="rect">
            <a:avLst/>
          </a:prstGeom>
          <a:noFill/>
        </p:spPr>
        <p:txBody>
          <a:bodyPr wrap="square" rtlCol="0">
            <a:spAutoFit/>
          </a:bodyPr>
          <a:lstStyle/>
          <a:p>
            <a:r>
              <a:rPr lang="en-AU" sz="2800" dirty="0" smtClean="0">
                <a:solidFill>
                  <a:srgbClr val="C00000"/>
                </a:solidFill>
                <a:latin typeface="Snap ITC" panose="04040A07060A02020202" pitchFamily="82" charset="0"/>
              </a:rPr>
              <a:t>It is TRUE because </a:t>
            </a:r>
            <a:r>
              <a:rPr lang="en-AU" sz="2800" dirty="0" smtClean="0">
                <a:solidFill>
                  <a:srgbClr val="C00000"/>
                </a:solidFill>
                <a:latin typeface="Snap ITC" panose="04040A07060A02020202" pitchFamily="82" charset="0"/>
                <a:sym typeface="Symbol"/>
              </a:rPr>
              <a:t> is included in any set.</a:t>
            </a:r>
            <a:endParaRPr lang="en-AU" sz="2800" dirty="0">
              <a:solidFill>
                <a:srgbClr val="C00000"/>
              </a:solidFill>
              <a:latin typeface="Snap ITC" panose="04040A07060A02020202" pitchFamily="82" charset="0"/>
            </a:endParaRPr>
          </a:p>
        </p:txBody>
      </p:sp>
    </p:spTree>
    <p:extLst>
      <p:ext uri="{BB962C8B-B14F-4D97-AF65-F5344CB8AC3E}">
        <p14:creationId xmlns:p14="http://schemas.microsoft.com/office/powerpoint/2010/main" val="43743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type="lt">
                                    <p:tmAbs val="100"/>
                                  </p:iterate>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P spid="10" grpId="0"/>
      <p:bldP spid="11" grpId="0"/>
      <p:bldP spid="12" grpId="0"/>
      <p:bldP spid="13" grpId="0"/>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0" y="116632"/>
            <a:ext cx="32758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3600" b="1" u="sng" dirty="0" smtClean="0">
                <a:ln>
                  <a:solidFill>
                    <a:sysClr val="windowText" lastClr="000000"/>
                  </a:solidFill>
                </a:ln>
                <a:solidFill>
                  <a:srgbClr val="FF0000"/>
                </a:solidFill>
                <a:effectLst>
                  <a:outerShdw blurRad="50800" dist="50800" dir="2400000" algn="ctr" rotWithShape="0">
                    <a:schemeClr val="tx1"/>
                  </a:outerShdw>
                </a:effectLst>
                <a:latin typeface="Ravie" panose="04040805050809020602" pitchFamily="82" charset="0"/>
              </a:rPr>
              <a:t>NOTATION</a:t>
            </a:r>
            <a:endParaRPr lang="en-AU" altLang="es-CO" sz="3600" b="1" u="sng" dirty="0">
              <a:ln>
                <a:solidFill>
                  <a:sysClr val="windowText" lastClr="000000"/>
                </a:solidFill>
              </a:ln>
              <a:solidFill>
                <a:srgbClr val="FF0000"/>
              </a:solidFill>
              <a:effectLst>
                <a:outerShdw blurRad="50800" dist="50800" dir="2400000" algn="ctr" rotWithShape="0">
                  <a:schemeClr val="tx1"/>
                </a:outerShdw>
              </a:effectLst>
              <a:latin typeface="Ravie" panose="04040805050809020602" pitchFamily="82" charset="0"/>
            </a:endParaRPr>
          </a:p>
        </p:txBody>
      </p:sp>
      <p:sp>
        <p:nvSpPr>
          <p:cNvPr id="3" name="Text Box 7"/>
          <p:cNvSpPr txBox="1">
            <a:spLocks noChangeArrowheads="1"/>
          </p:cNvSpPr>
          <p:nvPr/>
        </p:nvSpPr>
        <p:spPr bwMode="auto">
          <a:xfrm>
            <a:off x="0" y="764704"/>
            <a:ext cx="9144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AU" altLang="es-CO" dirty="0" smtClean="0">
                <a:latin typeface="Snap ITC" panose="04040A07060A02020202" pitchFamily="82" charset="0"/>
              </a:rPr>
              <a:t>Every set must be written in brackets </a:t>
            </a:r>
            <a:r>
              <a:rPr lang="en-AU" altLang="es-CO" dirty="0" smtClean="0">
                <a:latin typeface="Ravie" panose="04040805050809020602" pitchFamily="82" charset="0"/>
              </a:rPr>
              <a:t>{  }</a:t>
            </a:r>
            <a:r>
              <a:rPr lang="en-AU" altLang="es-CO" dirty="0" smtClean="0">
                <a:latin typeface="Snap ITC" panose="04040A07060A02020202" pitchFamily="82" charset="0"/>
              </a:rPr>
              <a:t>  and it is denoted by capital letters A, B, C, ..., and it elements must be separated by commas.</a:t>
            </a:r>
            <a:endParaRPr lang="en-AU" altLang="es-CO" dirty="0">
              <a:latin typeface="Snap ITC" panose="04040A07060A02020202" pitchFamily="82" charset="0"/>
            </a:endParaRPr>
          </a:p>
        </p:txBody>
      </p:sp>
      <p:sp>
        <p:nvSpPr>
          <p:cNvPr id="4" name="Text Box 8"/>
          <p:cNvSpPr txBox="1">
            <a:spLocks noChangeArrowheads="1"/>
          </p:cNvSpPr>
          <p:nvPr/>
        </p:nvSpPr>
        <p:spPr bwMode="auto">
          <a:xfrm>
            <a:off x="0" y="3238524"/>
            <a:ext cx="30238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3600" b="1" dirty="0" smtClean="0">
                <a:ln>
                  <a:solidFill>
                    <a:sysClr val="windowText" lastClr="000000"/>
                  </a:solidFill>
                </a:ln>
                <a:solidFill>
                  <a:srgbClr val="FF0000"/>
                </a:solidFill>
                <a:effectLst>
                  <a:outerShdw blurRad="50800" dist="50800" dir="2400000" algn="ctr" rotWithShape="0">
                    <a:schemeClr val="tx1"/>
                  </a:outerShdw>
                </a:effectLst>
                <a:latin typeface="Ravie" panose="04040805050809020602" pitchFamily="82" charset="0"/>
              </a:rPr>
              <a:t>Example</a:t>
            </a:r>
            <a:r>
              <a:rPr lang="es-ES" altLang="es-CO" sz="3600" b="1" dirty="0" smtClean="0">
                <a:ln>
                  <a:solidFill>
                    <a:sysClr val="windowText" lastClr="000000"/>
                  </a:solidFill>
                </a:ln>
                <a:solidFill>
                  <a:srgbClr val="FF0000"/>
                </a:solidFill>
                <a:effectLst>
                  <a:outerShdw blurRad="50800" dist="50800" dir="2400000" algn="ctr" rotWithShape="0">
                    <a:schemeClr val="tx1"/>
                  </a:outerShdw>
                </a:effectLst>
                <a:latin typeface="Ravie" panose="04040805050809020602" pitchFamily="82" charset="0"/>
              </a:rPr>
              <a:t>:</a:t>
            </a:r>
            <a:endParaRPr lang="es-ES" altLang="es-CO" sz="3600" b="1" dirty="0">
              <a:ln>
                <a:solidFill>
                  <a:sysClr val="windowText" lastClr="000000"/>
                </a:solidFill>
              </a:ln>
              <a:solidFill>
                <a:srgbClr val="FF0000"/>
              </a:solidFill>
              <a:effectLst>
                <a:outerShdw blurRad="50800" dist="50800" dir="2400000" algn="ctr" rotWithShape="0">
                  <a:schemeClr val="tx1"/>
                </a:outerShdw>
              </a:effectLst>
              <a:latin typeface="Ravie" panose="04040805050809020602" pitchFamily="82" charset="0"/>
            </a:endParaRPr>
          </a:p>
        </p:txBody>
      </p:sp>
      <p:sp>
        <p:nvSpPr>
          <p:cNvPr id="5" name="Text Box 9"/>
          <p:cNvSpPr txBox="1">
            <a:spLocks noChangeArrowheads="1"/>
          </p:cNvSpPr>
          <p:nvPr/>
        </p:nvSpPr>
        <p:spPr bwMode="auto">
          <a:xfrm>
            <a:off x="0" y="3884855"/>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AU" altLang="es-CO" sz="3600" b="1" dirty="0" smtClean="0">
                <a:solidFill>
                  <a:srgbClr val="000000"/>
                </a:solidFill>
                <a:latin typeface="Snap ITC" panose="04040A07060A02020202" pitchFamily="82" charset="0"/>
              </a:rPr>
              <a:t>The set of the alphabet a, b, c, ..., x, y, z, can be written as:</a:t>
            </a:r>
            <a:r>
              <a:rPr lang="en-AU" altLang="es-CO" sz="3600" b="1" dirty="0" smtClean="0">
                <a:latin typeface="Snap ITC" panose="04040A07060A02020202" pitchFamily="82" charset="0"/>
              </a:rPr>
              <a:t> </a:t>
            </a:r>
            <a:endParaRPr lang="en-AU" altLang="es-CO" sz="3600" b="1" dirty="0">
              <a:latin typeface="Snap ITC" panose="04040A07060A02020202" pitchFamily="82" charset="0"/>
            </a:endParaRPr>
          </a:p>
        </p:txBody>
      </p:sp>
      <p:sp>
        <p:nvSpPr>
          <p:cNvPr id="6" name="Rectangle 10"/>
          <p:cNvSpPr>
            <a:spLocks noChangeArrowheads="1"/>
          </p:cNvSpPr>
          <p:nvPr/>
        </p:nvSpPr>
        <p:spPr bwMode="auto">
          <a:xfrm>
            <a:off x="1330503" y="5549751"/>
            <a:ext cx="64829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sz="3600" b="1" dirty="0">
                <a:latin typeface="Snap ITC" panose="04040A07060A02020202" pitchFamily="82" charset="0"/>
              </a:rPr>
              <a:t>L=</a:t>
            </a:r>
            <a:r>
              <a:rPr lang="es-ES" altLang="es-CO" sz="3600" b="1" dirty="0">
                <a:latin typeface="Ravie" panose="04040805050809020602" pitchFamily="82" charset="0"/>
              </a:rPr>
              <a:t>{</a:t>
            </a:r>
            <a:r>
              <a:rPr lang="es-ES" altLang="es-CO" sz="3600" b="1" dirty="0">
                <a:latin typeface="Snap ITC" panose="04040A07060A02020202" pitchFamily="82" charset="0"/>
              </a:rPr>
              <a:t> a, b, c, ..., x, y, z</a:t>
            </a:r>
            <a:r>
              <a:rPr lang="es-ES" altLang="es-CO" sz="3600" b="1" dirty="0">
                <a:latin typeface="Ravie" panose="04040805050809020602" pitchFamily="82" charset="0"/>
              </a:rPr>
              <a:t>}</a:t>
            </a:r>
            <a:r>
              <a:rPr lang="es-ES" altLang="es-CO" sz="3600" dirty="0">
                <a:latin typeface="Snap ITC" panose="04040A07060A02020202" pitchFamily="82" charset="0"/>
              </a:rPr>
              <a:t> </a:t>
            </a:r>
          </a:p>
        </p:txBody>
      </p:sp>
    </p:spTree>
    <p:extLst>
      <p:ext uri="{BB962C8B-B14F-4D97-AF65-F5344CB8AC3E}">
        <p14:creationId xmlns:p14="http://schemas.microsoft.com/office/powerpoint/2010/main" val="244156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anim calcmode="discrete" valueType="clr">
                                      <p:cBhvr override="childStyle">
                                        <p:cTn id="1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gtEl>
                                        <p:attrNameLst>
                                          <p:attrName>fillcolor</p:attrName>
                                        </p:attrNameLst>
                                      </p:cBhvr>
                                      <p:tavLst>
                                        <p:tav tm="0">
                                          <p:val>
                                            <p:clrVal>
                                              <a:schemeClr val="accent2"/>
                                            </p:clrVal>
                                          </p:val>
                                        </p:tav>
                                        <p:tav tm="50000">
                                          <p:val>
                                            <p:clrVal>
                                              <a:schemeClr val="hlink"/>
                                            </p:clrVal>
                                          </p:val>
                                        </p:tav>
                                      </p:tavLst>
                                    </p:anim>
                                    <p:set>
                                      <p:cBhvr>
                                        <p:cTn id="16" dur="80"/>
                                        <p:tgtEl>
                                          <p:spTgt spid="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0" y="1257027"/>
            <a:ext cx="9144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AU" altLang="es-CO" dirty="0" smtClean="0">
                <a:latin typeface="Snap ITC" panose="04040A07060A02020202" pitchFamily="82" charset="0"/>
                <a:cs typeface="Times New Roman" pitchFamily="18" charset="0"/>
              </a:rPr>
              <a:t>Let the following sets:</a:t>
            </a:r>
            <a:endParaRPr lang="en-AU" altLang="es-CO" dirty="0" smtClean="0">
              <a:latin typeface="Snap ITC" panose="04040A07060A02020202" pitchFamily="82" charset="0"/>
            </a:endParaRPr>
          </a:p>
          <a:p>
            <a:pPr>
              <a:spcBef>
                <a:spcPct val="0"/>
              </a:spcBef>
              <a:buFontTx/>
              <a:buNone/>
            </a:pPr>
            <a:r>
              <a:rPr lang="en-AU" altLang="es-CO" dirty="0" smtClean="0">
                <a:latin typeface="Snap ITC" panose="04040A07060A02020202" pitchFamily="82" charset="0"/>
                <a:cs typeface="Times New Roman" pitchFamily="18" charset="0"/>
              </a:rPr>
              <a:t>P = {x </a:t>
            </a:r>
            <a:r>
              <a:rPr lang="en-AU" altLang="es-CO" dirty="0" smtClean="0">
                <a:latin typeface="Snap ITC" panose="04040A07060A02020202" pitchFamily="82" charset="0"/>
                <a:cs typeface="Times New Roman" pitchFamily="18" charset="0"/>
                <a:sym typeface="Symbol" pitchFamily="18" charset="2"/>
              </a:rPr>
              <a:t> </a:t>
            </a:r>
            <a:r>
              <a:rPr lang="en-AU" altLang="es-CO" dirty="0" smtClean="0">
                <a:latin typeface="Snap ITC" panose="04040A07060A02020202" pitchFamily="82" charset="0"/>
                <a:cs typeface="Times New Roman" pitchFamily="18" charset="0"/>
              </a:rPr>
              <a:t>Z | 2x</a:t>
            </a:r>
            <a:r>
              <a:rPr lang="en-AU" altLang="es-CO" baseline="30000" dirty="0" smtClean="0">
                <a:latin typeface="Snap ITC" panose="04040A07060A02020202" pitchFamily="82" charset="0"/>
                <a:cs typeface="Times New Roman" pitchFamily="18" charset="0"/>
                <a:sym typeface="MT Symbol"/>
              </a:rPr>
              <a:t>2 </a:t>
            </a:r>
            <a:r>
              <a:rPr lang="en-AU" altLang="es-CO" dirty="0" smtClean="0">
                <a:latin typeface="Snap ITC" panose="04040A07060A02020202" pitchFamily="82" charset="0"/>
                <a:cs typeface="Times New Roman" pitchFamily="18" charset="0"/>
                <a:sym typeface="MT Symbol"/>
              </a:rPr>
              <a:t>+ 5x – 3 = 0}</a:t>
            </a:r>
            <a:endParaRPr lang="en-AU" altLang="es-CO" dirty="0" smtClean="0">
              <a:latin typeface="Snap ITC" panose="04040A07060A02020202" pitchFamily="82" charset="0"/>
              <a:sym typeface="MT Symbol"/>
            </a:endParaRPr>
          </a:p>
          <a:p>
            <a:pPr>
              <a:spcBef>
                <a:spcPct val="0"/>
              </a:spcBef>
              <a:buFontTx/>
              <a:buNone/>
            </a:pPr>
            <a:r>
              <a:rPr lang="en-AU" altLang="es-CO" dirty="0" smtClean="0">
                <a:latin typeface="Snap ITC" panose="04040A07060A02020202" pitchFamily="82" charset="0"/>
                <a:cs typeface="Times New Roman" pitchFamily="18" charset="0"/>
                <a:sym typeface="MT Symbol"/>
              </a:rPr>
              <a:t>M = {x/4 </a:t>
            </a:r>
            <a:r>
              <a:rPr lang="en-AU" altLang="es-CO" dirty="0" smtClean="0">
                <a:latin typeface="Snap ITC" panose="04040A07060A02020202" pitchFamily="82" charset="0"/>
                <a:cs typeface="Times New Roman" pitchFamily="18" charset="0"/>
                <a:sym typeface="Symbol" pitchFamily="18" charset="2"/>
              </a:rPr>
              <a:t></a:t>
            </a:r>
            <a:r>
              <a:rPr lang="en-AU" altLang="es-CO" dirty="0" smtClean="0">
                <a:latin typeface="Snap ITC" panose="04040A07060A02020202" pitchFamily="82" charset="0"/>
                <a:cs typeface="Times New Roman" pitchFamily="18" charset="0"/>
                <a:sym typeface="MT Symbol"/>
              </a:rPr>
              <a:t> </a:t>
            </a:r>
            <a:r>
              <a:rPr lang="en-AU" altLang="es-CO" dirty="0" smtClean="0">
                <a:latin typeface="Snap ITC" panose="04040A07060A02020202" pitchFamily="82" charset="0"/>
                <a:cs typeface="Times New Roman" pitchFamily="18" charset="0"/>
              </a:rPr>
              <a:t>N | -4 &lt; x &lt; 21} </a:t>
            </a:r>
          </a:p>
          <a:p>
            <a:pPr>
              <a:spcBef>
                <a:spcPct val="0"/>
              </a:spcBef>
              <a:buFontTx/>
              <a:buNone/>
            </a:pPr>
            <a:r>
              <a:rPr lang="en-AU" altLang="es-CO" dirty="0" smtClean="0">
                <a:latin typeface="Snap ITC" panose="04040A07060A02020202" pitchFamily="82" charset="0"/>
                <a:cs typeface="Times New Roman" pitchFamily="18" charset="0"/>
                <a:sym typeface="MT Symbol"/>
              </a:rPr>
              <a:t>T = {x </a:t>
            </a:r>
            <a:r>
              <a:rPr lang="en-AU" altLang="es-CO" dirty="0" smtClean="0">
                <a:latin typeface="Snap ITC" panose="04040A07060A02020202" pitchFamily="82" charset="0"/>
                <a:cs typeface="Times New Roman" pitchFamily="18" charset="0"/>
                <a:sym typeface="Symbol" pitchFamily="18" charset="2"/>
              </a:rPr>
              <a:t> </a:t>
            </a:r>
            <a:r>
              <a:rPr lang="en-AU" altLang="es-CO" dirty="0" smtClean="0">
                <a:latin typeface="Snap ITC" panose="04040A07060A02020202" pitchFamily="82" charset="0"/>
                <a:cs typeface="Times New Roman" pitchFamily="18" charset="0"/>
              </a:rPr>
              <a:t>R | (x</a:t>
            </a:r>
            <a:r>
              <a:rPr lang="en-AU" altLang="es-CO" baseline="30000" dirty="0" smtClean="0">
                <a:latin typeface="Snap ITC" panose="04040A07060A02020202" pitchFamily="82" charset="0"/>
                <a:cs typeface="Times New Roman" pitchFamily="18" charset="0"/>
                <a:sym typeface="MT Symbol"/>
              </a:rPr>
              <a:t>2 </a:t>
            </a:r>
            <a:r>
              <a:rPr lang="en-AU" altLang="es-CO" dirty="0" smtClean="0">
                <a:latin typeface="Snap ITC" panose="04040A07060A02020202" pitchFamily="82" charset="0"/>
                <a:cs typeface="Times New Roman" pitchFamily="18" charset="0"/>
                <a:sym typeface="MT Symbol"/>
              </a:rPr>
              <a:t>– 9)(x – 4) = 0}</a:t>
            </a:r>
            <a:endParaRPr lang="en-AU" altLang="es-CO" dirty="0" smtClean="0">
              <a:latin typeface="Snap ITC" panose="04040A07060A02020202" pitchFamily="82" charset="0"/>
              <a:sym typeface="MT Symbol"/>
            </a:endParaRPr>
          </a:p>
          <a:p>
            <a:pPr>
              <a:spcBef>
                <a:spcPct val="0"/>
              </a:spcBef>
              <a:buFontTx/>
              <a:buNone/>
            </a:pPr>
            <a:r>
              <a:rPr lang="en-AU" altLang="es-CO" dirty="0" smtClean="0">
                <a:latin typeface="Snap ITC" panose="04040A07060A02020202" pitchFamily="82" charset="0"/>
                <a:cs typeface="Times New Roman" pitchFamily="18" charset="0"/>
                <a:sym typeface="MT Symbol"/>
              </a:rPr>
              <a:t>find: M – (T – P)</a:t>
            </a:r>
            <a:endParaRPr lang="en-AU" altLang="es-CO" dirty="0" smtClean="0">
              <a:latin typeface="Snap ITC" panose="04040A07060A02020202" pitchFamily="82" charset="0"/>
              <a:sym typeface="MT Symbol"/>
            </a:endParaRPr>
          </a:p>
          <a:p>
            <a:pPr>
              <a:spcBef>
                <a:spcPct val="0"/>
              </a:spcBef>
              <a:buFontTx/>
              <a:buNone/>
            </a:pPr>
            <a:r>
              <a:rPr lang="en-AU" altLang="es-CO" dirty="0" smtClean="0">
                <a:latin typeface="Snap ITC" panose="04040A07060A02020202" pitchFamily="82" charset="0"/>
                <a:cs typeface="Times New Roman" pitchFamily="18" charset="0"/>
                <a:sym typeface="MT Symbol"/>
              </a:rPr>
              <a:t>find: Pot(M – T)</a:t>
            </a:r>
            <a:endParaRPr lang="en-AU" altLang="es-CO" dirty="0" smtClean="0">
              <a:latin typeface="Snap ITC" panose="04040A07060A02020202" pitchFamily="82" charset="0"/>
              <a:sym typeface="MT Symbol"/>
            </a:endParaRPr>
          </a:p>
          <a:p>
            <a:pPr>
              <a:spcBef>
                <a:spcPct val="0"/>
              </a:spcBef>
              <a:buFontTx/>
              <a:buNone/>
            </a:pPr>
            <a:r>
              <a:rPr lang="en-AU" altLang="es-CO" dirty="0" smtClean="0">
                <a:latin typeface="Snap ITC" panose="04040A07060A02020202" pitchFamily="82" charset="0"/>
                <a:cs typeface="Times New Roman" pitchFamily="18" charset="0"/>
                <a:sym typeface="MT Symbol"/>
              </a:rPr>
              <a:t>find: (M </a:t>
            </a:r>
            <a:r>
              <a:rPr lang="en-AU" altLang="es-CO" dirty="0" smtClean="0">
                <a:latin typeface="Snap ITC" panose="04040A07060A02020202" pitchFamily="82" charset="0"/>
                <a:cs typeface="Times New Roman" pitchFamily="18" charset="0"/>
                <a:sym typeface="Symbol" pitchFamily="18" charset="2"/>
              </a:rPr>
              <a:t></a:t>
            </a:r>
            <a:r>
              <a:rPr lang="en-AU" altLang="es-CO" dirty="0" smtClean="0">
                <a:latin typeface="Snap ITC" panose="04040A07060A02020202" pitchFamily="82" charset="0"/>
                <a:cs typeface="Times New Roman" pitchFamily="18" charset="0"/>
              </a:rPr>
              <a:t> T) – P</a:t>
            </a:r>
            <a:endParaRPr lang="en-AU" altLang="es-CO" dirty="0">
              <a:latin typeface="Snap ITC" panose="04040A07060A02020202" pitchFamily="82" charset="0"/>
              <a:cs typeface="Times New Roman" pitchFamily="18" charset="0"/>
              <a:sym typeface="simbolo"/>
            </a:endParaRPr>
          </a:p>
        </p:txBody>
      </p:sp>
      <p:sp>
        <p:nvSpPr>
          <p:cNvPr id="3" name="WordArt 8"/>
          <p:cNvSpPr>
            <a:spLocks noChangeArrowheads="1" noChangeShapeType="1" noTextEdit="1"/>
          </p:cNvSpPr>
          <p:nvPr/>
        </p:nvSpPr>
        <p:spPr bwMode="auto">
          <a:xfrm>
            <a:off x="4347369" y="116632"/>
            <a:ext cx="449262" cy="1044575"/>
          </a:xfrm>
          <a:prstGeom prst="rect">
            <a:avLst/>
          </a:prstGeom>
        </p:spPr>
        <p:txBody>
          <a:bodyPr wrap="none" fromWordArt="1">
            <a:prstTxWarp prst="textPlain">
              <a:avLst>
                <a:gd name="adj" fmla="val 50000"/>
              </a:avLst>
            </a:prstTxWarp>
          </a:bodyPr>
          <a:lstStyle/>
          <a:p>
            <a:pPr algn="ctr"/>
            <a:r>
              <a:rPr lang="es-CO" sz="3600" kern="10" dirty="0">
                <a:ln w="12700">
                  <a:solidFill>
                    <a:srgbClr val="FFFF00"/>
                  </a:solidFill>
                  <a:round/>
                  <a:headEnd/>
                  <a:tailEnd/>
                </a:ln>
                <a:solidFill>
                  <a:srgbClr val="0000FF"/>
                </a:solidFill>
                <a:effectLst>
                  <a:outerShdw dist="35921" dir="2700000" sy="50000" kx="2115830" algn="bl" rotWithShape="0">
                    <a:srgbClr val="C0C0C0">
                      <a:alpha val="79999"/>
                    </a:srgbClr>
                  </a:outerShdw>
                </a:effectLst>
                <a:latin typeface="Snap ITC" panose="04040A07060A02020202" pitchFamily="82" charset="0"/>
              </a:rPr>
              <a:t>3</a:t>
            </a:r>
          </a:p>
        </p:txBody>
      </p:sp>
      <p:grpSp>
        <p:nvGrpSpPr>
          <p:cNvPr id="7" name="6 Grupo"/>
          <p:cNvGrpSpPr/>
          <p:nvPr/>
        </p:nvGrpSpPr>
        <p:grpSpPr>
          <a:xfrm>
            <a:off x="2447131" y="5517232"/>
            <a:ext cx="4249738" cy="757238"/>
            <a:chOff x="1619746" y="5840114"/>
            <a:chExt cx="4249738" cy="757238"/>
          </a:xfrm>
        </p:grpSpPr>
        <p:sp>
          <p:nvSpPr>
            <p:cNvPr id="4" name="Rectangle 9"/>
            <p:cNvSpPr>
              <a:spLocks noChangeArrowheads="1"/>
            </p:cNvSpPr>
            <p:nvPr/>
          </p:nvSpPr>
          <p:spPr bwMode="auto">
            <a:xfrm>
              <a:off x="1619746" y="5840114"/>
              <a:ext cx="4249738" cy="757238"/>
            </a:xfrm>
            <a:prstGeom prst="rect">
              <a:avLst/>
            </a:prstGeom>
            <a:solidFill>
              <a:srgbClr val="EDF547"/>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5" name="AutoShape 10">
              <a:hlinkClick r:id="" action="ppaction://hlinkshowjump?jump=nextslide" highlightClick="1"/>
            </p:cNvPr>
            <p:cNvSpPr>
              <a:spLocks noChangeArrowheads="1"/>
            </p:cNvSpPr>
            <p:nvPr/>
          </p:nvSpPr>
          <p:spPr bwMode="auto">
            <a:xfrm>
              <a:off x="4067423" y="5913139"/>
              <a:ext cx="1549400" cy="612775"/>
            </a:xfrm>
            <a:prstGeom prst="actionButtonForwardNext">
              <a:avLst/>
            </a:prstGeom>
            <a:solidFill>
              <a:srgbClr val="EDF547"/>
            </a:solidFill>
            <a:ln w="38100">
              <a:solidFill>
                <a:srgbClr val="0000FF"/>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s-CO" sz="1800">
                <a:solidFill>
                  <a:srgbClr val="0000FF"/>
                </a:solidFill>
              </a:endParaRPr>
            </a:p>
          </p:txBody>
        </p:sp>
        <p:sp>
          <p:nvSpPr>
            <p:cNvPr id="6" name="Text Box 11"/>
            <p:cNvSpPr txBox="1">
              <a:spLocks noChangeArrowheads="1"/>
            </p:cNvSpPr>
            <p:nvPr/>
          </p:nvSpPr>
          <p:spPr bwMode="auto">
            <a:xfrm>
              <a:off x="1870819" y="5876627"/>
              <a:ext cx="1980406"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4000" dirty="0" smtClean="0">
                  <a:solidFill>
                    <a:srgbClr val="E71505"/>
                  </a:solidFill>
                  <a:latin typeface="Impact" pitchFamily="34" charset="0"/>
                </a:rPr>
                <a:t>ANSWER</a:t>
              </a:r>
              <a:endParaRPr lang="en-AU" altLang="es-CO" sz="4000" dirty="0">
                <a:solidFill>
                  <a:srgbClr val="E71505"/>
                </a:solidFill>
                <a:latin typeface="Impact" pitchFamily="34" charset="0"/>
              </a:endParaRPr>
            </a:p>
          </p:txBody>
        </p:sp>
      </p:grpSp>
    </p:spTree>
    <p:extLst>
      <p:ext uri="{BB962C8B-B14F-4D97-AF65-F5344CB8AC3E}">
        <p14:creationId xmlns:p14="http://schemas.microsoft.com/office/powerpoint/2010/main" val="379925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 presetClass="entr" presetSubtype="0" fill="hold" grpId="0" nodeType="afterEffect">
                                  <p:stCondLst>
                                    <p:cond delay="0"/>
                                  </p:stCondLst>
                                  <p:iterate type="lt">
                                    <p:tmAbs val="100"/>
                                  </p:iterate>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12201"/>
                            </p:stCondLst>
                            <p:childTnLst>
                              <p:par>
                                <p:cTn id="12" presetID="53"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620688"/>
            <a:ext cx="76209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dirty="0">
                <a:solidFill>
                  <a:srgbClr val="0000FF"/>
                </a:solidFill>
                <a:latin typeface="Snap ITC" panose="04040A07060A02020202" pitchFamily="82" charset="0"/>
                <a:cs typeface="Times New Roman" pitchFamily="18" charset="0"/>
              </a:rPr>
              <a:t>P = { x </a:t>
            </a:r>
            <a:r>
              <a:rPr lang="en-GB" altLang="es-CO" dirty="0" smtClean="0">
                <a:solidFill>
                  <a:srgbClr val="0000FF"/>
                </a:solidFill>
                <a:latin typeface="Snap ITC" panose="04040A07060A02020202" pitchFamily="82" charset="0"/>
                <a:cs typeface="Times New Roman" pitchFamily="18" charset="0"/>
                <a:sym typeface="Symbol" pitchFamily="18" charset="2"/>
              </a:rPr>
              <a:t> </a:t>
            </a:r>
            <a:r>
              <a:rPr lang="es-ES" altLang="es-CO" dirty="0" smtClean="0">
                <a:solidFill>
                  <a:srgbClr val="0000FF"/>
                </a:solidFill>
                <a:latin typeface="Snap ITC" panose="04040A07060A02020202" pitchFamily="82" charset="0"/>
                <a:cs typeface="Times New Roman" pitchFamily="18" charset="0"/>
              </a:rPr>
              <a:t>Z | 2x</a:t>
            </a:r>
            <a:r>
              <a:rPr lang="es-ES" altLang="es-CO" baseline="30000" dirty="0" smtClean="0">
                <a:solidFill>
                  <a:srgbClr val="0000FF"/>
                </a:solidFill>
                <a:latin typeface="Snap ITC" panose="04040A07060A02020202" pitchFamily="82" charset="0"/>
                <a:cs typeface="Times New Roman" pitchFamily="18" charset="0"/>
                <a:sym typeface="MT Symbol"/>
              </a:rPr>
              <a:t>2 </a:t>
            </a:r>
            <a:r>
              <a:rPr lang="es-ES" altLang="es-CO" dirty="0">
                <a:solidFill>
                  <a:srgbClr val="0000FF"/>
                </a:solidFill>
                <a:latin typeface="Snap ITC" panose="04040A07060A02020202" pitchFamily="82" charset="0"/>
                <a:cs typeface="Times New Roman" pitchFamily="18" charset="0"/>
                <a:sym typeface="MT Symbol"/>
              </a:rPr>
              <a:t>+ 5x – 3 = 0}</a:t>
            </a:r>
          </a:p>
        </p:txBody>
      </p:sp>
      <p:sp>
        <p:nvSpPr>
          <p:cNvPr id="5" name="Text Box 6"/>
          <p:cNvSpPr txBox="1">
            <a:spLocks noChangeArrowheads="1"/>
          </p:cNvSpPr>
          <p:nvPr/>
        </p:nvSpPr>
        <p:spPr bwMode="auto">
          <a:xfrm>
            <a:off x="-1" y="44624"/>
            <a:ext cx="56165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dirty="0" smtClean="0">
                <a:latin typeface="Snap ITC" panose="04040A07060A02020202" pitchFamily="82" charset="0"/>
              </a:rPr>
              <a:t>Let’s analyse each set:</a:t>
            </a:r>
            <a:endParaRPr lang="en-AU" altLang="es-CO" dirty="0">
              <a:latin typeface="Snap ITC" panose="04040A07060A02020202" pitchFamily="82" charset="0"/>
            </a:endParaRPr>
          </a:p>
        </p:txBody>
      </p:sp>
      <p:sp>
        <p:nvSpPr>
          <p:cNvPr id="23" name="Rectangle 33"/>
          <p:cNvSpPr>
            <a:spLocks noChangeArrowheads="1"/>
          </p:cNvSpPr>
          <p:nvPr/>
        </p:nvSpPr>
        <p:spPr bwMode="auto">
          <a:xfrm>
            <a:off x="3450504" y="2872100"/>
            <a:ext cx="2058577" cy="584775"/>
          </a:xfrm>
          <a:prstGeom prst="rect">
            <a:avLst/>
          </a:prstGeom>
          <a:solidFill>
            <a:srgbClr val="FFFF00"/>
          </a:solidFill>
          <a:ln>
            <a:solidFill>
              <a:srgbClr val="0000FF"/>
            </a:solidFill>
          </a:ln>
          <a:effectLst>
            <a:outerShdw dist="50800" dir="2700000" algn="tl" rotWithShape="0">
              <a:prstClr val="black"/>
            </a:outerShdw>
          </a:effec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dirty="0">
                <a:ln>
                  <a:solidFill>
                    <a:srgbClr val="CC6600"/>
                  </a:solidFill>
                </a:ln>
                <a:effectLst>
                  <a:outerShdw blurRad="38100" dist="38100" dir="2700000" algn="tl">
                    <a:srgbClr val="000000">
                      <a:alpha val="43137"/>
                    </a:srgbClr>
                  </a:outerShdw>
                </a:effectLst>
                <a:latin typeface="Snap ITC" panose="04040A07060A02020202" pitchFamily="82" charset="0"/>
                <a:cs typeface="Times New Roman" pitchFamily="18" charset="0"/>
              </a:rPr>
              <a:t>P = {-3</a:t>
            </a:r>
            <a:r>
              <a:rPr lang="es-ES" altLang="es-CO" dirty="0">
                <a:ln>
                  <a:solidFill>
                    <a:srgbClr val="CC6600"/>
                  </a:solidFill>
                </a:ln>
                <a:effectLst>
                  <a:outerShdw blurRad="38100" dist="38100" dir="2700000" algn="tl">
                    <a:srgbClr val="000000">
                      <a:alpha val="43137"/>
                    </a:srgbClr>
                  </a:outerShdw>
                </a:effectLst>
                <a:latin typeface="Snap ITC" panose="04040A07060A02020202" pitchFamily="82" charset="0"/>
                <a:cs typeface="Times New Roman" pitchFamily="18" charset="0"/>
                <a:sym typeface="MT Symbol"/>
              </a:rPr>
              <a:t>}</a:t>
            </a:r>
          </a:p>
        </p:txBody>
      </p:sp>
      <mc:AlternateContent xmlns:mc="http://schemas.openxmlformats.org/markup-compatibility/2006" xmlns:a14="http://schemas.microsoft.com/office/drawing/2010/main">
        <mc:Choice Requires="a14">
          <p:sp>
            <p:nvSpPr>
              <p:cNvPr id="24" name="Rectangle 36"/>
              <p:cNvSpPr>
                <a:spLocks noChangeArrowheads="1"/>
              </p:cNvSpPr>
              <p:nvPr/>
            </p:nvSpPr>
            <p:spPr bwMode="auto">
              <a:xfrm>
                <a:off x="0" y="3456875"/>
                <a:ext cx="6112186" cy="8313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dirty="0" smtClean="0">
                    <a:solidFill>
                      <a:srgbClr val="0000FF"/>
                    </a:solidFill>
                    <a:latin typeface="Snap ITC" panose="04040A07060A02020202" pitchFamily="82" charset="0"/>
                    <a:cs typeface="Times New Roman" pitchFamily="18" charset="0"/>
                    <a:sym typeface="MT Symbol"/>
                  </a:rPr>
                  <a:t>M = {</a:t>
                </a:r>
                <a14:m>
                  <m:oMath xmlns:m="http://schemas.openxmlformats.org/officeDocument/2006/math">
                    <m:f>
                      <m:fPr>
                        <m:ctrlPr>
                          <a:rPr lang="es-ES" altLang="es-CO" i="1" smtClean="0">
                            <a:solidFill>
                              <a:srgbClr val="0000FF"/>
                            </a:solidFill>
                            <a:latin typeface="Cambria Math"/>
                            <a:cs typeface="Times New Roman" pitchFamily="18" charset="0"/>
                            <a:sym typeface="MT Symbol"/>
                          </a:rPr>
                        </m:ctrlPr>
                      </m:fPr>
                      <m:num>
                        <m:r>
                          <m:rPr>
                            <m:nor/>
                          </m:rPr>
                          <a:rPr lang="es-CO" altLang="es-CO" b="0" i="0" smtClean="0">
                            <a:solidFill>
                              <a:srgbClr val="0000FF"/>
                            </a:solidFill>
                            <a:latin typeface="Snap ITC" panose="04040A07060A02020202" pitchFamily="82" charset="0"/>
                            <a:cs typeface="Times New Roman" pitchFamily="18" charset="0"/>
                            <a:sym typeface="MT Symbol"/>
                          </a:rPr>
                          <m:t>x</m:t>
                        </m:r>
                      </m:num>
                      <m:den>
                        <m:r>
                          <m:rPr>
                            <m:nor/>
                          </m:rPr>
                          <a:rPr lang="es-CO" altLang="es-CO" b="0" i="0" smtClean="0">
                            <a:solidFill>
                              <a:srgbClr val="0000FF"/>
                            </a:solidFill>
                            <a:latin typeface="Snap ITC" panose="04040A07060A02020202" pitchFamily="82" charset="0"/>
                            <a:cs typeface="Times New Roman" pitchFamily="18" charset="0"/>
                            <a:sym typeface="MT Symbol"/>
                          </a:rPr>
                          <m:t>4</m:t>
                        </m:r>
                      </m:den>
                    </m:f>
                  </m:oMath>
                </a14:m>
                <a:r>
                  <a:rPr lang="es-ES" altLang="es-CO" dirty="0" smtClean="0">
                    <a:solidFill>
                      <a:srgbClr val="0000FF"/>
                    </a:solidFill>
                    <a:latin typeface="Snap ITC" panose="04040A07060A02020202" pitchFamily="82" charset="0"/>
                    <a:cs typeface="Times New Roman" pitchFamily="18" charset="0"/>
                    <a:sym typeface="MT Symbol"/>
                  </a:rPr>
                  <a:t> </a:t>
                </a:r>
                <a:r>
                  <a:rPr lang="en-GB" altLang="es-CO" dirty="0">
                    <a:solidFill>
                      <a:srgbClr val="0000FF"/>
                    </a:solidFill>
                    <a:latin typeface="Snap ITC" panose="04040A07060A02020202" pitchFamily="82" charset="0"/>
                    <a:cs typeface="Times New Roman" pitchFamily="18" charset="0"/>
                    <a:sym typeface="Symbol" pitchFamily="18" charset="2"/>
                  </a:rPr>
                  <a:t> </a:t>
                </a:r>
                <a:r>
                  <a:rPr lang="es-ES" altLang="es-CO" dirty="0">
                    <a:solidFill>
                      <a:srgbClr val="0000FF"/>
                    </a:solidFill>
                    <a:latin typeface="Snap ITC" panose="04040A07060A02020202" pitchFamily="82" charset="0"/>
                    <a:cs typeface="Times New Roman" pitchFamily="18" charset="0"/>
                  </a:rPr>
                  <a:t>N | -4 &lt; x &lt; 21}</a:t>
                </a:r>
              </a:p>
            </p:txBody>
          </p:sp>
        </mc:Choice>
        <mc:Fallback xmlns="">
          <p:sp>
            <p:nvSpPr>
              <p:cNvPr id="24" name="Rectangle 36"/>
              <p:cNvSpPr>
                <a:spLocks noRot="1" noChangeAspect="1" noMove="1" noResize="1" noEditPoints="1" noAdjustHandles="1" noChangeArrowheads="1" noChangeShapeType="1" noTextEdit="1"/>
              </p:cNvSpPr>
              <p:nvPr/>
            </p:nvSpPr>
            <p:spPr bwMode="auto">
              <a:xfrm>
                <a:off x="0" y="3456875"/>
                <a:ext cx="6112186" cy="831318"/>
              </a:xfrm>
              <a:prstGeom prst="rect">
                <a:avLst/>
              </a:prstGeom>
              <a:blipFill rotWithShape="1">
                <a:blip r:embed="rId3"/>
                <a:stretch>
                  <a:fillRect l="-2493" r="-1496" b="-88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25" name="Text Box 37"/>
              <p:cNvSpPr txBox="1">
                <a:spLocks noChangeArrowheads="1"/>
              </p:cNvSpPr>
              <p:nvPr/>
            </p:nvSpPr>
            <p:spPr bwMode="auto">
              <a:xfrm>
                <a:off x="0" y="4288193"/>
                <a:ext cx="9144000" cy="16005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14:m>
                  <m:oMath xmlns:m="http://schemas.openxmlformats.org/officeDocument/2006/math">
                    <m:f>
                      <m:fPr>
                        <m:ctrlPr>
                          <a:rPr lang="en-AU" altLang="es-CO" sz="2800" i="1" smtClean="0">
                            <a:latin typeface="Cambria Math"/>
                            <a:sym typeface="Symbol" pitchFamily="18" charset="2"/>
                          </a:rPr>
                        </m:ctrlPr>
                      </m:fPr>
                      <m:num>
                        <m:r>
                          <m:rPr>
                            <m:nor/>
                          </m:rPr>
                          <a:rPr lang="en-AU" altLang="es-CO" sz="2800" b="0" i="0" smtClean="0">
                            <a:latin typeface="Snap ITC" panose="04040A07060A02020202" pitchFamily="82" charset="0"/>
                            <a:sym typeface="Symbol" pitchFamily="18" charset="2"/>
                          </a:rPr>
                          <m:t>x</m:t>
                        </m:r>
                      </m:num>
                      <m:den>
                        <m:r>
                          <m:rPr>
                            <m:nor/>
                          </m:rPr>
                          <a:rPr lang="en-AU" altLang="es-CO" sz="2800" b="0" i="0" smtClean="0">
                            <a:latin typeface="Snap ITC" panose="04040A07060A02020202" pitchFamily="82" charset="0"/>
                            <a:sym typeface="Symbol" pitchFamily="18" charset="2"/>
                          </a:rPr>
                          <m:t>4</m:t>
                        </m:r>
                      </m:den>
                    </m:f>
                  </m:oMath>
                </a14:m>
                <a:r>
                  <a:rPr lang="en-AU" altLang="es-CO" sz="2800" dirty="0" smtClean="0">
                    <a:latin typeface="Snap ITC" panose="04040A07060A02020202" pitchFamily="82" charset="0"/>
                    <a:sym typeface="Symbol" pitchFamily="18" charset="2"/>
                  </a:rPr>
                  <a:t> </a:t>
                </a:r>
                <a:r>
                  <a:rPr lang="en-AU" altLang="es-CO" sz="2800" dirty="0" smtClean="0">
                    <a:latin typeface="Snap ITC" panose="04040A07060A02020202" pitchFamily="82" charset="0"/>
                    <a:sym typeface="MT Symbol"/>
                  </a:rPr>
                  <a:t> </a:t>
                </a:r>
                <a:r>
                  <a:rPr lang="en-AU" altLang="es-CO" sz="2800" dirty="0">
                    <a:latin typeface="Snap ITC" panose="04040A07060A02020202" pitchFamily="82" charset="0"/>
                    <a:sym typeface="MT Symbol"/>
                  </a:rPr>
                  <a:t>N </a:t>
                </a:r>
                <a:r>
                  <a:rPr lang="en-AU" altLang="es-CO" sz="2800" dirty="0" smtClean="0">
                    <a:latin typeface="Snap ITC" panose="04040A07060A02020202" pitchFamily="82" charset="0"/>
                    <a:sym typeface="MT Symbol"/>
                  </a:rPr>
                  <a:t>so values of x are: </a:t>
                </a:r>
                <a:r>
                  <a:rPr lang="en-AU" altLang="es-CO" sz="2800" dirty="0">
                    <a:latin typeface="Snap ITC" panose="04040A07060A02020202" pitchFamily="82" charset="0"/>
                    <a:sym typeface="MT Symbol"/>
                  </a:rPr>
                  <a:t>4, 8, 12, 16, 20  </a:t>
                </a:r>
                <a:r>
                  <a:rPr lang="en-AU" altLang="es-CO" sz="2800" dirty="0" smtClean="0">
                    <a:latin typeface="Snap ITC" panose="04040A07060A02020202" pitchFamily="82" charset="0"/>
                    <a:sym typeface="MT Symbol"/>
                  </a:rPr>
                  <a:t>but elements of </a:t>
                </a:r>
                <a:r>
                  <a:rPr lang="en-AU" altLang="es-CO" sz="2800" dirty="0">
                    <a:latin typeface="Snap ITC" panose="04040A07060A02020202" pitchFamily="82" charset="0"/>
                    <a:sym typeface="MT Symbol"/>
                  </a:rPr>
                  <a:t>M </a:t>
                </a:r>
                <a:r>
                  <a:rPr lang="en-AU" altLang="es-CO" sz="2800" dirty="0" smtClean="0">
                    <a:latin typeface="Snap ITC" panose="04040A07060A02020202" pitchFamily="82" charset="0"/>
                    <a:sym typeface="MT Symbol"/>
                  </a:rPr>
                  <a:t>are obtained dividing </a:t>
                </a:r>
                <a:r>
                  <a:rPr lang="en-AU" altLang="es-CO" sz="2800" dirty="0">
                    <a:latin typeface="Snap ITC" panose="04040A07060A02020202" pitchFamily="82" charset="0"/>
                    <a:sym typeface="MT Symbol"/>
                  </a:rPr>
                  <a:t>x </a:t>
                </a:r>
                <a:r>
                  <a:rPr lang="en-AU" altLang="es-CO" sz="2800" dirty="0" smtClean="0">
                    <a:latin typeface="Snap ITC" panose="04040A07060A02020202" pitchFamily="82" charset="0"/>
                    <a:sym typeface="MT Symbol"/>
                  </a:rPr>
                  <a:t>into </a:t>
                </a:r>
                <a:r>
                  <a:rPr lang="en-AU" altLang="es-CO" sz="2800" dirty="0">
                    <a:latin typeface="Snap ITC" panose="04040A07060A02020202" pitchFamily="82" charset="0"/>
                    <a:sym typeface="MT Symbol"/>
                  </a:rPr>
                  <a:t>4, </a:t>
                </a:r>
                <a:r>
                  <a:rPr lang="en-AU" altLang="es-CO" sz="2800" dirty="0" smtClean="0">
                    <a:latin typeface="Snap ITC" panose="04040A07060A02020202" pitchFamily="82" charset="0"/>
                    <a:sym typeface="MT Symbol"/>
                  </a:rPr>
                  <a:t>then:</a:t>
                </a:r>
                <a:endParaRPr lang="en-AU" altLang="es-CO" sz="2800" dirty="0">
                  <a:latin typeface="Snap ITC" panose="04040A07060A02020202" pitchFamily="82" charset="0"/>
                  <a:sym typeface="MT Symbol"/>
                </a:endParaRPr>
              </a:p>
            </p:txBody>
          </p:sp>
        </mc:Choice>
        <mc:Fallback xmlns="">
          <p:sp>
            <p:nvSpPr>
              <p:cNvPr id="25" name="Text Box 37"/>
              <p:cNvSpPr txBox="1">
                <a:spLocks noRot="1" noChangeAspect="1" noMove="1" noResize="1" noEditPoints="1" noAdjustHandles="1" noChangeArrowheads="1" noChangeShapeType="1" noTextEdit="1"/>
              </p:cNvSpPr>
              <p:nvPr/>
            </p:nvSpPr>
            <p:spPr bwMode="auto">
              <a:xfrm>
                <a:off x="0" y="4288193"/>
                <a:ext cx="9144000" cy="1600566"/>
              </a:xfrm>
              <a:prstGeom prst="rect">
                <a:avLst/>
              </a:prstGeom>
              <a:blipFill rotWithShape="1">
                <a:blip r:embed="rId4"/>
                <a:stretch>
                  <a:fillRect l="-1333" r="-1267" b="-950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a:noFill/>
                  </a:rPr>
                  <a:t> </a:t>
                </a:r>
              </a:p>
            </p:txBody>
          </p:sp>
        </mc:Fallback>
      </mc:AlternateContent>
      <p:sp>
        <p:nvSpPr>
          <p:cNvPr id="26" name="Rectangle 38"/>
          <p:cNvSpPr>
            <a:spLocks noChangeArrowheads="1"/>
          </p:cNvSpPr>
          <p:nvPr/>
        </p:nvSpPr>
        <p:spPr bwMode="auto">
          <a:xfrm>
            <a:off x="2275954" y="6003925"/>
            <a:ext cx="4592091" cy="584775"/>
          </a:xfrm>
          <a:prstGeom prst="rect">
            <a:avLst/>
          </a:prstGeom>
          <a:solidFill>
            <a:srgbClr val="FFFF00"/>
          </a:solidFill>
          <a:ln>
            <a:solidFill>
              <a:srgbClr val="0000FF"/>
            </a:solidFill>
          </a:ln>
          <a:effectLst>
            <a:outerShdw dist="50800" dir="2700000" algn="tl" rotWithShape="0">
              <a:prstClr val="black"/>
            </a:outerShdw>
          </a:effec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dirty="0">
                <a:latin typeface="Snap ITC" panose="04040A07060A02020202" pitchFamily="82" charset="0"/>
                <a:cs typeface="Times New Roman" pitchFamily="18" charset="0"/>
                <a:sym typeface="MT Symbol"/>
              </a:rPr>
              <a:t>M = {1, 2, 3, 4, 5</a:t>
            </a:r>
            <a:r>
              <a:rPr lang="es-ES" altLang="es-CO" dirty="0">
                <a:latin typeface="Snap ITC" panose="04040A07060A02020202" pitchFamily="82" charset="0"/>
                <a:cs typeface="Times New Roman" pitchFamily="18" charset="0"/>
              </a:rPr>
              <a:t>}</a:t>
            </a:r>
          </a:p>
        </p:txBody>
      </p:sp>
      <p:sp>
        <p:nvSpPr>
          <p:cNvPr id="28" name="27 CuadroTexto"/>
          <p:cNvSpPr txBox="1"/>
          <p:nvPr/>
        </p:nvSpPr>
        <p:spPr>
          <a:xfrm>
            <a:off x="2471103" y="1205463"/>
            <a:ext cx="4357283" cy="523220"/>
          </a:xfrm>
          <a:prstGeom prst="rect">
            <a:avLst/>
          </a:prstGeom>
          <a:noFill/>
        </p:spPr>
        <p:txBody>
          <a:bodyPr wrap="none" rtlCol="0">
            <a:spAutoFit/>
          </a:bodyPr>
          <a:lstStyle/>
          <a:p>
            <a:r>
              <a:rPr lang="es-CO" sz="2800" dirty="0" smtClean="0">
                <a:latin typeface="Snap ITC" panose="04040A07060A02020202" pitchFamily="82" charset="0"/>
              </a:rPr>
              <a:t>(2x + 6)(2x - 1) = 0</a:t>
            </a:r>
            <a:endParaRPr lang="es-CO" sz="2800" dirty="0">
              <a:latin typeface="Snap ITC" panose="04040A07060A02020202" pitchFamily="82" charset="0"/>
            </a:endParaRPr>
          </a:p>
        </p:txBody>
      </p:sp>
      <p:sp>
        <p:nvSpPr>
          <p:cNvPr id="29" name="28 CuadroTexto"/>
          <p:cNvSpPr txBox="1"/>
          <p:nvPr/>
        </p:nvSpPr>
        <p:spPr>
          <a:xfrm>
            <a:off x="83590" y="1282407"/>
            <a:ext cx="2387513" cy="369332"/>
          </a:xfrm>
          <a:prstGeom prst="rect">
            <a:avLst/>
          </a:prstGeom>
          <a:noFill/>
        </p:spPr>
        <p:txBody>
          <a:bodyPr wrap="none" rtlCol="0">
            <a:spAutoFit/>
          </a:bodyPr>
          <a:lstStyle/>
          <a:p>
            <a:r>
              <a:rPr lang="en-AU" dirty="0" smtClean="0">
                <a:latin typeface="Tekton Pro" pitchFamily="34" charset="0"/>
              </a:rPr>
              <a:t>Factoring polynomial </a:t>
            </a:r>
            <a:r>
              <a:rPr lang="en-AU" dirty="0" smtClean="0">
                <a:latin typeface="Tekton Pro" pitchFamily="34" charset="0"/>
                <a:sym typeface="Wingdings" panose="05000000000000000000" pitchFamily="2" charset="2"/>
              </a:rPr>
              <a:t></a:t>
            </a:r>
            <a:endParaRPr lang="en-AU" dirty="0">
              <a:latin typeface="Tekton Pro" pitchFamily="34" charset="0"/>
            </a:endParaRPr>
          </a:p>
        </p:txBody>
      </p:sp>
      <p:sp>
        <p:nvSpPr>
          <p:cNvPr id="30" name="29 CuadroTexto"/>
          <p:cNvSpPr txBox="1"/>
          <p:nvPr/>
        </p:nvSpPr>
        <p:spPr>
          <a:xfrm>
            <a:off x="856427" y="1805627"/>
            <a:ext cx="1493614" cy="369332"/>
          </a:xfrm>
          <a:prstGeom prst="rect">
            <a:avLst/>
          </a:prstGeom>
          <a:noFill/>
        </p:spPr>
        <p:txBody>
          <a:bodyPr wrap="none" rtlCol="0">
            <a:spAutoFit/>
          </a:bodyPr>
          <a:lstStyle/>
          <a:p>
            <a:r>
              <a:rPr lang="en-AU" dirty="0" smtClean="0">
                <a:latin typeface="Tekton Pro" pitchFamily="34" charset="0"/>
              </a:rPr>
              <a:t>Simplifying </a:t>
            </a:r>
            <a:r>
              <a:rPr lang="en-AU" dirty="0" smtClean="0">
                <a:latin typeface="Tekton Pro" pitchFamily="34" charset="0"/>
                <a:sym typeface="Wingdings" panose="05000000000000000000" pitchFamily="2" charset="2"/>
              </a:rPr>
              <a:t></a:t>
            </a:r>
            <a:endParaRPr lang="en-AU" dirty="0">
              <a:latin typeface="Tekton Pro" pitchFamily="34" charset="0"/>
            </a:endParaRPr>
          </a:p>
        </p:txBody>
      </p:sp>
      <p:sp>
        <p:nvSpPr>
          <p:cNvPr id="31" name="30 CuadroTexto"/>
          <p:cNvSpPr txBox="1"/>
          <p:nvPr/>
        </p:nvSpPr>
        <p:spPr>
          <a:xfrm>
            <a:off x="2441413" y="1728683"/>
            <a:ext cx="4076757" cy="523220"/>
          </a:xfrm>
          <a:prstGeom prst="rect">
            <a:avLst/>
          </a:prstGeom>
          <a:noFill/>
        </p:spPr>
        <p:txBody>
          <a:bodyPr wrap="none" rtlCol="0">
            <a:spAutoFit/>
          </a:bodyPr>
          <a:lstStyle/>
          <a:p>
            <a:r>
              <a:rPr lang="es-CO" sz="2800" dirty="0" smtClean="0">
                <a:latin typeface="Snap ITC" panose="04040A07060A02020202" pitchFamily="82" charset="0"/>
              </a:rPr>
              <a:t>(x + 3)(2x - 1) = 0</a:t>
            </a:r>
            <a:endParaRPr lang="es-CO" sz="2800" dirty="0">
              <a:latin typeface="Snap ITC" panose="04040A07060A02020202" pitchFamily="82" charset="0"/>
            </a:endParaRPr>
          </a:p>
        </p:txBody>
      </p:sp>
      <p:sp>
        <p:nvSpPr>
          <p:cNvPr id="32" name="31 CuadroTexto"/>
          <p:cNvSpPr txBox="1"/>
          <p:nvPr/>
        </p:nvSpPr>
        <p:spPr>
          <a:xfrm>
            <a:off x="138113" y="2425824"/>
            <a:ext cx="2867580" cy="369332"/>
          </a:xfrm>
          <a:prstGeom prst="rect">
            <a:avLst/>
          </a:prstGeom>
          <a:noFill/>
        </p:spPr>
        <p:txBody>
          <a:bodyPr wrap="none" rtlCol="0">
            <a:spAutoFit/>
          </a:bodyPr>
          <a:lstStyle/>
          <a:p>
            <a:r>
              <a:rPr lang="en-AU" dirty="0" smtClean="0">
                <a:latin typeface="Tekton Pro" pitchFamily="34" charset="0"/>
              </a:rPr>
              <a:t>The possible solutions are </a:t>
            </a:r>
            <a:r>
              <a:rPr lang="en-AU" dirty="0" smtClean="0">
                <a:latin typeface="Tekton Pro" pitchFamily="34" charset="0"/>
                <a:sym typeface="Wingdings" panose="05000000000000000000" pitchFamily="2" charset="2"/>
              </a:rPr>
              <a:t></a:t>
            </a:r>
            <a:endParaRPr lang="en-AU" dirty="0">
              <a:latin typeface="Tekton Pro" pitchFamily="34" charset="0"/>
            </a:endParaRPr>
          </a:p>
        </p:txBody>
      </p:sp>
      <p:sp>
        <p:nvSpPr>
          <p:cNvPr id="33" name="32 CuadroTexto"/>
          <p:cNvSpPr txBox="1"/>
          <p:nvPr/>
        </p:nvSpPr>
        <p:spPr>
          <a:xfrm>
            <a:off x="2975641" y="2348880"/>
            <a:ext cx="3797835" cy="523220"/>
          </a:xfrm>
          <a:prstGeom prst="rect">
            <a:avLst/>
          </a:prstGeom>
          <a:noFill/>
        </p:spPr>
        <p:txBody>
          <a:bodyPr wrap="none" rtlCol="0">
            <a:spAutoFit/>
          </a:bodyPr>
          <a:lstStyle/>
          <a:p>
            <a:r>
              <a:rPr lang="es-CO" sz="2800" dirty="0" smtClean="0">
                <a:latin typeface="Snap ITC" panose="04040A07060A02020202" pitchFamily="82" charset="0"/>
              </a:rPr>
              <a:t>x = ½ and x = -3</a:t>
            </a:r>
            <a:endParaRPr lang="es-CO" sz="2800" dirty="0">
              <a:latin typeface="Snap ITC" panose="04040A07060A02020202" pitchFamily="82" charset="0"/>
            </a:endParaRPr>
          </a:p>
        </p:txBody>
      </p:sp>
      <p:sp>
        <p:nvSpPr>
          <p:cNvPr id="34" name="33 CuadroTexto"/>
          <p:cNvSpPr txBox="1"/>
          <p:nvPr/>
        </p:nvSpPr>
        <p:spPr>
          <a:xfrm>
            <a:off x="1579992" y="2979821"/>
            <a:ext cx="1870512" cy="369332"/>
          </a:xfrm>
          <a:prstGeom prst="rect">
            <a:avLst/>
          </a:prstGeom>
          <a:noFill/>
        </p:spPr>
        <p:txBody>
          <a:bodyPr wrap="none" rtlCol="0">
            <a:spAutoFit/>
          </a:bodyPr>
          <a:lstStyle/>
          <a:p>
            <a:r>
              <a:rPr lang="en-AU" dirty="0" smtClean="0">
                <a:latin typeface="Tekton Pro" pitchFamily="34" charset="0"/>
              </a:rPr>
              <a:t>So, P is the set </a:t>
            </a:r>
            <a:r>
              <a:rPr lang="en-AU" dirty="0" smtClean="0">
                <a:latin typeface="Tekton Pro" pitchFamily="34" charset="0"/>
                <a:sym typeface="Wingdings" panose="05000000000000000000" pitchFamily="2" charset="2"/>
              </a:rPr>
              <a:t></a:t>
            </a:r>
            <a:endParaRPr lang="en-AU" dirty="0">
              <a:latin typeface="Tekton Pro" pitchFamily="34" charset="0"/>
            </a:endParaRPr>
          </a:p>
        </p:txBody>
      </p:sp>
      <p:cxnSp>
        <p:nvCxnSpPr>
          <p:cNvPr id="36" name="35 Conector recto de flecha"/>
          <p:cNvCxnSpPr>
            <a:stCxn id="33" idx="3"/>
            <a:endCxn id="37" idx="1"/>
          </p:cNvCxnSpPr>
          <p:nvPr/>
        </p:nvCxnSpPr>
        <p:spPr>
          <a:xfrm flipV="1">
            <a:off x="6773476" y="2197436"/>
            <a:ext cx="750852" cy="413054"/>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36 CuadroTexto"/>
          <p:cNvSpPr txBox="1"/>
          <p:nvPr/>
        </p:nvSpPr>
        <p:spPr>
          <a:xfrm>
            <a:off x="7524328" y="1966603"/>
            <a:ext cx="1050288" cy="461665"/>
          </a:xfrm>
          <a:prstGeom prst="rect">
            <a:avLst/>
          </a:prstGeom>
          <a:noFill/>
        </p:spPr>
        <p:txBody>
          <a:bodyPr wrap="none" rtlCol="0">
            <a:spAutoFit/>
          </a:bodyPr>
          <a:lstStyle/>
          <a:p>
            <a:r>
              <a:rPr lang="es-CO" sz="2400" dirty="0" smtClean="0">
                <a:latin typeface="Tekton Pro" pitchFamily="34" charset="0"/>
              </a:rPr>
              <a:t>–3 </a:t>
            </a:r>
            <a:r>
              <a:rPr lang="es-CO" sz="2400" dirty="0" smtClean="0">
                <a:latin typeface="Tekton Pro" pitchFamily="34" charset="0"/>
                <a:sym typeface="Symbol"/>
              </a:rPr>
              <a:t> Z</a:t>
            </a:r>
            <a:endParaRPr lang="es-CO" sz="2400" dirty="0">
              <a:latin typeface="Tekton Pro" pitchFamily="34" charset="0"/>
            </a:endParaRPr>
          </a:p>
        </p:txBody>
      </p:sp>
    </p:spTree>
    <p:extLst>
      <p:ext uri="{BB962C8B-B14F-4D97-AF65-F5344CB8AC3E}">
        <p14:creationId xmlns:p14="http://schemas.microsoft.com/office/powerpoint/2010/main" val="223725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lt">
                                    <p:tmAbs val="100"/>
                                  </p:iterate>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100"/>
                                  </p:iterate>
                                  <p:childTnLst>
                                    <p:set>
                                      <p:cBhvr>
                                        <p:cTn id="14" dur="1" fill="hold">
                                          <p:stCondLst>
                                            <p:cond delay="0"/>
                                          </p:stCondLst>
                                        </p:cTn>
                                        <p:tgtEl>
                                          <p:spTgt spid="28"/>
                                        </p:tgtEl>
                                        <p:attrNameLst>
                                          <p:attrName>style.visibility</p:attrName>
                                        </p:attrNameLst>
                                      </p:cBhvr>
                                      <p:to>
                                        <p:strVal val="visible"/>
                                      </p:to>
                                    </p:set>
                                  </p:childTnLst>
                                </p:cTn>
                              </p:par>
                            </p:childTnLst>
                          </p:cTn>
                        </p:par>
                        <p:par>
                          <p:cTn id="15" fill="hold">
                            <p:stCondLst>
                              <p:cond delay="1301"/>
                            </p:stCondLst>
                            <p:childTnLst>
                              <p:par>
                                <p:cTn id="16" presetID="10" presetClass="entr" presetSubtype="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100"/>
                                  </p:iterate>
                                  <p:childTnLst>
                                    <p:set>
                                      <p:cBhvr>
                                        <p:cTn id="22" dur="1" fill="hold">
                                          <p:stCondLst>
                                            <p:cond delay="0"/>
                                          </p:stCondLst>
                                        </p:cTn>
                                        <p:tgtEl>
                                          <p:spTgt spid="31"/>
                                        </p:tgtEl>
                                        <p:attrNameLst>
                                          <p:attrName>style.visibility</p:attrName>
                                        </p:attrNameLst>
                                      </p:cBhvr>
                                      <p:to>
                                        <p:strVal val="visible"/>
                                      </p:to>
                                    </p:set>
                                  </p:childTnLst>
                                </p:cTn>
                              </p:par>
                            </p:childTnLst>
                          </p:cTn>
                        </p:par>
                        <p:par>
                          <p:cTn id="23" fill="hold">
                            <p:stCondLst>
                              <p:cond delay="1201"/>
                            </p:stCondLst>
                            <p:childTnLst>
                              <p:par>
                                <p:cTn id="24" presetID="10"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500"/>
                            </p:stCondLst>
                            <p:childTnLst>
                              <p:par>
                                <p:cTn id="33" presetID="1" presetClass="entr" presetSubtype="0" fill="hold" grpId="0" nodeType="afterEffect">
                                  <p:stCondLst>
                                    <p:cond delay="0"/>
                                  </p:stCondLst>
                                  <p:iterate type="lt">
                                    <p:tmAbs val="100"/>
                                  </p:iterate>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down)">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type="lt">
                                    <p:tmAbs val="100"/>
                                  </p:iterate>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par>
                          <p:cTn id="49" fill="hold">
                            <p:stCondLst>
                              <p:cond delay="500"/>
                            </p:stCondLst>
                            <p:childTnLst>
                              <p:par>
                                <p:cTn id="50" presetID="1"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iterate type="lt">
                                    <p:tmAbs val="100"/>
                                  </p:iterate>
                                  <p:childTnLst>
                                    <p:set>
                                      <p:cBhvr>
                                        <p:cTn id="55" dur="1" fill="hold">
                                          <p:stCondLst>
                                            <p:cond delay="0"/>
                                          </p:stCondLst>
                                        </p:cTn>
                                        <p:tgtEl>
                                          <p:spTgt spid="2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iterate type="lt">
                                    <p:tmAbs val="100"/>
                                  </p:iterate>
                                  <p:childTnLst>
                                    <p:set>
                                      <p:cBhvr>
                                        <p:cTn id="59" dur="1" fill="hold">
                                          <p:stCondLst>
                                            <p:cond delay="0"/>
                                          </p:stCondLst>
                                        </p:cTn>
                                        <p:tgtEl>
                                          <p:spTgt spid="2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iterate type="lt">
                                    <p:tmAbs val="100"/>
                                  </p:iterate>
                                  <p:childTnLst>
                                    <p:set>
                                      <p:cBhvr>
                                        <p:cTn id="6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3" grpId="0" animBg="1"/>
      <p:bldP spid="24" grpId="0"/>
      <p:bldP spid="25" grpId="0"/>
      <p:bldP spid="26" grpId="0" animBg="1"/>
      <p:bldP spid="28" grpId="0"/>
      <p:bldP spid="29" grpId="0"/>
      <p:bldP spid="30" grpId="0"/>
      <p:bldP spid="31" grpId="0"/>
      <p:bldP spid="32" grpId="0"/>
      <p:bldP spid="33" grpId="0"/>
      <p:bldP spid="34" grpId="0"/>
      <p:bldP spid="3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698501"/>
            <a:ext cx="67361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sz="2800" dirty="0">
                <a:solidFill>
                  <a:srgbClr val="0000FF"/>
                </a:solidFill>
                <a:latin typeface="Snap ITC" panose="04040A07060A02020202" pitchFamily="82" charset="0"/>
                <a:cs typeface="Times New Roman" pitchFamily="18" charset="0"/>
                <a:sym typeface="MT Symbol"/>
              </a:rPr>
              <a:t>T = {x </a:t>
            </a:r>
            <a:r>
              <a:rPr lang="en-GB" altLang="es-CO" sz="2800" dirty="0">
                <a:solidFill>
                  <a:srgbClr val="0000FF"/>
                </a:solidFill>
                <a:latin typeface="Snap ITC" panose="04040A07060A02020202" pitchFamily="82" charset="0"/>
                <a:cs typeface="Times New Roman" pitchFamily="18" charset="0"/>
                <a:sym typeface="Symbol" pitchFamily="18" charset="2"/>
              </a:rPr>
              <a:t> </a:t>
            </a:r>
            <a:r>
              <a:rPr lang="es-ES" altLang="es-CO" sz="2800" dirty="0">
                <a:solidFill>
                  <a:srgbClr val="0000FF"/>
                </a:solidFill>
                <a:latin typeface="Snap ITC" panose="04040A07060A02020202" pitchFamily="82" charset="0"/>
                <a:cs typeface="Times New Roman" pitchFamily="18" charset="0"/>
              </a:rPr>
              <a:t>R | (x</a:t>
            </a:r>
            <a:r>
              <a:rPr lang="es-ES" altLang="es-CO" sz="2800" baseline="30000" dirty="0">
                <a:solidFill>
                  <a:srgbClr val="0000FF"/>
                </a:solidFill>
                <a:latin typeface="Snap ITC" panose="04040A07060A02020202" pitchFamily="82" charset="0"/>
                <a:cs typeface="Times New Roman" pitchFamily="18" charset="0"/>
                <a:sym typeface="MT Symbol"/>
              </a:rPr>
              <a:t>2 </a:t>
            </a:r>
            <a:r>
              <a:rPr lang="es-ES" altLang="es-CO" sz="2800" dirty="0">
                <a:solidFill>
                  <a:srgbClr val="0000FF"/>
                </a:solidFill>
                <a:latin typeface="Snap ITC" panose="04040A07060A02020202" pitchFamily="82" charset="0"/>
                <a:cs typeface="Times New Roman" pitchFamily="18" charset="0"/>
                <a:sym typeface="MT Symbol"/>
              </a:rPr>
              <a:t>– 9)(x – 4) = 0}</a:t>
            </a:r>
          </a:p>
        </p:txBody>
      </p:sp>
      <p:sp>
        <p:nvSpPr>
          <p:cNvPr id="6" name="Rectangle 9"/>
          <p:cNvSpPr>
            <a:spLocks noChangeArrowheads="1"/>
          </p:cNvSpPr>
          <p:nvPr/>
        </p:nvSpPr>
        <p:spPr bwMode="auto">
          <a:xfrm>
            <a:off x="2571292" y="1221721"/>
            <a:ext cx="40014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sz="2800" dirty="0">
                <a:latin typeface="Snap ITC" panose="04040A07060A02020202" pitchFamily="82" charset="0"/>
                <a:cs typeface="Times New Roman" pitchFamily="18" charset="0"/>
                <a:sym typeface="MT Symbol"/>
              </a:rPr>
              <a:t>x – 4 = 0 </a:t>
            </a:r>
            <a:r>
              <a:rPr lang="es-ES" altLang="es-CO" sz="2800" dirty="0">
                <a:latin typeface="Snap ITC" panose="04040A07060A02020202" pitchFamily="82" charset="0"/>
                <a:cs typeface="Times New Roman" pitchFamily="18" charset="0"/>
                <a:sym typeface="Wingdings" pitchFamily="2" charset="2"/>
              </a:rPr>
              <a:t></a:t>
            </a:r>
            <a:r>
              <a:rPr lang="es-ES" altLang="es-CO" sz="2800" dirty="0">
                <a:latin typeface="Snap ITC" panose="04040A07060A02020202" pitchFamily="82" charset="0"/>
                <a:cs typeface="Times New Roman" pitchFamily="18" charset="0"/>
                <a:sym typeface="MT Symbol"/>
              </a:rPr>
              <a:t> x = 4</a:t>
            </a:r>
          </a:p>
        </p:txBody>
      </p:sp>
      <p:sp>
        <p:nvSpPr>
          <p:cNvPr id="7" name="Rectangle 11"/>
          <p:cNvSpPr>
            <a:spLocks noChangeArrowheads="1"/>
          </p:cNvSpPr>
          <p:nvPr/>
        </p:nvSpPr>
        <p:spPr bwMode="auto">
          <a:xfrm>
            <a:off x="480175" y="1744941"/>
            <a:ext cx="81836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AU" altLang="es-CO" sz="2800" dirty="0" smtClean="0">
                <a:latin typeface="Snap ITC" panose="04040A07060A02020202" pitchFamily="82" charset="0"/>
                <a:cs typeface="Times New Roman" pitchFamily="18" charset="0"/>
              </a:rPr>
              <a:t>x</a:t>
            </a:r>
            <a:r>
              <a:rPr lang="en-AU" altLang="es-CO" sz="2800" baseline="30000" dirty="0" smtClean="0">
                <a:latin typeface="Snap ITC" panose="04040A07060A02020202" pitchFamily="82" charset="0"/>
                <a:cs typeface="Times New Roman" pitchFamily="18" charset="0"/>
                <a:sym typeface="MT Symbol"/>
              </a:rPr>
              <a:t>2 </a:t>
            </a:r>
            <a:r>
              <a:rPr lang="en-AU" altLang="es-CO" sz="2800" dirty="0" smtClean="0">
                <a:latin typeface="Snap ITC" panose="04040A07060A02020202" pitchFamily="82" charset="0"/>
                <a:cs typeface="Times New Roman" pitchFamily="18" charset="0"/>
                <a:sym typeface="MT Symbol"/>
              </a:rPr>
              <a:t>– 9 = 0 </a:t>
            </a:r>
            <a:r>
              <a:rPr lang="en-AU" altLang="es-CO" sz="2800" dirty="0" smtClean="0">
                <a:latin typeface="Snap ITC" panose="04040A07060A02020202" pitchFamily="82" charset="0"/>
                <a:cs typeface="Times New Roman" pitchFamily="18" charset="0"/>
                <a:sym typeface="Wingdings" pitchFamily="2" charset="2"/>
              </a:rPr>
              <a:t></a:t>
            </a:r>
            <a:r>
              <a:rPr lang="en-AU" altLang="es-CO" sz="2800" dirty="0" smtClean="0">
                <a:latin typeface="Snap ITC" panose="04040A07060A02020202" pitchFamily="82" charset="0"/>
                <a:cs typeface="Times New Roman" pitchFamily="18" charset="0"/>
                <a:sym typeface="MT Symbol"/>
              </a:rPr>
              <a:t> x</a:t>
            </a:r>
            <a:r>
              <a:rPr lang="en-AU" altLang="es-CO" sz="2800" baseline="30000" dirty="0" smtClean="0">
                <a:latin typeface="Snap ITC" panose="04040A07060A02020202" pitchFamily="82" charset="0"/>
                <a:cs typeface="Times New Roman" pitchFamily="18" charset="0"/>
                <a:sym typeface="MT Symbol"/>
              </a:rPr>
              <a:t>2</a:t>
            </a:r>
            <a:r>
              <a:rPr lang="en-AU" altLang="es-CO" sz="2800" dirty="0" smtClean="0">
                <a:latin typeface="Snap ITC" panose="04040A07060A02020202" pitchFamily="82" charset="0"/>
                <a:cs typeface="Times New Roman" pitchFamily="18" charset="0"/>
                <a:sym typeface="MT Symbol"/>
              </a:rPr>
              <a:t> = 9 </a:t>
            </a:r>
            <a:r>
              <a:rPr lang="en-AU" altLang="es-CO" sz="2800" dirty="0" smtClean="0">
                <a:latin typeface="Snap ITC" panose="04040A07060A02020202" pitchFamily="82" charset="0"/>
                <a:cs typeface="Times New Roman" pitchFamily="18" charset="0"/>
                <a:sym typeface="Wingdings" pitchFamily="2" charset="2"/>
              </a:rPr>
              <a:t></a:t>
            </a:r>
            <a:r>
              <a:rPr lang="en-AU" altLang="es-CO" sz="2800" dirty="0" smtClean="0">
                <a:latin typeface="Snap ITC" panose="04040A07060A02020202" pitchFamily="82" charset="0"/>
                <a:cs typeface="Times New Roman" pitchFamily="18" charset="0"/>
                <a:sym typeface="MT Symbol"/>
              </a:rPr>
              <a:t> x = 3 or x = -3</a:t>
            </a:r>
            <a:endParaRPr lang="en-AU" altLang="es-CO" sz="2800" dirty="0">
              <a:latin typeface="Snap ITC" panose="04040A07060A02020202" pitchFamily="82" charset="0"/>
              <a:cs typeface="Times New Roman" pitchFamily="18" charset="0"/>
              <a:sym typeface="MT Symbol"/>
            </a:endParaRPr>
          </a:p>
        </p:txBody>
      </p:sp>
      <p:sp>
        <p:nvSpPr>
          <p:cNvPr id="8" name="Text Box 13"/>
          <p:cNvSpPr txBox="1">
            <a:spLocks noChangeArrowheads="1"/>
          </p:cNvSpPr>
          <p:nvPr/>
        </p:nvSpPr>
        <p:spPr bwMode="auto">
          <a:xfrm>
            <a:off x="1436368" y="2298938"/>
            <a:ext cx="1433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dirty="0" smtClean="0">
                <a:latin typeface="Tekton Pro" pitchFamily="34" charset="0"/>
              </a:rPr>
              <a:t>Then </a:t>
            </a:r>
            <a:r>
              <a:rPr lang="en-AU" altLang="es-CO" sz="2800" dirty="0" smtClean="0">
                <a:latin typeface="Tekton Pro" pitchFamily="34" charset="0"/>
                <a:sym typeface="Wingdings" panose="05000000000000000000" pitchFamily="2" charset="2"/>
              </a:rPr>
              <a:t></a:t>
            </a:r>
            <a:endParaRPr lang="en-AU" altLang="es-CO" sz="2800" dirty="0">
              <a:latin typeface="Tekton Pro" pitchFamily="34" charset="0"/>
            </a:endParaRPr>
          </a:p>
        </p:txBody>
      </p:sp>
      <p:sp>
        <p:nvSpPr>
          <p:cNvPr id="9" name="Rectangle 14"/>
          <p:cNvSpPr>
            <a:spLocks noChangeArrowheads="1"/>
          </p:cNvSpPr>
          <p:nvPr/>
        </p:nvSpPr>
        <p:spPr bwMode="auto">
          <a:xfrm>
            <a:off x="2870252" y="2268161"/>
            <a:ext cx="3403496" cy="584775"/>
          </a:xfrm>
          <a:prstGeom prst="rect">
            <a:avLst/>
          </a:prstGeom>
          <a:solidFill>
            <a:srgbClr val="FFFF00"/>
          </a:solidFill>
          <a:ln>
            <a:solidFill>
              <a:srgbClr val="0000FF"/>
            </a:solidFill>
          </a:ln>
          <a:effectLst>
            <a:outerShdw dist="50800" dir="2700000" algn="tl" rotWithShape="0">
              <a:prstClr val="black"/>
            </a:outerShdw>
          </a:effec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dirty="0">
                <a:latin typeface="Snap ITC" panose="04040A07060A02020202" pitchFamily="82" charset="0"/>
                <a:cs typeface="Times New Roman" pitchFamily="18" charset="0"/>
                <a:sym typeface="MT Symbol"/>
              </a:rPr>
              <a:t>T = </a:t>
            </a:r>
            <a:r>
              <a:rPr lang="es-ES" altLang="es-CO" dirty="0" smtClean="0">
                <a:latin typeface="Snap ITC" panose="04040A07060A02020202" pitchFamily="82" charset="0"/>
                <a:cs typeface="Times New Roman" pitchFamily="18" charset="0"/>
                <a:sym typeface="MT Symbol"/>
              </a:rPr>
              <a:t>{-</a:t>
            </a:r>
            <a:r>
              <a:rPr lang="es-ES" altLang="es-CO" dirty="0">
                <a:latin typeface="Snap ITC" panose="04040A07060A02020202" pitchFamily="82" charset="0"/>
                <a:cs typeface="Times New Roman" pitchFamily="18" charset="0"/>
                <a:sym typeface="MT Symbol"/>
              </a:rPr>
              <a:t>3, 3, </a:t>
            </a:r>
            <a:r>
              <a:rPr lang="es-ES" altLang="es-CO" dirty="0" smtClean="0">
                <a:latin typeface="Snap ITC" panose="04040A07060A02020202" pitchFamily="82" charset="0"/>
                <a:cs typeface="Times New Roman" pitchFamily="18" charset="0"/>
                <a:sym typeface="MT Symbol"/>
              </a:rPr>
              <a:t>4}</a:t>
            </a:r>
            <a:endParaRPr lang="es-ES" altLang="es-CO" dirty="0">
              <a:latin typeface="Snap ITC" panose="04040A07060A02020202" pitchFamily="82" charset="0"/>
              <a:cs typeface="Times New Roman" pitchFamily="18" charset="0"/>
              <a:sym typeface="MT Symbol"/>
            </a:endParaRPr>
          </a:p>
        </p:txBody>
      </p:sp>
      <p:sp>
        <p:nvSpPr>
          <p:cNvPr id="10" name="Rectangle 17"/>
          <p:cNvSpPr>
            <a:spLocks noChangeArrowheads="1"/>
          </p:cNvSpPr>
          <p:nvPr/>
        </p:nvSpPr>
        <p:spPr bwMode="auto">
          <a:xfrm>
            <a:off x="0" y="3445258"/>
            <a:ext cx="45414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514350" indent="-514350" eaLnBrk="1" hangingPunct="1">
              <a:spcBef>
                <a:spcPct val="0"/>
              </a:spcBef>
              <a:buFont typeface="+mj-lt"/>
              <a:buAutoNum type="alphaLcParenR"/>
            </a:pPr>
            <a:r>
              <a:rPr lang="en-AU" altLang="es-CO" dirty="0" smtClean="0">
                <a:solidFill>
                  <a:srgbClr val="0000FF"/>
                </a:solidFill>
                <a:latin typeface="Snap ITC" panose="04040A07060A02020202" pitchFamily="82" charset="0"/>
                <a:cs typeface="Times New Roman" pitchFamily="18" charset="0"/>
                <a:sym typeface="MT Symbol"/>
              </a:rPr>
              <a:t>Find: M - (T – P)</a:t>
            </a:r>
            <a:endParaRPr lang="en-AU" altLang="es-CO" dirty="0">
              <a:solidFill>
                <a:srgbClr val="0000FF"/>
              </a:solidFill>
              <a:latin typeface="Snap ITC" panose="04040A07060A02020202" pitchFamily="82" charset="0"/>
              <a:cs typeface="Times New Roman" pitchFamily="18" charset="0"/>
              <a:sym typeface="MT Symbol"/>
            </a:endParaRPr>
          </a:p>
        </p:txBody>
      </p:sp>
      <p:sp>
        <p:nvSpPr>
          <p:cNvPr id="11" name="Text Box 18"/>
          <p:cNvSpPr txBox="1">
            <a:spLocks noChangeArrowheads="1"/>
          </p:cNvSpPr>
          <p:nvPr/>
        </p:nvSpPr>
        <p:spPr bwMode="auto">
          <a:xfrm>
            <a:off x="342107" y="4030033"/>
            <a:ext cx="84597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dirty="0">
                <a:latin typeface="Snap ITC" panose="04040A07060A02020202" pitchFamily="82" charset="0"/>
              </a:rPr>
              <a:t>T – P = </a:t>
            </a:r>
            <a:r>
              <a:rPr lang="es-ES" altLang="es-CO" sz="2800" dirty="0">
                <a:latin typeface="Snap ITC" panose="04040A07060A02020202" pitchFamily="82" charset="0"/>
                <a:sym typeface="MT Symbol"/>
              </a:rPr>
              <a:t>{-3, 3, </a:t>
            </a:r>
            <a:r>
              <a:rPr lang="es-ES" altLang="es-CO" sz="2800" dirty="0" smtClean="0">
                <a:latin typeface="Snap ITC" panose="04040A07060A02020202" pitchFamily="82" charset="0"/>
                <a:sym typeface="MT Symbol"/>
              </a:rPr>
              <a:t>4} </a:t>
            </a:r>
            <a:r>
              <a:rPr lang="es-ES" altLang="es-CO" sz="2800" dirty="0">
                <a:latin typeface="Snap ITC" panose="04040A07060A02020202" pitchFamily="82" charset="0"/>
                <a:sym typeface="MT Symbol"/>
              </a:rPr>
              <a:t>- </a:t>
            </a:r>
            <a:r>
              <a:rPr lang="es-ES" altLang="es-CO" sz="2800" dirty="0">
                <a:latin typeface="Snap ITC" panose="04040A07060A02020202" pitchFamily="82" charset="0"/>
              </a:rPr>
              <a:t>{-3</a:t>
            </a:r>
            <a:r>
              <a:rPr lang="es-ES" altLang="es-CO" sz="2800" dirty="0">
                <a:latin typeface="Snap ITC" panose="04040A07060A02020202" pitchFamily="82" charset="0"/>
                <a:sym typeface="MT Symbol"/>
              </a:rPr>
              <a:t>} </a:t>
            </a:r>
            <a:r>
              <a:rPr lang="es-ES" altLang="es-CO" sz="2800" dirty="0">
                <a:latin typeface="Snap ITC" panose="04040A07060A02020202" pitchFamily="82" charset="0"/>
                <a:sym typeface="Wingdings" pitchFamily="2" charset="2"/>
              </a:rPr>
              <a:t></a:t>
            </a:r>
            <a:r>
              <a:rPr lang="es-ES" altLang="es-CO" sz="2800" dirty="0">
                <a:latin typeface="Snap ITC" panose="04040A07060A02020202" pitchFamily="82" charset="0"/>
                <a:sym typeface="MT Symbol"/>
              </a:rPr>
              <a:t> T – P = {3, 4}</a:t>
            </a:r>
          </a:p>
        </p:txBody>
      </p:sp>
      <p:sp>
        <p:nvSpPr>
          <p:cNvPr id="12" name="Text Box 19"/>
          <p:cNvSpPr txBox="1">
            <a:spLocks noChangeArrowheads="1"/>
          </p:cNvSpPr>
          <p:nvPr/>
        </p:nvSpPr>
        <p:spPr bwMode="auto">
          <a:xfrm>
            <a:off x="701675" y="4553253"/>
            <a:ext cx="7740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dirty="0">
                <a:latin typeface="Snap ITC" panose="04040A07060A02020202" pitchFamily="82" charset="0"/>
              </a:rPr>
              <a:t>M – (T – P) = </a:t>
            </a:r>
            <a:r>
              <a:rPr lang="es-ES" altLang="es-CO" sz="2800" dirty="0">
                <a:latin typeface="Snap ITC" panose="04040A07060A02020202" pitchFamily="82" charset="0"/>
                <a:sym typeface="MT Symbol"/>
              </a:rPr>
              <a:t>{1, 2, 3, 4, 5</a:t>
            </a:r>
            <a:r>
              <a:rPr lang="es-ES" altLang="es-CO" sz="2800" dirty="0">
                <a:latin typeface="Snap ITC" panose="04040A07060A02020202" pitchFamily="82" charset="0"/>
              </a:rPr>
              <a:t>} - </a:t>
            </a:r>
            <a:r>
              <a:rPr lang="es-ES" altLang="es-CO" sz="2800" dirty="0">
                <a:latin typeface="Snap ITC" panose="04040A07060A02020202" pitchFamily="82" charset="0"/>
                <a:sym typeface="MT Symbol"/>
              </a:rPr>
              <a:t>{3, 4}</a:t>
            </a:r>
            <a:endParaRPr lang="es-ES" altLang="es-CO" sz="2800" dirty="0">
              <a:latin typeface="Snap ITC" panose="04040A07060A02020202" pitchFamily="82" charset="0"/>
            </a:endParaRPr>
          </a:p>
        </p:txBody>
      </p:sp>
      <p:sp>
        <p:nvSpPr>
          <p:cNvPr id="13" name="Rectangle 21"/>
          <p:cNvSpPr>
            <a:spLocks noChangeArrowheads="1"/>
          </p:cNvSpPr>
          <p:nvPr/>
        </p:nvSpPr>
        <p:spPr bwMode="auto">
          <a:xfrm>
            <a:off x="1951346" y="5076473"/>
            <a:ext cx="5241307" cy="584775"/>
          </a:xfrm>
          <a:prstGeom prst="rect">
            <a:avLst/>
          </a:prstGeom>
          <a:solidFill>
            <a:srgbClr val="FFFF00"/>
          </a:solidFill>
          <a:ln>
            <a:solidFill>
              <a:srgbClr val="0000FF"/>
            </a:solidFill>
          </a:ln>
          <a:effectLst>
            <a:outerShdw dist="50800" dir="2700000" algn="tl" rotWithShape="0">
              <a:prstClr val="black"/>
            </a:outerShdw>
          </a:effec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dirty="0">
                <a:latin typeface="Snap ITC" panose="04040A07060A02020202" pitchFamily="82" charset="0"/>
              </a:rPr>
              <a:t>M – (T – P) = </a:t>
            </a:r>
            <a:r>
              <a:rPr lang="es-ES" altLang="es-CO" dirty="0">
                <a:latin typeface="Snap ITC" panose="04040A07060A02020202" pitchFamily="82" charset="0"/>
                <a:sym typeface="MT Symbol"/>
              </a:rPr>
              <a:t>{1, 2, 5</a:t>
            </a:r>
            <a:r>
              <a:rPr lang="es-ES" altLang="es-CO" dirty="0">
                <a:latin typeface="Snap ITC" panose="04040A07060A02020202" pitchFamily="82" charset="0"/>
              </a:rPr>
              <a:t>}</a:t>
            </a:r>
          </a:p>
        </p:txBody>
      </p:sp>
      <p:sp>
        <p:nvSpPr>
          <p:cNvPr id="14" name="13 CuadroTexto"/>
          <p:cNvSpPr txBox="1"/>
          <p:nvPr/>
        </p:nvSpPr>
        <p:spPr>
          <a:xfrm>
            <a:off x="6736137" y="698501"/>
            <a:ext cx="2407861" cy="584775"/>
          </a:xfrm>
          <a:prstGeom prst="rect">
            <a:avLst/>
          </a:prstGeom>
          <a:noFill/>
        </p:spPr>
        <p:txBody>
          <a:bodyPr wrap="square" rtlCol="0">
            <a:spAutoFit/>
          </a:bodyPr>
          <a:lstStyle/>
          <a:p>
            <a:pPr algn="ctr"/>
            <a:r>
              <a:rPr lang="en-AU" sz="1600" dirty="0" smtClean="0">
                <a:latin typeface="Tekton Pro" pitchFamily="34" charset="0"/>
                <a:sym typeface="Wingdings" panose="05000000000000000000" pitchFamily="2" charset="2"/>
              </a:rPr>
              <a:t> </a:t>
            </a:r>
            <a:r>
              <a:rPr lang="en-AU" sz="1600" dirty="0" smtClean="0">
                <a:latin typeface="Tekton Pro" pitchFamily="34" charset="0"/>
              </a:rPr>
              <a:t>Equal each parenthesis to 0</a:t>
            </a:r>
            <a:endParaRPr lang="en-AU" sz="1600" dirty="0">
              <a:latin typeface="Tekton Pro" pitchFamily="34" charset="0"/>
            </a:endParaRPr>
          </a:p>
        </p:txBody>
      </p:sp>
    </p:spTree>
    <p:extLst>
      <p:ext uri="{BB962C8B-B14F-4D97-AF65-F5344CB8AC3E}">
        <p14:creationId xmlns:p14="http://schemas.microsoft.com/office/powerpoint/2010/main" val="353545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2001"/>
                            </p:stCondLst>
                            <p:childTnLst>
                              <p:par>
                                <p:cTn id="8" presetID="10" presetClass="entr" presetSubtype="0"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100"/>
                                  </p:iterate>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100"/>
                                  </p:iterate>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iterate type="lt">
                                    <p:tmAbs val="100"/>
                                  </p:iterate>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iterate type="lt">
                                    <p:tmAbs val="100"/>
                                  </p:iterate>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type="lt">
                                    <p:tmAbs val="100"/>
                                  </p:iterate>
                                  <p:childTnLst>
                                    <p:set>
                                      <p:cBhvr>
                                        <p:cTn id="43" dur="1" fill="hold">
                                          <p:stCondLst>
                                            <p:cond delay="0"/>
                                          </p:stCondLst>
                                        </p:cTn>
                                        <p:tgtEl>
                                          <p:spTgt spid="1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animBg="1"/>
      <p:bldP spid="10" grpId="0"/>
      <p:bldP spid="11" grpId="0"/>
      <p:bldP spid="12" grpId="0"/>
      <p:bldP spid="13" grpId="0" animBg="1"/>
      <p:bldP spid="1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45234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514350" indent="-514350" eaLnBrk="1" hangingPunct="1">
              <a:spcBef>
                <a:spcPct val="0"/>
              </a:spcBef>
              <a:buFont typeface="+mj-lt"/>
              <a:buAutoNum type="alphaLcParenR" startAt="2"/>
            </a:pPr>
            <a:r>
              <a:rPr lang="en-AU" altLang="es-CO" dirty="0" smtClean="0">
                <a:solidFill>
                  <a:srgbClr val="0000FF"/>
                </a:solidFill>
                <a:latin typeface="Snap ITC" panose="04040A07060A02020202" pitchFamily="82" charset="0"/>
                <a:cs typeface="Times New Roman" pitchFamily="18" charset="0"/>
                <a:sym typeface="MT Symbol"/>
              </a:rPr>
              <a:t>Find</a:t>
            </a:r>
            <a:r>
              <a:rPr lang="es-ES" altLang="es-CO" dirty="0" smtClean="0">
                <a:solidFill>
                  <a:srgbClr val="0000FF"/>
                </a:solidFill>
                <a:latin typeface="Snap ITC" panose="04040A07060A02020202" pitchFamily="82" charset="0"/>
                <a:cs typeface="Times New Roman" pitchFamily="18" charset="0"/>
                <a:sym typeface="MT Symbol"/>
              </a:rPr>
              <a:t>: </a:t>
            </a:r>
            <a:r>
              <a:rPr lang="en-AU" altLang="es-CO" dirty="0" smtClean="0">
                <a:solidFill>
                  <a:srgbClr val="0000FF"/>
                </a:solidFill>
                <a:latin typeface="Snap ITC" panose="04040A07060A02020202" pitchFamily="82" charset="0"/>
                <a:cs typeface="Times New Roman" pitchFamily="18" charset="0"/>
                <a:sym typeface="MT Symbol"/>
              </a:rPr>
              <a:t>Pot(M</a:t>
            </a:r>
            <a:r>
              <a:rPr lang="es-ES" altLang="es-CO" dirty="0" smtClean="0">
                <a:solidFill>
                  <a:srgbClr val="0000FF"/>
                </a:solidFill>
                <a:latin typeface="Snap ITC" panose="04040A07060A02020202" pitchFamily="82" charset="0"/>
                <a:cs typeface="Times New Roman" pitchFamily="18" charset="0"/>
                <a:sym typeface="MT Symbol"/>
              </a:rPr>
              <a:t> </a:t>
            </a:r>
            <a:r>
              <a:rPr lang="es-ES" altLang="es-CO" dirty="0">
                <a:solidFill>
                  <a:srgbClr val="0000FF"/>
                </a:solidFill>
                <a:latin typeface="Snap ITC" panose="04040A07060A02020202" pitchFamily="82" charset="0"/>
                <a:cs typeface="Times New Roman" pitchFamily="18" charset="0"/>
                <a:sym typeface="MT Symbol"/>
              </a:rPr>
              <a:t>– T)</a:t>
            </a:r>
          </a:p>
        </p:txBody>
      </p:sp>
      <p:sp>
        <p:nvSpPr>
          <p:cNvPr id="5" name="Rectangle 7"/>
          <p:cNvSpPr>
            <a:spLocks noChangeArrowheads="1"/>
          </p:cNvSpPr>
          <p:nvPr/>
        </p:nvSpPr>
        <p:spPr bwMode="auto">
          <a:xfrm>
            <a:off x="413265" y="584775"/>
            <a:ext cx="83174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dirty="0">
                <a:latin typeface="Snap ITC" panose="04040A07060A02020202" pitchFamily="82" charset="0"/>
                <a:cs typeface="Times New Roman" pitchFamily="18" charset="0"/>
                <a:sym typeface="MT Symbol"/>
              </a:rPr>
              <a:t>M – T = </a:t>
            </a:r>
            <a:r>
              <a:rPr lang="es-ES" altLang="es-CO" dirty="0">
                <a:latin typeface="Snap ITC" panose="04040A07060A02020202" pitchFamily="82" charset="0"/>
                <a:sym typeface="MT Symbol"/>
              </a:rPr>
              <a:t>{1, 2, 3, 4, 5</a:t>
            </a:r>
            <a:r>
              <a:rPr lang="es-ES" altLang="es-CO" dirty="0">
                <a:latin typeface="Snap ITC" panose="04040A07060A02020202" pitchFamily="82" charset="0"/>
              </a:rPr>
              <a:t>} – </a:t>
            </a:r>
            <a:r>
              <a:rPr lang="es-ES" altLang="es-CO" dirty="0">
                <a:latin typeface="Snap ITC" panose="04040A07060A02020202" pitchFamily="82" charset="0"/>
                <a:sym typeface="MT Symbol"/>
              </a:rPr>
              <a:t>{-3, 3, 4}</a:t>
            </a:r>
            <a:r>
              <a:rPr lang="es-ES" altLang="es-CO" dirty="0">
                <a:latin typeface="Snap ITC" panose="04040A07060A02020202" pitchFamily="82" charset="0"/>
              </a:rPr>
              <a:t> </a:t>
            </a:r>
          </a:p>
        </p:txBody>
      </p:sp>
      <p:sp>
        <p:nvSpPr>
          <p:cNvPr id="6" name="Rectangle 11"/>
          <p:cNvSpPr>
            <a:spLocks noChangeArrowheads="1"/>
          </p:cNvSpPr>
          <p:nvPr/>
        </p:nvSpPr>
        <p:spPr bwMode="auto">
          <a:xfrm>
            <a:off x="2552473" y="1169550"/>
            <a:ext cx="40390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dirty="0">
                <a:latin typeface="Snap ITC" panose="04040A07060A02020202" pitchFamily="82" charset="0"/>
                <a:cs typeface="Times New Roman" pitchFamily="18" charset="0"/>
                <a:sym typeface="MT Symbol"/>
              </a:rPr>
              <a:t>M – T = </a:t>
            </a:r>
            <a:r>
              <a:rPr lang="es-ES" altLang="es-CO" dirty="0">
                <a:latin typeface="Snap ITC" panose="04040A07060A02020202" pitchFamily="82" charset="0"/>
                <a:sym typeface="MT Symbol"/>
              </a:rPr>
              <a:t>{1, 2, 5</a:t>
            </a:r>
            <a:r>
              <a:rPr lang="es-ES" altLang="es-CO" dirty="0">
                <a:latin typeface="Snap ITC" panose="04040A07060A02020202" pitchFamily="82" charset="0"/>
              </a:rPr>
              <a:t>}</a:t>
            </a:r>
          </a:p>
        </p:txBody>
      </p:sp>
      <p:sp>
        <p:nvSpPr>
          <p:cNvPr id="13" name="Rectangle 35"/>
          <p:cNvSpPr>
            <a:spLocks noChangeArrowheads="1"/>
          </p:cNvSpPr>
          <p:nvPr/>
        </p:nvSpPr>
        <p:spPr bwMode="auto">
          <a:xfrm>
            <a:off x="0" y="3140968"/>
            <a:ext cx="47001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514350" indent="-514350">
              <a:spcBef>
                <a:spcPct val="0"/>
              </a:spcBef>
              <a:buFont typeface="+mj-lt"/>
              <a:buAutoNum type="alphaLcParenR" startAt="3"/>
            </a:pPr>
            <a:r>
              <a:rPr lang="en-AU" altLang="es-CO" dirty="0" smtClean="0">
                <a:solidFill>
                  <a:srgbClr val="0000FF"/>
                </a:solidFill>
                <a:latin typeface="Snap ITC" panose="04040A07060A02020202" pitchFamily="82" charset="0"/>
                <a:cs typeface="Times New Roman" pitchFamily="18" charset="0"/>
                <a:sym typeface="MT Symbol"/>
              </a:rPr>
              <a:t>Find: (M </a:t>
            </a:r>
            <a:r>
              <a:rPr lang="en-AU" altLang="es-CO" dirty="0" smtClean="0">
                <a:solidFill>
                  <a:srgbClr val="0000FF"/>
                </a:solidFill>
                <a:latin typeface="Snap ITC" panose="04040A07060A02020202" pitchFamily="82" charset="0"/>
                <a:cs typeface="Times New Roman" pitchFamily="18" charset="0"/>
                <a:sym typeface="Symbol" pitchFamily="18" charset="2"/>
              </a:rPr>
              <a:t></a:t>
            </a:r>
            <a:r>
              <a:rPr lang="en-AU" altLang="es-CO" dirty="0" smtClean="0">
                <a:solidFill>
                  <a:srgbClr val="0000FF"/>
                </a:solidFill>
                <a:latin typeface="Snap ITC" panose="04040A07060A02020202" pitchFamily="82" charset="0"/>
                <a:cs typeface="Times New Roman" pitchFamily="18" charset="0"/>
              </a:rPr>
              <a:t> T) – P</a:t>
            </a:r>
            <a:endParaRPr lang="en-AU" altLang="es-CO" dirty="0">
              <a:solidFill>
                <a:srgbClr val="0000FF"/>
              </a:solidFill>
              <a:latin typeface="Snap ITC" panose="04040A07060A02020202" pitchFamily="82" charset="0"/>
              <a:cs typeface="Times New Roman" pitchFamily="18" charset="0"/>
            </a:endParaRPr>
          </a:p>
        </p:txBody>
      </p:sp>
      <p:sp>
        <p:nvSpPr>
          <p:cNvPr id="14" name="Rectangle 36"/>
          <p:cNvSpPr>
            <a:spLocks noChangeArrowheads="1"/>
          </p:cNvSpPr>
          <p:nvPr/>
        </p:nvSpPr>
        <p:spPr bwMode="auto">
          <a:xfrm>
            <a:off x="784008" y="3860800"/>
            <a:ext cx="75759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sz="2800" dirty="0">
                <a:latin typeface="Snap ITC" panose="04040A07060A02020202" pitchFamily="82" charset="0"/>
                <a:cs typeface="Times New Roman" pitchFamily="18" charset="0"/>
                <a:sym typeface="MT Symbol"/>
              </a:rPr>
              <a:t>M </a:t>
            </a:r>
            <a:r>
              <a:rPr lang="es-ES" altLang="es-CO" sz="2800" dirty="0">
                <a:latin typeface="Snap ITC" panose="04040A07060A02020202" pitchFamily="82" charset="0"/>
                <a:cs typeface="Times New Roman" pitchFamily="18" charset="0"/>
                <a:sym typeface="Symbol" pitchFamily="18" charset="2"/>
              </a:rPr>
              <a:t></a:t>
            </a:r>
            <a:r>
              <a:rPr lang="es-ES" altLang="es-CO" sz="2800" dirty="0">
                <a:latin typeface="Snap ITC" panose="04040A07060A02020202" pitchFamily="82" charset="0"/>
                <a:cs typeface="Times New Roman" pitchFamily="18" charset="0"/>
                <a:sym typeface="MT Symbol"/>
              </a:rPr>
              <a:t> T = </a:t>
            </a:r>
            <a:r>
              <a:rPr lang="es-ES" altLang="es-CO" sz="2800" dirty="0">
                <a:latin typeface="Snap ITC" panose="04040A07060A02020202" pitchFamily="82" charset="0"/>
                <a:sym typeface="MT Symbol"/>
              </a:rPr>
              <a:t>{1, 2, 3, 4, 5</a:t>
            </a:r>
            <a:r>
              <a:rPr lang="es-ES" altLang="es-CO" sz="2800" dirty="0">
                <a:latin typeface="Snap ITC" panose="04040A07060A02020202" pitchFamily="82" charset="0"/>
              </a:rPr>
              <a:t>} </a:t>
            </a:r>
            <a:r>
              <a:rPr lang="es-ES" altLang="es-CO" sz="2800" dirty="0">
                <a:latin typeface="Snap ITC" panose="04040A07060A02020202" pitchFamily="82" charset="0"/>
                <a:sym typeface="Symbol" pitchFamily="18" charset="2"/>
              </a:rPr>
              <a:t></a:t>
            </a:r>
            <a:r>
              <a:rPr lang="es-ES" altLang="es-CO" sz="2800" dirty="0">
                <a:latin typeface="Snap ITC" panose="04040A07060A02020202" pitchFamily="82" charset="0"/>
              </a:rPr>
              <a:t> </a:t>
            </a:r>
            <a:r>
              <a:rPr lang="es-ES" altLang="es-CO" sz="2800" dirty="0">
                <a:latin typeface="Snap ITC" panose="04040A07060A02020202" pitchFamily="82" charset="0"/>
                <a:sym typeface="MT Symbol"/>
              </a:rPr>
              <a:t>{-3, 3, 4}</a:t>
            </a:r>
            <a:r>
              <a:rPr lang="es-ES" altLang="es-CO" sz="2800" dirty="0">
                <a:latin typeface="Snap ITC" panose="04040A07060A02020202" pitchFamily="82" charset="0"/>
              </a:rPr>
              <a:t> </a:t>
            </a:r>
          </a:p>
        </p:txBody>
      </p:sp>
      <p:sp>
        <p:nvSpPr>
          <p:cNvPr id="15" name="Rectangle 37"/>
          <p:cNvSpPr>
            <a:spLocks noChangeArrowheads="1"/>
          </p:cNvSpPr>
          <p:nvPr/>
        </p:nvSpPr>
        <p:spPr bwMode="auto">
          <a:xfrm>
            <a:off x="1761038" y="4400550"/>
            <a:ext cx="56219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sz="2800">
                <a:latin typeface="Snap ITC" panose="04040A07060A02020202" pitchFamily="82" charset="0"/>
                <a:cs typeface="Times New Roman" pitchFamily="18" charset="0"/>
                <a:sym typeface="MT Symbol"/>
              </a:rPr>
              <a:t>M </a:t>
            </a:r>
            <a:r>
              <a:rPr lang="es-ES" altLang="es-CO" sz="2800">
                <a:latin typeface="Snap ITC" panose="04040A07060A02020202" pitchFamily="82" charset="0"/>
                <a:cs typeface="Times New Roman" pitchFamily="18" charset="0"/>
                <a:sym typeface="Symbol" pitchFamily="18" charset="2"/>
              </a:rPr>
              <a:t></a:t>
            </a:r>
            <a:r>
              <a:rPr lang="es-ES" altLang="es-CO" sz="2800">
                <a:latin typeface="Snap ITC" panose="04040A07060A02020202" pitchFamily="82" charset="0"/>
                <a:cs typeface="Times New Roman" pitchFamily="18" charset="0"/>
                <a:sym typeface="MT Symbol"/>
              </a:rPr>
              <a:t> T = </a:t>
            </a:r>
            <a:r>
              <a:rPr lang="es-ES" altLang="es-CO" sz="2800">
                <a:latin typeface="Snap ITC" panose="04040A07060A02020202" pitchFamily="82" charset="0"/>
                <a:sym typeface="MT Symbol"/>
              </a:rPr>
              <a:t>{-3, 1, 2, 3, 4, 5</a:t>
            </a:r>
            <a:r>
              <a:rPr lang="es-ES" altLang="es-CO" sz="2800">
                <a:latin typeface="Snap ITC" panose="04040A07060A02020202" pitchFamily="82" charset="0"/>
              </a:rPr>
              <a:t>}</a:t>
            </a:r>
          </a:p>
        </p:txBody>
      </p:sp>
      <p:sp>
        <p:nvSpPr>
          <p:cNvPr id="16" name="Rectangle 41"/>
          <p:cNvSpPr>
            <a:spLocks noChangeArrowheads="1"/>
          </p:cNvSpPr>
          <p:nvPr/>
        </p:nvSpPr>
        <p:spPr bwMode="auto">
          <a:xfrm>
            <a:off x="643745" y="5013325"/>
            <a:ext cx="78565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sz="2800" dirty="0">
                <a:latin typeface="Snap ITC" panose="04040A07060A02020202" pitchFamily="82" charset="0"/>
                <a:cs typeface="Times New Roman" pitchFamily="18" charset="0"/>
                <a:sym typeface="MT Symbol"/>
              </a:rPr>
              <a:t>(M </a:t>
            </a:r>
            <a:r>
              <a:rPr lang="es-ES" altLang="es-CO" sz="2800" dirty="0">
                <a:latin typeface="Snap ITC" panose="04040A07060A02020202" pitchFamily="82" charset="0"/>
                <a:cs typeface="Times New Roman" pitchFamily="18" charset="0"/>
                <a:sym typeface="Symbol" pitchFamily="18" charset="2"/>
              </a:rPr>
              <a:t></a:t>
            </a:r>
            <a:r>
              <a:rPr lang="es-ES" altLang="es-CO" sz="2800" dirty="0">
                <a:latin typeface="Snap ITC" panose="04040A07060A02020202" pitchFamily="82" charset="0"/>
                <a:cs typeface="Times New Roman" pitchFamily="18" charset="0"/>
              </a:rPr>
              <a:t> T) – P = </a:t>
            </a:r>
            <a:r>
              <a:rPr lang="es-ES" altLang="es-CO" sz="2800" dirty="0">
                <a:latin typeface="Snap ITC" panose="04040A07060A02020202" pitchFamily="82" charset="0"/>
                <a:sym typeface="MT Symbol"/>
              </a:rPr>
              <a:t>{-3, 1, 2, 3, 4, 5</a:t>
            </a:r>
            <a:r>
              <a:rPr lang="es-ES" altLang="es-CO" sz="2800" dirty="0">
                <a:latin typeface="Snap ITC" panose="04040A07060A02020202" pitchFamily="82" charset="0"/>
              </a:rPr>
              <a:t>} – </a:t>
            </a:r>
            <a:r>
              <a:rPr lang="es-ES" altLang="es-CO" sz="2800" dirty="0">
                <a:latin typeface="Snap ITC" panose="04040A07060A02020202" pitchFamily="82" charset="0"/>
                <a:cs typeface="Times New Roman" pitchFamily="18" charset="0"/>
              </a:rPr>
              <a:t>{-3</a:t>
            </a:r>
            <a:r>
              <a:rPr lang="es-ES" altLang="es-CO" sz="2800" dirty="0">
                <a:latin typeface="Snap ITC" panose="04040A07060A02020202" pitchFamily="82" charset="0"/>
                <a:cs typeface="Times New Roman" pitchFamily="18" charset="0"/>
                <a:sym typeface="MT Symbol"/>
              </a:rPr>
              <a:t>}</a:t>
            </a:r>
          </a:p>
        </p:txBody>
      </p:sp>
      <p:sp>
        <p:nvSpPr>
          <p:cNvPr id="17" name="Rectangle 42"/>
          <p:cNvSpPr>
            <a:spLocks noChangeArrowheads="1"/>
          </p:cNvSpPr>
          <p:nvPr/>
        </p:nvSpPr>
        <p:spPr bwMode="auto">
          <a:xfrm>
            <a:off x="1599135" y="5678488"/>
            <a:ext cx="5945730" cy="523220"/>
          </a:xfrm>
          <a:prstGeom prst="rect">
            <a:avLst/>
          </a:prstGeom>
          <a:solidFill>
            <a:srgbClr val="FFFF00"/>
          </a:solidFill>
          <a:ln>
            <a:solidFill>
              <a:srgbClr val="0000FF"/>
            </a:solidFill>
          </a:ln>
          <a:effectLst>
            <a:outerShdw dist="50800" dir="2700000" algn="tl" rotWithShape="0">
              <a:prstClr val="black"/>
            </a:outerShdw>
          </a:effec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sz="2800">
                <a:latin typeface="Snap ITC" panose="04040A07060A02020202" pitchFamily="82" charset="0"/>
                <a:cs typeface="Times New Roman" pitchFamily="18" charset="0"/>
                <a:sym typeface="MT Symbol"/>
              </a:rPr>
              <a:t>(M </a:t>
            </a:r>
            <a:r>
              <a:rPr lang="es-ES" altLang="es-CO" sz="2800">
                <a:latin typeface="Snap ITC" panose="04040A07060A02020202" pitchFamily="82" charset="0"/>
                <a:cs typeface="Times New Roman" pitchFamily="18" charset="0"/>
                <a:sym typeface="Symbol" pitchFamily="18" charset="2"/>
              </a:rPr>
              <a:t></a:t>
            </a:r>
            <a:r>
              <a:rPr lang="es-ES" altLang="es-CO" sz="2800">
                <a:latin typeface="Snap ITC" panose="04040A07060A02020202" pitchFamily="82" charset="0"/>
                <a:cs typeface="Times New Roman" pitchFamily="18" charset="0"/>
              </a:rPr>
              <a:t> T) – P = </a:t>
            </a:r>
            <a:r>
              <a:rPr lang="es-ES" altLang="es-CO" sz="2800">
                <a:latin typeface="Snap ITC" panose="04040A07060A02020202" pitchFamily="82" charset="0"/>
                <a:sym typeface="MT Symbol"/>
              </a:rPr>
              <a:t>{1, 2, 3, 4, 5</a:t>
            </a:r>
            <a:r>
              <a:rPr lang="es-ES" altLang="es-CO" sz="2800">
                <a:latin typeface="Snap ITC" panose="04040A07060A02020202" pitchFamily="82" charset="0"/>
              </a:rPr>
              <a:t>}</a:t>
            </a:r>
            <a:endParaRPr lang="es-ES" altLang="es-CO" sz="2800">
              <a:latin typeface="Snap ITC" panose="04040A07060A02020202" pitchFamily="82" charset="0"/>
              <a:cs typeface="Times New Roman" pitchFamily="18" charset="0"/>
              <a:sym typeface="MT Symbol"/>
            </a:endParaRPr>
          </a:p>
        </p:txBody>
      </p:sp>
      <p:sp>
        <p:nvSpPr>
          <p:cNvPr id="18" name="AutoShape 45">
            <a:hlinkClick r:id="rId2" action="ppaction://hlinksldjump" highlightClick="1"/>
          </p:cNvPr>
          <p:cNvSpPr>
            <a:spLocks noChangeArrowheads="1"/>
          </p:cNvSpPr>
          <p:nvPr/>
        </p:nvSpPr>
        <p:spPr bwMode="auto">
          <a:xfrm>
            <a:off x="8303418" y="6155016"/>
            <a:ext cx="792163" cy="647700"/>
          </a:xfrm>
          <a:prstGeom prst="actionButtonBackPrevious">
            <a:avLst/>
          </a:prstGeom>
          <a:solidFill>
            <a:srgbClr val="EFF41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9" name="18 CuadroTexto"/>
          <p:cNvSpPr txBox="1"/>
          <p:nvPr/>
        </p:nvSpPr>
        <p:spPr>
          <a:xfrm>
            <a:off x="377788" y="1916832"/>
            <a:ext cx="4885120" cy="461665"/>
          </a:xfrm>
          <a:prstGeom prst="rect">
            <a:avLst/>
          </a:prstGeom>
          <a:solidFill>
            <a:srgbClr val="FFFF00"/>
          </a:solidFill>
        </p:spPr>
        <p:txBody>
          <a:bodyPr wrap="none" rtlCol="0">
            <a:spAutoFit/>
          </a:bodyPr>
          <a:lstStyle/>
          <a:p>
            <a:r>
              <a:rPr lang="en-AU" sz="2400" dirty="0" smtClean="0">
                <a:latin typeface="Snap ITC" panose="04040A07060A02020202" pitchFamily="82" charset="0"/>
              </a:rPr>
              <a:t>Pot(M – T) = {{1}, {2}, {5}, </a:t>
            </a:r>
            <a:endParaRPr lang="en-AU" sz="2400" dirty="0">
              <a:latin typeface="Snap ITC" panose="04040A07060A02020202" pitchFamily="82" charset="0"/>
            </a:endParaRPr>
          </a:p>
        </p:txBody>
      </p:sp>
      <p:sp>
        <p:nvSpPr>
          <p:cNvPr id="20" name="19 Rectángulo"/>
          <p:cNvSpPr/>
          <p:nvPr/>
        </p:nvSpPr>
        <p:spPr>
          <a:xfrm>
            <a:off x="4976841" y="1907540"/>
            <a:ext cx="3789371" cy="461665"/>
          </a:xfrm>
          <a:prstGeom prst="rect">
            <a:avLst/>
          </a:prstGeom>
          <a:solidFill>
            <a:srgbClr val="FFFF00"/>
          </a:solidFill>
        </p:spPr>
        <p:txBody>
          <a:bodyPr wrap="none">
            <a:spAutoFit/>
          </a:bodyPr>
          <a:lstStyle/>
          <a:p>
            <a:r>
              <a:rPr lang="es-CO" sz="2400" dirty="0">
                <a:latin typeface="Snap ITC" panose="04040A07060A02020202" pitchFamily="82" charset="0"/>
              </a:rPr>
              <a:t>{1, 2}, {1, 5}, {2, 5}, </a:t>
            </a:r>
          </a:p>
        </p:txBody>
      </p:sp>
      <p:sp>
        <p:nvSpPr>
          <p:cNvPr id="21" name="20 Rectángulo"/>
          <p:cNvSpPr/>
          <p:nvPr/>
        </p:nvSpPr>
        <p:spPr>
          <a:xfrm>
            <a:off x="3527852" y="2369283"/>
            <a:ext cx="1735056" cy="461665"/>
          </a:xfrm>
          <a:prstGeom prst="rect">
            <a:avLst/>
          </a:prstGeom>
          <a:solidFill>
            <a:srgbClr val="FFFF00"/>
          </a:solidFill>
        </p:spPr>
        <p:txBody>
          <a:bodyPr wrap="square">
            <a:spAutoFit/>
          </a:bodyPr>
          <a:lstStyle/>
          <a:p>
            <a:r>
              <a:rPr lang="es-CO" sz="2400" dirty="0">
                <a:latin typeface="Snap ITC" panose="04040A07060A02020202" pitchFamily="82" charset="0"/>
              </a:rPr>
              <a:t>{1, 2, 5}, </a:t>
            </a:r>
          </a:p>
        </p:txBody>
      </p:sp>
      <p:sp>
        <p:nvSpPr>
          <p:cNvPr id="22" name="21 Rectángulo"/>
          <p:cNvSpPr/>
          <p:nvPr/>
        </p:nvSpPr>
        <p:spPr>
          <a:xfrm>
            <a:off x="5138131" y="2369205"/>
            <a:ext cx="478016" cy="461665"/>
          </a:xfrm>
          <a:prstGeom prst="rect">
            <a:avLst/>
          </a:prstGeom>
          <a:solidFill>
            <a:srgbClr val="FFFF00"/>
          </a:solidFill>
        </p:spPr>
        <p:txBody>
          <a:bodyPr wrap="none">
            <a:spAutoFit/>
          </a:bodyPr>
          <a:lstStyle/>
          <a:p>
            <a:r>
              <a:rPr lang="es-CO" sz="2400" dirty="0" smtClean="0">
                <a:latin typeface="Snap ITC" panose="04040A07060A02020202" pitchFamily="82" charset="0"/>
                <a:sym typeface="Symbol"/>
              </a:rPr>
              <a:t>}</a:t>
            </a:r>
            <a:endParaRPr lang="es-CO" sz="2400" dirty="0">
              <a:latin typeface="Snap ITC" panose="04040A07060A02020202" pitchFamily="82" charset="0"/>
            </a:endParaRPr>
          </a:p>
        </p:txBody>
      </p:sp>
    </p:spTree>
    <p:extLst>
      <p:ext uri="{BB962C8B-B14F-4D97-AF65-F5344CB8AC3E}">
        <p14:creationId xmlns:p14="http://schemas.microsoft.com/office/powerpoint/2010/main" val="158202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type="lt">
                                    <p:tmAbs val="100"/>
                                  </p:iterate>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type="lt">
                                    <p:tmAbs val="100"/>
                                  </p:iterate>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iterate type="lt">
                                    <p:tmAbs val="100"/>
                                  </p:iterate>
                                  <p:childTnLst>
                                    <p:set>
                                      <p:cBhvr>
                                        <p:cTn id="29" dur="1" fill="hold">
                                          <p:stCondLst>
                                            <p:cond delay="0"/>
                                          </p:stCondLst>
                                        </p:cTn>
                                        <p:tgtEl>
                                          <p:spTgt spid="21"/>
                                        </p:tgtEl>
                                        <p:attrNameLst>
                                          <p:attrName>style.visibility</p:attrName>
                                        </p:attrNameLst>
                                      </p:cBhvr>
                                      <p:to>
                                        <p:strVal val="visible"/>
                                      </p:to>
                                    </p:set>
                                  </p:childTnLst>
                                </p:cTn>
                              </p:par>
                            </p:childTnLst>
                          </p:cTn>
                        </p:par>
                        <p:par>
                          <p:cTn id="30" fill="hold">
                            <p:stCondLst>
                              <p:cond delay="701"/>
                            </p:stCondLst>
                            <p:childTnLst>
                              <p:par>
                                <p:cTn id="31" presetID="1" presetClass="entr" presetSubtype="0" fill="hold" grpId="0" nodeType="afterEffect">
                                  <p:stCondLst>
                                    <p:cond delay="0"/>
                                  </p:stCondLst>
                                  <p:iterate type="lt">
                                    <p:tmAbs val="100"/>
                                  </p:iterate>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childTnLst>
                                </p:cTn>
                              </p:par>
                            </p:childTnLst>
                          </p:cTn>
                        </p:par>
                        <p:par>
                          <p:cTn id="53" fill="hold">
                            <p:stCondLst>
                              <p:cond delay="1000"/>
                            </p:stCondLst>
                            <p:childTnLst>
                              <p:par>
                                <p:cTn id="54" presetID="34" presetClass="entr" presetSubtype="0"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 from="(-#ppt_w/2)" to="(#ppt_x)" calcmode="lin" valueType="num">
                                      <p:cBhvr>
                                        <p:cTn id="56" dur="600" fill="hold">
                                          <p:stCondLst>
                                            <p:cond delay="0"/>
                                          </p:stCondLst>
                                        </p:cTn>
                                        <p:tgtEl>
                                          <p:spTgt spid="17"/>
                                        </p:tgtEl>
                                        <p:attrNameLst>
                                          <p:attrName>ppt_x</p:attrName>
                                        </p:attrNameLst>
                                      </p:cBhvr>
                                    </p:anim>
                                    <p:anim from="0" to="-1.0" calcmode="lin" valueType="num">
                                      <p:cBhvr>
                                        <p:cTn id="57" dur="200" decel="50000" autoRev="1" fill="hold">
                                          <p:stCondLst>
                                            <p:cond delay="600"/>
                                          </p:stCondLst>
                                        </p:cTn>
                                        <p:tgtEl>
                                          <p:spTgt spid="17"/>
                                        </p:tgtEl>
                                        <p:attrNameLst>
                                          <p:attrName>xshear</p:attrName>
                                        </p:attrNameLst>
                                      </p:cBhvr>
                                    </p:anim>
                                    <p:animScale>
                                      <p:cBhvr>
                                        <p:cTn id="58" dur="200" decel="100000" autoRev="1" fill="hold">
                                          <p:stCondLst>
                                            <p:cond delay="600"/>
                                          </p:stCondLst>
                                        </p:cTn>
                                        <p:tgtEl>
                                          <p:spTgt spid="17"/>
                                        </p:tgtEl>
                                      </p:cBhvr>
                                      <p:from x="100000" y="100000"/>
                                      <p:to x="80000" y="100000"/>
                                    </p:animScale>
                                    <p:anim by="(#ppt_h/3+#ppt_w*0.1)" calcmode="lin" valueType="num">
                                      <p:cBhvr additive="sum">
                                        <p:cTn id="59" dur="200" decel="100000" autoRev="1" fill="hold">
                                          <p:stCondLst>
                                            <p:cond delay="600"/>
                                          </p:stCondLst>
                                        </p:cTn>
                                        <p:tgtEl>
                                          <p:spTgt spid="17"/>
                                        </p:tgtEl>
                                        <p:attrNameLst>
                                          <p:attrName>ppt_x</p:attrName>
                                        </p:attrNameLst>
                                      </p:cBhvr>
                                    </p:anim>
                                  </p:childTnLst>
                                </p:cTn>
                              </p:par>
                            </p:childTnLst>
                          </p:cTn>
                        </p:par>
                        <p:par>
                          <p:cTn id="60" fill="hold">
                            <p:stCondLst>
                              <p:cond delay="20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3" grpId="0"/>
      <p:bldP spid="14" grpId="0"/>
      <p:bldP spid="15" grpId="0"/>
      <p:bldP spid="16" grpId="0"/>
      <p:bldP spid="17" grpId="0" animBg="1"/>
      <p:bldP spid="18" grpId="0" animBg="1"/>
      <p:bldP spid="19" grpId="0" animBg="1"/>
      <p:bldP spid="20" grpId="0" animBg="1"/>
      <p:bldP spid="21" grpId="0" animBg="1"/>
      <p:bldP spid="2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WordArt 4"/>
          <p:cNvSpPr>
            <a:spLocks noChangeArrowheads="1" noChangeShapeType="1" noTextEdit="1"/>
          </p:cNvSpPr>
          <p:nvPr/>
        </p:nvSpPr>
        <p:spPr bwMode="auto">
          <a:xfrm>
            <a:off x="522338" y="441325"/>
            <a:ext cx="449262" cy="1044575"/>
          </a:xfrm>
          <a:prstGeom prst="rect">
            <a:avLst/>
          </a:prstGeom>
        </p:spPr>
        <p:txBody>
          <a:bodyPr wrap="none" fromWordArt="1">
            <a:prstTxWarp prst="textPlain">
              <a:avLst>
                <a:gd name="adj" fmla="val 50000"/>
              </a:avLst>
            </a:prstTxWarp>
          </a:bodyPr>
          <a:lstStyle/>
          <a:p>
            <a:pPr algn="ctr"/>
            <a:r>
              <a:rPr lang="es-CO" sz="3600" kern="10">
                <a:ln w="12700">
                  <a:solidFill>
                    <a:srgbClr val="FFFF00"/>
                  </a:solidFill>
                  <a:round/>
                  <a:headEnd/>
                  <a:tailEnd/>
                </a:ln>
                <a:solidFill>
                  <a:srgbClr val="0000FF"/>
                </a:solidFill>
                <a:effectLst>
                  <a:outerShdw dist="35921" dir="2700000" sy="50000" kx="2115830" algn="bl" rotWithShape="0">
                    <a:srgbClr val="C0C0C0">
                      <a:alpha val="79999"/>
                    </a:srgbClr>
                  </a:outerShdw>
                </a:effectLst>
                <a:latin typeface="Snap ITC" panose="04040A07060A02020202" pitchFamily="82" charset="0"/>
              </a:rPr>
              <a:t>4</a:t>
            </a:r>
          </a:p>
        </p:txBody>
      </p:sp>
      <p:sp>
        <p:nvSpPr>
          <p:cNvPr id="38" name="Rectangle 28"/>
          <p:cNvSpPr>
            <a:spLocks noChangeArrowheads="1"/>
          </p:cNvSpPr>
          <p:nvPr/>
        </p:nvSpPr>
        <p:spPr bwMode="auto">
          <a:xfrm>
            <a:off x="1062039" y="408682"/>
            <a:ext cx="808196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0"/>
              </a:spcBef>
              <a:buFontTx/>
              <a:buNone/>
            </a:pPr>
            <a:r>
              <a:rPr lang="en-AU" altLang="es-CO" dirty="0" smtClean="0">
                <a:latin typeface="Snap ITC" panose="04040A07060A02020202" pitchFamily="82" charset="0"/>
                <a:cs typeface="Times New Roman" pitchFamily="18" charset="0"/>
              </a:rPr>
              <a:t>Find the expression for each shaded region.</a:t>
            </a:r>
            <a:endParaRPr lang="en-AU" altLang="es-CO" dirty="0">
              <a:latin typeface="Snap ITC" panose="04040A07060A02020202" pitchFamily="82" charset="0"/>
            </a:endParaRPr>
          </a:p>
        </p:txBody>
      </p:sp>
      <p:grpSp>
        <p:nvGrpSpPr>
          <p:cNvPr id="39" name="Group 62"/>
          <p:cNvGrpSpPr>
            <a:grpSpLocks/>
          </p:cNvGrpSpPr>
          <p:nvPr/>
        </p:nvGrpSpPr>
        <p:grpSpPr bwMode="auto">
          <a:xfrm>
            <a:off x="468314" y="2133600"/>
            <a:ext cx="3833813" cy="3197225"/>
            <a:chOff x="476" y="1344"/>
            <a:chExt cx="2415" cy="2014"/>
          </a:xfrm>
        </p:grpSpPr>
        <p:sp>
          <p:nvSpPr>
            <p:cNvPr id="40" name="Freeform 38" descr="Confeti grande"/>
            <p:cNvSpPr>
              <a:spLocks/>
            </p:cNvSpPr>
            <p:nvPr/>
          </p:nvSpPr>
          <p:spPr bwMode="auto">
            <a:xfrm>
              <a:off x="1789" y="2163"/>
              <a:ext cx="681" cy="480"/>
            </a:xfrm>
            <a:custGeom>
              <a:avLst/>
              <a:gdLst>
                <a:gd name="T0" fmla="*/ 7 w 727"/>
                <a:gd name="T1" fmla="*/ 507 h 464"/>
                <a:gd name="T2" fmla="*/ 66 w 727"/>
                <a:gd name="T3" fmla="*/ 580 h 464"/>
                <a:gd name="T4" fmla="*/ 153 w 727"/>
                <a:gd name="T5" fmla="*/ 621 h 464"/>
                <a:gd name="T6" fmla="*/ 268 w 727"/>
                <a:gd name="T7" fmla="*/ 613 h 464"/>
                <a:gd name="T8" fmla="*/ 382 w 727"/>
                <a:gd name="T9" fmla="*/ 523 h 464"/>
                <a:gd name="T10" fmla="*/ 398 w 727"/>
                <a:gd name="T11" fmla="*/ 507 h 464"/>
                <a:gd name="T12" fmla="*/ 380 w 727"/>
                <a:gd name="T13" fmla="*/ 418 h 464"/>
                <a:gd name="T14" fmla="*/ 318 w 727"/>
                <a:gd name="T15" fmla="*/ 263 h 464"/>
                <a:gd name="T16" fmla="*/ 259 w 727"/>
                <a:gd name="T17" fmla="*/ 149 h 464"/>
                <a:gd name="T18" fmla="*/ 195 w 727"/>
                <a:gd name="T19" fmla="*/ 79 h 464"/>
                <a:gd name="T20" fmla="*/ 96 w 727"/>
                <a:gd name="T21" fmla="*/ 14 h 464"/>
                <a:gd name="T22" fmla="*/ 63 w 727"/>
                <a:gd name="T23" fmla="*/ 14 h 464"/>
                <a:gd name="T24" fmla="*/ 63 w 727"/>
                <a:gd name="T25" fmla="*/ 132 h 464"/>
                <a:gd name="T26" fmla="*/ 49 w 727"/>
                <a:gd name="T27" fmla="*/ 271 h 464"/>
                <a:gd name="T28" fmla="*/ 29 w 727"/>
                <a:gd name="T29" fmla="*/ 385 h 464"/>
                <a:gd name="T30" fmla="*/ 7 w 727"/>
                <a:gd name="T31" fmla="*/ 507 h 4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7"/>
                <a:gd name="T49" fmla="*/ 0 h 464"/>
                <a:gd name="T50" fmla="*/ 727 w 727"/>
                <a:gd name="T51" fmla="*/ 464 h 4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7" h="464">
                  <a:moveTo>
                    <a:pt x="11" y="374"/>
                  </a:moveTo>
                  <a:cubicBezTo>
                    <a:pt x="22" y="398"/>
                    <a:pt x="74" y="414"/>
                    <a:pt x="118" y="428"/>
                  </a:cubicBezTo>
                  <a:cubicBezTo>
                    <a:pt x="162" y="442"/>
                    <a:pt x="213" y="454"/>
                    <a:pt x="274" y="458"/>
                  </a:cubicBezTo>
                  <a:cubicBezTo>
                    <a:pt x="335" y="462"/>
                    <a:pt x="415" y="464"/>
                    <a:pt x="484" y="452"/>
                  </a:cubicBezTo>
                  <a:cubicBezTo>
                    <a:pt x="553" y="440"/>
                    <a:pt x="649" y="399"/>
                    <a:pt x="688" y="386"/>
                  </a:cubicBezTo>
                  <a:cubicBezTo>
                    <a:pt x="727" y="373"/>
                    <a:pt x="719" y="387"/>
                    <a:pt x="718" y="374"/>
                  </a:cubicBezTo>
                  <a:cubicBezTo>
                    <a:pt x="717" y="361"/>
                    <a:pt x="706" y="338"/>
                    <a:pt x="682" y="308"/>
                  </a:cubicBezTo>
                  <a:cubicBezTo>
                    <a:pt x="658" y="278"/>
                    <a:pt x="610" y="227"/>
                    <a:pt x="574" y="194"/>
                  </a:cubicBezTo>
                  <a:cubicBezTo>
                    <a:pt x="538" y="161"/>
                    <a:pt x="503" y="132"/>
                    <a:pt x="466" y="110"/>
                  </a:cubicBezTo>
                  <a:cubicBezTo>
                    <a:pt x="429" y="88"/>
                    <a:pt x="399" y="75"/>
                    <a:pt x="350" y="59"/>
                  </a:cubicBezTo>
                  <a:cubicBezTo>
                    <a:pt x="301" y="43"/>
                    <a:pt x="212" y="22"/>
                    <a:pt x="172" y="14"/>
                  </a:cubicBezTo>
                  <a:cubicBezTo>
                    <a:pt x="132" y="6"/>
                    <a:pt x="122" y="0"/>
                    <a:pt x="112" y="14"/>
                  </a:cubicBezTo>
                  <a:cubicBezTo>
                    <a:pt x="102" y="28"/>
                    <a:pt x="116" y="67"/>
                    <a:pt x="112" y="98"/>
                  </a:cubicBezTo>
                  <a:cubicBezTo>
                    <a:pt x="108" y="129"/>
                    <a:pt x="98" y="169"/>
                    <a:pt x="88" y="200"/>
                  </a:cubicBezTo>
                  <a:cubicBezTo>
                    <a:pt x="78" y="231"/>
                    <a:pt x="65" y="255"/>
                    <a:pt x="52" y="284"/>
                  </a:cubicBezTo>
                  <a:cubicBezTo>
                    <a:pt x="39" y="313"/>
                    <a:pt x="0" y="350"/>
                    <a:pt x="11" y="374"/>
                  </a:cubicBezTo>
                  <a:close/>
                </a:path>
              </a:pathLst>
            </a:custGeom>
            <a:pattFill prst="lgConfetti">
              <a:fgClr>
                <a:srgbClr val="0000FF"/>
              </a:fgClr>
              <a:bgClr>
                <a:srgbClr val="FFFFFF"/>
              </a:bgClr>
            </a:patt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s-CO"/>
            </a:p>
          </p:txBody>
        </p:sp>
        <p:sp>
          <p:nvSpPr>
            <p:cNvPr id="41" name="Freeform 39" descr="Confeti grande"/>
            <p:cNvSpPr>
              <a:spLocks/>
            </p:cNvSpPr>
            <p:nvPr/>
          </p:nvSpPr>
          <p:spPr bwMode="auto">
            <a:xfrm>
              <a:off x="1106" y="2237"/>
              <a:ext cx="671" cy="592"/>
            </a:xfrm>
            <a:custGeom>
              <a:avLst/>
              <a:gdLst>
                <a:gd name="T0" fmla="*/ 8 w 716"/>
                <a:gd name="T1" fmla="*/ 723 h 572"/>
                <a:gd name="T2" fmla="*/ 7 w 716"/>
                <a:gd name="T3" fmla="*/ 575 h 572"/>
                <a:gd name="T4" fmla="*/ 18 w 716"/>
                <a:gd name="T5" fmla="*/ 465 h 572"/>
                <a:gd name="T6" fmla="*/ 54 w 716"/>
                <a:gd name="T7" fmla="*/ 297 h 572"/>
                <a:gd name="T8" fmla="*/ 111 w 716"/>
                <a:gd name="T9" fmla="*/ 150 h 572"/>
                <a:gd name="T10" fmla="*/ 171 w 716"/>
                <a:gd name="T11" fmla="*/ 51 h 572"/>
                <a:gd name="T12" fmla="*/ 225 w 716"/>
                <a:gd name="T13" fmla="*/ 2 h 572"/>
                <a:gd name="T14" fmla="*/ 241 w 716"/>
                <a:gd name="T15" fmla="*/ 71 h 572"/>
                <a:gd name="T16" fmla="*/ 261 w 716"/>
                <a:gd name="T17" fmla="*/ 157 h 572"/>
                <a:gd name="T18" fmla="*/ 306 w 716"/>
                <a:gd name="T19" fmla="*/ 272 h 572"/>
                <a:gd name="T20" fmla="*/ 349 w 716"/>
                <a:gd name="T21" fmla="*/ 347 h 572"/>
                <a:gd name="T22" fmla="*/ 393 w 716"/>
                <a:gd name="T23" fmla="*/ 420 h 572"/>
                <a:gd name="T24" fmla="*/ 394 w 716"/>
                <a:gd name="T25" fmla="*/ 445 h 572"/>
                <a:gd name="T26" fmla="*/ 359 w 716"/>
                <a:gd name="T27" fmla="*/ 525 h 572"/>
                <a:gd name="T28" fmla="*/ 291 w 716"/>
                <a:gd name="T29" fmla="*/ 648 h 572"/>
                <a:gd name="T30" fmla="*/ 242 w 716"/>
                <a:gd name="T31" fmla="*/ 714 h 572"/>
                <a:gd name="T32" fmla="*/ 154 w 716"/>
                <a:gd name="T33" fmla="*/ 770 h 572"/>
                <a:gd name="T34" fmla="*/ 62 w 716"/>
                <a:gd name="T35" fmla="*/ 767 h 572"/>
                <a:gd name="T36" fmla="*/ 8 w 716"/>
                <a:gd name="T37" fmla="*/ 723 h 5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6"/>
                <a:gd name="T58" fmla="*/ 0 h 572"/>
                <a:gd name="T59" fmla="*/ 716 w 716"/>
                <a:gd name="T60" fmla="*/ 572 h 5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6" h="572">
                  <a:moveTo>
                    <a:pt x="17" y="530"/>
                  </a:moveTo>
                  <a:cubicBezTo>
                    <a:pt x="0" y="506"/>
                    <a:pt x="9" y="453"/>
                    <a:pt x="11" y="422"/>
                  </a:cubicBezTo>
                  <a:cubicBezTo>
                    <a:pt x="13" y="391"/>
                    <a:pt x="18" y="375"/>
                    <a:pt x="32" y="341"/>
                  </a:cubicBezTo>
                  <a:cubicBezTo>
                    <a:pt x="46" y="307"/>
                    <a:pt x="69" y="256"/>
                    <a:pt x="97" y="218"/>
                  </a:cubicBezTo>
                  <a:cubicBezTo>
                    <a:pt x="125" y="180"/>
                    <a:pt x="164" y="140"/>
                    <a:pt x="199" y="110"/>
                  </a:cubicBezTo>
                  <a:cubicBezTo>
                    <a:pt x="234" y="80"/>
                    <a:pt x="273" y="56"/>
                    <a:pt x="307" y="38"/>
                  </a:cubicBezTo>
                  <a:cubicBezTo>
                    <a:pt x="341" y="20"/>
                    <a:pt x="382" y="0"/>
                    <a:pt x="403" y="2"/>
                  </a:cubicBezTo>
                  <a:cubicBezTo>
                    <a:pt x="424" y="4"/>
                    <a:pt x="420" y="34"/>
                    <a:pt x="431" y="53"/>
                  </a:cubicBezTo>
                  <a:cubicBezTo>
                    <a:pt x="442" y="72"/>
                    <a:pt x="450" y="92"/>
                    <a:pt x="469" y="116"/>
                  </a:cubicBezTo>
                  <a:cubicBezTo>
                    <a:pt x="488" y="140"/>
                    <a:pt x="521" y="177"/>
                    <a:pt x="547" y="200"/>
                  </a:cubicBezTo>
                  <a:cubicBezTo>
                    <a:pt x="573" y="223"/>
                    <a:pt x="599" y="236"/>
                    <a:pt x="625" y="254"/>
                  </a:cubicBezTo>
                  <a:cubicBezTo>
                    <a:pt x="651" y="272"/>
                    <a:pt x="690" y="296"/>
                    <a:pt x="703" y="308"/>
                  </a:cubicBezTo>
                  <a:cubicBezTo>
                    <a:pt x="716" y="320"/>
                    <a:pt x="714" y="313"/>
                    <a:pt x="704" y="326"/>
                  </a:cubicBezTo>
                  <a:cubicBezTo>
                    <a:pt x="694" y="339"/>
                    <a:pt x="673" y="361"/>
                    <a:pt x="643" y="386"/>
                  </a:cubicBezTo>
                  <a:cubicBezTo>
                    <a:pt x="613" y="411"/>
                    <a:pt x="558" y="453"/>
                    <a:pt x="523" y="476"/>
                  </a:cubicBezTo>
                  <a:cubicBezTo>
                    <a:pt x="488" y="499"/>
                    <a:pt x="474" y="509"/>
                    <a:pt x="433" y="524"/>
                  </a:cubicBezTo>
                  <a:cubicBezTo>
                    <a:pt x="392" y="539"/>
                    <a:pt x="329" y="560"/>
                    <a:pt x="275" y="566"/>
                  </a:cubicBezTo>
                  <a:cubicBezTo>
                    <a:pt x="221" y="572"/>
                    <a:pt x="153" y="569"/>
                    <a:pt x="110" y="563"/>
                  </a:cubicBezTo>
                  <a:cubicBezTo>
                    <a:pt x="67" y="557"/>
                    <a:pt x="34" y="554"/>
                    <a:pt x="17" y="530"/>
                  </a:cubicBezTo>
                  <a:close/>
                </a:path>
              </a:pathLst>
            </a:custGeom>
            <a:pattFill prst="lgConfetti">
              <a:fgClr>
                <a:srgbClr val="0000FF"/>
              </a:fgClr>
              <a:bgClr>
                <a:srgbClr val="FFFFFF"/>
              </a:bgClr>
            </a:pattFill>
            <a:ln w="9525">
              <a:solidFill>
                <a:srgbClr val="000000"/>
              </a:solidFill>
              <a:round/>
              <a:headEnd/>
              <a:tailEnd/>
            </a:ln>
          </p:spPr>
          <p:txBody>
            <a:bodyPr/>
            <a:lstStyle/>
            <a:p>
              <a:endParaRPr lang="es-CO"/>
            </a:p>
          </p:txBody>
        </p:sp>
        <p:sp>
          <p:nvSpPr>
            <p:cNvPr id="42" name="Freeform 40" descr="Confeti grande"/>
            <p:cNvSpPr>
              <a:spLocks/>
            </p:cNvSpPr>
            <p:nvPr/>
          </p:nvSpPr>
          <p:spPr bwMode="auto">
            <a:xfrm>
              <a:off x="1450" y="1629"/>
              <a:ext cx="448" cy="617"/>
            </a:xfrm>
            <a:custGeom>
              <a:avLst/>
              <a:gdLst>
                <a:gd name="T0" fmla="*/ 31 w 448"/>
                <a:gd name="T1" fmla="*/ 592 h 617"/>
                <a:gd name="T2" fmla="*/ 2 w 448"/>
                <a:gd name="T3" fmla="*/ 426 h 617"/>
                <a:gd name="T4" fmla="*/ 21 w 448"/>
                <a:gd name="T5" fmla="*/ 275 h 617"/>
                <a:gd name="T6" fmla="*/ 93 w 448"/>
                <a:gd name="T7" fmla="*/ 120 h 617"/>
                <a:gd name="T8" fmla="*/ 189 w 448"/>
                <a:gd name="T9" fmla="*/ 14 h 617"/>
                <a:gd name="T10" fmla="*/ 212 w 448"/>
                <a:gd name="T11" fmla="*/ 33 h 617"/>
                <a:gd name="T12" fmla="*/ 245 w 448"/>
                <a:gd name="T13" fmla="*/ 66 h 617"/>
                <a:gd name="T14" fmla="*/ 323 w 448"/>
                <a:gd name="T15" fmla="*/ 165 h 617"/>
                <a:gd name="T16" fmla="*/ 404 w 448"/>
                <a:gd name="T17" fmla="*/ 315 h 617"/>
                <a:gd name="T18" fmla="*/ 440 w 448"/>
                <a:gd name="T19" fmla="*/ 456 h 617"/>
                <a:gd name="T20" fmla="*/ 437 w 448"/>
                <a:gd name="T21" fmla="*/ 537 h 617"/>
                <a:gd name="T22" fmla="*/ 375 w 448"/>
                <a:gd name="T23" fmla="*/ 536 h 617"/>
                <a:gd name="T24" fmla="*/ 254 w 448"/>
                <a:gd name="T25" fmla="*/ 542 h 617"/>
                <a:gd name="T26" fmla="*/ 96 w 448"/>
                <a:gd name="T27" fmla="*/ 577 h 617"/>
                <a:gd name="T28" fmla="*/ 31 w 448"/>
                <a:gd name="T29" fmla="*/ 592 h 6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8"/>
                <a:gd name="T46" fmla="*/ 0 h 617"/>
                <a:gd name="T47" fmla="*/ 448 w 448"/>
                <a:gd name="T48" fmla="*/ 617 h 6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8" h="617">
                  <a:moveTo>
                    <a:pt x="31" y="592"/>
                  </a:moveTo>
                  <a:cubicBezTo>
                    <a:pt x="15" y="567"/>
                    <a:pt x="4" y="479"/>
                    <a:pt x="2" y="426"/>
                  </a:cubicBezTo>
                  <a:cubicBezTo>
                    <a:pt x="0" y="373"/>
                    <a:pt x="6" y="326"/>
                    <a:pt x="21" y="275"/>
                  </a:cubicBezTo>
                  <a:cubicBezTo>
                    <a:pt x="36" y="224"/>
                    <a:pt x="65" y="164"/>
                    <a:pt x="93" y="120"/>
                  </a:cubicBezTo>
                  <a:cubicBezTo>
                    <a:pt x="122" y="77"/>
                    <a:pt x="169" y="29"/>
                    <a:pt x="189" y="14"/>
                  </a:cubicBezTo>
                  <a:cubicBezTo>
                    <a:pt x="209" y="0"/>
                    <a:pt x="203" y="24"/>
                    <a:pt x="212" y="33"/>
                  </a:cubicBezTo>
                  <a:cubicBezTo>
                    <a:pt x="221" y="42"/>
                    <a:pt x="226" y="44"/>
                    <a:pt x="245" y="66"/>
                  </a:cubicBezTo>
                  <a:cubicBezTo>
                    <a:pt x="264" y="88"/>
                    <a:pt x="297" y="124"/>
                    <a:pt x="323" y="165"/>
                  </a:cubicBezTo>
                  <a:cubicBezTo>
                    <a:pt x="349" y="206"/>
                    <a:pt x="384" y="267"/>
                    <a:pt x="404" y="315"/>
                  </a:cubicBezTo>
                  <a:cubicBezTo>
                    <a:pt x="424" y="363"/>
                    <a:pt x="434" y="419"/>
                    <a:pt x="440" y="456"/>
                  </a:cubicBezTo>
                  <a:cubicBezTo>
                    <a:pt x="446" y="493"/>
                    <a:pt x="448" y="524"/>
                    <a:pt x="437" y="537"/>
                  </a:cubicBezTo>
                  <a:cubicBezTo>
                    <a:pt x="426" y="550"/>
                    <a:pt x="405" y="535"/>
                    <a:pt x="375" y="536"/>
                  </a:cubicBezTo>
                  <a:cubicBezTo>
                    <a:pt x="345" y="537"/>
                    <a:pt x="300" y="536"/>
                    <a:pt x="254" y="542"/>
                  </a:cubicBezTo>
                  <a:cubicBezTo>
                    <a:pt x="208" y="549"/>
                    <a:pt x="134" y="568"/>
                    <a:pt x="96" y="577"/>
                  </a:cubicBezTo>
                  <a:cubicBezTo>
                    <a:pt x="59" y="585"/>
                    <a:pt x="48" y="617"/>
                    <a:pt x="31" y="592"/>
                  </a:cubicBezTo>
                  <a:close/>
                </a:path>
              </a:pathLst>
            </a:custGeom>
            <a:pattFill prst="lgConfetti">
              <a:fgClr>
                <a:srgbClr val="0000FF"/>
              </a:fgClr>
              <a:bgClr>
                <a:srgbClr val="FFFFFF"/>
              </a:bgClr>
            </a:pattFill>
            <a:ln w="3175" cmpd="sng">
              <a:solidFill>
                <a:srgbClr val="000000"/>
              </a:solidFill>
              <a:round/>
              <a:headEnd/>
              <a:tailEnd/>
            </a:ln>
          </p:spPr>
          <p:txBody>
            <a:bodyPr/>
            <a:lstStyle/>
            <a:p>
              <a:endParaRPr lang="es-CO"/>
            </a:p>
          </p:txBody>
        </p:sp>
        <p:sp>
          <p:nvSpPr>
            <p:cNvPr id="43" name="Oval 41"/>
            <p:cNvSpPr>
              <a:spLocks noChangeArrowheads="1"/>
            </p:cNvSpPr>
            <p:nvPr/>
          </p:nvSpPr>
          <p:spPr bwMode="auto">
            <a:xfrm>
              <a:off x="657" y="1525"/>
              <a:ext cx="1238" cy="1303"/>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44" name="Oval 42"/>
            <p:cNvSpPr>
              <a:spLocks noChangeArrowheads="1"/>
            </p:cNvSpPr>
            <p:nvPr/>
          </p:nvSpPr>
          <p:spPr bwMode="auto">
            <a:xfrm>
              <a:off x="1452" y="1462"/>
              <a:ext cx="1321" cy="1177"/>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45" name="Oval 43"/>
            <p:cNvSpPr>
              <a:spLocks noChangeArrowheads="1"/>
            </p:cNvSpPr>
            <p:nvPr/>
          </p:nvSpPr>
          <p:spPr bwMode="auto">
            <a:xfrm>
              <a:off x="1117" y="2169"/>
              <a:ext cx="1381" cy="1117"/>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46" name="Text Box 44"/>
            <p:cNvSpPr txBox="1">
              <a:spLocks noChangeArrowheads="1"/>
            </p:cNvSpPr>
            <p:nvPr/>
          </p:nvSpPr>
          <p:spPr bwMode="auto">
            <a:xfrm>
              <a:off x="476" y="1457"/>
              <a:ext cx="374"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b="1" dirty="0">
                  <a:latin typeface="Snap ITC" panose="04040A07060A02020202" pitchFamily="82" charset="0"/>
                </a:rPr>
                <a:t>A</a:t>
              </a:r>
              <a:endParaRPr lang="es-ES" altLang="es-CO" dirty="0">
                <a:latin typeface="Snap ITC" panose="04040A07060A02020202" pitchFamily="82" charset="0"/>
              </a:endParaRPr>
            </a:p>
          </p:txBody>
        </p:sp>
        <p:sp>
          <p:nvSpPr>
            <p:cNvPr id="47" name="Text Box 45"/>
            <p:cNvSpPr txBox="1">
              <a:spLocks noChangeArrowheads="1"/>
            </p:cNvSpPr>
            <p:nvPr/>
          </p:nvSpPr>
          <p:spPr bwMode="auto">
            <a:xfrm>
              <a:off x="2517" y="1344"/>
              <a:ext cx="374"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b="1" dirty="0">
                  <a:latin typeface="Snap ITC" panose="04040A07060A02020202" pitchFamily="82" charset="0"/>
                </a:rPr>
                <a:t>B</a:t>
              </a:r>
              <a:endParaRPr lang="es-ES" altLang="es-CO" dirty="0">
                <a:latin typeface="Snap ITC" panose="04040A07060A02020202" pitchFamily="82" charset="0"/>
              </a:endParaRPr>
            </a:p>
          </p:txBody>
        </p:sp>
        <p:sp>
          <p:nvSpPr>
            <p:cNvPr id="48" name="Text Box 46"/>
            <p:cNvSpPr txBox="1">
              <a:spLocks noChangeArrowheads="1"/>
            </p:cNvSpPr>
            <p:nvPr/>
          </p:nvSpPr>
          <p:spPr bwMode="auto">
            <a:xfrm>
              <a:off x="2381" y="2886"/>
              <a:ext cx="374"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b="1">
                  <a:latin typeface="Snap ITC" panose="04040A07060A02020202" pitchFamily="82" charset="0"/>
                </a:rPr>
                <a:t>C</a:t>
              </a:r>
              <a:endParaRPr lang="es-ES" altLang="es-CO">
                <a:latin typeface="Snap ITC" panose="04040A07060A02020202" pitchFamily="82" charset="0"/>
              </a:endParaRPr>
            </a:p>
          </p:txBody>
        </p:sp>
      </p:grpSp>
      <p:grpSp>
        <p:nvGrpSpPr>
          <p:cNvPr id="49" name="Group 67"/>
          <p:cNvGrpSpPr>
            <a:grpSpLocks/>
          </p:cNvGrpSpPr>
          <p:nvPr/>
        </p:nvGrpSpPr>
        <p:grpSpPr bwMode="auto">
          <a:xfrm>
            <a:off x="4932363" y="2060576"/>
            <a:ext cx="3816351" cy="3205163"/>
            <a:chOff x="3107" y="1298"/>
            <a:chExt cx="2404" cy="2019"/>
          </a:xfrm>
        </p:grpSpPr>
        <p:sp>
          <p:nvSpPr>
            <p:cNvPr id="50" name="Freeform 48"/>
            <p:cNvSpPr>
              <a:spLocks/>
            </p:cNvSpPr>
            <p:nvPr/>
          </p:nvSpPr>
          <p:spPr bwMode="auto">
            <a:xfrm>
              <a:off x="3758" y="1579"/>
              <a:ext cx="609" cy="591"/>
            </a:xfrm>
            <a:custGeom>
              <a:avLst/>
              <a:gdLst>
                <a:gd name="T0" fmla="*/ 27 w 609"/>
                <a:gd name="T1" fmla="*/ 589 h 591"/>
                <a:gd name="T2" fmla="*/ 182 w 609"/>
                <a:gd name="T3" fmla="*/ 524 h 591"/>
                <a:gd name="T4" fmla="*/ 313 w 609"/>
                <a:gd name="T5" fmla="*/ 460 h 591"/>
                <a:gd name="T6" fmla="*/ 459 w 609"/>
                <a:gd name="T7" fmla="*/ 396 h 591"/>
                <a:gd name="T8" fmla="*/ 584 w 609"/>
                <a:gd name="T9" fmla="*/ 329 h 591"/>
                <a:gd name="T10" fmla="*/ 595 w 609"/>
                <a:gd name="T11" fmla="*/ 307 h 591"/>
                <a:gd name="T12" fmla="*/ 500 w 609"/>
                <a:gd name="T13" fmla="*/ 253 h 591"/>
                <a:gd name="T14" fmla="*/ 389 w 609"/>
                <a:gd name="T15" fmla="*/ 191 h 591"/>
                <a:gd name="T16" fmla="*/ 296 w 609"/>
                <a:gd name="T17" fmla="*/ 143 h 591"/>
                <a:gd name="T18" fmla="*/ 242 w 609"/>
                <a:gd name="T19" fmla="*/ 101 h 591"/>
                <a:gd name="T20" fmla="*/ 155 w 609"/>
                <a:gd name="T21" fmla="*/ 59 h 591"/>
                <a:gd name="T22" fmla="*/ 98 w 609"/>
                <a:gd name="T23" fmla="*/ 23 h 591"/>
                <a:gd name="T24" fmla="*/ 62 w 609"/>
                <a:gd name="T25" fmla="*/ 17 h 591"/>
                <a:gd name="T26" fmla="*/ 50 w 609"/>
                <a:gd name="T27" fmla="*/ 128 h 591"/>
                <a:gd name="T28" fmla="*/ 38 w 609"/>
                <a:gd name="T29" fmla="*/ 275 h 591"/>
                <a:gd name="T30" fmla="*/ 35 w 609"/>
                <a:gd name="T31" fmla="*/ 401 h 591"/>
                <a:gd name="T32" fmla="*/ 22 w 609"/>
                <a:gd name="T33" fmla="*/ 510 h 591"/>
                <a:gd name="T34" fmla="*/ 27 w 609"/>
                <a:gd name="T35" fmla="*/ 589 h 5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9"/>
                <a:gd name="T55" fmla="*/ 0 h 591"/>
                <a:gd name="T56" fmla="*/ 609 w 609"/>
                <a:gd name="T57" fmla="*/ 591 h 5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9" h="591">
                  <a:moveTo>
                    <a:pt x="27" y="589"/>
                  </a:moveTo>
                  <a:cubicBezTo>
                    <a:pt x="54" y="591"/>
                    <a:pt x="135" y="546"/>
                    <a:pt x="182" y="524"/>
                  </a:cubicBezTo>
                  <a:cubicBezTo>
                    <a:pt x="230" y="503"/>
                    <a:pt x="267" y="482"/>
                    <a:pt x="313" y="460"/>
                  </a:cubicBezTo>
                  <a:cubicBezTo>
                    <a:pt x="359" y="439"/>
                    <a:pt x="414" y="418"/>
                    <a:pt x="459" y="396"/>
                  </a:cubicBezTo>
                  <a:cubicBezTo>
                    <a:pt x="504" y="374"/>
                    <a:pt x="561" y="344"/>
                    <a:pt x="584" y="329"/>
                  </a:cubicBezTo>
                  <a:cubicBezTo>
                    <a:pt x="607" y="314"/>
                    <a:pt x="609" y="320"/>
                    <a:pt x="595" y="307"/>
                  </a:cubicBezTo>
                  <a:cubicBezTo>
                    <a:pt x="581" y="294"/>
                    <a:pt x="534" y="272"/>
                    <a:pt x="500" y="253"/>
                  </a:cubicBezTo>
                  <a:cubicBezTo>
                    <a:pt x="466" y="234"/>
                    <a:pt x="423" y="209"/>
                    <a:pt x="389" y="191"/>
                  </a:cubicBezTo>
                  <a:cubicBezTo>
                    <a:pt x="355" y="173"/>
                    <a:pt x="320" y="158"/>
                    <a:pt x="296" y="143"/>
                  </a:cubicBezTo>
                  <a:cubicBezTo>
                    <a:pt x="272" y="128"/>
                    <a:pt x="265" y="115"/>
                    <a:pt x="242" y="101"/>
                  </a:cubicBezTo>
                  <a:cubicBezTo>
                    <a:pt x="219" y="87"/>
                    <a:pt x="179" y="72"/>
                    <a:pt x="155" y="59"/>
                  </a:cubicBezTo>
                  <a:cubicBezTo>
                    <a:pt x="131" y="46"/>
                    <a:pt x="113" y="30"/>
                    <a:pt x="98" y="23"/>
                  </a:cubicBezTo>
                  <a:cubicBezTo>
                    <a:pt x="83" y="16"/>
                    <a:pt x="70" y="0"/>
                    <a:pt x="62" y="17"/>
                  </a:cubicBezTo>
                  <a:cubicBezTo>
                    <a:pt x="54" y="34"/>
                    <a:pt x="54" y="85"/>
                    <a:pt x="50" y="128"/>
                  </a:cubicBezTo>
                  <a:cubicBezTo>
                    <a:pt x="46" y="171"/>
                    <a:pt x="40" y="230"/>
                    <a:pt x="38" y="275"/>
                  </a:cubicBezTo>
                  <a:cubicBezTo>
                    <a:pt x="36" y="320"/>
                    <a:pt x="38" y="362"/>
                    <a:pt x="35" y="401"/>
                  </a:cubicBezTo>
                  <a:cubicBezTo>
                    <a:pt x="32" y="440"/>
                    <a:pt x="23" y="479"/>
                    <a:pt x="22" y="510"/>
                  </a:cubicBezTo>
                  <a:cubicBezTo>
                    <a:pt x="21" y="541"/>
                    <a:pt x="0" y="586"/>
                    <a:pt x="27" y="589"/>
                  </a:cubicBezTo>
                  <a:close/>
                </a:path>
              </a:pathLst>
            </a:custGeom>
            <a:solidFill>
              <a:srgbClr val="FFFF00"/>
            </a:solidFill>
            <a:ln w="3175" cmpd="sng">
              <a:solidFill>
                <a:srgbClr val="000000"/>
              </a:solidFill>
              <a:round/>
              <a:headEnd/>
              <a:tailEnd/>
            </a:ln>
          </p:spPr>
          <p:txBody>
            <a:bodyPr/>
            <a:lstStyle/>
            <a:p>
              <a:endParaRPr lang="es-CO"/>
            </a:p>
          </p:txBody>
        </p:sp>
        <p:sp>
          <p:nvSpPr>
            <p:cNvPr id="51" name="Freeform 49"/>
            <p:cNvSpPr>
              <a:spLocks/>
            </p:cNvSpPr>
            <p:nvPr/>
          </p:nvSpPr>
          <p:spPr bwMode="auto">
            <a:xfrm>
              <a:off x="4389" y="1584"/>
              <a:ext cx="641" cy="690"/>
            </a:xfrm>
            <a:custGeom>
              <a:avLst/>
              <a:gdLst>
                <a:gd name="T0" fmla="*/ 0 w 737"/>
                <a:gd name="T1" fmla="*/ 1255 h 580"/>
                <a:gd name="T2" fmla="*/ 50 w 737"/>
                <a:gd name="T3" fmla="*/ 940 h 580"/>
                <a:gd name="T4" fmla="*/ 103 w 737"/>
                <a:gd name="T5" fmla="*/ 611 h 580"/>
                <a:gd name="T6" fmla="*/ 138 w 737"/>
                <a:gd name="T7" fmla="*/ 399 h 580"/>
                <a:gd name="T8" fmla="*/ 179 w 737"/>
                <a:gd name="T9" fmla="*/ 180 h 580"/>
                <a:gd name="T10" fmla="*/ 204 w 737"/>
                <a:gd name="T11" fmla="*/ 24 h 580"/>
                <a:gd name="T12" fmla="*/ 204 w 737"/>
                <a:gd name="T13" fmla="*/ 338 h 580"/>
                <a:gd name="T14" fmla="*/ 204 w 737"/>
                <a:gd name="T15" fmla="*/ 853 h 580"/>
                <a:gd name="T16" fmla="*/ 204 w 737"/>
                <a:gd name="T17" fmla="*/ 1543 h 580"/>
                <a:gd name="T18" fmla="*/ 204 w 737"/>
                <a:gd name="T19" fmla="*/ 2289 h 580"/>
                <a:gd name="T20" fmla="*/ 206 w 737"/>
                <a:gd name="T21" fmla="*/ 2716 h 580"/>
                <a:gd name="T22" fmla="*/ 184 w 737"/>
                <a:gd name="T23" fmla="*/ 2599 h 580"/>
                <a:gd name="T24" fmla="*/ 134 w 737"/>
                <a:gd name="T25" fmla="*/ 2228 h 580"/>
                <a:gd name="T26" fmla="*/ 99 w 737"/>
                <a:gd name="T27" fmla="*/ 1997 h 580"/>
                <a:gd name="T28" fmla="*/ 63 w 737"/>
                <a:gd name="T29" fmla="*/ 1739 h 580"/>
                <a:gd name="T30" fmla="*/ 28 w 737"/>
                <a:gd name="T31" fmla="*/ 1482 h 580"/>
                <a:gd name="T32" fmla="*/ 0 w 737"/>
                <a:gd name="T33" fmla="*/ 1255 h 5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7"/>
                <a:gd name="T52" fmla="*/ 0 h 580"/>
                <a:gd name="T53" fmla="*/ 737 w 737"/>
                <a:gd name="T54" fmla="*/ 580 h 5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7" h="580">
                  <a:moveTo>
                    <a:pt x="0" y="263"/>
                  </a:moveTo>
                  <a:cubicBezTo>
                    <a:pt x="12" y="244"/>
                    <a:pt x="114" y="219"/>
                    <a:pt x="174" y="197"/>
                  </a:cubicBezTo>
                  <a:cubicBezTo>
                    <a:pt x="234" y="175"/>
                    <a:pt x="309" y="147"/>
                    <a:pt x="361" y="128"/>
                  </a:cubicBezTo>
                  <a:cubicBezTo>
                    <a:pt x="413" y="109"/>
                    <a:pt x="441" y="98"/>
                    <a:pt x="486" y="83"/>
                  </a:cubicBezTo>
                  <a:cubicBezTo>
                    <a:pt x="531" y="68"/>
                    <a:pt x="593" y="51"/>
                    <a:pt x="631" y="38"/>
                  </a:cubicBezTo>
                  <a:cubicBezTo>
                    <a:pt x="669" y="25"/>
                    <a:pt x="700" y="0"/>
                    <a:pt x="714" y="5"/>
                  </a:cubicBezTo>
                  <a:cubicBezTo>
                    <a:pt x="728" y="10"/>
                    <a:pt x="713" y="42"/>
                    <a:pt x="714" y="71"/>
                  </a:cubicBezTo>
                  <a:cubicBezTo>
                    <a:pt x="715" y="100"/>
                    <a:pt x="719" y="137"/>
                    <a:pt x="720" y="179"/>
                  </a:cubicBezTo>
                  <a:cubicBezTo>
                    <a:pt x="721" y="221"/>
                    <a:pt x="722" y="273"/>
                    <a:pt x="721" y="323"/>
                  </a:cubicBezTo>
                  <a:cubicBezTo>
                    <a:pt x="720" y="373"/>
                    <a:pt x="713" y="438"/>
                    <a:pt x="714" y="479"/>
                  </a:cubicBezTo>
                  <a:cubicBezTo>
                    <a:pt x="715" y="520"/>
                    <a:pt x="737" y="558"/>
                    <a:pt x="726" y="569"/>
                  </a:cubicBezTo>
                  <a:cubicBezTo>
                    <a:pt x="715" y="580"/>
                    <a:pt x="691" y="562"/>
                    <a:pt x="648" y="545"/>
                  </a:cubicBezTo>
                  <a:cubicBezTo>
                    <a:pt x="605" y="528"/>
                    <a:pt x="518" y="488"/>
                    <a:pt x="468" y="467"/>
                  </a:cubicBezTo>
                  <a:cubicBezTo>
                    <a:pt x="418" y="446"/>
                    <a:pt x="389" y="436"/>
                    <a:pt x="348" y="419"/>
                  </a:cubicBezTo>
                  <a:cubicBezTo>
                    <a:pt x="307" y="402"/>
                    <a:pt x="263" y="383"/>
                    <a:pt x="222" y="365"/>
                  </a:cubicBezTo>
                  <a:cubicBezTo>
                    <a:pt x="181" y="347"/>
                    <a:pt x="137" y="328"/>
                    <a:pt x="100" y="311"/>
                  </a:cubicBezTo>
                  <a:cubicBezTo>
                    <a:pt x="63" y="294"/>
                    <a:pt x="21" y="273"/>
                    <a:pt x="0" y="263"/>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52" name="Freeform 50"/>
            <p:cNvSpPr>
              <a:spLocks/>
            </p:cNvSpPr>
            <p:nvPr/>
          </p:nvSpPr>
          <p:spPr bwMode="auto">
            <a:xfrm>
              <a:off x="5001" y="2260"/>
              <a:ext cx="496" cy="482"/>
            </a:xfrm>
            <a:custGeom>
              <a:avLst/>
              <a:gdLst>
                <a:gd name="T0" fmla="*/ 14 w 496"/>
                <a:gd name="T1" fmla="*/ 0 h 482"/>
                <a:gd name="T2" fmla="*/ 13 w 496"/>
                <a:gd name="T3" fmla="*/ 193 h 482"/>
                <a:gd name="T4" fmla="*/ 13 w 496"/>
                <a:gd name="T5" fmla="*/ 337 h 482"/>
                <a:gd name="T6" fmla="*/ 19 w 496"/>
                <a:gd name="T7" fmla="*/ 464 h 482"/>
                <a:gd name="T8" fmla="*/ 76 w 496"/>
                <a:gd name="T9" fmla="*/ 443 h 482"/>
                <a:gd name="T10" fmla="*/ 198 w 496"/>
                <a:gd name="T11" fmla="*/ 399 h 482"/>
                <a:gd name="T12" fmla="*/ 322 w 496"/>
                <a:gd name="T13" fmla="*/ 344 h 482"/>
                <a:gd name="T14" fmla="*/ 459 w 496"/>
                <a:gd name="T15" fmla="*/ 296 h 482"/>
                <a:gd name="T16" fmla="*/ 493 w 496"/>
                <a:gd name="T17" fmla="*/ 278 h 482"/>
                <a:gd name="T18" fmla="*/ 442 w 496"/>
                <a:gd name="T19" fmla="*/ 239 h 482"/>
                <a:gd name="T20" fmla="*/ 316 w 496"/>
                <a:gd name="T21" fmla="*/ 170 h 482"/>
                <a:gd name="T22" fmla="*/ 214 w 496"/>
                <a:gd name="T23" fmla="*/ 113 h 482"/>
                <a:gd name="T24" fmla="*/ 97 w 496"/>
                <a:gd name="T25" fmla="*/ 44 h 482"/>
                <a:gd name="T26" fmla="*/ 14 w 496"/>
                <a:gd name="T27" fmla="*/ 7 h 482"/>
                <a:gd name="T28" fmla="*/ 14 w 496"/>
                <a:gd name="T29" fmla="*/ 0 h 4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6"/>
                <a:gd name="T46" fmla="*/ 0 h 482"/>
                <a:gd name="T47" fmla="*/ 496 w 496"/>
                <a:gd name="T48" fmla="*/ 482 h 4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6" h="482">
                  <a:moveTo>
                    <a:pt x="14" y="0"/>
                  </a:moveTo>
                  <a:cubicBezTo>
                    <a:pt x="9" y="31"/>
                    <a:pt x="13" y="137"/>
                    <a:pt x="13" y="193"/>
                  </a:cubicBezTo>
                  <a:cubicBezTo>
                    <a:pt x="13" y="249"/>
                    <a:pt x="12" y="292"/>
                    <a:pt x="13" y="337"/>
                  </a:cubicBezTo>
                  <a:cubicBezTo>
                    <a:pt x="14" y="382"/>
                    <a:pt x="9" y="446"/>
                    <a:pt x="19" y="464"/>
                  </a:cubicBezTo>
                  <a:cubicBezTo>
                    <a:pt x="29" y="482"/>
                    <a:pt x="46" y="454"/>
                    <a:pt x="76" y="443"/>
                  </a:cubicBezTo>
                  <a:cubicBezTo>
                    <a:pt x="106" y="432"/>
                    <a:pt x="157" y="416"/>
                    <a:pt x="198" y="399"/>
                  </a:cubicBezTo>
                  <a:cubicBezTo>
                    <a:pt x="239" y="382"/>
                    <a:pt x="279" y="361"/>
                    <a:pt x="322" y="344"/>
                  </a:cubicBezTo>
                  <a:cubicBezTo>
                    <a:pt x="365" y="327"/>
                    <a:pt x="430" y="307"/>
                    <a:pt x="459" y="296"/>
                  </a:cubicBezTo>
                  <a:cubicBezTo>
                    <a:pt x="488" y="285"/>
                    <a:pt x="496" y="287"/>
                    <a:pt x="493" y="278"/>
                  </a:cubicBezTo>
                  <a:cubicBezTo>
                    <a:pt x="490" y="269"/>
                    <a:pt x="471" y="257"/>
                    <a:pt x="442" y="239"/>
                  </a:cubicBezTo>
                  <a:cubicBezTo>
                    <a:pt x="413" y="221"/>
                    <a:pt x="354" y="191"/>
                    <a:pt x="316" y="170"/>
                  </a:cubicBezTo>
                  <a:cubicBezTo>
                    <a:pt x="278" y="149"/>
                    <a:pt x="250" y="134"/>
                    <a:pt x="214" y="113"/>
                  </a:cubicBezTo>
                  <a:cubicBezTo>
                    <a:pt x="178" y="92"/>
                    <a:pt x="130" y="62"/>
                    <a:pt x="97" y="44"/>
                  </a:cubicBezTo>
                  <a:cubicBezTo>
                    <a:pt x="64" y="26"/>
                    <a:pt x="28" y="14"/>
                    <a:pt x="14" y="7"/>
                  </a:cubicBezTo>
                  <a:cubicBezTo>
                    <a:pt x="0" y="0"/>
                    <a:pt x="14" y="1"/>
                    <a:pt x="14" y="0"/>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53" name="Freeform 51"/>
            <p:cNvSpPr>
              <a:spLocks/>
            </p:cNvSpPr>
            <p:nvPr/>
          </p:nvSpPr>
          <p:spPr bwMode="auto">
            <a:xfrm>
              <a:off x="4413" y="2739"/>
              <a:ext cx="607" cy="532"/>
            </a:xfrm>
            <a:custGeom>
              <a:avLst/>
              <a:gdLst>
                <a:gd name="T0" fmla="*/ 6 w 698"/>
                <a:gd name="T1" fmla="*/ 951 h 447"/>
                <a:gd name="T2" fmla="*/ 51 w 698"/>
                <a:gd name="T3" fmla="*/ 690 h 447"/>
                <a:gd name="T4" fmla="*/ 110 w 698"/>
                <a:gd name="T5" fmla="*/ 419 h 447"/>
                <a:gd name="T6" fmla="*/ 149 w 698"/>
                <a:gd name="T7" fmla="*/ 230 h 447"/>
                <a:gd name="T8" fmla="*/ 180 w 698"/>
                <a:gd name="T9" fmla="*/ 87 h 447"/>
                <a:gd name="T10" fmla="*/ 195 w 698"/>
                <a:gd name="T11" fmla="*/ 29 h 447"/>
                <a:gd name="T12" fmla="*/ 195 w 698"/>
                <a:gd name="T13" fmla="*/ 255 h 447"/>
                <a:gd name="T14" fmla="*/ 195 w 698"/>
                <a:gd name="T15" fmla="*/ 780 h 447"/>
                <a:gd name="T16" fmla="*/ 195 w 698"/>
                <a:gd name="T17" fmla="*/ 1354 h 447"/>
                <a:gd name="T18" fmla="*/ 195 w 698"/>
                <a:gd name="T19" fmla="*/ 2013 h 447"/>
                <a:gd name="T20" fmla="*/ 195 w 698"/>
                <a:gd name="T21" fmla="*/ 2122 h 447"/>
                <a:gd name="T22" fmla="*/ 177 w 698"/>
                <a:gd name="T23" fmla="*/ 2013 h 447"/>
                <a:gd name="T24" fmla="*/ 149 w 698"/>
                <a:gd name="T25" fmla="*/ 1838 h 447"/>
                <a:gd name="T26" fmla="*/ 113 w 698"/>
                <a:gd name="T27" fmla="*/ 1638 h 447"/>
                <a:gd name="T28" fmla="*/ 61 w 698"/>
                <a:gd name="T29" fmla="*/ 1319 h 447"/>
                <a:gd name="T30" fmla="*/ 37 w 698"/>
                <a:gd name="T31" fmla="*/ 1179 h 447"/>
                <a:gd name="T32" fmla="*/ 16 w 698"/>
                <a:gd name="T33" fmla="*/ 1034 h 447"/>
                <a:gd name="T34" fmla="*/ 6 w 698"/>
                <a:gd name="T35" fmla="*/ 951 h 4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8"/>
                <a:gd name="T55" fmla="*/ 0 h 447"/>
                <a:gd name="T56" fmla="*/ 698 w 698"/>
                <a:gd name="T57" fmla="*/ 447 h 4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8" h="447">
                  <a:moveTo>
                    <a:pt x="21" y="198"/>
                  </a:moveTo>
                  <a:cubicBezTo>
                    <a:pt x="42" y="186"/>
                    <a:pt x="122" y="162"/>
                    <a:pt x="183" y="144"/>
                  </a:cubicBezTo>
                  <a:cubicBezTo>
                    <a:pt x="244" y="126"/>
                    <a:pt x="331" y="103"/>
                    <a:pt x="388" y="87"/>
                  </a:cubicBezTo>
                  <a:cubicBezTo>
                    <a:pt x="445" y="71"/>
                    <a:pt x="484" y="59"/>
                    <a:pt x="525" y="48"/>
                  </a:cubicBezTo>
                  <a:cubicBezTo>
                    <a:pt x="566" y="37"/>
                    <a:pt x="606" y="25"/>
                    <a:pt x="633" y="18"/>
                  </a:cubicBezTo>
                  <a:cubicBezTo>
                    <a:pt x="660" y="11"/>
                    <a:pt x="678" y="0"/>
                    <a:pt x="687" y="6"/>
                  </a:cubicBezTo>
                  <a:cubicBezTo>
                    <a:pt x="696" y="12"/>
                    <a:pt x="687" y="28"/>
                    <a:pt x="687" y="54"/>
                  </a:cubicBezTo>
                  <a:cubicBezTo>
                    <a:pt x="687" y="80"/>
                    <a:pt x="687" y="124"/>
                    <a:pt x="687" y="162"/>
                  </a:cubicBezTo>
                  <a:cubicBezTo>
                    <a:pt x="687" y="200"/>
                    <a:pt x="687" y="239"/>
                    <a:pt x="687" y="282"/>
                  </a:cubicBezTo>
                  <a:cubicBezTo>
                    <a:pt x="687" y="325"/>
                    <a:pt x="687" y="393"/>
                    <a:pt x="687" y="420"/>
                  </a:cubicBezTo>
                  <a:cubicBezTo>
                    <a:pt x="687" y="447"/>
                    <a:pt x="698" y="444"/>
                    <a:pt x="687" y="444"/>
                  </a:cubicBezTo>
                  <a:cubicBezTo>
                    <a:pt x="676" y="444"/>
                    <a:pt x="648" y="430"/>
                    <a:pt x="621" y="420"/>
                  </a:cubicBezTo>
                  <a:cubicBezTo>
                    <a:pt x="594" y="410"/>
                    <a:pt x="562" y="397"/>
                    <a:pt x="525" y="384"/>
                  </a:cubicBezTo>
                  <a:cubicBezTo>
                    <a:pt x="488" y="371"/>
                    <a:pt x="451" y="360"/>
                    <a:pt x="399" y="342"/>
                  </a:cubicBezTo>
                  <a:cubicBezTo>
                    <a:pt x="347" y="324"/>
                    <a:pt x="258" y="292"/>
                    <a:pt x="213" y="276"/>
                  </a:cubicBezTo>
                  <a:cubicBezTo>
                    <a:pt x="168" y="260"/>
                    <a:pt x="155" y="256"/>
                    <a:pt x="129" y="246"/>
                  </a:cubicBezTo>
                  <a:cubicBezTo>
                    <a:pt x="103" y="236"/>
                    <a:pt x="76" y="223"/>
                    <a:pt x="57" y="216"/>
                  </a:cubicBezTo>
                  <a:cubicBezTo>
                    <a:pt x="38" y="209"/>
                    <a:pt x="0" y="210"/>
                    <a:pt x="21" y="198"/>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54" name="Freeform 52"/>
            <p:cNvSpPr>
              <a:spLocks/>
            </p:cNvSpPr>
            <p:nvPr/>
          </p:nvSpPr>
          <p:spPr bwMode="auto">
            <a:xfrm>
              <a:off x="3706" y="2637"/>
              <a:ext cx="674" cy="633"/>
            </a:xfrm>
            <a:custGeom>
              <a:avLst/>
              <a:gdLst>
                <a:gd name="T0" fmla="*/ 9 w 674"/>
                <a:gd name="T1" fmla="*/ 606 h 633"/>
                <a:gd name="T2" fmla="*/ 78 w 674"/>
                <a:gd name="T3" fmla="*/ 585 h 633"/>
                <a:gd name="T4" fmla="*/ 183 w 674"/>
                <a:gd name="T5" fmla="*/ 543 h 633"/>
                <a:gd name="T6" fmla="*/ 321 w 674"/>
                <a:gd name="T7" fmla="*/ 486 h 633"/>
                <a:gd name="T8" fmla="*/ 443 w 674"/>
                <a:gd name="T9" fmla="*/ 437 h 633"/>
                <a:gd name="T10" fmla="*/ 594 w 674"/>
                <a:gd name="T11" fmla="*/ 387 h 633"/>
                <a:gd name="T12" fmla="*/ 672 w 674"/>
                <a:gd name="T13" fmla="*/ 337 h 633"/>
                <a:gd name="T14" fmla="*/ 603 w 674"/>
                <a:gd name="T15" fmla="*/ 297 h 633"/>
                <a:gd name="T16" fmla="*/ 526 w 674"/>
                <a:gd name="T17" fmla="*/ 259 h 633"/>
                <a:gd name="T18" fmla="*/ 349 w 674"/>
                <a:gd name="T19" fmla="*/ 166 h 633"/>
                <a:gd name="T20" fmla="*/ 224 w 674"/>
                <a:gd name="T21" fmla="*/ 117 h 633"/>
                <a:gd name="T22" fmla="*/ 123 w 674"/>
                <a:gd name="T23" fmla="*/ 69 h 633"/>
                <a:gd name="T24" fmla="*/ 42 w 674"/>
                <a:gd name="T25" fmla="*/ 27 h 633"/>
                <a:gd name="T26" fmla="*/ 36 w 674"/>
                <a:gd name="T27" fmla="*/ 231 h 633"/>
                <a:gd name="T28" fmla="*/ 25 w 674"/>
                <a:gd name="T29" fmla="*/ 423 h 633"/>
                <a:gd name="T30" fmla="*/ 9 w 674"/>
                <a:gd name="T31" fmla="*/ 606 h 6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4"/>
                <a:gd name="T49" fmla="*/ 0 h 633"/>
                <a:gd name="T50" fmla="*/ 674 w 674"/>
                <a:gd name="T51" fmla="*/ 633 h 6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4" h="633">
                  <a:moveTo>
                    <a:pt x="9" y="606"/>
                  </a:moveTo>
                  <a:cubicBezTo>
                    <a:pt x="18" y="633"/>
                    <a:pt x="49" y="595"/>
                    <a:pt x="78" y="585"/>
                  </a:cubicBezTo>
                  <a:cubicBezTo>
                    <a:pt x="107" y="575"/>
                    <a:pt x="143" y="559"/>
                    <a:pt x="183" y="543"/>
                  </a:cubicBezTo>
                  <a:cubicBezTo>
                    <a:pt x="223" y="527"/>
                    <a:pt x="278" y="504"/>
                    <a:pt x="321" y="486"/>
                  </a:cubicBezTo>
                  <a:cubicBezTo>
                    <a:pt x="364" y="468"/>
                    <a:pt x="398" y="453"/>
                    <a:pt x="443" y="437"/>
                  </a:cubicBezTo>
                  <a:cubicBezTo>
                    <a:pt x="488" y="421"/>
                    <a:pt x="556" y="404"/>
                    <a:pt x="594" y="387"/>
                  </a:cubicBezTo>
                  <a:cubicBezTo>
                    <a:pt x="632" y="371"/>
                    <a:pt x="670" y="352"/>
                    <a:pt x="672" y="337"/>
                  </a:cubicBezTo>
                  <a:cubicBezTo>
                    <a:pt x="674" y="322"/>
                    <a:pt x="627" y="310"/>
                    <a:pt x="603" y="297"/>
                  </a:cubicBezTo>
                  <a:cubicBezTo>
                    <a:pt x="579" y="284"/>
                    <a:pt x="568" y="281"/>
                    <a:pt x="526" y="259"/>
                  </a:cubicBezTo>
                  <a:cubicBezTo>
                    <a:pt x="484" y="237"/>
                    <a:pt x="399" y="190"/>
                    <a:pt x="349" y="166"/>
                  </a:cubicBezTo>
                  <a:cubicBezTo>
                    <a:pt x="298" y="143"/>
                    <a:pt x="262" y="133"/>
                    <a:pt x="224" y="117"/>
                  </a:cubicBezTo>
                  <a:cubicBezTo>
                    <a:pt x="186" y="101"/>
                    <a:pt x="153" y="84"/>
                    <a:pt x="123" y="69"/>
                  </a:cubicBezTo>
                  <a:cubicBezTo>
                    <a:pt x="93" y="54"/>
                    <a:pt x="56" y="0"/>
                    <a:pt x="42" y="27"/>
                  </a:cubicBezTo>
                  <a:cubicBezTo>
                    <a:pt x="28" y="54"/>
                    <a:pt x="39" y="165"/>
                    <a:pt x="36" y="231"/>
                  </a:cubicBezTo>
                  <a:cubicBezTo>
                    <a:pt x="33" y="297"/>
                    <a:pt x="29" y="361"/>
                    <a:pt x="25" y="423"/>
                  </a:cubicBezTo>
                  <a:cubicBezTo>
                    <a:pt x="21" y="485"/>
                    <a:pt x="0" y="579"/>
                    <a:pt x="9" y="606"/>
                  </a:cubicBezTo>
                  <a:close/>
                </a:path>
              </a:pathLst>
            </a:custGeom>
            <a:solidFill>
              <a:srgbClr val="FFFF00"/>
            </a:solidFill>
            <a:ln w="9525">
              <a:solidFill>
                <a:srgbClr val="000000"/>
              </a:solidFill>
              <a:round/>
              <a:headEnd/>
              <a:tailEnd/>
            </a:ln>
          </p:spPr>
          <p:txBody>
            <a:bodyPr/>
            <a:lstStyle/>
            <a:p>
              <a:endParaRPr lang="es-CO"/>
            </a:p>
          </p:txBody>
        </p:sp>
        <p:sp>
          <p:nvSpPr>
            <p:cNvPr id="55" name="Freeform 53"/>
            <p:cNvSpPr>
              <a:spLocks/>
            </p:cNvSpPr>
            <p:nvPr/>
          </p:nvSpPr>
          <p:spPr bwMode="auto">
            <a:xfrm>
              <a:off x="3281" y="2189"/>
              <a:ext cx="502" cy="470"/>
            </a:xfrm>
            <a:custGeom>
              <a:avLst/>
              <a:gdLst>
                <a:gd name="T0" fmla="*/ 6 w 502"/>
                <a:gd name="T1" fmla="*/ 236 h 470"/>
                <a:gd name="T2" fmla="*/ 105 w 502"/>
                <a:gd name="T3" fmla="*/ 186 h 470"/>
                <a:gd name="T4" fmla="*/ 204 w 502"/>
                <a:gd name="T5" fmla="*/ 136 h 470"/>
                <a:gd name="T6" fmla="*/ 293 w 502"/>
                <a:gd name="T7" fmla="*/ 93 h 470"/>
                <a:gd name="T8" fmla="*/ 429 w 502"/>
                <a:gd name="T9" fmla="*/ 29 h 470"/>
                <a:gd name="T10" fmla="*/ 492 w 502"/>
                <a:gd name="T11" fmla="*/ 0 h 470"/>
                <a:gd name="T12" fmla="*/ 492 w 502"/>
                <a:gd name="T13" fmla="*/ 29 h 470"/>
                <a:gd name="T14" fmla="*/ 492 w 502"/>
                <a:gd name="T15" fmla="*/ 93 h 470"/>
                <a:gd name="T16" fmla="*/ 481 w 502"/>
                <a:gd name="T17" fmla="*/ 221 h 470"/>
                <a:gd name="T18" fmla="*/ 471 w 502"/>
                <a:gd name="T19" fmla="*/ 393 h 470"/>
                <a:gd name="T20" fmla="*/ 471 w 502"/>
                <a:gd name="T21" fmla="*/ 464 h 470"/>
                <a:gd name="T22" fmla="*/ 380 w 502"/>
                <a:gd name="T23" fmla="*/ 430 h 470"/>
                <a:gd name="T24" fmla="*/ 275 w 502"/>
                <a:gd name="T25" fmla="*/ 379 h 470"/>
                <a:gd name="T26" fmla="*/ 182 w 502"/>
                <a:gd name="T27" fmla="*/ 334 h 470"/>
                <a:gd name="T28" fmla="*/ 69 w 502"/>
                <a:gd name="T29" fmla="*/ 286 h 470"/>
                <a:gd name="T30" fmla="*/ 6 w 502"/>
                <a:gd name="T31" fmla="*/ 236 h 4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2"/>
                <a:gd name="T49" fmla="*/ 0 h 470"/>
                <a:gd name="T50" fmla="*/ 502 w 502"/>
                <a:gd name="T51" fmla="*/ 470 h 4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2" h="470">
                  <a:moveTo>
                    <a:pt x="6" y="236"/>
                  </a:moveTo>
                  <a:cubicBezTo>
                    <a:pt x="12" y="219"/>
                    <a:pt x="72" y="202"/>
                    <a:pt x="105" y="186"/>
                  </a:cubicBezTo>
                  <a:cubicBezTo>
                    <a:pt x="138" y="169"/>
                    <a:pt x="173" y="151"/>
                    <a:pt x="204" y="136"/>
                  </a:cubicBezTo>
                  <a:cubicBezTo>
                    <a:pt x="236" y="120"/>
                    <a:pt x="256" y="111"/>
                    <a:pt x="293" y="93"/>
                  </a:cubicBezTo>
                  <a:cubicBezTo>
                    <a:pt x="331" y="75"/>
                    <a:pt x="396" y="44"/>
                    <a:pt x="429" y="29"/>
                  </a:cubicBezTo>
                  <a:cubicBezTo>
                    <a:pt x="462" y="13"/>
                    <a:pt x="481" y="0"/>
                    <a:pt x="492" y="0"/>
                  </a:cubicBezTo>
                  <a:cubicBezTo>
                    <a:pt x="502" y="0"/>
                    <a:pt x="492" y="13"/>
                    <a:pt x="492" y="29"/>
                  </a:cubicBezTo>
                  <a:cubicBezTo>
                    <a:pt x="492" y="44"/>
                    <a:pt x="493" y="61"/>
                    <a:pt x="492" y="93"/>
                  </a:cubicBezTo>
                  <a:cubicBezTo>
                    <a:pt x="490" y="125"/>
                    <a:pt x="485" y="171"/>
                    <a:pt x="481" y="221"/>
                  </a:cubicBezTo>
                  <a:cubicBezTo>
                    <a:pt x="478" y="271"/>
                    <a:pt x="472" y="352"/>
                    <a:pt x="471" y="393"/>
                  </a:cubicBezTo>
                  <a:cubicBezTo>
                    <a:pt x="469" y="433"/>
                    <a:pt x="486" y="458"/>
                    <a:pt x="471" y="464"/>
                  </a:cubicBezTo>
                  <a:cubicBezTo>
                    <a:pt x="456" y="470"/>
                    <a:pt x="413" y="444"/>
                    <a:pt x="380" y="430"/>
                  </a:cubicBezTo>
                  <a:cubicBezTo>
                    <a:pt x="347" y="416"/>
                    <a:pt x="308" y="395"/>
                    <a:pt x="275" y="379"/>
                  </a:cubicBezTo>
                  <a:cubicBezTo>
                    <a:pt x="242" y="363"/>
                    <a:pt x="216" y="349"/>
                    <a:pt x="182" y="334"/>
                  </a:cubicBezTo>
                  <a:cubicBezTo>
                    <a:pt x="148" y="319"/>
                    <a:pt x="98" y="302"/>
                    <a:pt x="69" y="286"/>
                  </a:cubicBezTo>
                  <a:cubicBezTo>
                    <a:pt x="40" y="270"/>
                    <a:pt x="0" y="252"/>
                    <a:pt x="6" y="236"/>
                  </a:cubicBezTo>
                  <a:close/>
                </a:path>
              </a:pathLst>
            </a:custGeom>
            <a:solidFill>
              <a:srgbClr val="FFFF00"/>
            </a:solidFill>
            <a:ln w="9525">
              <a:solidFill>
                <a:srgbClr val="000000"/>
              </a:solidFill>
              <a:round/>
              <a:headEnd/>
              <a:tailEnd/>
            </a:ln>
          </p:spPr>
          <p:txBody>
            <a:bodyPr/>
            <a:lstStyle/>
            <a:p>
              <a:endParaRPr lang="es-CO"/>
            </a:p>
          </p:txBody>
        </p:sp>
        <p:sp>
          <p:nvSpPr>
            <p:cNvPr id="56" name="Text Box 54"/>
            <p:cNvSpPr txBox="1">
              <a:spLocks noChangeArrowheads="1"/>
            </p:cNvSpPr>
            <p:nvPr/>
          </p:nvSpPr>
          <p:spPr bwMode="auto">
            <a:xfrm>
              <a:off x="3107" y="2024"/>
              <a:ext cx="365"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b="1" dirty="0">
                  <a:latin typeface="Snap ITC" panose="04040A07060A02020202" pitchFamily="82" charset="0"/>
                </a:rPr>
                <a:t>A</a:t>
              </a:r>
              <a:endParaRPr lang="es-ES" altLang="es-CO" dirty="0">
                <a:latin typeface="Snap ITC" panose="04040A07060A02020202" pitchFamily="82" charset="0"/>
              </a:endParaRPr>
            </a:p>
          </p:txBody>
        </p:sp>
        <p:sp>
          <p:nvSpPr>
            <p:cNvPr id="57" name="Oval 55"/>
            <p:cNvSpPr>
              <a:spLocks noChangeArrowheads="1"/>
            </p:cNvSpPr>
            <p:nvPr/>
          </p:nvSpPr>
          <p:spPr bwMode="auto">
            <a:xfrm>
              <a:off x="4091" y="2232"/>
              <a:ext cx="612" cy="372"/>
            </a:xfrm>
            <a:prstGeom prst="ellipse">
              <a:avLst/>
            </a:prstGeom>
            <a:solidFill>
              <a:srgbClr val="FFFF00"/>
            </a:solidFill>
            <a:ln w="3810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58" name="Text Box 56"/>
            <p:cNvSpPr txBox="1">
              <a:spLocks noChangeArrowheads="1"/>
            </p:cNvSpPr>
            <p:nvPr/>
          </p:nvSpPr>
          <p:spPr bwMode="auto">
            <a:xfrm>
              <a:off x="3810" y="1298"/>
              <a:ext cx="381"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b="1">
                  <a:latin typeface="Snap ITC" panose="04040A07060A02020202" pitchFamily="82" charset="0"/>
                </a:rPr>
                <a:t>B</a:t>
              </a:r>
              <a:endParaRPr lang="es-ES" altLang="es-CO">
                <a:latin typeface="Snap ITC" panose="04040A07060A02020202" pitchFamily="82" charset="0"/>
              </a:endParaRPr>
            </a:p>
          </p:txBody>
        </p:sp>
        <p:sp>
          <p:nvSpPr>
            <p:cNvPr id="59" name="Text Box 57"/>
            <p:cNvSpPr txBox="1">
              <a:spLocks noChangeArrowheads="1"/>
            </p:cNvSpPr>
            <p:nvPr/>
          </p:nvSpPr>
          <p:spPr bwMode="auto">
            <a:xfrm>
              <a:off x="3833" y="2069"/>
              <a:ext cx="402"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b="1">
                  <a:latin typeface="Snap ITC" panose="04040A07060A02020202" pitchFamily="82" charset="0"/>
                </a:rPr>
                <a:t>C</a:t>
              </a:r>
              <a:endParaRPr lang="es-ES" altLang="es-CO">
                <a:latin typeface="Snap ITC" panose="04040A07060A02020202" pitchFamily="82" charset="0"/>
              </a:endParaRPr>
            </a:p>
          </p:txBody>
        </p:sp>
        <p:sp>
          <p:nvSpPr>
            <p:cNvPr id="60" name="AutoShape 58"/>
            <p:cNvSpPr>
              <a:spLocks noChangeArrowheads="1"/>
            </p:cNvSpPr>
            <p:nvPr/>
          </p:nvSpPr>
          <p:spPr bwMode="auto">
            <a:xfrm rot="-5400000">
              <a:off x="3300" y="1558"/>
              <a:ext cx="1677" cy="1748"/>
            </a:xfrm>
            <a:prstGeom prst="triangle">
              <a:avLst>
                <a:gd name="adj" fmla="val 50000"/>
              </a:avLst>
            </a:prstGeom>
            <a:noFill/>
            <a:ln w="38100">
              <a:solidFill>
                <a:srgbClr val="E71505"/>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61" name="AutoShape 59"/>
            <p:cNvSpPr>
              <a:spLocks noChangeArrowheads="1"/>
            </p:cNvSpPr>
            <p:nvPr/>
          </p:nvSpPr>
          <p:spPr bwMode="auto">
            <a:xfrm rot="5622696">
              <a:off x="3799" y="1604"/>
              <a:ext cx="1676" cy="1749"/>
            </a:xfrm>
            <a:prstGeom prst="triangle">
              <a:avLst>
                <a:gd name="adj" fmla="val 50000"/>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grpSp>
      <p:sp>
        <p:nvSpPr>
          <p:cNvPr id="62" name="Line 63"/>
          <p:cNvSpPr>
            <a:spLocks noChangeShapeType="1"/>
          </p:cNvSpPr>
          <p:nvPr/>
        </p:nvSpPr>
        <p:spPr bwMode="auto">
          <a:xfrm>
            <a:off x="4643438" y="2168525"/>
            <a:ext cx="0" cy="316865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es-CO"/>
          </a:p>
        </p:txBody>
      </p:sp>
      <p:grpSp>
        <p:nvGrpSpPr>
          <p:cNvPr id="31" name="30 Grupo"/>
          <p:cNvGrpSpPr/>
          <p:nvPr/>
        </p:nvGrpSpPr>
        <p:grpSpPr>
          <a:xfrm>
            <a:off x="2843807" y="5732463"/>
            <a:ext cx="3384377" cy="757237"/>
            <a:chOff x="2843807" y="5732463"/>
            <a:chExt cx="3384377" cy="757237"/>
          </a:xfrm>
        </p:grpSpPr>
        <p:sp>
          <p:nvSpPr>
            <p:cNvPr id="63" name="Rectangle 64"/>
            <p:cNvSpPr>
              <a:spLocks noChangeArrowheads="1"/>
            </p:cNvSpPr>
            <p:nvPr/>
          </p:nvSpPr>
          <p:spPr bwMode="auto">
            <a:xfrm>
              <a:off x="2843807" y="5732463"/>
              <a:ext cx="3384377" cy="757237"/>
            </a:xfrm>
            <a:prstGeom prst="rect">
              <a:avLst/>
            </a:prstGeom>
            <a:solidFill>
              <a:srgbClr val="EDF547"/>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64" name="AutoShape 65">
              <a:hlinkClick r:id="" action="ppaction://hlinkshowjump?jump=nextslide" highlightClick="1"/>
            </p:cNvPr>
            <p:cNvSpPr>
              <a:spLocks noChangeArrowheads="1"/>
            </p:cNvSpPr>
            <p:nvPr/>
          </p:nvSpPr>
          <p:spPr bwMode="auto">
            <a:xfrm>
              <a:off x="5002213" y="5805488"/>
              <a:ext cx="1082675" cy="612775"/>
            </a:xfrm>
            <a:prstGeom prst="actionButtonForwardNext">
              <a:avLst/>
            </a:prstGeom>
            <a:solidFill>
              <a:srgbClr val="EDF547"/>
            </a:solidFill>
            <a:ln w="38100">
              <a:solidFill>
                <a:srgbClr val="0000FF"/>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s-CO" sz="1800">
                <a:solidFill>
                  <a:srgbClr val="0000FF"/>
                </a:solidFill>
              </a:endParaRPr>
            </a:p>
          </p:txBody>
        </p:sp>
        <p:sp>
          <p:nvSpPr>
            <p:cNvPr id="65" name="Text Box 66"/>
            <p:cNvSpPr txBox="1">
              <a:spLocks noChangeArrowheads="1"/>
            </p:cNvSpPr>
            <p:nvPr/>
          </p:nvSpPr>
          <p:spPr bwMode="auto">
            <a:xfrm>
              <a:off x="2873681" y="5850265"/>
              <a:ext cx="19804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dirty="0" smtClean="0">
                  <a:solidFill>
                    <a:srgbClr val="E71505"/>
                  </a:solidFill>
                  <a:latin typeface="Cooper Black" panose="0208090404030B020404" pitchFamily="18" charset="0"/>
                </a:rPr>
                <a:t>ANSWER</a:t>
              </a:r>
              <a:endParaRPr lang="en-AU" altLang="es-CO" sz="2800" dirty="0">
                <a:solidFill>
                  <a:srgbClr val="E71505"/>
                </a:solidFill>
                <a:latin typeface="Cooper Black" panose="0208090404030B020404" pitchFamily="18" charset="0"/>
              </a:endParaRPr>
            </a:p>
          </p:txBody>
        </p:sp>
      </p:grpSp>
    </p:spTree>
    <p:extLst>
      <p:ext uri="{BB962C8B-B14F-4D97-AF65-F5344CB8AC3E}">
        <p14:creationId xmlns:p14="http://schemas.microsoft.com/office/powerpoint/2010/main" val="286651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1000"/>
                                        <p:tgtEl>
                                          <p:spTgt spid="62"/>
                                        </p:tgtEl>
                                      </p:cBhvr>
                                    </p:animEffect>
                                  </p:childTnLst>
                                </p:cTn>
                              </p:par>
                            </p:childTnLst>
                          </p:cTn>
                        </p:par>
                        <p:par>
                          <p:cTn id="21" fill="hold">
                            <p:stCondLst>
                              <p:cond delay="3000"/>
                            </p:stCondLst>
                            <p:childTnLst>
                              <p:par>
                                <p:cTn id="22" presetID="10" presetClass="entr" presetSubtype="0" fill="hold"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1000"/>
                                        <p:tgtEl>
                                          <p:spTgt spid="4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6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4"/>
          <p:cNvSpPr>
            <a:spLocks noChangeArrowheads="1"/>
          </p:cNvSpPr>
          <p:nvPr/>
        </p:nvSpPr>
        <p:spPr bwMode="auto">
          <a:xfrm>
            <a:off x="0" y="5681662"/>
            <a:ext cx="9144000" cy="827088"/>
          </a:xfrm>
          <a:prstGeom prst="rect">
            <a:avLst/>
          </a:prstGeom>
          <a:solidFill>
            <a:srgbClr val="F2FB3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latin typeface="Snap ITC" panose="04040A07060A02020202" pitchFamily="82" charset="0"/>
            </a:endParaRPr>
          </a:p>
        </p:txBody>
      </p:sp>
      <p:sp>
        <p:nvSpPr>
          <p:cNvPr id="3" name="Freeform 87"/>
          <p:cNvSpPr>
            <a:spLocks/>
          </p:cNvSpPr>
          <p:nvPr/>
        </p:nvSpPr>
        <p:spPr bwMode="auto">
          <a:xfrm>
            <a:off x="1036638" y="3970338"/>
            <a:ext cx="1016000" cy="844550"/>
          </a:xfrm>
          <a:custGeom>
            <a:avLst/>
            <a:gdLst>
              <a:gd name="T0" fmla="*/ 2147483647 w 640"/>
              <a:gd name="T1" fmla="*/ 2147483647 h 532"/>
              <a:gd name="T2" fmla="*/ 2147483647 w 640"/>
              <a:gd name="T3" fmla="*/ 2147483647 h 532"/>
              <a:gd name="T4" fmla="*/ 2147483647 w 640"/>
              <a:gd name="T5" fmla="*/ 2147483647 h 532"/>
              <a:gd name="T6" fmla="*/ 2147483647 w 640"/>
              <a:gd name="T7" fmla="*/ 2147483647 h 532"/>
              <a:gd name="T8" fmla="*/ 2147483647 w 640"/>
              <a:gd name="T9" fmla="*/ 2147483647 h 532"/>
              <a:gd name="T10" fmla="*/ 2147483647 w 640"/>
              <a:gd name="T11" fmla="*/ 2147483647 h 532"/>
              <a:gd name="T12" fmla="*/ 2147483647 w 640"/>
              <a:gd name="T13" fmla="*/ 2147483647 h 532"/>
              <a:gd name="T14" fmla="*/ 2147483647 w 640"/>
              <a:gd name="T15" fmla="*/ 2147483647 h 532"/>
              <a:gd name="T16" fmla="*/ 2147483647 w 640"/>
              <a:gd name="T17" fmla="*/ 2147483647 h 532"/>
              <a:gd name="T18" fmla="*/ 2147483647 w 640"/>
              <a:gd name="T19" fmla="*/ 2147483647 h 532"/>
              <a:gd name="T20" fmla="*/ 2147483647 w 640"/>
              <a:gd name="T21" fmla="*/ 2147483647 h 532"/>
              <a:gd name="T22" fmla="*/ 2147483647 w 640"/>
              <a:gd name="T23" fmla="*/ 2147483647 h 532"/>
              <a:gd name="T24" fmla="*/ 2147483647 w 640"/>
              <a:gd name="T25" fmla="*/ 2147483647 h 532"/>
              <a:gd name="T26" fmla="*/ 2147483647 w 640"/>
              <a:gd name="T27" fmla="*/ 2147483647 h 532"/>
              <a:gd name="T28" fmla="*/ 2147483647 w 640"/>
              <a:gd name="T29" fmla="*/ 2147483647 h 532"/>
              <a:gd name="T30" fmla="*/ 2147483647 w 640"/>
              <a:gd name="T31" fmla="*/ 2147483647 h 5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0"/>
              <a:gd name="T49" fmla="*/ 0 h 532"/>
              <a:gd name="T50" fmla="*/ 640 w 640"/>
              <a:gd name="T51" fmla="*/ 532 h 5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0" h="532">
                <a:moveTo>
                  <a:pt x="13" y="500"/>
                </a:moveTo>
                <a:cubicBezTo>
                  <a:pt x="0" y="480"/>
                  <a:pt x="2" y="438"/>
                  <a:pt x="4" y="407"/>
                </a:cubicBezTo>
                <a:cubicBezTo>
                  <a:pt x="6" y="376"/>
                  <a:pt x="12" y="350"/>
                  <a:pt x="27" y="316"/>
                </a:cubicBezTo>
                <a:cubicBezTo>
                  <a:pt x="42" y="282"/>
                  <a:pt x="65" y="237"/>
                  <a:pt x="95" y="203"/>
                </a:cubicBezTo>
                <a:cubicBezTo>
                  <a:pt x="125" y="169"/>
                  <a:pt x="167" y="138"/>
                  <a:pt x="209" y="112"/>
                </a:cubicBezTo>
                <a:cubicBezTo>
                  <a:pt x="251" y="86"/>
                  <a:pt x="297" y="60"/>
                  <a:pt x="345" y="44"/>
                </a:cubicBezTo>
                <a:cubicBezTo>
                  <a:pt x="393" y="28"/>
                  <a:pt x="450" y="22"/>
                  <a:pt x="496" y="17"/>
                </a:cubicBezTo>
                <a:cubicBezTo>
                  <a:pt x="542" y="12"/>
                  <a:pt x="598" y="0"/>
                  <a:pt x="619" y="14"/>
                </a:cubicBezTo>
                <a:cubicBezTo>
                  <a:pt x="640" y="28"/>
                  <a:pt x="626" y="70"/>
                  <a:pt x="622" y="101"/>
                </a:cubicBezTo>
                <a:cubicBezTo>
                  <a:pt x="618" y="132"/>
                  <a:pt x="606" y="171"/>
                  <a:pt x="594" y="203"/>
                </a:cubicBezTo>
                <a:cubicBezTo>
                  <a:pt x="582" y="235"/>
                  <a:pt x="568" y="263"/>
                  <a:pt x="549" y="293"/>
                </a:cubicBezTo>
                <a:cubicBezTo>
                  <a:pt x="530" y="323"/>
                  <a:pt x="507" y="358"/>
                  <a:pt x="481" y="384"/>
                </a:cubicBezTo>
                <a:cubicBezTo>
                  <a:pt x="455" y="410"/>
                  <a:pt x="432" y="429"/>
                  <a:pt x="390" y="452"/>
                </a:cubicBezTo>
                <a:cubicBezTo>
                  <a:pt x="348" y="475"/>
                  <a:pt x="282" y="508"/>
                  <a:pt x="231" y="520"/>
                </a:cubicBezTo>
                <a:cubicBezTo>
                  <a:pt x="180" y="532"/>
                  <a:pt x="121" y="530"/>
                  <a:pt x="85" y="527"/>
                </a:cubicBezTo>
                <a:cubicBezTo>
                  <a:pt x="49" y="524"/>
                  <a:pt x="26" y="520"/>
                  <a:pt x="13" y="500"/>
                </a:cubicBezTo>
                <a:close/>
              </a:path>
            </a:pathLst>
          </a:custGeom>
          <a:solidFill>
            <a:srgbClr val="FFFF00"/>
          </a:solidFill>
          <a:ln w="9525">
            <a:solidFill>
              <a:schemeClr val="tx1"/>
            </a:solidFill>
            <a:round/>
            <a:headEnd/>
            <a:tailEnd/>
          </a:ln>
        </p:spPr>
        <p:txBody>
          <a:bodyPr/>
          <a:lstStyle/>
          <a:p>
            <a:endParaRPr lang="es-CO">
              <a:latin typeface="Snap ITC" panose="04040A07060A02020202" pitchFamily="82" charset="0"/>
            </a:endParaRPr>
          </a:p>
        </p:txBody>
      </p:sp>
      <p:sp>
        <p:nvSpPr>
          <p:cNvPr id="4" name="Oval 88"/>
          <p:cNvSpPr>
            <a:spLocks noChangeArrowheads="1"/>
          </p:cNvSpPr>
          <p:nvPr/>
        </p:nvSpPr>
        <p:spPr bwMode="auto">
          <a:xfrm>
            <a:off x="1476375" y="3103563"/>
            <a:ext cx="1695450" cy="1471612"/>
          </a:xfrm>
          <a:prstGeom prst="ellipse">
            <a:avLst/>
          </a:prstGeom>
          <a:solidFill>
            <a:schemeClr val="bg1"/>
          </a:solidFill>
          <a:ln w="635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latin typeface="Snap ITC" panose="04040A07060A02020202" pitchFamily="82" charset="0"/>
            </a:endParaRPr>
          </a:p>
        </p:txBody>
      </p:sp>
      <p:sp>
        <p:nvSpPr>
          <p:cNvPr id="5" name="Freeform 89"/>
          <p:cNvSpPr>
            <a:spLocks/>
          </p:cNvSpPr>
          <p:nvPr/>
        </p:nvSpPr>
        <p:spPr bwMode="auto">
          <a:xfrm>
            <a:off x="7064375" y="1231900"/>
            <a:ext cx="1271588" cy="568325"/>
          </a:xfrm>
          <a:custGeom>
            <a:avLst/>
            <a:gdLst>
              <a:gd name="T0" fmla="*/ 2147483647 w 801"/>
              <a:gd name="T1" fmla="*/ 2147483647 h 358"/>
              <a:gd name="T2" fmla="*/ 2147483647 w 801"/>
              <a:gd name="T3" fmla="*/ 2147483647 h 358"/>
              <a:gd name="T4" fmla="*/ 2147483647 w 801"/>
              <a:gd name="T5" fmla="*/ 2147483647 h 358"/>
              <a:gd name="T6" fmla="*/ 2147483647 w 801"/>
              <a:gd name="T7" fmla="*/ 2147483647 h 358"/>
              <a:gd name="T8" fmla="*/ 2147483647 w 801"/>
              <a:gd name="T9" fmla="*/ 2147483647 h 358"/>
              <a:gd name="T10" fmla="*/ 2147483647 w 801"/>
              <a:gd name="T11" fmla="*/ 2147483647 h 358"/>
              <a:gd name="T12" fmla="*/ 2147483647 w 801"/>
              <a:gd name="T13" fmla="*/ 2147483647 h 358"/>
              <a:gd name="T14" fmla="*/ 2147483647 w 801"/>
              <a:gd name="T15" fmla="*/ 2147483647 h 358"/>
              <a:gd name="T16" fmla="*/ 2147483647 w 801"/>
              <a:gd name="T17" fmla="*/ 2147483647 h 358"/>
              <a:gd name="T18" fmla="*/ 2147483647 w 801"/>
              <a:gd name="T19" fmla="*/ 2147483647 h 358"/>
              <a:gd name="T20" fmla="*/ 2147483647 w 801"/>
              <a:gd name="T21" fmla="*/ 2147483647 h 358"/>
              <a:gd name="T22" fmla="*/ 2147483647 w 801"/>
              <a:gd name="T23" fmla="*/ 2147483647 h 358"/>
              <a:gd name="T24" fmla="*/ 2147483647 w 801"/>
              <a:gd name="T25" fmla="*/ 2147483647 h 358"/>
              <a:gd name="T26" fmla="*/ 2147483647 w 801"/>
              <a:gd name="T27" fmla="*/ 2147483647 h 358"/>
              <a:gd name="T28" fmla="*/ 2147483647 w 801"/>
              <a:gd name="T29" fmla="*/ 2147483647 h 3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1"/>
              <a:gd name="T46" fmla="*/ 0 h 358"/>
              <a:gd name="T47" fmla="*/ 801 w 801"/>
              <a:gd name="T48" fmla="*/ 358 h 3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1" h="358">
                <a:moveTo>
                  <a:pt x="11" y="65"/>
                </a:moveTo>
                <a:cubicBezTo>
                  <a:pt x="21" y="48"/>
                  <a:pt x="45" y="40"/>
                  <a:pt x="95" y="29"/>
                </a:cubicBezTo>
                <a:cubicBezTo>
                  <a:pt x="145" y="18"/>
                  <a:pt x="251" y="2"/>
                  <a:pt x="312" y="1"/>
                </a:cubicBezTo>
                <a:cubicBezTo>
                  <a:pt x="373" y="0"/>
                  <a:pt x="417" y="12"/>
                  <a:pt x="464" y="25"/>
                </a:cubicBezTo>
                <a:cubicBezTo>
                  <a:pt x="511" y="38"/>
                  <a:pt x="556" y="55"/>
                  <a:pt x="597" y="79"/>
                </a:cubicBezTo>
                <a:cubicBezTo>
                  <a:pt x="638" y="103"/>
                  <a:pt x="677" y="134"/>
                  <a:pt x="708" y="166"/>
                </a:cubicBezTo>
                <a:cubicBezTo>
                  <a:pt x="739" y="198"/>
                  <a:pt x="770" y="252"/>
                  <a:pt x="782" y="274"/>
                </a:cubicBezTo>
                <a:cubicBezTo>
                  <a:pt x="794" y="296"/>
                  <a:pt x="801" y="286"/>
                  <a:pt x="782" y="297"/>
                </a:cubicBezTo>
                <a:cubicBezTo>
                  <a:pt x="763" y="308"/>
                  <a:pt x="710" y="332"/>
                  <a:pt x="669" y="342"/>
                </a:cubicBezTo>
                <a:cubicBezTo>
                  <a:pt x="628" y="352"/>
                  <a:pt x="586" y="358"/>
                  <a:pt x="537" y="358"/>
                </a:cubicBezTo>
                <a:cubicBezTo>
                  <a:pt x="488" y="358"/>
                  <a:pt x="424" y="352"/>
                  <a:pt x="374" y="342"/>
                </a:cubicBezTo>
                <a:cubicBezTo>
                  <a:pt x="324" y="332"/>
                  <a:pt x="282" y="318"/>
                  <a:pt x="238" y="297"/>
                </a:cubicBezTo>
                <a:cubicBezTo>
                  <a:pt x="194" y="276"/>
                  <a:pt x="141" y="242"/>
                  <a:pt x="107" y="215"/>
                </a:cubicBezTo>
                <a:cubicBezTo>
                  <a:pt x="73" y="188"/>
                  <a:pt x="51" y="159"/>
                  <a:pt x="35" y="134"/>
                </a:cubicBezTo>
                <a:cubicBezTo>
                  <a:pt x="19" y="109"/>
                  <a:pt x="0" y="85"/>
                  <a:pt x="11" y="65"/>
                </a:cubicBezTo>
                <a:close/>
              </a:path>
            </a:pathLst>
          </a:custGeom>
          <a:solidFill>
            <a:srgbClr val="FFFF00"/>
          </a:solidFill>
          <a:ln w="9525">
            <a:solidFill>
              <a:schemeClr val="tx1"/>
            </a:solidFill>
            <a:round/>
            <a:headEnd/>
            <a:tailEnd/>
          </a:ln>
        </p:spPr>
        <p:txBody>
          <a:bodyPr/>
          <a:lstStyle/>
          <a:p>
            <a:endParaRPr lang="es-CO">
              <a:latin typeface="Snap ITC" panose="04040A07060A02020202" pitchFamily="82" charset="0"/>
            </a:endParaRPr>
          </a:p>
        </p:txBody>
      </p:sp>
      <p:sp>
        <p:nvSpPr>
          <p:cNvPr id="6" name="Freeform 50"/>
          <p:cNvSpPr>
            <a:spLocks/>
          </p:cNvSpPr>
          <p:nvPr/>
        </p:nvSpPr>
        <p:spPr bwMode="auto">
          <a:xfrm>
            <a:off x="1331913" y="512763"/>
            <a:ext cx="563562" cy="1116012"/>
          </a:xfrm>
          <a:custGeom>
            <a:avLst/>
            <a:gdLst>
              <a:gd name="T0" fmla="*/ 2147483647 w 355"/>
              <a:gd name="T1" fmla="*/ 2147483647 h 703"/>
              <a:gd name="T2" fmla="*/ 2147483647 w 355"/>
              <a:gd name="T3" fmla="*/ 2147483647 h 703"/>
              <a:gd name="T4" fmla="*/ 2147483647 w 355"/>
              <a:gd name="T5" fmla="*/ 2147483647 h 703"/>
              <a:gd name="T6" fmla="*/ 2147483647 w 355"/>
              <a:gd name="T7" fmla="*/ 2147483647 h 703"/>
              <a:gd name="T8" fmla="*/ 2147483647 w 355"/>
              <a:gd name="T9" fmla="*/ 2147483647 h 703"/>
              <a:gd name="T10" fmla="*/ 2147483647 w 355"/>
              <a:gd name="T11" fmla="*/ 2147483647 h 703"/>
              <a:gd name="T12" fmla="*/ 2147483647 w 355"/>
              <a:gd name="T13" fmla="*/ 2147483647 h 703"/>
              <a:gd name="T14" fmla="*/ 2147483647 w 355"/>
              <a:gd name="T15" fmla="*/ 2147483647 h 703"/>
              <a:gd name="T16" fmla="*/ 2147483647 w 355"/>
              <a:gd name="T17" fmla="*/ 2147483647 h 703"/>
              <a:gd name="T18" fmla="*/ 2147483647 w 355"/>
              <a:gd name="T19" fmla="*/ 2147483647 h 703"/>
              <a:gd name="T20" fmla="*/ 2147483647 w 355"/>
              <a:gd name="T21" fmla="*/ 2147483647 h 703"/>
              <a:gd name="T22" fmla="*/ 2147483647 w 355"/>
              <a:gd name="T23" fmla="*/ 2147483647 h 703"/>
              <a:gd name="T24" fmla="*/ 2147483647 w 355"/>
              <a:gd name="T25" fmla="*/ 2147483647 h 703"/>
              <a:gd name="T26" fmla="*/ 2147483647 w 355"/>
              <a:gd name="T27" fmla="*/ 2147483647 h 703"/>
              <a:gd name="T28" fmla="*/ 2147483647 w 355"/>
              <a:gd name="T29" fmla="*/ 2147483647 h 703"/>
              <a:gd name="T30" fmla="*/ 2147483647 w 355"/>
              <a:gd name="T31" fmla="*/ 2147483647 h 703"/>
              <a:gd name="T32" fmla="*/ 2147483647 w 355"/>
              <a:gd name="T33" fmla="*/ 2147483647 h 7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5"/>
              <a:gd name="T52" fmla="*/ 0 h 703"/>
              <a:gd name="T53" fmla="*/ 355 w 355"/>
              <a:gd name="T54" fmla="*/ 703 h 7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5" h="703">
                <a:moveTo>
                  <a:pt x="141" y="1"/>
                </a:moveTo>
                <a:cubicBezTo>
                  <a:pt x="160" y="0"/>
                  <a:pt x="184" y="23"/>
                  <a:pt x="207" y="46"/>
                </a:cubicBezTo>
                <a:cubicBezTo>
                  <a:pt x="230" y="69"/>
                  <a:pt x="258" y="107"/>
                  <a:pt x="279" y="142"/>
                </a:cubicBezTo>
                <a:cubicBezTo>
                  <a:pt x="300" y="177"/>
                  <a:pt x="324" y="218"/>
                  <a:pt x="336" y="259"/>
                </a:cubicBezTo>
                <a:cubicBezTo>
                  <a:pt x="348" y="300"/>
                  <a:pt x="353" y="343"/>
                  <a:pt x="354" y="388"/>
                </a:cubicBezTo>
                <a:cubicBezTo>
                  <a:pt x="355" y="433"/>
                  <a:pt x="351" y="492"/>
                  <a:pt x="343" y="530"/>
                </a:cubicBezTo>
                <a:cubicBezTo>
                  <a:pt x="335" y="568"/>
                  <a:pt x="319" y="592"/>
                  <a:pt x="306" y="619"/>
                </a:cubicBezTo>
                <a:cubicBezTo>
                  <a:pt x="293" y="646"/>
                  <a:pt x="278" y="685"/>
                  <a:pt x="264" y="694"/>
                </a:cubicBezTo>
                <a:cubicBezTo>
                  <a:pt x="250" y="703"/>
                  <a:pt x="236" y="683"/>
                  <a:pt x="219" y="673"/>
                </a:cubicBezTo>
                <a:cubicBezTo>
                  <a:pt x="202" y="663"/>
                  <a:pt x="187" y="658"/>
                  <a:pt x="162" y="634"/>
                </a:cubicBezTo>
                <a:cubicBezTo>
                  <a:pt x="137" y="610"/>
                  <a:pt x="94" y="562"/>
                  <a:pt x="71" y="530"/>
                </a:cubicBezTo>
                <a:cubicBezTo>
                  <a:pt x="48" y="498"/>
                  <a:pt x="37" y="474"/>
                  <a:pt x="26" y="440"/>
                </a:cubicBezTo>
                <a:cubicBezTo>
                  <a:pt x="15" y="406"/>
                  <a:pt x="6" y="364"/>
                  <a:pt x="3" y="326"/>
                </a:cubicBezTo>
                <a:cubicBezTo>
                  <a:pt x="0" y="288"/>
                  <a:pt x="0" y="248"/>
                  <a:pt x="9" y="211"/>
                </a:cubicBezTo>
                <a:cubicBezTo>
                  <a:pt x="18" y="174"/>
                  <a:pt x="46" y="129"/>
                  <a:pt x="60" y="103"/>
                </a:cubicBezTo>
                <a:cubicBezTo>
                  <a:pt x="74" y="77"/>
                  <a:pt x="80" y="71"/>
                  <a:pt x="94" y="54"/>
                </a:cubicBezTo>
                <a:cubicBezTo>
                  <a:pt x="108" y="37"/>
                  <a:pt x="122" y="2"/>
                  <a:pt x="141" y="1"/>
                </a:cubicBezTo>
                <a:close/>
              </a:path>
            </a:pathLst>
          </a:custGeom>
          <a:solidFill>
            <a:srgbClr val="F2FB39"/>
          </a:solidFill>
          <a:ln w="9525">
            <a:solidFill>
              <a:schemeClr val="tx1"/>
            </a:solidFill>
            <a:round/>
            <a:headEnd/>
            <a:tailEnd/>
          </a:ln>
        </p:spPr>
        <p:txBody>
          <a:bodyPr/>
          <a:lstStyle/>
          <a:p>
            <a:endParaRPr lang="es-CO">
              <a:latin typeface="Snap ITC" panose="04040A07060A02020202" pitchFamily="82" charset="0"/>
            </a:endParaRPr>
          </a:p>
        </p:txBody>
      </p:sp>
      <p:sp>
        <p:nvSpPr>
          <p:cNvPr id="7" name="Text Box 11"/>
          <p:cNvSpPr txBox="1">
            <a:spLocks noChangeArrowheads="1"/>
          </p:cNvSpPr>
          <p:nvPr/>
        </p:nvSpPr>
        <p:spPr bwMode="auto">
          <a:xfrm>
            <a:off x="6119813" y="7938"/>
            <a:ext cx="47942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b="1">
                <a:latin typeface="Snap ITC" panose="04040A07060A02020202" pitchFamily="82" charset="0"/>
              </a:rPr>
              <a:t>A</a:t>
            </a:r>
            <a:endParaRPr lang="es-ES" altLang="es-CO">
              <a:latin typeface="Snap ITC" panose="04040A07060A02020202" pitchFamily="82" charset="0"/>
            </a:endParaRPr>
          </a:p>
        </p:txBody>
      </p:sp>
      <p:sp>
        <p:nvSpPr>
          <p:cNvPr id="8" name="Text Box 12"/>
          <p:cNvSpPr txBox="1">
            <a:spLocks noChangeArrowheads="1"/>
          </p:cNvSpPr>
          <p:nvPr/>
        </p:nvSpPr>
        <p:spPr bwMode="auto">
          <a:xfrm>
            <a:off x="8413055" y="44624"/>
            <a:ext cx="47942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b="1">
                <a:latin typeface="Snap ITC" panose="04040A07060A02020202" pitchFamily="82" charset="0"/>
              </a:rPr>
              <a:t>B</a:t>
            </a:r>
            <a:endParaRPr lang="es-ES" altLang="es-CO">
              <a:latin typeface="Snap ITC" panose="04040A07060A02020202" pitchFamily="82" charset="0"/>
            </a:endParaRPr>
          </a:p>
        </p:txBody>
      </p:sp>
      <p:sp>
        <p:nvSpPr>
          <p:cNvPr id="9" name="Text Box 13"/>
          <p:cNvSpPr txBox="1">
            <a:spLocks noChangeArrowheads="1"/>
          </p:cNvSpPr>
          <p:nvPr/>
        </p:nvSpPr>
        <p:spPr bwMode="auto">
          <a:xfrm>
            <a:off x="8202613" y="2116138"/>
            <a:ext cx="4794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b="1">
                <a:latin typeface="Snap ITC" panose="04040A07060A02020202" pitchFamily="82" charset="0"/>
              </a:rPr>
              <a:t>C</a:t>
            </a:r>
            <a:endParaRPr lang="es-ES" altLang="es-CO">
              <a:latin typeface="Snap ITC" panose="04040A07060A02020202" pitchFamily="82" charset="0"/>
            </a:endParaRPr>
          </a:p>
        </p:txBody>
      </p:sp>
      <p:sp>
        <p:nvSpPr>
          <p:cNvPr id="10" name="Freeform 23" descr="Confeti grande"/>
          <p:cNvSpPr>
            <a:spLocks/>
          </p:cNvSpPr>
          <p:nvPr/>
        </p:nvSpPr>
        <p:spPr bwMode="auto">
          <a:xfrm>
            <a:off x="7435850" y="1216025"/>
            <a:ext cx="898525" cy="592138"/>
          </a:xfrm>
          <a:custGeom>
            <a:avLst/>
            <a:gdLst>
              <a:gd name="T0" fmla="*/ 2147483647 w 566"/>
              <a:gd name="T1" fmla="*/ 2147483647 h 373"/>
              <a:gd name="T2" fmla="*/ 2147483647 w 566"/>
              <a:gd name="T3" fmla="*/ 2147483647 h 373"/>
              <a:gd name="T4" fmla="*/ 2147483647 w 566"/>
              <a:gd name="T5" fmla="*/ 2147483647 h 373"/>
              <a:gd name="T6" fmla="*/ 2147483647 w 566"/>
              <a:gd name="T7" fmla="*/ 2147483647 h 373"/>
              <a:gd name="T8" fmla="*/ 2147483647 w 566"/>
              <a:gd name="T9" fmla="*/ 2147483647 h 373"/>
              <a:gd name="T10" fmla="*/ 2147483647 w 566"/>
              <a:gd name="T11" fmla="*/ 2147483647 h 373"/>
              <a:gd name="T12" fmla="*/ 2147483647 w 566"/>
              <a:gd name="T13" fmla="*/ 2147483647 h 373"/>
              <a:gd name="T14" fmla="*/ 2147483647 w 566"/>
              <a:gd name="T15" fmla="*/ 2147483647 h 373"/>
              <a:gd name="T16" fmla="*/ 2147483647 w 566"/>
              <a:gd name="T17" fmla="*/ 2147483647 h 373"/>
              <a:gd name="T18" fmla="*/ 2147483647 w 566"/>
              <a:gd name="T19" fmla="*/ 2147483647 h 373"/>
              <a:gd name="T20" fmla="*/ 2147483647 w 566"/>
              <a:gd name="T21" fmla="*/ 2147483647 h 373"/>
              <a:gd name="T22" fmla="*/ 2147483647 w 566"/>
              <a:gd name="T23" fmla="*/ 2147483647 h 373"/>
              <a:gd name="T24" fmla="*/ 2147483647 w 566"/>
              <a:gd name="T25" fmla="*/ 2147483647 h 373"/>
              <a:gd name="T26" fmla="*/ 2147483647 w 566"/>
              <a:gd name="T27" fmla="*/ 2147483647 h 373"/>
              <a:gd name="T28" fmla="*/ 2147483647 w 566"/>
              <a:gd name="T29" fmla="*/ 2147483647 h 373"/>
              <a:gd name="T30" fmla="*/ 2147483647 w 566"/>
              <a:gd name="T31" fmla="*/ 2147483647 h 3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6"/>
              <a:gd name="T49" fmla="*/ 0 h 373"/>
              <a:gd name="T50" fmla="*/ 566 w 566"/>
              <a:gd name="T51" fmla="*/ 373 h 37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6" h="373">
                <a:moveTo>
                  <a:pt x="8" y="306"/>
                </a:moveTo>
                <a:cubicBezTo>
                  <a:pt x="16" y="325"/>
                  <a:pt x="64" y="334"/>
                  <a:pt x="99" y="344"/>
                </a:cubicBezTo>
                <a:cubicBezTo>
                  <a:pt x="134" y="354"/>
                  <a:pt x="171" y="365"/>
                  <a:pt x="217" y="368"/>
                </a:cubicBezTo>
                <a:cubicBezTo>
                  <a:pt x="263" y="371"/>
                  <a:pt x="324" y="373"/>
                  <a:pt x="376" y="363"/>
                </a:cubicBezTo>
                <a:cubicBezTo>
                  <a:pt x="428" y="354"/>
                  <a:pt x="498" y="322"/>
                  <a:pt x="530" y="310"/>
                </a:cubicBezTo>
                <a:cubicBezTo>
                  <a:pt x="562" y="298"/>
                  <a:pt x="566" y="303"/>
                  <a:pt x="566" y="291"/>
                </a:cubicBezTo>
                <a:cubicBezTo>
                  <a:pt x="566" y="279"/>
                  <a:pt x="551" y="263"/>
                  <a:pt x="530" y="240"/>
                </a:cubicBezTo>
                <a:cubicBezTo>
                  <a:pt x="509" y="217"/>
                  <a:pt x="468" y="178"/>
                  <a:pt x="440" y="153"/>
                </a:cubicBezTo>
                <a:cubicBezTo>
                  <a:pt x="412" y="128"/>
                  <a:pt x="390" y="106"/>
                  <a:pt x="363" y="88"/>
                </a:cubicBezTo>
                <a:cubicBezTo>
                  <a:pt x="336" y="70"/>
                  <a:pt x="313" y="59"/>
                  <a:pt x="275" y="47"/>
                </a:cubicBezTo>
                <a:cubicBezTo>
                  <a:pt x="237" y="35"/>
                  <a:pt x="167" y="21"/>
                  <a:pt x="137" y="15"/>
                </a:cubicBezTo>
                <a:cubicBezTo>
                  <a:pt x="107" y="9"/>
                  <a:pt x="102" y="0"/>
                  <a:pt x="95" y="11"/>
                </a:cubicBezTo>
                <a:cubicBezTo>
                  <a:pt x="88" y="22"/>
                  <a:pt x="98" y="54"/>
                  <a:pt x="95" y="79"/>
                </a:cubicBezTo>
                <a:cubicBezTo>
                  <a:pt x="92" y="104"/>
                  <a:pt x="84" y="136"/>
                  <a:pt x="77" y="161"/>
                </a:cubicBezTo>
                <a:cubicBezTo>
                  <a:pt x="69" y="186"/>
                  <a:pt x="60" y="204"/>
                  <a:pt x="49" y="228"/>
                </a:cubicBezTo>
                <a:cubicBezTo>
                  <a:pt x="38" y="252"/>
                  <a:pt x="0" y="287"/>
                  <a:pt x="8" y="306"/>
                </a:cubicBezTo>
                <a:close/>
              </a:path>
            </a:pathLst>
          </a:custGeom>
          <a:pattFill prst="lgConfetti">
            <a:fgClr>
              <a:srgbClr val="0000FF"/>
            </a:fgClr>
            <a:bgClr>
              <a:srgbClr val="FFFFFF"/>
            </a:bgClr>
          </a:pattFill>
          <a:ln w="3175" cmpd="sng">
            <a:solidFill>
              <a:schemeClr val="tx1"/>
            </a:solidFill>
            <a:round/>
            <a:headEnd/>
            <a:tailEnd/>
          </a:ln>
        </p:spPr>
        <p:txBody>
          <a:bodyPr/>
          <a:lstStyle/>
          <a:p>
            <a:endParaRPr lang="es-CO">
              <a:latin typeface="Snap ITC" panose="04040A07060A02020202" pitchFamily="82" charset="0"/>
            </a:endParaRPr>
          </a:p>
        </p:txBody>
      </p:sp>
      <p:sp>
        <p:nvSpPr>
          <p:cNvPr id="11" name="Freeform 25" descr="Confeti grande"/>
          <p:cNvSpPr>
            <a:spLocks/>
          </p:cNvSpPr>
          <p:nvPr/>
        </p:nvSpPr>
        <p:spPr bwMode="auto">
          <a:xfrm>
            <a:off x="1331913" y="476250"/>
            <a:ext cx="574675" cy="762000"/>
          </a:xfrm>
          <a:custGeom>
            <a:avLst/>
            <a:gdLst>
              <a:gd name="T0" fmla="*/ 2147483647 w 448"/>
              <a:gd name="T1" fmla="*/ 2147483647 h 617"/>
              <a:gd name="T2" fmla="*/ 2147483647 w 448"/>
              <a:gd name="T3" fmla="*/ 2147483647 h 617"/>
              <a:gd name="T4" fmla="*/ 2147483647 w 448"/>
              <a:gd name="T5" fmla="*/ 2147483647 h 617"/>
              <a:gd name="T6" fmla="*/ 2147483647 w 448"/>
              <a:gd name="T7" fmla="*/ 2147483647 h 617"/>
              <a:gd name="T8" fmla="*/ 2147483647 w 448"/>
              <a:gd name="T9" fmla="*/ 2147483647 h 617"/>
              <a:gd name="T10" fmla="*/ 2147483647 w 448"/>
              <a:gd name="T11" fmla="*/ 2147483647 h 617"/>
              <a:gd name="T12" fmla="*/ 2147483647 w 448"/>
              <a:gd name="T13" fmla="*/ 2147483647 h 617"/>
              <a:gd name="T14" fmla="*/ 2147483647 w 448"/>
              <a:gd name="T15" fmla="*/ 2147483647 h 617"/>
              <a:gd name="T16" fmla="*/ 2147483647 w 448"/>
              <a:gd name="T17" fmla="*/ 2147483647 h 617"/>
              <a:gd name="T18" fmla="*/ 2147483647 w 448"/>
              <a:gd name="T19" fmla="*/ 2147483647 h 617"/>
              <a:gd name="T20" fmla="*/ 2147483647 w 448"/>
              <a:gd name="T21" fmla="*/ 2147483647 h 617"/>
              <a:gd name="T22" fmla="*/ 2147483647 w 448"/>
              <a:gd name="T23" fmla="*/ 2147483647 h 617"/>
              <a:gd name="T24" fmla="*/ 2147483647 w 448"/>
              <a:gd name="T25" fmla="*/ 2147483647 h 617"/>
              <a:gd name="T26" fmla="*/ 2147483647 w 448"/>
              <a:gd name="T27" fmla="*/ 2147483647 h 617"/>
              <a:gd name="T28" fmla="*/ 2147483647 w 448"/>
              <a:gd name="T29" fmla="*/ 2147483647 h 6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8"/>
              <a:gd name="T46" fmla="*/ 0 h 617"/>
              <a:gd name="T47" fmla="*/ 448 w 448"/>
              <a:gd name="T48" fmla="*/ 617 h 6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8" h="617">
                <a:moveTo>
                  <a:pt x="31" y="592"/>
                </a:moveTo>
                <a:cubicBezTo>
                  <a:pt x="15" y="567"/>
                  <a:pt x="4" y="479"/>
                  <a:pt x="2" y="426"/>
                </a:cubicBezTo>
                <a:cubicBezTo>
                  <a:pt x="0" y="373"/>
                  <a:pt x="6" y="326"/>
                  <a:pt x="21" y="275"/>
                </a:cubicBezTo>
                <a:cubicBezTo>
                  <a:pt x="36" y="224"/>
                  <a:pt x="65" y="164"/>
                  <a:pt x="93" y="120"/>
                </a:cubicBezTo>
                <a:cubicBezTo>
                  <a:pt x="122" y="77"/>
                  <a:pt x="169" y="29"/>
                  <a:pt x="189" y="14"/>
                </a:cubicBezTo>
                <a:cubicBezTo>
                  <a:pt x="209" y="0"/>
                  <a:pt x="203" y="24"/>
                  <a:pt x="212" y="33"/>
                </a:cubicBezTo>
                <a:cubicBezTo>
                  <a:pt x="221" y="42"/>
                  <a:pt x="226" y="44"/>
                  <a:pt x="245" y="66"/>
                </a:cubicBezTo>
                <a:cubicBezTo>
                  <a:pt x="264" y="88"/>
                  <a:pt x="297" y="124"/>
                  <a:pt x="323" y="165"/>
                </a:cubicBezTo>
                <a:cubicBezTo>
                  <a:pt x="349" y="206"/>
                  <a:pt x="384" y="267"/>
                  <a:pt x="404" y="315"/>
                </a:cubicBezTo>
                <a:cubicBezTo>
                  <a:pt x="424" y="363"/>
                  <a:pt x="434" y="419"/>
                  <a:pt x="440" y="456"/>
                </a:cubicBezTo>
                <a:cubicBezTo>
                  <a:pt x="446" y="493"/>
                  <a:pt x="448" y="524"/>
                  <a:pt x="437" y="537"/>
                </a:cubicBezTo>
                <a:cubicBezTo>
                  <a:pt x="426" y="550"/>
                  <a:pt x="405" y="535"/>
                  <a:pt x="375" y="536"/>
                </a:cubicBezTo>
                <a:cubicBezTo>
                  <a:pt x="345" y="537"/>
                  <a:pt x="300" y="536"/>
                  <a:pt x="254" y="542"/>
                </a:cubicBezTo>
                <a:cubicBezTo>
                  <a:pt x="208" y="549"/>
                  <a:pt x="134" y="568"/>
                  <a:pt x="96" y="577"/>
                </a:cubicBezTo>
                <a:cubicBezTo>
                  <a:pt x="59" y="585"/>
                  <a:pt x="48" y="617"/>
                  <a:pt x="31" y="592"/>
                </a:cubicBezTo>
                <a:close/>
              </a:path>
            </a:pathLst>
          </a:custGeom>
          <a:pattFill prst="lgConfetti">
            <a:fgClr>
              <a:srgbClr val="0000FF"/>
            </a:fgClr>
            <a:bgClr>
              <a:srgbClr val="FFFFFF"/>
            </a:bgClr>
          </a:pattFill>
          <a:ln w="3175" cmpd="sng">
            <a:solidFill>
              <a:srgbClr val="000000"/>
            </a:solidFill>
            <a:round/>
            <a:headEnd/>
            <a:tailEnd/>
          </a:ln>
        </p:spPr>
        <p:txBody>
          <a:bodyPr/>
          <a:lstStyle/>
          <a:p>
            <a:endParaRPr lang="es-CO">
              <a:latin typeface="Snap ITC" panose="04040A07060A02020202" pitchFamily="82" charset="0"/>
            </a:endParaRPr>
          </a:p>
        </p:txBody>
      </p:sp>
      <p:sp>
        <p:nvSpPr>
          <p:cNvPr id="12" name="Text Box 29"/>
          <p:cNvSpPr txBox="1">
            <a:spLocks noChangeArrowheads="1"/>
          </p:cNvSpPr>
          <p:nvPr/>
        </p:nvSpPr>
        <p:spPr bwMode="auto">
          <a:xfrm>
            <a:off x="0" y="260350"/>
            <a:ext cx="479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b="1">
                <a:latin typeface="Snap ITC" panose="04040A07060A02020202" pitchFamily="82" charset="0"/>
              </a:rPr>
              <a:t>A</a:t>
            </a:r>
            <a:endParaRPr lang="es-ES" altLang="es-CO">
              <a:latin typeface="Snap ITC" panose="04040A07060A02020202" pitchFamily="82" charset="0"/>
            </a:endParaRPr>
          </a:p>
        </p:txBody>
      </p:sp>
      <p:sp>
        <p:nvSpPr>
          <p:cNvPr id="13" name="Text Box 30"/>
          <p:cNvSpPr txBox="1">
            <a:spLocks noChangeArrowheads="1"/>
          </p:cNvSpPr>
          <p:nvPr/>
        </p:nvSpPr>
        <p:spPr bwMode="auto">
          <a:xfrm>
            <a:off x="2771775" y="115888"/>
            <a:ext cx="4794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b="1">
                <a:latin typeface="Snap ITC" panose="04040A07060A02020202" pitchFamily="82" charset="0"/>
              </a:rPr>
              <a:t>B</a:t>
            </a:r>
            <a:endParaRPr lang="es-ES" altLang="es-CO">
              <a:latin typeface="Snap ITC" panose="04040A07060A02020202" pitchFamily="82" charset="0"/>
            </a:endParaRPr>
          </a:p>
        </p:txBody>
      </p:sp>
      <p:sp>
        <p:nvSpPr>
          <p:cNvPr id="14" name="Text Box 31"/>
          <p:cNvSpPr txBox="1">
            <a:spLocks noChangeArrowheads="1"/>
          </p:cNvSpPr>
          <p:nvPr/>
        </p:nvSpPr>
        <p:spPr bwMode="auto">
          <a:xfrm>
            <a:off x="611560" y="2132013"/>
            <a:ext cx="4794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b="1" dirty="0">
                <a:latin typeface="Snap ITC" panose="04040A07060A02020202" pitchFamily="82" charset="0"/>
              </a:rPr>
              <a:t>C</a:t>
            </a:r>
            <a:endParaRPr lang="es-ES" altLang="es-CO" dirty="0">
              <a:latin typeface="Snap ITC" panose="04040A07060A02020202" pitchFamily="82" charset="0"/>
            </a:endParaRPr>
          </a:p>
        </p:txBody>
      </p:sp>
      <p:sp>
        <p:nvSpPr>
          <p:cNvPr id="15" name="Freeform 60" descr="Confeti grande"/>
          <p:cNvSpPr>
            <a:spLocks/>
          </p:cNvSpPr>
          <p:nvPr/>
        </p:nvSpPr>
        <p:spPr bwMode="auto">
          <a:xfrm>
            <a:off x="4732338" y="2832100"/>
            <a:ext cx="873125" cy="601663"/>
          </a:xfrm>
          <a:custGeom>
            <a:avLst/>
            <a:gdLst>
              <a:gd name="T0" fmla="*/ 2147483647 w 727"/>
              <a:gd name="T1" fmla="*/ 2147483647 h 464"/>
              <a:gd name="T2" fmla="*/ 2147483647 w 727"/>
              <a:gd name="T3" fmla="*/ 2147483647 h 464"/>
              <a:gd name="T4" fmla="*/ 2147483647 w 727"/>
              <a:gd name="T5" fmla="*/ 2147483647 h 464"/>
              <a:gd name="T6" fmla="*/ 2147483647 w 727"/>
              <a:gd name="T7" fmla="*/ 2147483647 h 464"/>
              <a:gd name="T8" fmla="*/ 2147483647 w 727"/>
              <a:gd name="T9" fmla="*/ 2147483647 h 464"/>
              <a:gd name="T10" fmla="*/ 2147483647 w 727"/>
              <a:gd name="T11" fmla="*/ 2147483647 h 464"/>
              <a:gd name="T12" fmla="*/ 2147483647 w 727"/>
              <a:gd name="T13" fmla="*/ 2147483647 h 464"/>
              <a:gd name="T14" fmla="*/ 2147483647 w 727"/>
              <a:gd name="T15" fmla="*/ 2147483647 h 464"/>
              <a:gd name="T16" fmla="*/ 2147483647 w 727"/>
              <a:gd name="T17" fmla="*/ 2147483647 h 464"/>
              <a:gd name="T18" fmla="*/ 2147483647 w 727"/>
              <a:gd name="T19" fmla="*/ 2147483647 h 464"/>
              <a:gd name="T20" fmla="*/ 2147483647 w 727"/>
              <a:gd name="T21" fmla="*/ 2147483647 h 464"/>
              <a:gd name="T22" fmla="*/ 2147483647 w 727"/>
              <a:gd name="T23" fmla="*/ 2147483647 h 464"/>
              <a:gd name="T24" fmla="*/ 2147483647 w 727"/>
              <a:gd name="T25" fmla="*/ 2147483647 h 464"/>
              <a:gd name="T26" fmla="*/ 2147483647 w 727"/>
              <a:gd name="T27" fmla="*/ 2147483647 h 464"/>
              <a:gd name="T28" fmla="*/ 2147483647 w 727"/>
              <a:gd name="T29" fmla="*/ 2147483647 h 464"/>
              <a:gd name="T30" fmla="*/ 2147483647 w 727"/>
              <a:gd name="T31" fmla="*/ 2147483647 h 4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7"/>
              <a:gd name="T49" fmla="*/ 0 h 464"/>
              <a:gd name="T50" fmla="*/ 727 w 727"/>
              <a:gd name="T51" fmla="*/ 464 h 4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7" h="464">
                <a:moveTo>
                  <a:pt x="11" y="374"/>
                </a:moveTo>
                <a:cubicBezTo>
                  <a:pt x="22" y="398"/>
                  <a:pt x="74" y="414"/>
                  <a:pt x="118" y="428"/>
                </a:cubicBezTo>
                <a:cubicBezTo>
                  <a:pt x="162" y="442"/>
                  <a:pt x="213" y="454"/>
                  <a:pt x="274" y="458"/>
                </a:cubicBezTo>
                <a:cubicBezTo>
                  <a:pt x="335" y="462"/>
                  <a:pt x="415" y="464"/>
                  <a:pt x="484" y="452"/>
                </a:cubicBezTo>
                <a:cubicBezTo>
                  <a:pt x="553" y="440"/>
                  <a:pt x="649" y="399"/>
                  <a:pt x="688" y="386"/>
                </a:cubicBezTo>
                <a:cubicBezTo>
                  <a:pt x="727" y="373"/>
                  <a:pt x="719" y="387"/>
                  <a:pt x="718" y="374"/>
                </a:cubicBezTo>
                <a:cubicBezTo>
                  <a:pt x="717" y="361"/>
                  <a:pt x="706" y="338"/>
                  <a:pt x="682" y="308"/>
                </a:cubicBezTo>
                <a:cubicBezTo>
                  <a:pt x="658" y="278"/>
                  <a:pt x="610" y="227"/>
                  <a:pt x="574" y="194"/>
                </a:cubicBezTo>
                <a:cubicBezTo>
                  <a:pt x="538" y="161"/>
                  <a:pt x="503" y="132"/>
                  <a:pt x="466" y="110"/>
                </a:cubicBezTo>
                <a:cubicBezTo>
                  <a:pt x="429" y="88"/>
                  <a:pt x="399" y="75"/>
                  <a:pt x="350" y="59"/>
                </a:cubicBezTo>
                <a:cubicBezTo>
                  <a:pt x="301" y="43"/>
                  <a:pt x="212" y="22"/>
                  <a:pt x="172" y="14"/>
                </a:cubicBezTo>
                <a:cubicBezTo>
                  <a:pt x="132" y="6"/>
                  <a:pt x="122" y="0"/>
                  <a:pt x="112" y="14"/>
                </a:cubicBezTo>
                <a:cubicBezTo>
                  <a:pt x="102" y="28"/>
                  <a:pt x="116" y="67"/>
                  <a:pt x="112" y="98"/>
                </a:cubicBezTo>
                <a:cubicBezTo>
                  <a:pt x="108" y="129"/>
                  <a:pt x="98" y="169"/>
                  <a:pt x="88" y="200"/>
                </a:cubicBezTo>
                <a:cubicBezTo>
                  <a:pt x="78" y="231"/>
                  <a:pt x="65" y="255"/>
                  <a:pt x="52" y="284"/>
                </a:cubicBezTo>
                <a:cubicBezTo>
                  <a:pt x="39" y="313"/>
                  <a:pt x="0" y="350"/>
                  <a:pt x="11" y="374"/>
                </a:cubicBezTo>
                <a:close/>
              </a:path>
            </a:pathLst>
          </a:custGeom>
          <a:pattFill prst="lgConfetti">
            <a:fgClr>
              <a:srgbClr val="0000FF"/>
            </a:fgClr>
            <a:bgClr>
              <a:srgbClr val="FFFFFF"/>
            </a:bgClr>
          </a:patt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s-CO">
              <a:latin typeface="Snap ITC" panose="04040A07060A02020202" pitchFamily="82" charset="0"/>
            </a:endParaRPr>
          </a:p>
        </p:txBody>
      </p:sp>
      <p:sp>
        <p:nvSpPr>
          <p:cNvPr id="16" name="Freeform 61" descr="Confeti grande"/>
          <p:cNvSpPr>
            <a:spLocks/>
          </p:cNvSpPr>
          <p:nvPr/>
        </p:nvSpPr>
        <p:spPr bwMode="auto">
          <a:xfrm>
            <a:off x="3856038" y="2925763"/>
            <a:ext cx="860425" cy="739775"/>
          </a:xfrm>
          <a:custGeom>
            <a:avLst/>
            <a:gdLst>
              <a:gd name="T0" fmla="*/ 2147483647 w 716"/>
              <a:gd name="T1" fmla="*/ 2147483647 h 572"/>
              <a:gd name="T2" fmla="*/ 2147483647 w 716"/>
              <a:gd name="T3" fmla="*/ 2147483647 h 572"/>
              <a:gd name="T4" fmla="*/ 2147483647 w 716"/>
              <a:gd name="T5" fmla="*/ 2147483647 h 572"/>
              <a:gd name="T6" fmla="*/ 2147483647 w 716"/>
              <a:gd name="T7" fmla="*/ 2147483647 h 572"/>
              <a:gd name="T8" fmla="*/ 2147483647 w 716"/>
              <a:gd name="T9" fmla="*/ 2147483647 h 572"/>
              <a:gd name="T10" fmla="*/ 2147483647 w 716"/>
              <a:gd name="T11" fmla="*/ 2147483647 h 572"/>
              <a:gd name="T12" fmla="*/ 2147483647 w 716"/>
              <a:gd name="T13" fmla="*/ 2147483647 h 572"/>
              <a:gd name="T14" fmla="*/ 2147483647 w 716"/>
              <a:gd name="T15" fmla="*/ 2147483647 h 572"/>
              <a:gd name="T16" fmla="*/ 2147483647 w 716"/>
              <a:gd name="T17" fmla="*/ 2147483647 h 572"/>
              <a:gd name="T18" fmla="*/ 2147483647 w 716"/>
              <a:gd name="T19" fmla="*/ 2147483647 h 572"/>
              <a:gd name="T20" fmla="*/ 2147483647 w 716"/>
              <a:gd name="T21" fmla="*/ 2147483647 h 572"/>
              <a:gd name="T22" fmla="*/ 2147483647 w 716"/>
              <a:gd name="T23" fmla="*/ 2147483647 h 572"/>
              <a:gd name="T24" fmla="*/ 2147483647 w 716"/>
              <a:gd name="T25" fmla="*/ 2147483647 h 572"/>
              <a:gd name="T26" fmla="*/ 2147483647 w 716"/>
              <a:gd name="T27" fmla="*/ 2147483647 h 572"/>
              <a:gd name="T28" fmla="*/ 2147483647 w 716"/>
              <a:gd name="T29" fmla="*/ 2147483647 h 572"/>
              <a:gd name="T30" fmla="*/ 2147483647 w 716"/>
              <a:gd name="T31" fmla="*/ 2147483647 h 572"/>
              <a:gd name="T32" fmla="*/ 2147483647 w 716"/>
              <a:gd name="T33" fmla="*/ 2147483647 h 572"/>
              <a:gd name="T34" fmla="*/ 2147483647 w 716"/>
              <a:gd name="T35" fmla="*/ 2147483647 h 572"/>
              <a:gd name="T36" fmla="*/ 2147483647 w 716"/>
              <a:gd name="T37" fmla="*/ 2147483647 h 5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6"/>
              <a:gd name="T58" fmla="*/ 0 h 572"/>
              <a:gd name="T59" fmla="*/ 716 w 716"/>
              <a:gd name="T60" fmla="*/ 572 h 5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6" h="572">
                <a:moveTo>
                  <a:pt x="17" y="530"/>
                </a:moveTo>
                <a:cubicBezTo>
                  <a:pt x="0" y="506"/>
                  <a:pt x="9" y="453"/>
                  <a:pt x="11" y="422"/>
                </a:cubicBezTo>
                <a:cubicBezTo>
                  <a:pt x="13" y="391"/>
                  <a:pt x="18" y="375"/>
                  <a:pt x="32" y="341"/>
                </a:cubicBezTo>
                <a:cubicBezTo>
                  <a:pt x="46" y="307"/>
                  <a:pt x="69" y="256"/>
                  <a:pt x="97" y="218"/>
                </a:cubicBezTo>
                <a:cubicBezTo>
                  <a:pt x="125" y="180"/>
                  <a:pt x="164" y="140"/>
                  <a:pt x="199" y="110"/>
                </a:cubicBezTo>
                <a:cubicBezTo>
                  <a:pt x="234" y="80"/>
                  <a:pt x="273" y="56"/>
                  <a:pt x="307" y="38"/>
                </a:cubicBezTo>
                <a:cubicBezTo>
                  <a:pt x="341" y="20"/>
                  <a:pt x="382" y="0"/>
                  <a:pt x="403" y="2"/>
                </a:cubicBezTo>
                <a:cubicBezTo>
                  <a:pt x="424" y="4"/>
                  <a:pt x="420" y="34"/>
                  <a:pt x="431" y="53"/>
                </a:cubicBezTo>
                <a:cubicBezTo>
                  <a:pt x="442" y="72"/>
                  <a:pt x="450" y="92"/>
                  <a:pt x="469" y="116"/>
                </a:cubicBezTo>
                <a:cubicBezTo>
                  <a:pt x="488" y="140"/>
                  <a:pt x="521" y="177"/>
                  <a:pt x="547" y="200"/>
                </a:cubicBezTo>
                <a:cubicBezTo>
                  <a:pt x="573" y="223"/>
                  <a:pt x="599" y="236"/>
                  <a:pt x="625" y="254"/>
                </a:cubicBezTo>
                <a:cubicBezTo>
                  <a:pt x="651" y="272"/>
                  <a:pt x="690" y="296"/>
                  <a:pt x="703" y="308"/>
                </a:cubicBezTo>
                <a:cubicBezTo>
                  <a:pt x="716" y="320"/>
                  <a:pt x="714" y="313"/>
                  <a:pt x="704" y="326"/>
                </a:cubicBezTo>
                <a:cubicBezTo>
                  <a:pt x="694" y="339"/>
                  <a:pt x="673" y="361"/>
                  <a:pt x="643" y="386"/>
                </a:cubicBezTo>
                <a:cubicBezTo>
                  <a:pt x="613" y="411"/>
                  <a:pt x="558" y="453"/>
                  <a:pt x="523" y="476"/>
                </a:cubicBezTo>
                <a:cubicBezTo>
                  <a:pt x="488" y="499"/>
                  <a:pt x="474" y="509"/>
                  <a:pt x="433" y="524"/>
                </a:cubicBezTo>
                <a:cubicBezTo>
                  <a:pt x="392" y="539"/>
                  <a:pt x="329" y="560"/>
                  <a:pt x="275" y="566"/>
                </a:cubicBezTo>
                <a:cubicBezTo>
                  <a:pt x="221" y="572"/>
                  <a:pt x="153" y="569"/>
                  <a:pt x="110" y="563"/>
                </a:cubicBezTo>
                <a:cubicBezTo>
                  <a:pt x="67" y="557"/>
                  <a:pt x="34" y="554"/>
                  <a:pt x="17" y="530"/>
                </a:cubicBezTo>
                <a:close/>
              </a:path>
            </a:pathLst>
          </a:custGeom>
          <a:pattFill prst="lgConfetti">
            <a:fgClr>
              <a:srgbClr val="0000FF"/>
            </a:fgClr>
            <a:bgClr>
              <a:srgbClr val="FFFFFF"/>
            </a:bgClr>
          </a:pattFill>
          <a:ln w="9525">
            <a:solidFill>
              <a:srgbClr val="000000"/>
            </a:solidFill>
            <a:round/>
            <a:headEnd/>
            <a:tailEnd/>
          </a:ln>
        </p:spPr>
        <p:txBody>
          <a:bodyPr/>
          <a:lstStyle/>
          <a:p>
            <a:endParaRPr lang="es-CO">
              <a:latin typeface="Snap ITC" panose="04040A07060A02020202" pitchFamily="82" charset="0"/>
            </a:endParaRPr>
          </a:p>
        </p:txBody>
      </p:sp>
      <p:sp>
        <p:nvSpPr>
          <p:cNvPr id="17" name="Freeform 62" descr="Confeti grande"/>
          <p:cNvSpPr>
            <a:spLocks/>
          </p:cNvSpPr>
          <p:nvPr/>
        </p:nvSpPr>
        <p:spPr bwMode="auto">
          <a:xfrm>
            <a:off x="4297363" y="2165350"/>
            <a:ext cx="574675" cy="771525"/>
          </a:xfrm>
          <a:custGeom>
            <a:avLst/>
            <a:gdLst>
              <a:gd name="T0" fmla="*/ 2147483647 w 448"/>
              <a:gd name="T1" fmla="*/ 2147483647 h 617"/>
              <a:gd name="T2" fmla="*/ 2147483647 w 448"/>
              <a:gd name="T3" fmla="*/ 2147483647 h 617"/>
              <a:gd name="T4" fmla="*/ 2147483647 w 448"/>
              <a:gd name="T5" fmla="*/ 2147483647 h 617"/>
              <a:gd name="T6" fmla="*/ 2147483647 w 448"/>
              <a:gd name="T7" fmla="*/ 2147483647 h 617"/>
              <a:gd name="T8" fmla="*/ 2147483647 w 448"/>
              <a:gd name="T9" fmla="*/ 2147483647 h 617"/>
              <a:gd name="T10" fmla="*/ 2147483647 w 448"/>
              <a:gd name="T11" fmla="*/ 2147483647 h 617"/>
              <a:gd name="T12" fmla="*/ 2147483647 w 448"/>
              <a:gd name="T13" fmla="*/ 2147483647 h 617"/>
              <a:gd name="T14" fmla="*/ 2147483647 w 448"/>
              <a:gd name="T15" fmla="*/ 2147483647 h 617"/>
              <a:gd name="T16" fmla="*/ 2147483647 w 448"/>
              <a:gd name="T17" fmla="*/ 2147483647 h 617"/>
              <a:gd name="T18" fmla="*/ 2147483647 w 448"/>
              <a:gd name="T19" fmla="*/ 2147483647 h 617"/>
              <a:gd name="T20" fmla="*/ 2147483647 w 448"/>
              <a:gd name="T21" fmla="*/ 2147483647 h 617"/>
              <a:gd name="T22" fmla="*/ 2147483647 w 448"/>
              <a:gd name="T23" fmla="*/ 2147483647 h 617"/>
              <a:gd name="T24" fmla="*/ 2147483647 w 448"/>
              <a:gd name="T25" fmla="*/ 2147483647 h 617"/>
              <a:gd name="T26" fmla="*/ 2147483647 w 448"/>
              <a:gd name="T27" fmla="*/ 2147483647 h 617"/>
              <a:gd name="T28" fmla="*/ 2147483647 w 448"/>
              <a:gd name="T29" fmla="*/ 2147483647 h 6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8"/>
              <a:gd name="T46" fmla="*/ 0 h 617"/>
              <a:gd name="T47" fmla="*/ 448 w 448"/>
              <a:gd name="T48" fmla="*/ 617 h 6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8" h="617">
                <a:moveTo>
                  <a:pt x="31" y="592"/>
                </a:moveTo>
                <a:cubicBezTo>
                  <a:pt x="15" y="567"/>
                  <a:pt x="4" y="479"/>
                  <a:pt x="2" y="426"/>
                </a:cubicBezTo>
                <a:cubicBezTo>
                  <a:pt x="0" y="373"/>
                  <a:pt x="6" y="326"/>
                  <a:pt x="21" y="275"/>
                </a:cubicBezTo>
                <a:cubicBezTo>
                  <a:pt x="36" y="224"/>
                  <a:pt x="65" y="164"/>
                  <a:pt x="93" y="120"/>
                </a:cubicBezTo>
                <a:cubicBezTo>
                  <a:pt x="122" y="77"/>
                  <a:pt x="169" y="29"/>
                  <a:pt x="189" y="14"/>
                </a:cubicBezTo>
                <a:cubicBezTo>
                  <a:pt x="209" y="0"/>
                  <a:pt x="203" y="24"/>
                  <a:pt x="212" y="33"/>
                </a:cubicBezTo>
                <a:cubicBezTo>
                  <a:pt x="221" y="42"/>
                  <a:pt x="226" y="44"/>
                  <a:pt x="245" y="66"/>
                </a:cubicBezTo>
                <a:cubicBezTo>
                  <a:pt x="264" y="88"/>
                  <a:pt x="297" y="124"/>
                  <a:pt x="323" y="165"/>
                </a:cubicBezTo>
                <a:cubicBezTo>
                  <a:pt x="349" y="206"/>
                  <a:pt x="384" y="267"/>
                  <a:pt x="404" y="315"/>
                </a:cubicBezTo>
                <a:cubicBezTo>
                  <a:pt x="424" y="363"/>
                  <a:pt x="434" y="419"/>
                  <a:pt x="440" y="456"/>
                </a:cubicBezTo>
                <a:cubicBezTo>
                  <a:pt x="446" y="493"/>
                  <a:pt x="448" y="524"/>
                  <a:pt x="437" y="537"/>
                </a:cubicBezTo>
                <a:cubicBezTo>
                  <a:pt x="426" y="550"/>
                  <a:pt x="405" y="535"/>
                  <a:pt x="375" y="536"/>
                </a:cubicBezTo>
                <a:cubicBezTo>
                  <a:pt x="345" y="537"/>
                  <a:pt x="300" y="536"/>
                  <a:pt x="254" y="542"/>
                </a:cubicBezTo>
                <a:cubicBezTo>
                  <a:pt x="208" y="549"/>
                  <a:pt x="134" y="568"/>
                  <a:pt x="96" y="577"/>
                </a:cubicBezTo>
                <a:cubicBezTo>
                  <a:pt x="59" y="585"/>
                  <a:pt x="48" y="617"/>
                  <a:pt x="31" y="592"/>
                </a:cubicBezTo>
                <a:close/>
              </a:path>
            </a:pathLst>
          </a:custGeom>
          <a:pattFill prst="lgConfetti">
            <a:fgClr>
              <a:srgbClr val="0000FF"/>
            </a:fgClr>
            <a:bgClr>
              <a:srgbClr val="FFFFFF"/>
            </a:bgClr>
          </a:pattFill>
          <a:ln w="3175" cmpd="sng">
            <a:solidFill>
              <a:srgbClr val="000000"/>
            </a:solidFill>
            <a:round/>
            <a:headEnd/>
            <a:tailEnd/>
          </a:ln>
        </p:spPr>
        <p:txBody>
          <a:bodyPr/>
          <a:lstStyle/>
          <a:p>
            <a:endParaRPr lang="es-CO">
              <a:latin typeface="Snap ITC" panose="04040A07060A02020202" pitchFamily="82" charset="0"/>
            </a:endParaRPr>
          </a:p>
        </p:txBody>
      </p:sp>
      <p:sp>
        <p:nvSpPr>
          <p:cNvPr id="18" name="Oval 63"/>
          <p:cNvSpPr>
            <a:spLocks noChangeArrowheads="1"/>
          </p:cNvSpPr>
          <p:nvPr/>
        </p:nvSpPr>
        <p:spPr bwMode="auto">
          <a:xfrm>
            <a:off x="3279775" y="2035175"/>
            <a:ext cx="1587500" cy="1628775"/>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latin typeface="Snap ITC" panose="04040A07060A02020202" pitchFamily="82" charset="0"/>
            </a:endParaRPr>
          </a:p>
        </p:txBody>
      </p:sp>
      <p:sp>
        <p:nvSpPr>
          <p:cNvPr id="19" name="Oval 64"/>
          <p:cNvSpPr>
            <a:spLocks noChangeArrowheads="1"/>
          </p:cNvSpPr>
          <p:nvPr/>
        </p:nvSpPr>
        <p:spPr bwMode="auto">
          <a:xfrm>
            <a:off x="4298950" y="1955800"/>
            <a:ext cx="1695450" cy="1471613"/>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latin typeface="Snap ITC" panose="04040A07060A02020202" pitchFamily="82" charset="0"/>
            </a:endParaRPr>
          </a:p>
        </p:txBody>
      </p:sp>
      <p:sp>
        <p:nvSpPr>
          <p:cNvPr id="20" name="Oval 65"/>
          <p:cNvSpPr>
            <a:spLocks noChangeArrowheads="1"/>
          </p:cNvSpPr>
          <p:nvPr/>
        </p:nvSpPr>
        <p:spPr bwMode="auto">
          <a:xfrm>
            <a:off x="3870325" y="2840038"/>
            <a:ext cx="1771650" cy="1397000"/>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latin typeface="Snap ITC" panose="04040A07060A02020202" pitchFamily="82" charset="0"/>
            </a:endParaRPr>
          </a:p>
        </p:txBody>
      </p:sp>
      <p:sp>
        <p:nvSpPr>
          <p:cNvPr id="21" name="Text Box 66"/>
          <p:cNvSpPr txBox="1">
            <a:spLocks noChangeArrowheads="1"/>
          </p:cNvSpPr>
          <p:nvPr/>
        </p:nvSpPr>
        <p:spPr bwMode="auto">
          <a:xfrm>
            <a:off x="3119438" y="1700213"/>
            <a:ext cx="4794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b="1">
                <a:latin typeface="Snap ITC" panose="04040A07060A02020202" pitchFamily="82" charset="0"/>
              </a:rPr>
              <a:t>A</a:t>
            </a:r>
            <a:endParaRPr lang="es-ES" altLang="es-CO">
              <a:latin typeface="Snap ITC" panose="04040A07060A02020202" pitchFamily="82" charset="0"/>
            </a:endParaRPr>
          </a:p>
        </p:txBody>
      </p:sp>
      <p:sp>
        <p:nvSpPr>
          <p:cNvPr id="22" name="Text Box 67"/>
          <p:cNvSpPr txBox="1">
            <a:spLocks noChangeArrowheads="1"/>
          </p:cNvSpPr>
          <p:nvPr/>
        </p:nvSpPr>
        <p:spPr bwMode="auto">
          <a:xfrm>
            <a:off x="5964238" y="2384425"/>
            <a:ext cx="47942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b="1">
                <a:latin typeface="Snap ITC" panose="04040A07060A02020202" pitchFamily="82" charset="0"/>
              </a:rPr>
              <a:t>B</a:t>
            </a:r>
            <a:endParaRPr lang="es-ES" altLang="es-CO">
              <a:latin typeface="Snap ITC" panose="04040A07060A02020202" pitchFamily="82" charset="0"/>
            </a:endParaRPr>
          </a:p>
        </p:txBody>
      </p:sp>
      <p:sp>
        <p:nvSpPr>
          <p:cNvPr id="23" name="Text Box 68"/>
          <p:cNvSpPr txBox="1">
            <a:spLocks noChangeArrowheads="1"/>
          </p:cNvSpPr>
          <p:nvPr/>
        </p:nvSpPr>
        <p:spPr bwMode="auto">
          <a:xfrm>
            <a:off x="5491163" y="3736975"/>
            <a:ext cx="4794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b="1">
                <a:latin typeface="Snap ITC" panose="04040A07060A02020202" pitchFamily="82" charset="0"/>
              </a:rPr>
              <a:t>C</a:t>
            </a:r>
            <a:endParaRPr lang="es-ES" altLang="es-CO">
              <a:latin typeface="Snap ITC" panose="04040A07060A02020202" pitchFamily="82" charset="0"/>
            </a:endParaRPr>
          </a:p>
        </p:txBody>
      </p:sp>
      <p:sp>
        <p:nvSpPr>
          <p:cNvPr id="24" name="Freeform 71" descr="Confeti grande"/>
          <p:cNvSpPr>
            <a:spLocks/>
          </p:cNvSpPr>
          <p:nvPr/>
        </p:nvSpPr>
        <p:spPr bwMode="auto">
          <a:xfrm>
            <a:off x="1042988" y="4076700"/>
            <a:ext cx="860425" cy="739775"/>
          </a:xfrm>
          <a:custGeom>
            <a:avLst/>
            <a:gdLst>
              <a:gd name="T0" fmla="*/ 2147483647 w 716"/>
              <a:gd name="T1" fmla="*/ 2147483647 h 572"/>
              <a:gd name="T2" fmla="*/ 2147483647 w 716"/>
              <a:gd name="T3" fmla="*/ 2147483647 h 572"/>
              <a:gd name="T4" fmla="*/ 2147483647 w 716"/>
              <a:gd name="T5" fmla="*/ 2147483647 h 572"/>
              <a:gd name="T6" fmla="*/ 2147483647 w 716"/>
              <a:gd name="T7" fmla="*/ 2147483647 h 572"/>
              <a:gd name="T8" fmla="*/ 2147483647 w 716"/>
              <a:gd name="T9" fmla="*/ 2147483647 h 572"/>
              <a:gd name="T10" fmla="*/ 2147483647 w 716"/>
              <a:gd name="T11" fmla="*/ 2147483647 h 572"/>
              <a:gd name="T12" fmla="*/ 2147483647 w 716"/>
              <a:gd name="T13" fmla="*/ 2147483647 h 572"/>
              <a:gd name="T14" fmla="*/ 2147483647 w 716"/>
              <a:gd name="T15" fmla="*/ 2147483647 h 572"/>
              <a:gd name="T16" fmla="*/ 2147483647 w 716"/>
              <a:gd name="T17" fmla="*/ 2147483647 h 572"/>
              <a:gd name="T18" fmla="*/ 2147483647 w 716"/>
              <a:gd name="T19" fmla="*/ 2147483647 h 572"/>
              <a:gd name="T20" fmla="*/ 2147483647 w 716"/>
              <a:gd name="T21" fmla="*/ 2147483647 h 572"/>
              <a:gd name="T22" fmla="*/ 2147483647 w 716"/>
              <a:gd name="T23" fmla="*/ 2147483647 h 572"/>
              <a:gd name="T24" fmla="*/ 2147483647 w 716"/>
              <a:gd name="T25" fmla="*/ 2147483647 h 572"/>
              <a:gd name="T26" fmla="*/ 2147483647 w 716"/>
              <a:gd name="T27" fmla="*/ 2147483647 h 572"/>
              <a:gd name="T28" fmla="*/ 2147483647 w 716"/>
              <a:gd name="T29" fmla="*/ 2147483647 h 572"/>
              <a:gd name="T30" fmla="*/ 2147483647 w 716"/>
              <a:gd name="T31" fmla="*/ 2147483647 h 572"/>
              <a:gd name="T32" fmla="*/ 2147483647 w 716"/>
              <a:gd name="T33" fmla="*/ 2147483647 h 572"/>
              <a:gd name="T34" fmla="*/ 2147483647 w 716"/>
              <a:gd name="T35" fmla="*/ 2147483647 h 572"/>
              <a:gd name="T36" fmla="*/ 2147483647 w 716"/>
              <a:gd name="T37" fmla="*/ 2147483647 h 5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6"/>
              <a:gd name="T58" fmla="*/ 0 h 572"/>
              <a:gd name="T59" fmla="*/ 716 w 716"/>
              <a:gd name="T60" fmla="*/ 572 h 5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6" h="572">
                <a:moveTo>
                  <a:pt x="17" y="530"/>
                </a:moveTo>
                <a:cubicBezTo>
                  <a:pt x="0" y="506"/>
                  <a:pt x="9" y="453"/>
                  <a:pt x="11" y="422"/>
                </a:cubicBezTo>
                <a:cubicBezTo>
                  <a:pt x="13" y="391"/>
                  <a:pt x="18" y="375"/>
                  <a:pt x="32" y="341"/>
                </a:cubicBezTo>
                <a:cubicBezTo>
                  <a:pt x="46" y="307"/>
                  <a:pt x="69" y="256"/>
                  <a:pt x="97" y="218"/>
                </a:cubicBezTo>
                <a:cubicBezTo>
                  <a:pt x="125" y="180"/>
                  <a:pt x="164" y="140"/>
                  <a:pt x="199" y="110"/>
                </a:cubicBezTo>
                <a:cubicBezTo>
                  <a:pt x="234" y="80"/>
                  <a:pt x="273" y="56"/>
                  <a:pt x="307" y="38"/>
                </a:cubicBezTo>
                <a:cubicBezTo>
                  <a:pt x="341" y="20"/>
                  <a:pt x="382" y="0"/>
                  <a:pt x="403" y="2"/>
                </a:cubicBezTo>
                <a:cubicBezTo>
                  <a:pt x="424" y="4"/>
                  <a:pt x="420" y="34"/>
                  <a:pt x="431" y="53"/>
                </a:cubicBezTo>
                <a:cubicBezTo>
                  <a:pt x="442" y="72"/>
                  <a:pt x="450" y="92"/>
                  <a:pt x="469" y="116"/>
                </a:cubicBezTo>
                <a:cubicBezTo>
                  <a:pt x="488" y="140"/>
                  <a:pt x="521" y="177"/>
                  <a:pt x="547" y="200"/>
                </a:cubicBezTo>
                <a:cubicBezTo>
                  <a:pt x="573" y="223"/>
                  <a:pt x="599" y="236"/>
                  <a:pt x="625" y="254"/>
                </a:cubicBezTo>
                <a:cubicBezTo>
                  <a:pt x="651" y="272"/>
                  <a:pt x="690" y="296"/>
                  <a:pt x="703" y="308"/>
                </a:cubicBezTo>
                <a:cubicBezTo>
                  <a:pt x="716" y="320"/>
                  <a:pt x="714" y="313"/>
                  <a:pt x="704" y="326"/>
                </a:cubicBezTo>
                <a:cubicBezTo>
                  <a:pt x="694" y="339"/>
                  <a:pt x="673" y="361"/>
                  <a:pt x="643" y="386"/>
                </a:cubicBezTo>
                <a:cubicBezTo>
                  <a:pt x="613" y="411"/>
                  <a:pt x="558" y="453"/>
                  <a:pt x="523" y="476"/>
                </a:cubicBezTo>
                <a:cubicBezTo>
                  <a:pt x="488" y="499"/>
                  <a:pt x="474" y="509"/>
                  <a:pt x="433" y="524"/>
                </a:cubicBezTo>
                <a:cubicBezTo>
                  <a:pt x="392" y="539"/>
                  <a:pt x="329" y="560"/>
                  <a:pt x="275" y="566"/>
                </a:cubicBezTo>
                <a:cubicBezTo>
                  <a:pt x="221" y="572"/>
                  <a:pt x="153" y="569"/>
                  <a:pt x="110" y="563"/>
                </a:cubicBezTo>
                <a:cubicBezTo>
                  <a:pt x="67" y="557"/>
                  <a:pt x="34" y="554"/>
                  <a:pt x="17" y="530"/>
                </a:cubicBezTo>
                <a:close/>
              </a:path>
            </a:pathLst>
          </a:custGeom>
          <a:pattFill prst="lgConfetti">
            <a:fgClr>
              <a:srgbClr val="0000FF"/>
            </a:fgClr>
            <a:bgClr>
              <a:srgbClr val="FFFFFF"/>
            </a:bgClr>
          </a:pattFill>
          <a:ln w="9525">
            <a:solidFill>
              <a:srgbClr val="000000"/>
            </a:solidFill>
            <a:round/>
            <a:headEnd/>
            <a:tailEnd/>
          </a:ln>
        </p:spPr>
        <p:txBody>
          <a:bodyPr/>
          <a:lstStyle/>
          <a:p>
            <a:endParaRPr lang="es-CO">
              <a:latin typeface="Snap ITC" panose="04040A07060A02020202" pitchFamily="82" charset="0"/>
            </a:endParaRPr>
          </a:p>
        </p:txBody>
      </p:sp>
      <p:sp>
        <p:nvSpPr>
          <p:cNvPr id="25" name="Text Box 76"/>
          <p:cNvSpPr txBox="1">
            <a:spLocks noChangeArrowheads="1"/>
          </p:cNvSpPr>
          <p:nvPr/>
        </p:nvSpPr>
        <p:spPr bwMode="auto">
          <a:xfrm>
            <a:off x="107504" y="3068960"/>
            <a:ext cx="479425"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b="1" dirty="0">
                <a:latin typeface="Snap ITC" panose="04040A07060A02020202" pitchFamily="82" charset="0"/>
              </a:rPr>
              <a:t>A</a:t>
            </a:r>
            <a:endParaRPr lang="es-ES" altLang="es-CO" dirty="0">
              <a:latin typeface="Snap ITC" panose="04040A07060A02020202" pitchFamily="82" charset="0"/>
            </a:endParaRPr>
          </a:p>
        </p:txBody>
      </p:sp>
      <p:sp>
        <p:nvSpPr>
          <p:cNvPr id="26" name="Text Box 77"/>
          <p:cNvSpPr txBox="1">
            <a:spLocks noChangeArrowheads="1"/>
          </p:cNvSpPr>
          <p:nvPr/>
        </p:nvSpPr>
        <p:spPr bwMode="auto">
          <a:xfrm>
            <a:off x="1727200" y="2636838"/>
            <a:ext cx="479425"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b="1">
                <a:latin typeface="Snap ITC" panose="04040A07060A02020202" pitchFamily="82" charset="0"/>
              </a:rPr>
              <a:t>B</a:t>
            </a:r>
            <a:endParaRPr lang="es-ES" altLang="es-CO">
              <a:latin typeface="Snap ITC" panose="04040A07060A02020202" pitchFamily="82" charset="0"/>
            </a:endParaRPr>
          </a:p>
        </p:txBody>
      </p:sp>
      <p:sp>
        <p:nvSpPr>
          <p:cNvPr id="27" name="Text Box 78"/>
          <p:cNvSpPr txBox="1">
            <a:spLocks noChangeArrowheads="1"/>
          </p:cNvSpPr>
          <p:nvPr/>
        </p:nvSpPr>
        <p:spPr bwMode="auto">
          <a:xfrm>
            <a:off x="900113" y="5070698"/>
            <a:ext cx="4794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b="1">
                <a:latin typeface="Snap ITC" panose="04040A07060A02020202" pitchFamily="82" charset="0"/>
              </a:rPr>
              <a:t>C</a:t>
            </a:r>
            <a:endParaRPr lang="es-ES" altLang="es-CO">
              <a:latin typeface="Snap ITC" panose="04040A07060A02020202" pitchFamily="82" charset="0"/>
            </a:endParaRPr>
          </a:p>
        </p:txBody>
      </p:sp>
      <p:sp>
        <p:nvSpPr>
          <p:cNvPr id="28" name="Oval 74"/>
          <p:cNvSpPr>
            <a:spLocks noChangeArrowheads="1"/>
          </p:cNvSpPr>
          <p:nvPr/>
        </p:nvSpPr>
        <p:spPr bwMode="auto">
          <a:xfrm>
            <a:off x="1476375" y="3103563"/>
            <a:ext cx="1695450" cy="1471612"/>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latin typeface="Snap ITC" panose="04040A07060A02020202" pitchFamily="82" charset="0"/>
            </a:endParaRPr>
          </a:p>
        </p:txBody>
      </p:sp>
      <p:sp>
        <p:nvSpPr>
          <p:cNvPr id="29" name="Oval 90"/>
          <p:cNvSpPr>
            <a:spLocks noChangeArrowheads="1"/>
          </p:cNvSpPr>
          <p:nvPr/>
        </p:nvSpPr>
        <p:spPr bwMode="auto">
          <a:xfrm>
            <a:off x="6011863" y="403225"/>
            <a:ext cx="1587500" cy="1628775"/>
          </a:xfrm>
          <a:prstGeom prst="ellipse">
            <a:avLst/>
          </a:prstGeom>
          <a:solidFill>
            <a:schemeClr val="bg1"/>
          </a:solidFill>
          <a:ln w="9525">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latin typeface="Snap ITC" panose="04040A07060A02020202" pitchFamily="82" charset="0"/>
            </a:endParaRPr>
          </a:p>
        </p:txBody>
      </p:sp>
      <p:sp>
        <p:nvSpPr>
          <p:cNvPr id="30" name="Oval 8"/>
          <p:cNvSpPr>
            <a:spLocks noChangeArrowheads="1"/>
          </p:cNvSpPr>
          <p:nvPr/>
        </p:nvSpPr>
        <p:spPr bwMode="auto">
          <a:xfrm>
            <a:off x="6011863" y="403225"/>
            <a:ext cx="1587500" cy="1628775"/>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latin typeface="Snap ITC" panose="04040A07060A02020202" pitchFamily="82" charset="0"/>
            </a:endParaRPr>
          </a:p>
        </p:txBody>
      </p:sp>
      <p:sp>
        <p:nvSpPr>
          <p:cNvPr id="31" name="Oval 9"/>
          <p:cNvSpPr>
            <a:spLocks noChangeArrowheads="1"/>
          </p:cNvSpPr>
          <p:nvPr/>
        </p:nvSpPr>
        <p:spPr bwMode="auto">
          <a:xfrm>
            <a:off x="7010400" y="334963"/>
            <a:ext cx="1695450" cy="1471612"/>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latin typeface="Snap ITC" panose="04040A07060A02020202" pitchFamily="82" charset="0"/>
            </a:endParaRPr>
          </a:p>
        </p:txBody>
      </p:sp>
      <p:sp>
        <p:nvSpPr>
          <p:cNvPr id="32" name="Oval 10"/>
          <p:cNvSpPr>
            <a:spLocks noChangeArrowheads="1"/>
          </p:cNvSpPr>
          <p:nvPr/>
        </p:nvSpPr>
        <p:spPr bwMode="auto">
          <a:xfrm>
            <a:off x="6624638" y="1239838"/>
            <a:ext cx="1771650" cy="1397000"/>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latin typeface="Snap ITC" panose="04040A07060A02020202" pitchFamily="82" charset="0"/>
            </a:endParaRPr>
          </a:p>
        </p:txBody>
      </p:sp>
      <p:sp>
        <p:nvSpPr>
          <p:cNvPr id="33" name="Oval 28"/>
          <p:cNvSpPr>
            <a:spLocks noChangeArrowheads="1"/>
          </p:cNvSpPr>
          <p:nvPr/>
        </p:nvSpPr>
        <p:spPr bwMode="auto">
          <a:xfrm>
            <a:off x="900113" y="1160463"/>
            <a:ext cx="1770062" cy="1377950"/>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latin typeface="Snap ITC" panose="04040A07060A02020202" pitchFamily="82" charset="0"/>
            </a:endParaRPr>
          </a:p>
        </p:txBody>
      </p:sp>
      <p:sp>
        <p:nvSpPr>
          <p:cNvPr id="34" name="Oval 57"/>
          <p:cNvSpPr>
            <a:spLocks noChangeArrowheads="1"/>
          </p:cNvSpPr>
          <p:nvPr/>
        </p:nvSpPr>
        <p:spPr bwMode="auto">
          <a:xfrm>
            <a:off x="900113" y="1160463"/>
            <a:ext cx="1770062" cy="1377950"/>
          </a:xfrm>
          <a:prstGeom prst="ellipse">
            <a:avLst/>
          </a:prstGeom>
          <a:solidFill>
            <a:schemeClr val="bg1"/>
          </a:solidFill>
          <a:ln w="19050">
            <a:solidFill>
              <a:schemeClr val="tx1"/>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latin typeface="Snap ITC" panose="04040A07060A02020202" pitchFamily="82" charset="0"/>
            </a:endParaRPr>
          </a:p>
        </p:txBody>
      </p:sp>
      <p:sp>
        <p:nvSpPr>
          <p:cNvPr id="35" name="Oval 27"/>
          <p:cNvSpPr>
            <a:spLocks noChangeArrowheads="1"/>
          </p:cNvSpPr>
          <p:nvPr/>
        </p:nvSpPr>
        <p:spPr bwMode="auto">
          <a:xfrm>
            <a:off x="1322388" y="261938"/>
            <a:ext cx="1693862" cy="1450975"/>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latin typeface="Snap ITC" panose="04040A07060A02020202" pitchFamily="82" charset="0"/>
            </a:endParaRPr>
          </a:p>
        </p:txBody>
      </p:sp>
      <p:sp>
        <p:nvSpPr>
          <p:cNvPr id="36" name="Oval 26"/>
          <p:cNvSpPr>
            <a:spLocks noChangeArrowheads="1"/>
          </p:cNvSpPr>
          <p:nvPr/>
        </p:nvSpPr>
        <p:spPr bwMode="auto">
          <a:xfrm>
            <a:off x="303213" y="339725"/>
            <a:ext cx="1587500" cy="1606550"/>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latin typeface="Snap ITC" panose="04040A07060A02020202" pitchFamily="82" charset="0"/>
            </a:endParaRPr>
          </a:p>
        </p:txBody>
      </p:sp>
      <p:sp>
        <p:nvSpPr>
          <p:cNvPr id="37" name="Text Box 91"/>
          <p:cNvSpPr txBox="1">
            <a:spLocks noChangeArrowheads="1"/>
          </p:cNvSpPr>
          <p:nvPr/>
        </p:nvSpPr>
        <p:spPr bwMode="auto">
          <a:xfrm>
            <a:off x="3222625" y="692150"/>
            <a:ext cx="2635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400" b="1" dirty="0">
                <a:latin typeface="Snap ITC" panose="04040A07060A02020202" pitchFamily="82" charset="0"/>
              </a:rPr>
              <a:t>[(A </a:t>
            </a:r>
            <a:r>
              <a:rPr lang="es-ES" altLang="es-CO" sz="2400" b="1" dirty="0">
                <a:latin typeface="Snap ITC" panose="04040A07060A02020202" pitchFamily="82" charset="0"/>
                <a:sym typeface="Symbol" pitchFamily="18" charset="2"/>
              </a:rPr>
              <a:t> </a:t>
            </a:r>
            <a:r>
              <a:rPr lang="es-ES" altLang="es-CO" sz="2400" b="1" dirty="0">
                <a:latin typeface="Snap ITC" panose="04040A07060A02020202" pitchFamily="82" charset="0"/>
                <a:sym typeface="simbolo"/>
              </a:rPr>
              <a:t>B) – C]</a:t>
            </a:r>
          </a:p>
        </p:txBody>
      </p:sp>
      <p:sp>
        <p:nvSpPr>
          <p:cNvPr id="38" name="Oval 73"/>
          <p:cNvSpPr>
            <a:spLocks noChangeArrowheads="1"/>
          </p:cNvSpPr>
          <p:nvPr/>
        </p:nvSpPr>
        <p:spPr bwMode="auto">
          <a:xfrm>
            <a:off x="447675" y="3187700"/>
            <a:ext cx="1587500" cy="1628775"/>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latin typeface="Snap ITC" panose="04040A07060A02020202" pitchFamily="82" charset="0"/>
            </a:endParaRPr>
          </a:p>
        </p:txBody>
      </p:sp>
      <p:sp>
        <p:nvSpPr>
          <p:cNvPr id="39" name="Oval 75"/>
          <p:cNvSpPr>
            <a:spLocks noChangeArrowheads="1"/>
          </p:cNvSpPr>
          <p:nvPr/>
        </p:nvSpPr>
        <p:spPr bwMode="auto">
          <a:xfrm>
            <a:off x="1038225" y="3992563"/>
            <a:ext cx="1771650" cy="1397000"/>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latin typeface="Snap ITC" panose="04040A07060A02020202" pitchFamily="82" charset="0"/>
            </a:endParaRPr>
          </a:p>
        </p:txBody>
      </p:sp>
      <p:sp>
        <p:nvSpPr>
          <p:cNvPr id="40" name="Text Box 92"/>
          <p:cNvSpPr txBox="1">
            <a:spLocks noChangeArrowheads="1"/>
          </p:cNvSpPr>
          <p:nvPr/>
        </p:nvSpPr>
        <p:spPr bwMode="auto">
          <a:xfrm>
            <a:off x="6516688" y="2744788"/>
            <a:ext cx="26273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400" b="1" dirty="0">
                <a:latin typeface="Snap ITC" panose="04040A07060A02020202" pitchFamily="82" charset="0"/>
              </a:rPr>
              <a:t>[(B </a:t>
            </a:r>
            <a:r>
              <a:rPr lang="es-ES" altLang="es-CO" sz="2400" b="1" dirty="0">
                <a:latin typeface="Snap ITC" panose="04040A07060A02020202" pitchFamily="82" charset="0"/>
                <a:sym typeface="Symbol" pitchFamily="18" charset="2"/>
              </a:rPr>
              <a:t> </a:t>
            </a:r>
            <a:r>
              <a:rPr lang="es-ES" altLang="es-CO" sz="2400" b="1" dirty="0">
                <a:latin typeface="Snap ITC" panose="04040A07060A02020202" pitchFamily="82" charset="0"/>
                <a:sym typeface="simbolo"/>
              </a:rPr>
              <a:t>C) – A]</a:t>
            </a:r>
          </a:p>
        </p:txBody>
      </p:sp>
      <p:sp>
        <p:nvSpPr>
          <p:cNvPr id="41" name="Text Box 93"/>
          <p:cNvSpPr txBox="1">
            <a:spLocks noChangeArrowheads="1"/>
          </p:cNvSpPr>
          <p:nvPr/>
        </p:nvSpPr>
        <p:spPr bwMode="auto">
          <a:xfrm>
            <a:off x="2808288" y="4724400"/>
            <a:ext cx="2797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400" b="1" dirty="0">
                <a:latin typeface="Snap ITC" panose="04040A07060A02020202" pitchFamily="82" charset="0"/>
                <a:sym typeface="simbolo"/>
              </a:rPr>
              <a:t> </a:t>
            </a:r>
            <a:r>
              <a:rPr lang="es-ES" altLang="es-CO" sz="2400" b="1" dirty="0">
                <a:latin typeface="Snap ITC" panose="04040A07060A02020202" pitchFamily="82" charset="0"/>
              </a:rPr>
              <a:t>[(A </a:t>
            </a:r>
            <a:r>
              <a:rPr lang="es-ES" altLang="es-CO" sz="2400" b="1" dirty="0">
                <a:latin typeface="Snap ITC" panose="04040A07060A02020202" pitchFamily="82" charset="0"/>
                <a:sym typeface="Symbol" pitchFamily="18" charset="2"/>
              </a:rPr>
              <a:t> </a:t>
            </a:r>
            <a:r>
              <a:rPr lang="es-ES" altLang="es-CO" sz="2400" b="1" dirty="0">
                <a:latin typeface="Snap ITC" panose="04040A07060A02020202" pitchFamily="82" charset="0"/>
                <a:sym typeface="simbolo"/>
              </a:rPr>
              <a:t>C) – B]</a:t>
            </a:r>
          </a:p>
        </p:txBody>
      </p:sp>
      <p:sp>
        <p:nvSpPr>
          <p:cNvPr id="42" name="Text Box 95"/>
          <p:cNvSpPr txBox="1">
            <a:spLocks noChangeArrowheads="1"/>
          </p:cNvSpPr>
          <p:nvPr/>
        </p:nvSpPr>
        <p:spPr bwMode="auto">
          <a:xfrm>
            <a:off x="2916238" y="5837238"/>
            <a:ext cx="576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sym typeface="Symbol" pitchFamily="18" charset="2"/>
              </a:rPr>
              <a:t></a:t>
            </a:r>
            <a:r>
              <a:rPr lang="es-ES" altLang="es-CO" b="1">
                <a:latin typeface="Snap ITC" panose="04040A07060A02020202" pitchFamily="82" charset="0"/>
                <a:sym typeface="simbolo"/>
              </a:rPr>
              <a:t> </a:t>
            </a:r>
          </a:p>
        </p:txBody>
      </p:sp>
      <p:sp>
        <p:nvSpPr>
          <p:cNvPr id="43" name="Text Box 96"/>
          <p:cNvSpPr txBox="1">
            <a:spLocks noChangeArrowheads="1"/>
          </p:cNvSpPr>
          <p:nvPr/>
        </p:nvSpPr>
        <p:spPr bwMode="auto">
          <a:xfrm>
            <a:off x="6084888" y="5805488"/>
            <a:ext cx="5762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a:latin typeface="Snap ITC" panose="04040A07060A02020202" pitchFamily="82" charset="0"/>
                <a:sym typeface="Symbol" pitchFamily="18" charset="2"/>
              </a:rPr>
              <a:t></a:t>
            </a:r>
            <a:endParaRPr lang="es-ES" altLang="es-CO" b="1">
              <a:latin typeface="Snap ITC" panose="04040A07060A02020202" pitchFamily="82" charset="0"/>
              <a:sym typeface="simbolo"/>
            </a:endParaRPr>
          </a:p>
        </p:txBody>
      </p:sp>
      <p:sp>
        <p:nvSpPr>
          <p:cNvPr id="44" name="AutoShape 97"/>
          <p:cNvSpPr>
            <a:spLocks noChangeArrowheads="1"/>
          </p:cNvSpPr>
          <p:nvPr/>
        </p:nvSpPr>
        <p:spPr bwMode="auto">
          <a:xfrm rot="5400000">
            <a:off x="4103688" y="1522413"/>
            <a:ext cx="865187" cy="287337"/>
          </a:xfrm>
          <a:prstGeom prst="rightArrow">
            <a:avLst>
              <a:gd name="adj1" fmla="val 50000"/>
              <a:gd name="adj2" fmla="val 75276"/>
            </a:avLst>
          </a:prstGeom>
          <a:solidFill>
            <a:srgbClr val="E71505"/>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latin typeface="Snap ITC" panose="04040A07060A02020202" pitchFamily="82" charset="0"/>
            </a:endParaRPr>
          </a:p>
        </p:txBody>
      </p:sp>
      <p:sp>
        <p:nvSpPr>
          <p:cNvPr id="45" name="AutoShape 98"/>
          <p:cNvSpPr>
            <a:spLocks noChangeArrowheads="1"/>
          </p:cNvSpPr>
          <p:nvPr/>
        </p:nvSpPr>
        <p:spPr bwMode="auto">
          <a:xfrm rot="10800000">
            <a:off x="5724525" y="3213100"/>
            <a:ext cx="865188" cy="287338"/>
          </a:xfrm>
          <a:prstGeom prst="rightArrow">
            <a:avLst>
              <a:gd name="adj1" fmla="val 50000"/>
              <a:gd name="adj2" fmla="val 75276"/>
            </a:avLst>
          </a:prstGeom>
          <a:solidFill>
            <a:srgbClr val="E71505"/>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latin typeface="Snap ITC" panose="04040A07060A02020202" pitchFamily="82" charset="0"/>
            </a:endParaRPr>
          </a:p>
        </p:txBody>
      </p:sp>
      <p:sp>
        <p:nvSpPr>
          <p:cNvPr id="46" name="AutoShape 99"/>
          <p:cNvSpPr>
            <a:spLocks noChangeArrowheads="1"/>
          </p:cNvSpPr>
          <p:nvPr/>
        </p:nvSpPr>
        <p:spPr bwMode="auto">
          <a:xfrm rot="17459891">
            <a:off x="3107532" y="4166394"/>
            <a:ext cx="1081087" cy="250825"/>
          </a:xfrm>
          <a:prstGeom prst="rightArrow">
            <a:avLst>
              <a:gd name="adj1" fmla="val 50000"/>
              <a:gd name="adj2" fmla="val 107753"/>
            </a:avLst>
          </a:prstGeom>
          <a:solidFill>
            <a:srgbClr val="E71505"/>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latin typeface="Snap ITC" panose="04040A07060A02020202" pitchFamily="82" charset="0"/>
            </a:endParaRPr>
          </a:p>
        </p:txBody>
      </p:sp>
    </p:spTree>
    <p:extLst>
      <p:ext uri="{BB962C8B-B14F-4D97-AF65-F5344CB8AC3E}">
        <p14:creationId xmlns:p14="http://schemas.microsoft.com/office/powerpoint/2010/main" val="284285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up)">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down)">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2000"/>
                                        <p:tgtEl>
                                          <p:spTgt spid="37"/>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up)">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down)">
                                      <p:cBhvr>
                                        <p:cTn id="52" dur="500"/>
                                        <p:tgtEl>
                                          <p:spTgt spid="3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down)">
                                      <p:cBhvr>
                                        <p:cTn id="55" dur="500"/>
                                        <p:tgtEl>
                                          <p:spTgt spid="39"/>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down)">
                                      <p:cBhvr>
                                        <p:cTn id="58" dur="500"/>
                                        <p:tgtEl>
                                          <p:spTgt spid="2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par>
                          <p:cTn id="63" fill="hold">
                            <p:stCondLst>
                              <p:cond delay="1000"/>
                            </p:stCondLst>
                            <p:childTnLst>
                              <p:par>
                                <p:cTn id="64" presetID="10" presetClass="entr" presetSubtype="0"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wipe(down)">
                                      <p:cBhvr>
                                        <p:cTn id="75" dur="500"/>
                                        <p:tgtEl>
                                          <p:spTgt spid="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down)">
                                      <p:cBhvr>
                                        <p:cTn id="80" dur="500"/>
                                        <p:tgtEl>
                                          <p:spTgt spid="4"/>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down)">
                                      <p:cBhvr>
                                        <p:cTn id="85" dur="500"/>
                                        <p:tgtEl>
                                          <p:spTgt spid="24"/>
                                        </p:tgtEl>
                                      </p:cBhvr>
                                    </p:animEffec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fade">
                                      <p:cBhvr>
                                        <p:cTn id="89" dur="2000"/>
                                        <p:tgtEl>
                                          <p:spTgt spid="41"/>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wipe(down)">
                                      <p:cBhvr>
                                        <p:cTn id="92" dur="5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wipe(down)">
                                      <p:cBhvr>
                                        <p:cTn id="97" dur="500"/>
                                        <p:tgtEl>
                                          <p:spTgt spid="30"/>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down)">
                                      <p:cBhvr>
                                        <p:cTn id="100" dur="500"/>
                                        <p:tgtEl>
                                          <p:spTgt spid="31"/>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wipe(down)">
                                      <p:cBhvr>
                                        <p:cTn id="103" dur="500"/>
                                        <p:tgtEl>
                                          <p:spTgt spid="32"/>
                                        </p:tgtEl>
                                      </p:cBhvr>
                                    </p:animEffec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7"/>
                                        </p:tgtEl>
                                        <p:attrNameLst>
                                          <p:attrName>style.visibility</p:attrName>
                                        </p:attrNameLst>
                                      </p:cBhvr>
                                      <p:to>
                                        <p:strVal val="visible"/>
                                      </p:to>
                                    </p:set>
                                    <p:animEffect transition="in" filter="fade">
                                      <p:cBhvr>
                                        <p:cTn id="107" dur="500"/>
                                        <p:tgtEl>
                                          <p:spTgt spid="7"/>
                                        </p:tgtEl>
                                      </p:cBhvr>
                                    </p:animEffect>
                                  </p:childTnLst>
                                </p:cTn>
                              </p:par>
                            </p:childTnLst>
                          </p:cTn>
                        </p:par>
                        <p:par>
                          <p:cTn id="108" fill="hold">
                            <p:stCondLst>
                              <p:cond delay="1000"/>
                            </p:stCondLst>
                            <p:childTnLst>
                              <p:par>
                                <p:cTn id="109" presetID="10" presetClass="entr" presetSubtype="0" fill="hold" grpId="0" nodeType="afterEffect">
                                  <p:stCondLst>
                                    <p:cond delay="0"/>
                                  </p:stCondLst>
                                  <p:childTnLst>
                                    <p:set>
                                      <p:cBhvr>
                                        <p:cTn id="110" dur="1" fill="hold">
                                          <p:stCondLst>
                                            <p:cond delay="0"/>
                                          </p:stCondLst>
                                        </p:cTn>
                                        <p:tgtEl>
                                          <p:spTgt spid="8"/>
                                        </p:tgtEl>
                                        <p:attrNameLst>
                                          <p:attrName>style.visibility</p:attrName>
                                        </p:attrNameLst>
                                      </p:cBhvr>
                                      <p:to>
                                        <p:strVal val="visible"/>
                                      </p:to>
                                    </p:set>
                                    <p:animEffect transition="in" filter="fade">
                                      <p:cBhvr>
                                        <p:cTn id="111" dur="500"/>
                                        <p:tgtEl>
                                          <p:spTgt spid="8"/>
                                        </p:tgtEl>
                                      </p:cBhvr>
                                    </p:animEffect>
                                  </p:childTnLst>
                                </p:cTn>
                              </p:par>
                            </p:childTnLst>
                          </p:cTn>
                        </p:par>
                        <p:par>
                          <p:cTn id="112" fill="hold">
                            <p:stCondLst>
                              <p:cond delay="1500"/>
                            </p:stCondLst>
                            <p:childTnLst>
                              <p:par>
                                <p:cTn id="113" presetID="10" presetClass="entr" presetSubtype="0" fill="hold" grpId="0" nodeType="afterEffect">
                                  <p:stCondLst>
                                    <p:cond delay="0"/>
                                  </p:stCondLst>
                                  <p:childTnLst>
                                    <p:set>
                                      <p:cBhvr>
                                        <p:cTn id="114" dur="1" fill="hold">
                                          <p:stCondLst>
                                            <p:cond delay="0"/>
                                          </p:stCondLst>
                                        </p:cTn>
                                        <p:tgtEl>
                                          <p:spTgt spid="9"/>
                                        </p:tgtEl>
                                        <p:attrNameLst>
                                          <p:attrName>style.visibility</p:attrName>
                                        </p:attrNameLst>
                                      </p:cBhvr>
                                      <p:to>
                                        <p:strVal val="visible"/>
                                      </p:to>
                                    </p:set>
                                    <p:animEffect transition="in" filter="fade">
                                      <p:cBhvr>
                                        <p:cTn id="115" dur="500"/>
                                        <p:tgtEl>
                                          <p:spTgt spid="9"/>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5"/>
                                        </p:tgtEl>
                                        <p:attrNameLst>
                                          <p:attrName>style.visibility</p:attrName>
                                        </p:attrNameLst>
                                      </p:cBhvr>
                                      <p:to>
                                        <p:strVal val="visible"/>
                                      </p:to>
                                    </p:set>
                                    <p:animEffect transition="in" filter="wipe(down)">
                                      <p:cBhvr>
                                        <p:cTn id="120" dur="500"/>
                                        <p:tgtEl>
                                          <p:spTgt spid="5"/>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wipe(down)">
                                      <p:cBhvr>
                                        <p:cTn id="125" dur="500"/>
                                        <p:tgtEl>
                                          <p:spTgt spid="29"/>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10"/>
                                        </p:tgtEl>
                                        <p:attrNameLst>
                                          <p:attrName>style.visibility</p:attrName>
                                        </p:attrNameLst>
                                      </p:cBhvr>
                                      <p:to>
                                        <p:strVal val="visible"/>
                                      </p:to>
                                    </p:set>
                                    <p:animEffect transition="in" filter="wipe(down)">
                                      <p:cBhvr>
                                        <p:cTn id="130" dur="500"/>
                                        <p:tgtEl>
                                          <p:spTgt spid="10"/>
                                        </p:tgtEl>
                                      </p:cBhvr>
                                    </p:animEffect>
                                  </p:childTnLst>
                                </p:cTn>
                              </p:par>
                            </p:childTnLst>
                          </p:cTn>
                        </p:par>
                        <p:par>
                          <p:cTn id="131" fill="hold">
                            <p:stCondLst>
                              <p:cond delay="500"/>
                            </p:stCondLst>
                            <p:childTnLst>
                              <p:par>
                                <p:cTn id="132" presetID="10" presetClass="entr" presetSubtype="0" fill="hold" grpId="0" nodeType="afterEffect">
                                  <p:stCondLst>
                                    <p:cond delay="0"/>
                                  </p:stCondLst>
                                  <p:childTnLst>
                                    <p:set>
                                      <p:cBhvr>
                                        <p:cTn id="133" dur="1" fill="hold">
                                          <p:stCondLst>
                                            <p:cond delay="0"/>
                                          </p:stCondLst>
                                        </p:cTn>
                                        <p:tgtEl>
                                          <p:spTgt spid="40"/>
                                        </p:tgtEl>
                                        <p:attrNameLst>
                                          <p:attrName>style.visibility</p:attrName>
                                        </p:attrNameLst>
                                      </p:cBhvr>
                                      <p:to>
                                        <p:strVal val="visible"/>
                                      </p:to>
                                    </p:set>
                                    <p:animEffect transition="in" filter="fade">
                                      <p:cBhvr>
                                        <p:cTn id="134" dur="2000"/>
                                        <p:tgtEl>
                                          <p:spTgt spid="40"/>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2" fill="hold" grpId="0" nodeType="clickEffect">
                                  <p:stCondLst>
                                    <p:cond delay="0"/>
                                  </p:stCondLst>
                                  <p:childTnLst>
                                    <p:set>
                                      <p:cBhvr>
                                        <p:cTn id="138" dur="1" fill="hold">
                                          <p:stCondLst>
                                            <p:cond delay="0"/>
                                          </p:stCondLst>
                                        </p:cTn>
                                        <p:tgtEl>
                                          <p:spTgt spid="45"/>
                                        </p:tgtEl>
                                        <p:attrNameLst>
                                          <p:attrName>style.visibility</p:attrName>
                                        </p:attrNameLst>
                                      </p:cBhvr>
                                      <p:to>
                                        <p:strVal val="visible"/>
                                      </p:to>
                                    </p:set>
                                    <p:animEffect transition="in" filter="wipe(right)">
                                      <p:cBhvr>
                                        <p:cTn id="139" dur="500"/>
                                        <p:tgtEl>
                                          <p:spTgt spid="45"/>
                                        </p:tgtEl>
                                      </p:cBhvr>
                                    </p:animEffect>
                                  </p:childTnLst>
                                </p:cTn>
                              </p:par>
                            </p:childTnLst>
                          </p:cTn>
                        </p:par>
                        <p:par>
                          <p:cTn id="140" fill="hold">
                            <p:stCondLst>
                              <p:cond delay="500"/>
                            </p:stCondLst>
                            <p:childTnLst>
                              <p:par>
                                <p:cTn id="141" presetID="22" presetClass="entr" presetSubtype="8" fill="hold" grpId="0" nodeType="afterEffect">
                                  <p:stCondLst>
                                    <p:cond delay="0"/>
                                  </p:stCondLst>
                                  <p:childTnLst>
                                    <p:set>
                                      <p:cBhvr>
                                        <p:cTn id="142" dur="1" fill="hold">
                                          <p:stCondLst>
                                            <p:cond delay="0"/>
                                          </p:stCondLst>
                                        </p:cTn>
                                        <p:tgtEl>
                                          <p:spTgt spid="2"/>
                                        </p:tgtEl>
                                        <p:attrNameLst>
                                          <p:attrName>style.visibility</p:attrName>
                                        </p:attrNameLst>
                                      </p:cBhvr>
                                      <p:to>
                                        <p:strVal val="visible"/>
                                      </p:to>
                                    </p:set>
                                    <p:animEffect transition="in" filter="wipe(left)">
                                      <p:cBhvr>
                                        <p:cTn id="143" dur="2000"/>
                                        <p:tgtEl>
                                          <p:spTgt spid="2"/>
                                        </p:tgtEl>
                                      </p:cBhvr>
                                    </p:animEffect>
                                  </p:childTnLst>
                                </p:cTn>
                              </p:par>
                            </p:childTnLst>
                          </p:cTn>
                        </p:par>
                      </p:childTnLst>
                    </p:cTn>
                  </p:par>
                  <p:par>
                    <p:cTn id="144" fill="hold">
                      <p:stCondLst>
                        <p:cond delay="indefinite"/>
                      </p:stCondLst>
                      <p:childTnLst>
                        <p:par>
                          <p:cTn id="145" fill="hold">
                            <p:stCondLst>
                              <p:cond delay="0"/>
                            </p:stCondLst>
                            <p:childTnLst>
                              <p:par>
                                <p:cTn id="146" presetID="42" presetClass="path" presetSubtype="0" accel="50000" decel="50000" fill="hold" grpId="1" nodeType="clickEffect">
                                  <p:stCondLst>
                                    <p:cond delay="2600"/>
                                  </p:stCondLst>
                                  <p:childTnLst>
                                    <p:animMotion origin="layout" path="M 2.22222E-6 1.48148E-6 L -0.31545 0.75023 " pathEditMode="relative" rAng="0" ptsTypes="AA">
                                      <p:cBhvr>
                                        <p:cTn id="147" dur="2000" fill="hold"/>
                                        <p:tgtEl>
                                          <p:spTgt spid="37"/>
                                        </p:tgtEl>
                                        <p:attrNameLst>
                                          <p:attrName>ppt_x</p:attrName>
                                          <p:attrName>ppt_y</p:attrName>
                                        </p:attrNameLst>
                                      </p:cBhvr>
                                      <p:rCtr x="-15781" y="37500"/>
                                    </p:animMotion>
                                  </p:childTnLst>
                                </p:cTn>
                              </p:par>
                              <p:par>
                                <p:cTn id="148" presetID="35" presetClass="exit" presetSubtype="0" fill="hold" grpId="1" nodeType="withEffect">
                                  <p:stCondLst>
                                    <p:cond delay="0"/>
                                  </p:stCondLst>
                                  <p:childTnLst>
                                    <p:animEffect transition="out" filter="fade">
                                      <p:cBhvr>
                                        <p:cTn id="149" dur="1000"/>
                                        <p:tgtEl>
                                          <p:spTgt spid="44"/>
                                        </p:tgtEl>
                                      </p:cBhvr>
                                    </p:animEffect>
                                    <p:anim calcmode="lin" valueType="num">
                                      <p:cBhvr>
                                        <p:cTn id="150" dur="1000"/>
                                        <p:tgtEl>
                                          <p:spTgt spid="44"/>
                                        </p:tgtEl>
                                        <p:attrNameLst>
                                          <p:attrName>style.rotation</p:attrName>
                                        </p:attrNameLst>
                                      </p:cBhvr>
                                      <p:tavLst>
                                        <p:tav tm="0">
                                          <p:val>
                                            <p:fltVal val="0"/>
                                          </p:val>
                                        </p:tav>
                                        <p:tav tm="100000">
                                          <p:val>
                                            <p:fltVal val="720"/>
                                          </p:val>
                                        </p:tav>
                                      </p:tavLst>
                                    </p:anim>
                                    <p:anim calcmode="lin" valueType="num">
                                      <p:cBhvr>
                                        <p:cTn id="151" dur="1000"/>
                                        <p:tgtEl>
                                          <p:spTgt spid="44"/>
                                        </p:tgtEl>
                                        <p:attrNameLst>
                                          <p:attrName>ppt_h</p:attrName>
                                        </p:attrNameLst>
                                      </p:cBhvr>
                                      <p:tavLst>
                                        <p:tav tm="0">
                                          <p:val>
                                            <p:strVal val="ppt_h"/>
                                          </p:val>
                                        </p:tav>
                                        <p:tav tm="100000">
                                          <p:val>
                                            <p:fltVal val="0"/>
                                          </p:val>
                                        </p:tav>
                                      </p:tavLst>
                                    </p:anim>
                                    <p:anim calcmode="lin" valueType="num">
                                      <p:cBhvr>
                                        <p:cTn id="152" dur="1000"/>
                                        <p:tgtEl>
                                          <p:spTgt spid="44"/>
                                        </p:tgtEl>
                                        <p:attrNameLst>
                                          <p:attrName>ppt_w</p:attrName>
                                        </p:attrNameLst>
                                      </p:cBhvr>
                                      <p:tavLst>
                                        <p:tav tm="0">
                                          <p:val>
                                            <p:strVal val="ppt_w"/>
                                          </p:val>
                                        </p:tav>
                                        <p:tav tm="100000">
                                          <p:val>
                                            <p:fltVal val="0"/>
                                          </p:val>
                                        </p:tav>
                                      </p:tavLst>
                                    </p:anim>
                                    <p:set>
                                      <p:cBhvr>
                                        <p:cTn id="153" dur="1" fill="hold">
                                          <p:stCondLst>
                                            <p:cond delay="999"/>
                                          </p:stCondLst>
                                        </p:cTn>
                                        <p:tgtEl>
                                          <p:spTgt spid="44"/>
                                        </p:tgtEl>
                                        <p:attrNameLst>
                                          <p:attrName>style.visibility</p:attrName>
                                        </p:attrNameLst>
                                      </p:cBhvr>
                                      <p:to>
                                        <p:strVal val="hidden"/>
                                      </p:to>
                                    </p:set>
                                  </p:childTnLst>
                                </p:cTn>
                              </p:par>
                              <p:par>
                                <p:cTn id="154" presetID="35" presetClass="exit" presetSubtype="0" fill="hold" grpId="1" nodeType="withEffect">
                                  <p:stCondLst>
                                    <p:cond delay="0"/>
                                  </p:stCondLst>
                                  <p:childTnLst>
                                    <p:animEffect transition="out" filter="fade">
                                      <p:cBhvr>
                                        <p:cTn id="155" dur="1000"/>
                                        <p:tgtEl>
                                          <p:spTgt spid="6"/>
                                        </p:tgtEl>
                                      </p:cBhvr>
                                    </p:animEffect>
                                    <p:anim calcmode="lin" valueType="num">
                                      <p:cBhvr>
                                        <p:cTn id="156" dur="1000"/>
                                        <p:tgtEl>
                                          <p:spTgt spid="6"/>
                                        </p:tgtEl>
                                        <p:attrNameLst>
                                          <p:attrName>style.rotation</p:attrName>
                                        </p:attrNameLst>
                                      </p:cBhvr>
                                      <p:tavLst>
                                        <p:tav tm="0">
                                          <p:val>
                                            <p:fltVal val="0"/>
                                          </p:val>
                                        </p:tav>
                                        <p:tav tm="100000">
                                          <p:val>
                                            <p:fltVal val="720"/>
                                          </p:val>
                                        </p:tav>
                                      </p:tavLst>
                                    </p:anim>
                                    <p:anim calcmode="lin" valueType="num">
                                      <p:cBhvr>
                                        <p:cTn id="157" dur="1000"/>
                                        <p:tgtEl>
                                          <p:spTgt spid="6"/>
                                        </p:tgtEl>
                                        <p:attrNameLst>
                                          <p:attrName>ppt_h</p:attrName>
                                        </p:attrNameLst>
                                      </p:cBhvr>
                                      <p:tavLst>
                                        <p:tav tm="0">
                                          <p:val>
                                            <p:strVal val="ppt_h"/>
                                          </p:val>
                                        </p:tav>
                                        <p:tav tm="100000">
                                          <p:val>
                                            <p:fltVal val="0"/>
                                          </p:val>
                                        </p:tav>
                                      </p:tavLst>
                                    </p:anim>
                                    <p:anim calcmode="lin" valueType="num">
                                      <p:cBhvr>
                                        <p:cTn id="158" dur="1000"/>
                                        <p:tgtEl>
                                          <p:spTgt spid="6"/>
                                        </p:tgtEl>
                                        <p:attrNameLst>
                                          <p:attrName>ppt_w</p:attrName>
                                        </p:attrNameLst>
                                      </p:cBhvr>
                                      <p:tavLst>
                                        <p:tav tm="0">
                                          <p:val>
                                            <p:strVal val="ppt_w"/>
                                          </p:val>
                                        </p:tav>
                                        <p:tav tm="100000">
                                          <p:val>
                                            <p:fltVal val="0"/>
                                          </p:val>
                                        </p:tav>
                                      </p:tavLst>
                                    </p:anim>
                                    <p:set>
                                      <p:cBhvr>
                                        <p:cTn id="159" dur="1" fill="hold">
                                          <p:stCondLst>
                                            <p:cond delay="999"/>
                                          </p:stCondLst>
                                        </p:cTn>
                                        <p:tgtEl>
                                          <p:spTgt spid="6"/>
                                        </p:tgtEl>
                                        <p:attrNameLst>
                                          <p:attrName>style.visibility</p:attrName>
                                        </p:attrNameLst>
                                      </p:cBhvr>
                                      <p:to>
                                        <p:strVal val="hidden"/>
                                      </p:to>
                                    </p:set>
                                  </p:childTnLst>
                                </p:cTn>
                              </p:par>
                              <p:par>
                                <p:cTn id="160" presetID="35" presetClass="exit" presetSubtype="0" fill="hold" grpId="1" nodeType="withEffect">
                                  <p:stCondLst>
                                    <p:cond delay="0"/>
                                  </p:stCondLst>
                                  <p:childTnLst>
                                    <p:animEffect transition="out" filter="fade">
                                      <p:cBhvr>
                                        <p:cTn id="161" dur="1000"/>
                                        <p:tgtEl>
                                          <p:spTgt spid="11"/>
                                        </p:tgtEl>
                                      </p:cBhvr>
                                    </p:animEffect>
                                    <p:anim calcmode="lin" valueType="num">
                                      <p:cBhvr>
                                        <p:cTn id="162" dur="1000"/>
                                        <p:tgtEl>
                                          <p:spTgt spid="11"/>
                                        </p:tgtEl>
                                        <p:attrNameLst>
                                          <p:attrName>style.rotation</p:attrName>
                                        </p:attrNameLst>
                                      </p:cBhvr>
                                      <p:tavLst>
                                        <p:tav tm="0">
                                          <p:val>
                                            <p:fltVal val="0"/>
                                          </p:val>
                                        </p:tav>
                                        <p:tav tm="100000">
                                          <p:val>
                                            <p:fltVal val="720"/>
                                          </p:val>
                                        </p:tav>
                                      </p:tavLst>
                                    </p:anim>
                                    <p:anim calcmode="lin" valueType="num">
                                      <p:cBhvr>
                                        <p:cTn id="163" dur="1000"/>
                                        <p:tgtEl>
                                          <p:spTgt spid="11"/>
                                        </p:tgtEl>
                                        <p:attrNameLst>
                                          <p:attrName>ppt_h</p:attrName>
                                        </p:attrNameLst>
                                      </p:cBhvr>
                                      <p:tavLst>
                                        <p:tav tm="0">
                                          <p:val>
                                            <p:strVal val="ppt_h"/>
                                          </p:val>
                                        </p:tav>
                                        <p:tav tm="100000">
                                          <p:val>
                                            <p:fltVal val="0"/>
                                          </p:val>
                                        </p:tav>
                                      </p:tavLst>
                                    </p:anim>
                                    <p:anim calcmode="lin" valueType="num">
                                      <p:cBhvr>
                                        <p:cTn id="164" dur="1000"/>
                                        <p:tgtEl>
                                          <p:spTgt spid="11"/>
                                        </p:tgtEl>
                                        <p:attrNameLst>
                                          <p:attrName>ppt_w</p:attrName>
                                        </p:attrNameLst>
                                      </p:cBhvr>
                                      <p:tavLst>
                                        <p:tav tm="0">
                                          <p:val>
                                            <p:strVal val="ppt_w"/>
                                          </p:val>
                                        </p:tav>
                                        <p:tav tm="100000">
                                          <p:val>
                                            <p:fltVal val="0"/>
                                          </p:val>
                                        </p:tav>
                                      </p:tavLst>
                                    </p:anim>
                                    <p:set>
                                      <p:cBhvr>
                                        <p:cTn id="165" dur="1" fill="hold">
                                          <p:stCondLst>
                                            <p:cond delay="999"/>
                                          </p:stCondLst>
                                        </p:cTn>
                                        <p:tgtEl>
                                          <p:spTgt spid="11"/>
                                        </p:tgtEl>
                                        <p:attrNameLst>
                                          <p:attrName>style.visibility</p:attrName>
                                        </p:attrNameLst>
                                      </p:cBhvr>
                                      <p:to>
                                        <p:strVal val="hidden"/>
                                      </p:to>
                                    </p:set>
                                  </p:childTnLst>
                                </p:cTn>
                              </p:par>
                              <p:par>
                                <p:cTn id="166" presetID="35" presetClass="exit" presetSubtype="0" fill="hold" grpId="1" nodeType="withEffect">
                                  <p:stCondLst>
                                    <p:cond delay="0"/>
                                  </p:stCondLst>
                                  <p:childTnLst>
                                    <p:animEffect transition="out" filter="fade">
                                      <p:cBhvr>
                                        <p:cTn id="167" dur="1000"/>
                                        <p:tgtEl>
                                          <p:spTgt spid="12"/>
                                        </p:tgtEl>
                                      </p:cBhvr>
                                    </p:animEffect>
                                    <p:anim calcmode="lin" valueType="num">
                                      <p:cBhvr>
                                        <p:cTn id="168" dur="1000"/>
                                        <p:tgtEl>
                                          <p:spTgt spid="12"/>
                                        </p:tgtEl>
                                        <p:attrNameLst>
                                          <p:attrName>style.rotation</p:attrName>
                                        </p:attrNameLst>
                                      </p:cBhvr>
                                      <p:tavLst>
                                        <p:tav tm="0">
                                          <p:val>
                                            <p:fltVal val="0"/>
                                          </p:val>
                                        </p:tav>
                                        <p:tav tm="100000">
                                          <p:val>
                                            <p:fltVal val="720"/>
                                          </p:val>
                                        </p:tav>
                                      </p:tavLst>
                                    </p:anim>
                                    <p:anim calcmode="lin" valueType="num">
                                      <p:cBhvr>
                                        <p:cTn id="169" dur="1000"/>
                                        <p:tgtEl>
                                          <p:spTgt spid="12"/>
                                        </p:tgtEl>
                                        <p:attrNameLst>
                                          <p:attrName>ppt_h</p:attrName>
                                        </p:attrNameLst>
                                      </p:cBhvr>
                                      <p:tavLst>
                                        <p:tav tm="0">
                                          <p:val>
                                            <p:strVal val="ppt_h"/>
                                          </p:val>
                                        </p:tav>
                                        <p:tav tm="100000">
                                          <p:val>
                                            <p:fltVal val="0"/>
                                          </p:val>
                                        </p:tav>
                                      </p:tavLst>
                                    </p:anim>
                                    <p:anim calcmode="lin" valueType="num">
                                      <p:cBhvr>
                                        <p:cTn id="170" dur="1000"/>
                                        <p:tgtEl>
                                          <p:spTgt spid="12"/>
                                        </p:tgtEl>
                                        <p:attrNameLst>
                                          <p:attrName>ppt_w</p:attrName>
                                        </p:attrNameLst>
                                      </p:cBhvr>
                                      <p:tavLst>
                                        <p:tav tm="0">
                                          <p:val>
                                            <p:strVal val="ppt_w"/>
                                          </p:val>
                                        </p:tav>
                                        <p:tav tm="100000">
                                          <p:val>
                                            <p:fltVal val="0"/>
                                          </p:val>
                                        </p:tav>
                                      </p:tavLst>
                                    </p:anim>
                                    <p:set>
                                      <p:cBhvr>
                                        <p:cTn id="171" dur="1" fill="hold">
                                          <p:stCondLst>
                                            <p:cond delay="999"/>
                                          </p:stCondLst>
                                        </p:cTn>
                                        <p:tgtEl>
                                          <p:spTgt spid="12"/>
                                        </p:tgtEl>
                                        <p:attrNameLst>
                                          <p:attrName>style.visibility</p:attrName>
                                        </p:attrNameLst>
                                      </p:cBhvr>
                                      <p:to>
                                        <p:strVal val="hidden"/>
                                      </p:to>
                                    </p:set>
                                  </p:childTnLst>
                                </p:cTn>
                              </p:par>
                              <p:par>
                                <p:cTn id="172" presetID="35" presetClass="exit" presetSubtype="0" fill="hold" grpId="1" nodeType="withEffect">
                                  <p:stCondLst>
                                    <p:cond delay="0"/>
                                  </p:stCondLst>
                                  <p:childTnLst>
                                    <p:animEffect transition="out" filter="fade">
                                      <p:cBhvr>
                                        <p:cTn id="173" dur="1000"/>
                                        <p:tgtEl>
                                          <p:spTgt spid="13"/>
                                        </p:tgtEl>
                                      </p:cBhvr>
                                    </p:animEffect>
                                    <p:anim calcmode="lin" valueType="num">
                                      <p:cBhvr>
                                        <p:cTn id="174" dur="1000"/>
                                        <p:tgtEl>
                                          <p:spTgt spid="13"/>
                                        </p:tgtEl>
                                        <p:attrNameLst>
                                          <p:attrName>style.rotation</p:attrName>
                                        </p:attrNameLst>
                                      </p:cBhvr>
                                      <p:tavLst>
                                        <p:tav tm="0">
                                          <p:val>
                                            <p:fltVal val="0"/>
                                          </p:val>
                                        </p:tav>
                                        <p:tav tm="100000">
                                          <p:val>
                                            <p:fltVal val="720"/>
                                          </p:val>
                                        </p:tav>
                                      </p:tavLst>
                                    </p:anim>
                                    <p:anim calcmode="lin" valueType="num">
                                      <p:cBhvr>
                                        <p:cTn id="175" dur="1000"/>
                                        <p:tgtEl>
                                          <p:spTgt spid="13"/>
                                        </p:tgtEl>
                                        <p:attrNameLst>
                                          <p:attrName>ppt_h</p:attrName>
                                        </p:attrNameLst>
                                      </p:cBhvr>
                                      <p:tavLst>
                                        <p:tav tm="0">
                                          <p:val>
                                            <p:strVal val="ppt_h"/>
                                          </p:val>
                                        </p:tav>
                                        <p:tav tm="100000">
                                          <p:val>
                                            <p:fltVal val="0"/>
                                          </p:val>
                                        </p:tav>
                                      </p:tavLst>
                                    </p:anim>
                                    <p:anim calcmode="lin" valueType="num">
                                      <p:cBhvr>
                                        <p:cTn id="176" dur="1000"/>
                                        <p:tgtEl>
                                          <p:spTgt spid="13"/>
                                        </p:tgtEl>
                                        <p:attrNameLst>
                                          <p:attrName>ppt_w</p:attrName>
                                        </p:attrNameLst>
                                      </p:cBhvr>
                                      <p:tavLst>
                                        <p:tav tm="0">
                                          <p:val>
                                            <p:strVal val="ppt_w"/>
                                          </p:val>
                                        </p:tav>
                                        <p:tav tm="100000">
                                          <p:val>
                                            <p:fltVal val="0"/>
                                          </p:val>
                                        </p:tav>
                                      </p:tavLst>
                                    </p:anim>
                                    <p:set>
                                      <p:cBhvr>
                                        <p:cTn id="177" dur="1" fill="hold">
                                          <p:stCondLst>
                                            <p:cond delay="999"/>
                                          </p:stCondLst>
                                        </p:cTn>
                                        <p:tgtEl>
                                          <p:spTgt spid="13"/>
                                        </p:tgtEl>
                                        <p:attrNameLst>
                                          <p:attrName>style.visibility</p:attrName>
                                        </p:attrNameLst>
                                      </p:cBhvr>
                                      <p:to>
                                        <p:strVal val="hidden"/>
                                      </p:to>
                                    </p:set>
                                  </p:childTnLst>
                                </p:cTn>
                              </p:par>
                              <p:par>
                                <p:cTn id="178" presetID="35" presetClass="exit" presetSubtype="0" fill="hold" grpId="1" nodeType="withEffect">
                                  <p:stCondLst>
                                    <p:cond delay="0"/>
                                  </p:stCondLst>
                                  <p:childTnLst>
                                    <p:animEffect transition="out" filter="fade">
                                      <p:cBhvr>
                                        <p:cTn id="179" dur="1000"/>
                                        <p:tgtEl>
                                          <p:spTgt spid="14"/>
                                        </p:tgtEl>
                                      </p:cBhvr>
                                    </p:animEffect>
                                    <p:anim calcmode="lin" valueType="num">
                                      <p:cBhvr>
                                        <p:cTn id="180" dur="1000"/>
                                        <p:tgtEl>
                                          <p:spTgt spid="14"/>
                                        </p:tgtEl>
                                        <p:attrNameLst>
                                          <p:attrName>style.rotation</p:attrName>
                                        </p:attrNameLst>
                                      </p:cBhvr>
                                      <p:tavLst>
                                        <p:tav tm="0">
                                          <p:val>
                                            <p:fltVal val="0"/>
                                          </p:val>
                                        </p:tav>
                                        <p:tav tm="100000">
                                          <p:val>
                                            <p:fltVal val="720"/>
                                          </p:val>
                                        </p:tav>
                                      </p:tavLst>
                                    </p:anim>
                                    <p:anim calcmode="lin" valueType="num">
                                      <p:cBhvr>
                                        <p:cTn id="181" dur="1000"/>
                                        <p:tgtEl>
                                          <p:spTgt spid="14"/>
                                        </p:tgtEl>
                                        <p:attrNameLst>
                                          <p:attrName>ppt_h</p:attrName>
                                        </p:attrNameLst>
                                      </p:cBhvr>
                                      <p:tavLst>
                                        <p:tav tm="0">
                                          <p:val>
                                            <p:strVal val="ppt_h"/>
                                          </p:val>
                                        </p:tav>
                                        <p:tav tm="100000">
                                          <p:val>
                                            <p:fltVal val="0"/>
                                          </p:val>
                                        </p:tav>
                                      </p:tavLst>
                                    </p:anim>
                                    <p:anim calcmode="lin" valueType="num">
                                      <p:cBhvr>
                                        <p:cTn id="182" dur="1000"/>
                                        <p:tgtEl>
                                          <p:spTgt spid="14"/>
                                        </p:tgtEl>
                                        <p:attrNameLst>
                                          <p:attrName>ppt_w</p:attrName>
                                        </p:attrNameLst>
                                      </p:cBhvr>
                                      <p:tavLst>
                                        <p:tav tm="0">
                                          <p:val>
                                            <p:strVal val="ppt_w"/>
                                          </p:val>
                                        </p:tav>
                                        <p:tav tm="100000">
                                          <p:val>
                                            <p:fltVal val="0"/>
                                          </p:val>
                                        </p:tav>
                                      </p:tavLst>
                                    </p:anim>
                                    <p:set>
                                      <p:cBhvr>
                                        <p:cTn id="183" dur="1" fill="hold">
                                          <p:stCondLst>
                                            <p:cond delay="999"/>
                                          </p:stCondLst>
                                        </p:cTn>
                                        <p:tgtEl>
                                          <p:spTgt spid="14"/>
                                        </p:tgtEl>
                                        <p:attrNameLst>
                                          <p:attrName>style.visibility</p:attrName>
                                        </p:attrNameLst>
                                      </p:cBhvr>
                                      <p:to>
                                        <p:strVal val="hidden"/>
                                      </p:to>
                                    </p:set>
                                  </p:childTnLst>
                                </p:cTn>
                              </p:par>
                              <p:par>
                                <p:cTn id="184" presetID="35" presetClass="exit" presetSubtype="0" fill="hold" grpId="1" nodeType="withEffect">
                                  <p:stCondLst>
                                    <p:cond delay="0"/>
                                  </p:stCondLst>
                                  <p:childTnLst>
                                    <p:animEffect transition="out" filter="fade">
                                      <p:cBhvr>
                                        <p:cTn id="185" dur="1000"/>
                                        <p:tgtEl>
                                          <p:spTgt spid="33"/>
                                        </p:tgtEl>
                                      </p:cBhvr>
                                    </p:animEffect>
                                    <p:anim calcmode="lin" valueType="num">
                                      <p:cBhvr>
                                        <p:cTn id="186" dur="1000"/>
                                        <p:tgtEl>
                                          <p:spTgt spid="33"/>
                                        </p:tgtEl>
                                        <p:attrNameLst>
                                          <p:attrName>style.rotation</p:attrName>
                                        </p:attrNameLst>
                                      </p:cBhvr>
                                      <p:tavLst>
                                        <p:tav tm="0">
                                          <p:val>
                                            <p:fltVal val="0"/>
                                          </p:val>
                                        </p:tav>
                                        <p:tav tm="100000">
                                          <p:val>
                                            <p:fltVal val="720"/>
                                          </p:val>
                                        </p:tav>
                                      </p:tavLst>
                                    </p:anim>
                                    <p:anim calcmode="lin" valueType="num">
                                      <p:cBhvr>
                                        <p:cTn id="187" dur="1000"/>
                                        <p:tgtEl>
                                          <p:spTgt spid="33"/>
                                        </p:tgtEl>
                                        <p:attrNameLst>
                                          <p:attrName>ppt_h</p:attrName>
                                        </p:attrNameLst>
                                      </p:cBhvr>
                                      <p:tavLst>
                                        <p:tav tm="0">
                                          <p:val>
                                            <p:strVal val="ppt_h"/>
                                          </p:val>
                                        </p:tav>
                                        <p:tav tm="100000">
                                          <p:val>
                                            <p:fltVal val="0"/>
                                          </p:val>
                                        </p:tav>
                                      </p:tavLst>
                                    </p:anim>
                                    <p:anim calcmode="lin" valueType="num">
                                      <p:cBhvr>
                                        <p:cTn id="188" dur="1000"/>
                                        <p:tgtEl>
                                          <p:spTgt spid="33"/>
                                        </p:tgtEl>
                                        <p:attrNameLst>
                                          <p:attrName>ppt_w</p:attrName>
                                        </p:attrNameLst>
                                      </p:cBhvr>
                                      <p:tavLst>
                                        <p:tav tm="0">
                                          <p:val>
                                            <p:strVal val="ppt_w"/>
                                          </p:val>
                                        </p:tav>
                                        <p:tav tm="100000">
                                          <p:val>
                                            <p:fltVal val="0"/>
                                          </p:val>
                                        </p:tav>
                                      </p:tavLst>
                                    </p:anim>
                                    <p:set>
                                      <p:cBhvr>
                                        <p:cTn id="189" dur="1" fill="hold">
                                          <p:stCondLst>
                                            <p:cond delay="999"/>
                                          </p:stCondLst>
                                        </p:cTn>
                                        <p:tgtEl>
                                          <p:spTgt spid="33"/>
                                        </p:tgtEl>
                                        <p:attrNameLst>
                                          <p:attrName>style.visibility</p:attrName>
                                        </p:attrNameLst>
                                      </p:cBhvr>
                                      <p:to>
                                        <p:strVal val="hidden"/>
                                      </p:to>
                                    </p:set>
                                  </p:childTnLst>
                                </p:cTn>
                              </p:par>
                              <p:par>
                                <p:cTn id="190" presetID="35" presetClass="exit" presetSubtype="0" fill="hold" grpId="1" nodeType="withEffect">
                                  <p:stCondLst>
                                    <p:cond delay="0"/>
                                  </p:stCondLst>
                                  <p:childTnLst>
                                    <p:animEffect transition="out" filter="fade">
                                      <p:cBhvr>
                                        <p:cTn id="191" dur="1000"/>
                                        <p:tgtEl>
                                          <p:spTgt spid="34"/>
                                        </p:tgtEl>
                                      </p:cBhvr>
                                    </p:animEffect>
                                    <p:anim calcmode="lin" valueType="num">
                                      <p:cBhvr>
                                        <p:cTn id="192" dur="1000"/>
                                        <p:tgtEl>
                                          <p:spTgt spid="34"/>
                                        </p:tgtEl>
                                        <p:attrNameLst>
                                          <p:attrName>style.rotation</p:attrName>
                                        </p:attrNameLst>
                                      </p:cBhvr>
                                      <p:tavLst>
                                        <p:tav tm="0">
                                          <p:val>
                                            <p:fltVal val="0"/>
                                          </p:val>
                                        </p:tav>
                                        <p:tav tm="100000">
                                          <p:val>
                                            <p:fltVal val="720"/>
                                          </p:val>
                                        </p:tav>
                                      </p:tavLst>
                                    </p:anim>
                                    <p:anim calcmode="lin" valueType="num">
                                      <p:cBhvr>
                                        <p:cTn id="193" dur="1000"/>
                                        <p:tgtEl>
                                          <p:spTgt spid="34"/>
                                        </p:tgtEl>
                                        <p:attrNameLst>
                                          <p:attrName>ppt_h</p:attrName>
                                        </p:attrNameLst>
                                      </p:cBhvr>
                                      <p:tavLst>
                                        <p:tav tm="0">
                                          <p:val>
                                            <p:strVal val="ppt_h"/>
                                          </p:val>
                                        </p:tav>
                                        <p:tav tm="100000">
                                          <p:val>
                                            <p:fltVal val="0"/>
                                          </p:val>
                                        </p:tav>
                                      </p:tavLst>
                                    </p:anim>
                                    <p:anim calcmode="lin" valueType="num">
                                      <p:cBhvr>
                                        <p:cTn id="194" dur="1000"/>
                                        <p:tgtEl>
                                          <p:spTgt spid="34"/>
                                        </p:tgtEl>
                                        <p:attrNameLst>
                                          <p:attrName>ppt_w</p:attrName>
                                        </p:attrNameLst>
                                      </p:cBhvr>
                                      <p:tavLst>
                                        <p:tav tm="0">
                                          <p:val>
                                            <p:strVal val="ppt_w"/>
                                          </p:val>
                                        </p:tav>
                                        <p:tav tm="100000">
                                          <p:val>
                                            <p:fltVal val="0"/>
                                          </p:val>
                                        </p:tav>
                                      </p:tavLst>
                                    </p:anim>
                                    <p:set>
                                      <p:cBhvr>
                                        <p:cTn id="195" dur="1" fill="hold">
                                          <p:stCondLst>
                                            <p:cond delay="999"/>
                                          </p:stCondLst>
                                        </p:cTn>
                                        <p:tgtEl>
                                          <p:spTgt spid="34"/>
                                        </p:tgtEl>
                                        <p:attrNameLst>
                                          <p:attrName>style.visibility</p:attrName>
                                        </p:attrNameLst>
                                      </p:cBhvr>
                                      <p:to>
                                        <p:strVal val="hidden"/>
                                      </p:to>
                                    </p:set>
                                  </p:childTnLst>
                                </p:cTn>
                              </p:par>
                              <p:par>
                                <p:cTn id="196" presetID="35" presetClass="exit" presetSubtype="0" fill="hold" grpId="1" nodeType="withEffect">
                                  <p:stCondLst>
                                    <p:cond delay="0"/>
                                  </p:stCondLst>
                                  <p:childTnLst>
                                    <p:animEffect transition="out" filter="fade">
                                      <p:cBhvr>
                                        <p:cTn id="197" dur="1000"/>
                                        <p:tgtEl>
                                          <p:spTgt spid="35"/>
                                        </p:tgtEl>
                                      </p:cBhvr>
                                    </p:animEffect>
                                    <p:anim calcmode="lin" valueType="num">
                                      <p:cBhvr>
                                        <p:cTn id="198" dur="1000"/>
                                        <p:tgtEl>
                                          <p:spTgt spid="35"/>
                                        </p:tgtEl>
                                        <p:attrNameLst>
                                          <p:attrName>style.rotation</p:attrName>
                                        </p:attrNameLst>
                                      </p:cBhvr>
                                      <p:tavLst>
                                        <p:tav tm="0">
                                          <p:val>
                                            <p:fltVal val="0"/>
                                          </p:val>
                                        </p:tav>
                                        <p:tav tm="100000">
                                          <p:val>
                                            <p:fltVal val="720"/>
                                          </p:val>
                                        </p:tav>
                                      </p:tavLst>
                                    </p:anim>
                                    <p:anim calcmode="lin" valueType="num">
                                      <p:cBhvr>
                                        <p:cTn id="199" dur="1000"/>
                                        <p:tgtEl>
                                          <p:spTgt spid="35"/>
                                        </p:tgtEl>
                                        <p:attrNameLst>
                                          <p:attrName>ppt_h</p:attrName>
                                        </p:attrNameLst>
                                      </p:cBhvr>
                                      <p:tavLst>
                                        <p:tav tm="0">
                                          <p:val>
                                            <p:strVal val="ppt_h"/>
                                          </p:val>
                                        </p:tav>
                                        <p:tav tm="100000">
                                          <p:val>
                                            <p:fltVal val="0"/>
                                          </p:val>
                                        </p:tav>
                                      </p:tavLst>
                                    </p:anim>
                                    <p:anim calcmode="lin" valueType="num">
                                      <p:cBhvr>
                                        <p:cTn id="200" dur="1000"/>
                                        <p:tgtEl>
                                          <p:spTgt spid="35"/>
                                        </p:tgtEl>
                                        <p:attrNameLst>
                                          <p:attrName>ppt_w</p:attrName>
                                        </p:attrNameLst>
                                      </p:cBhvr>
                                      <p:tavLst>
                                        <p:tav tm="0">
                                          <p:val>
                                            <p:strVal val="ppt_w"/>
                                          </p:val>
                                        </p:tav>
                                        <p:tav tm="100000">
                                          <p:val>
                                            <p:fltVal val="0"/>
                                          </p:val>
                                        </p:tav>
                                      </p:tavLst>
                                    </p:anim>
                                    <p:set>
                                      <p:cBhvr>
                                        <p:cTn id="201" dur="1" fill="hold">
                                          <p:stCondLst>
                                            <p:cond delay="999"/>
                                          </p:stCondLst>
                                        </p:cTn>
                                        <p:tgtEl>
                                          <p:spTgt spid="35"/>
                                        </p:tgtEl>
                                        <p:attrNameLst>
                                          <p:attrName>style.visibility</p:attrName>
                                        </p:attrNameLst>
                                      </p:cBhvr>
                                      <p:to>
                                        <p:strVal val="hidden"/>
                                      </p:to>
                                    </p:set>
                                  </p:childTnLst>
                                </p:cTn>
                              </p:par>
                              <p:par>
                                <p:cTn id="202" presetID="35" presetClass="exit" presetSubtype="0" fill="hold" grpId="1" nodeType="withEffect">
                                  <p:stCondLst>
                                    <p:cond delay="0"/>
                                  </p:stCondLst>
                                  <p:childTnLst>
                                    <p:animEffect transition="out" filter="fade">
                                      <p:cBhvr>
                                        <p:cTn id="203" dur="1000"/>
                                        <p:tgtEl>
                                          <p:spTgt spid="36"/>
                                        </p:tgtEl>
                                      </p:cBhvr>
                                    </p:animEffect>
                                    <p:anim calcmode="lin" valueType="num">
                                      <p:cBhvr>
                                        <p:cTn id="204" dur="1000"/>
                                        <p:tgtEl>
                                          <p:spTgt spid="36"/>
                                        </p:tgtEl>
                                        <p:attrNameLst>
                                          <p:attrName>style.rotation</p:attrName>
                                        </p:attrNameLst>
                                      </p:cBhvr>
                                      <p:tavLst>
                                        <p:tav tm="0">
                                          <p:val>
                                            <p:fltVal val="0"/>
                                          </p:val>
                                        </p:tav>
                                        <p:tav tm="100000">
                                          <p:val>
                                            <p:fltVal val="720"/>
                                          </p:val>
                                        </p:tav>
                                      </p:tavLst>
                                    </p:anim>
                                    <p:anim calcmode="lin" valueType="num">
                                      <p:cBhvr>
                                        <p:cTn id="205" dur="1000"/>
                                        <p:tgtEl>
                                          <p:spTgt spid="36"/>
                                        </p:tgtEl>
                                        <p:attrNameLst>
                                          <p:attrName>ppt_h</p:attrName>
                                        </p:attrNameLst>
                                      </p:cBhvr>
                                      <p:tavLst>
                                        <p:tav tm="0">
                                          <p:val>
                                            <p:strVal val="ppt_h"/>
                                          </p:val>
                                        </p:tav>
                                        <p:tav tm="100000">
                                          <p:val>
                                            <p:fltVal val="0"/>
                                          </p:val>
                                        </p:tav>
                                      </p:tavLst>
                                    </p:anim>
                                    <p:anim calcmode="lin" valueType="num">
                                      <p:cBhvr>
                                        <p:cTn id="206" dur="1000"/>
                                        <p:tgtEl>
                                          <p:spTgt spid="36"/>
                                        </p:tgtEl>
                                        <p:attrNameLst>
                                          <p:attrName>ppt_w</p:attrName>
                                        </p:attrNameLst>
                                      </p:cBhvr>
                                      <p:tavLst>
                                        <p:tav tm="0">
                                          <p:val>
                                            <p:strVal val="ppt_w"/>
                                          </p:val>
                                        </p:tav>
                                        <p:tav tm="100000">
                                          <p:val>
                                            <p:fltVal val="0"/>
                                          </p:val>
                                        </p:tav>
                                      </p:tavLst>
                                    </p:anim>
                                    <p:set>
                                      <p:cBhvr>
                                        <p:cTn id="207" dur="1" fill="hold">
                                          <p:stCondLst>
                                            <p:cond delay="999"/>
                                          </p:stCondLst>
                                        </p:cTn>
                                        <p:tgtEl>
                                          <p:spTgt spid="36"/>
                                        </p:tgtEl>
                                        <p:attrNameLst>
                                          <p:attrName>style.visibility</p:attrName>
                                        </p:attrNameLst>
                                      </p:cBhvr>
                                      <p:to>
                                        <p:strVal val="hidden"/>
                                      </p:to>
                                    </p:set>
                                  </p:childTnLst>
                                </p:cTn>
                              </p:par>
                            </p:childTnLst>
                          </p:cTn>
                        </p:par>
                        <p:par>
                          <p:cTn id="208" fill="hold">
                            <p:stCondLst>
                              <p:cond delay="4600"/>
                            </p:stCondLst>
                            <p:childTnLst>
                              <p:par>
                                <p:cTn id="209" presetID="10" presetClass="entr" presetSubtype="0" fill="hold" grpId="0" nodeType="afterEffect">
                                  <p:stCondLst>
                                    <p:cond delay="0"/>
                                  </p:stCondLst>
                                  <p:childTnLst>
                                    <p:set>
                                      <p:cBhvr>
                                        <p:cTn id="210" dur="1" fill="hold">
                                          <p:stCondLst>
                                            <p:cond delay="0"/>
                                          </p:stCondLst>
                                        </p:cTn>
                                        <p:tgtEl>
                                          <p:spTgt spid="42"/>
                                        </p:tgtEl>
                                        <p:attrNameLst>
                                          <p:attrName>style.visibility</p:attrName>
                                        </p:attrNameLst>
                                      </p:cBhvr>
                                      <p:to>
                                        <p:strVal val="visible"/>
                                      </p:to>
                                    </p:set>
                                    <p:animEffect transition="in" filter="fade">
                                      <p:cBhvr>
                                        <p:cTn id="211" dur="1000"/>
                                        <p:tgtEl>
                                          <p:spTgt spid="42"/>
                                        </p:tgtEl>
                                      </p:cBhvr>
                                    </p:animEffect>
                                  </p:childTnLst>
                                </p:cTn>
                              </p:par>
                            </p:childTnLst>
                          </p:cTn>
                        </p:par>
                        <p:par>
                          <p:cTn id="212" fill="hold">
                            <p:stCondLst>
                              <p:cond delay="5600"/>
                            </p:stCondLst>
                            <p:childTnLst>
                              <p:par>
                                <p:cTn id="213" presetID="42" presetClass="path" presetSubtype="0" accel="50000" decel="50000" fill="hold" grpId="1" nodeType="afterEffect">
                                  <p:stCondLst>
                                    <p:cond delay="0"/>
                                  </p:stCondLst>
                                  <p:childTnLst>
                                    <p:animMotion origin="layout" path="M 5.55556E-7 0.03588 L 0.06354 0.16227 " pathEditMode="relative" rAng="0" ptsTypes="AA">
                                      <p:cBhvr>
                                        <p:cTn id="214" dur="1000" fill="hold"/>
                                        <p:tgtEl>
                                          <p:spTgt spid="41"/>
                                        </p:tgtEl>
                                        <p:attrNameLst>
                                          <p:attrName>ppt_x</p:attrName>
                                          <p:attrName>ppt_y</p:attrName>
                                        </p:attrNameLst>
                                      </p:cBhvr>
                                      <p:rCtr x="3177" y="6319"/>
                                    </p:animMotion>
                                  </p:childTnLst>
                                </p:cTn>
                              </p:par>
                              <p:par>
                                <p:cTn id="215" presetID="35" presetClass="exit" presetSubtype="0" fill="hold" grpId="1" nodeType="withEffect">
                                  <p:stCondLst>
                                    <p:cond delay="0"/>
                                  </p:stCondLst>
                                  <p:childTnLst>
                                    <p:animEffect transition="out" filter="fade">
                                      <p:cBhvr>
                                        <p:cTn id="216" dur="1000"/>
                                        <p:tgtEl>
                                          <p:spTgt spid="46"/>
                                        </p:tgtEl>
                                      </p:cBhvr>
                                    </p:animEffect>
                                    <p:anim calcmode="lin" valueType="num">
                                      <p:cBhvr>
                                        <p:cTn id="217" dur="1000"/>
                                        <p:tgtEl>
                                          <p:spTgt spid="46"/>
                                        </p:tgtEl>
                                        <p:attrNameLst>
                                          <p:attrName>style.rotation</p:attrName>
                                        </p:attrNameLst>
                                      </p:cBhvr>
                                      <p:tavLst>
                                        <p:tav tm="0">
                                          <p:val>
                                            <p:fltVal val="0"/>
                                          </p:val>
                                        </p:tav>
                                        <p:tav tm="100000">
                                          <p:val>
                                            <p:fltVal val="720"/>
                                          </p:val>
                                        </p:tav>
                                      </p:tavLst>
                                    </p:anim>
                                    <p:anim calcmode="lin" valueType="num">
                                      <p:cBhvr>
                                        <p:cTn id="218" dur="1000"/>
                                        <p:tgtEl>
                                          <p:spTgt spid="46"/>
                                        </p:tgtEl>
                                        <p:attrNameLst>
                                          <p:attrName>ppt_h</p:attrName>
                                        </p:attrNameLst>
                                      </p:cBhvr>
                                      <p:tavLst>
                                        <p:tav tm="0">
                                          <p:val>
                                            <p:strVal val="ppt_h"/>
                                          </p:val>
                                        </p:tav>
                                        <p:tav tm="100000">
                                          <p:val>
                                            <p:fltVal val="0"/>
                                          </p:val>
                                        </p:tav>
                                      </p:tavLst>
                                    </p:anim>
                                    <p:anim calcmode="lin" valueType="num">
                                      <p:cBhvr>
                                        <p:cTn id="219" dur="1000"/>
                                        <p:tgtEl>
                                          <p:spTgt spid="46"/>
                                        </p:tgtEl>
                                        <p:attrNameLst>
                                          <p:attrName>ppt_w</p:attrName>
                                        </p:attrNameLst>
                                      </p:cBhvr>
                                      <p:tavLst>
                                        <p:tav tm="0">
                                          <p:val>
                                            <p:strVal val="ppt_w"/>
                                          </p:val>
                                        </p:tav>
                                        <p:tav tm="100000">
                                          <p:val>
                                            <p:fltVal val="0"/>
                                          </p:val>
                                        </p:tav>
                                      </p:tavLst>
                                    </p:anim>
                                    <p:set>
                                      <p:cBhvr>
                                        <p:cTn id="220" dur="1" fill="hold">
                                          <p:stCondLst>
                                            <p:cond delay="999"/>
                                          </p:stCondLst>
                                        </p:cTn>
                                        <p:tgtEl>
                                          <p:spTgt spid="46"/>
                                        </p:tgtEl>
                                        <p:attrNameLst>
                                          <p:attrName>style.visibility</p:attrName>
                                        </p:attrNameLst>
                                      </p:cBhvr>
                                      <p:to>
                                        <p:strVal val="hidden"/>
                                      </p:to>
                                    </p:set>
                                  </p:childTnLst>
                                </p:cTn>
                              </p:par>
                              <p:par>
                                <p:cTn id="221" presetID="35" presetClass="exit" presetSubtype="0" fill="hold" grpId="1" nodeType="withEffect">
                                  <p:stCondLst>
                                    <p:cond delay="0"/>
                                  </p:stCondLst>
                                  <p:childTnLst>
                                    <p:animEffect transition="out" filter="fade">
                                      <p:cBhvr>
                                        <p:cTn id="222" dur="1000"/>
                                        <p:tgtEl>
                                          <p:spTgt spid="3"/>
                                        </p:tgtEl>
                                      </p:cBhvr>
                                    </p:animEffect>
                                    <p:anim calcmode="lin" valueType="num">
                                      <p:cBhvr>
                                        <p:cTn id="223" dur="1000"/>
                                        <p:tgtEl>
                                          <p:spTgt spid="3"/>
                                        </p:tgtEl>
                                        <p:attrNameLst>
                                          <p:attrName>style.rotation</p:attrName>
                                        </p:attrNameLst>
                                      </p:cBhvr>
                                      <p:tavLst>
                                        <p:tav tm="0">
                                          <p:val>
                                            <p:fltVal val="0"/>
                                          </p:val>
                                        </p:tav>
                                        <p:tav tm="100000">
                                          <p:val>
                                            <p:fltVal val="720"/>
                                          </p:val>
                                        </p:tav>
                                      </p:tavLst>
                                    </p:anim>
                                    <p:anim calcmode="lin" valueType="num">
                                      <p:cBhvr>
                                        <p:cTn id="224" dur="1000"/>
                                        <p:tgtEl>
                                          <p:spTgt spid="3"/>
                                        </p:tgtEl>
                                        <p:attrNameLst>
                                          <p:attrName>ppt_h</p:attrName>
                                        </p:attrNameLst>
                                      </p:cBhvr>
                                      <p:tavLst>
                                        <p:tav tm="0">
                                          <p:val>
                                            <p:strVal val="ppt_h"/>
                                          </p:val>
                                        </p:tav>
                                        <p:tav tm="100000">
                                          <p:val>
                                            <p:fltVal val="0"/>
                                          </p:val>
                                        </p:tav>
                                      </p:tavLst>
                                    </p:anim>
                                    <p:anim calcmode="lin" valueType="num">
                                      <p:cBhvr>
                                        <p:cTn id="225" dur="1000"/>
                                        <p:tgtEl>
                                          <p:spTgt spid="3"/>
                                        </p:tgtEl>
                                        <p:attrNameLst>
                                          <p:attrName>ppt_w</p:attrName>
                                        </p:attrNameLst>
                                      </p:cBhvr>
                                      <p:tavLst>
                                        <p:tav tm="0">
                                          <p:val>
                                            <p:strVal val="ppt_w"/>
                                          </p:val>
                                        </p:tav>
                                        <p:tav tm="100000">
                                          <p:val>
                                            <p:fltVal val="0"/>
                                          </p:val>
                                        </p:tav>
                                      </p:tavLst>
                                    </p:anim>
                                    <p:set>
                                      <p:cBhvr>
                                        <p:cTn id="226" dur="1" fill="hold">
                                          <p:stCondLst>
                                            <p:cond delay="999"/>
                                          </p:stCondLst>
                                        </p:cTn>
                                        <p:tgtEl>
                                          <p:spTgt spid="3"/>
                                        </p:tgtEl>
                                        <p:attrNameLst>
                                          <p:attrName>style.visibility</p:attrName>
                                        </p:attrNameLst>
                                      </p:cBhvr>
                                      <p:to>
                                        <p:strVal val="hidden"/>
                                      </p:to>
                                    </p:set>
                                  </p:childTnLst>
                                </p:cTn>
                              </p:par>
                              <p:par>
                                <p:cTn id="227" presetID="35" presetClass="exit" presetSubtype="0" fill="hold" grpId="1" nodeType="withEffect">
                                  <p:stCondLst>
                                    <p:cond delay="0"/>
                                  </p:stCondLst>
                                  <p:childTnLst>
                                    <p:animEffect transition="out" filter="fade">
                                      <p:cBhvr>
                                        <p:cTn id="228" dur="1000"/>
                                        <p:tgtEl>
                                          <p:spTgt spid="4"/>
                                        </p:tgtEl>
                                      </p:cBhvr>
                                    </p:animEffect>
                                    <p:anim calcmode="lin" valueType="num">
                                      <p:cBhvr>
                                        <p:cTn id="229" dur="1000"/>
                                        <p:tgtEl>
                                          <p:spTgt spid="4"/>
                                        </p:tgtEl>
                                        <p:attrNameLst>
                                          <p:attrName>style.rotation</p:attrName>
                                        </p:attrNameLst>
                                      </p:cBhvr>
                                      <p:tavLst>
                                        <p:tav tm="0">
                                          <p:val>
                                            <p:fltVal val="0"/>
                                          </p:val>
                                        </p:tav>
                                        <p:tav tm="100000">
                                          <p:val>
                                            <p:fltVal val="720"/>
                                          </p:val>
                                        </p:tav>
                                      </p:tavLst>
                                    </p:anim>
                                    <p:anim calcmode="lin" valueType="num">
                                      <p:cBhvr>
                                        <p:cTn id="230" dur="1000"/>
                                        <p:tgtEl>
                                          <p:spTgt spid="4"/>
                                        </p:tgtEl>
                                        <p:attrNameLst>
                                          <p:attrName>ppt_h</p:attrName>
                                        </p:attrNameLst>
                                      </p:cBhvr>
                                      <p:tavLst>
                                        <p:tav tm="0">
                                          <p:val>
                                            <p:strVal val="ppt_h"/>
                                          </p:val>
                                        </p:tav>
                                        <p:tav tm="100000">
                                          <p:val>
                                            <p:fltVal val="0"/>
                                          </p:val>
                                        </p:tav>
                                      </p:tavLst>
                                    </p:anim>
                                    <p:anim calcmode="lin" valueType="num">
                                      <p:cBhvr>
                                        <p:cTn id="231" dur="1000"/>
                                        <p:tgtEl>
                                          <p:spTgt spid="4"/>
                                        </p:tgtEl>
                                        <p:attrNameLst>
                                          <p:attrName>ppt_w</p:attrName>
                                        </p:attrNameLst>
                                      </p:cBhvr>
                                      <p:tavLst>
                                        <p:tav tm="0">
                                          <p:val>
                                            <p:strVal val="ppt_w"/>
                                          </p:val>
                                        </p:tav>
                                        <p:tav tm="100000">
                                          <p:val>
                                            <p:fltVal val="0"/>
                                          </p:val>
                                        </p:tav>
                                      </p:tavLst>
                                    </p:anim>
                                    <p:set>
                                      <p:cBhvr>
                                        <p:cTn id="232" dur="1" fill="hold">
                                          <p:stCondLst>
                                            <p:cond delay="999"/>
                                          </p:stCondLst>
                                        </p:cTn>
                                        <p:tgtEl>
                                          <p:spTgt spid="4"/>
                                        </p:tgtEl>
                                        <p:attrNameLst>
                                          <p:attrName>style.visibility</p:attrName>
                                        </p:attrNameLst>
                                      </p:cBhvr>
                                      <p:to>
                                        <p:strVal val="hidden"/>
                                      </p:to>
                                    </p:set>
                                  </p:childTnLst>
                                </p:cTn>
                              </p:par>
                              <p:par>
                                <p:cTn id="233" presetID="35" presetClass="exit" presetSubtype="0" fill="hold" grpId="1" nodeType="withEffect">
                                  <p:stCondLst>
                                    <p:cond delay="0"/>
                                  </p:stCondLst>
                                  <p:childTnLst>
                                    <p:animEffect transition="out" filter="fade">
                                      <p:cBhvr>
                                        <p:cTn id="234" dur="1000"/>
                                        <p:tgtEl>
                                          <p:spTgt spid="24"/>
                                        </p:tgtEl>
                                      </p:cBhvr>
                                    </p:animEffect>
                                    <p:anim calcmode="lin" valueType="num">
                                      <p:cBhvr>
                                        <p:cTn id="235" dur="1000"/>
                                        <p:tgtEl>
                                          <p:spTgt spid="24"/>
                                        </p:tgtEl>
                                        <p:attrNameLst>
                                          <p:attrName>style.rotation</p:attrName>
                                        </p:attrNameLst>
                                      </p:cBhvr>
                                      <p:tavLst>
                                        <p:tav tm="0">
                                          <p:val>
                                            <p:fltVal val="0"/>
                                          </p:val>
                                        </p:tav>
                                        <p:tav tm="100000">
                                          <p:val>
                                            <p:fltVal val="720"/>
                                          </p:val>
                                        </p:tav>
                                      </p:tavLst>
                                    </p:anim>
                                    <p:anim calcmode="lin" valueType="num">
                                      <p:cBhvr>
                                        <p:cTn id="236" dur="1000"/>
                                        <p:tgtEl>
                                          <p:spTgt spid="24"/>
                                        </p:tgtEl>
                                        <p:attrNameLst>
                                          <p:attrName>ppt_h</p:attrName>
                                        </p:attrNameLst>
                                      </p:cBhvr>
                                      <p:tavLst>
                                        <p:tav tm="0">
                                          <p:val>
                                            <p:strVal val="ppt_h"/>
                                          </p:val>
                                        </p:tav>
                                        <p:tav tm="100000">
                                          <p:val>
                                            <p:fltVal val="0"/>
                                          </p:val>
                                        </p:tav>
                                      </p:tavLst>
                                    </p:anim>
                                    <p:anim calcmode="lin" valueType="num">
                                      <p:cBhvr>
                                        <p:cTn id="237" dur="1000"/>
                                        <p:tgtEl>
                                          <p:spTgt spid="24"/>
                                        </p:tgtEl>
                                        <p:attrNameLst>
                                          <p:attrName>ppt_w</p:attrName>
                                        </p:attrNameLst>
                                      </p:cBhvr>
                                      <p:tavLst>
                                        <p:tav tm="0">
                                          <p:val>
                                            <p:strVal val="ppt_w"/>
                                          </p:val>
                                        </p:tav>
                                        <p:tav tm="100000">
                                          <p:val>
                                            <p:fltVal val="0"/>
                                          </p:val>
                                        </p:tav>
                                      </p:tavLst>
                                    </p:anim>
                                    <p:set>
                                      <p:cBhvr>
                                        <p:cTn id="238" dur="1" fill="hold">
                                          <p:stCondLst>
                                            <p:cond delay="999"/>
                                          </p:stCondLst>
                                        </p:cTn>
                                        <p:tgtEl>
                                          <p:spTgt spid="24"/>
                                        </p:tgtEl>
                                        <p:attrNameLst>
                                          <p:attrName>style.visibility</p:attrName>
                                        </p:attrNameLst>
                                      </p:cBhvr>
                                      <p:to>
                                        <p:strVal val="hidden"/>
                                      </p:to>
                                    </p:set>
                                  </p:childTnLst>
                                </p:cTn>
                              </p:par>
                              <p:par>
                                <p:cTn id="239" presetID="35" presetClass="exit" presetSubtype="0" fill="hold" grpId="1" nodeType="withEffect">
                                  <p:stCondLst>
                                    <p:cond delay="0"/>
                                  </p:stCondLst>
                                  <p:childTnLst>
                                    <p:animEffect transition="out" filter="fade">
                                      <p:cBhvr>
                                        <p:cTn id="240" dur="1000"/>
                                        <p:tgtEl>
                                          <p:spTgt spid="25"/>
                                        </p:tgtEl>
                                      </p:cBhvr>
                                    </p:animEffect>
                                    <p:anim calcmode="lin" valueType="num">
                                      <p:cBhvr>
                                        <p:cTn id="241" dur="1000"/>
                                        <p:tgtEl>
                                          <p:spTgt spid="25"/>
                                        </p:tgtEl>
                                        <p:attrNameLst>
                                          <p:attrName>style.rotation</p:attrName>
                                        </p:attrNameLst>
                                      </p:cBhvr>
                                      <p:tavLst>
                                        <p:tav tm="0">
                                          <p:val>
                                            <p:fltVal val="0"/>
                                          </p:val>
                                        </p:tav>
                                        <p:tav tm="100000">
                                          <p:val>
                                            <p:fltVal val="720"/>
                                          </p:val>
                                        </p:tav>
                                      </p:tavLst>
                                    </p:anim>
                                    <p:anim calcmode="lin" valueType="num">
                                      <p:cBhvr>
                                        <p:cTn id="242" dur="1000"/>
                                        <p:tgtEl>
                                          <p:spTgt spid="25"/>
                                        </p:tgtEl>
                                        <p:attrNameLst>
                                          <p:attrName>ppt_h</p:attrName>
                                        </p:attrNameLst>
                                      </p:cBhvr>
                                      <p:tavLst>
                                        <p:tav tm="0">
                                          <p:val>
                                            <p:strVal val="ppt_h"/>
                                          </p:val>
                                        </p:tav>
                                        <p:tav tm="100000">
                                          <p:val>
                                            <p:fltVal val="0"/>
                                          </p:val>
                                        </p:tav>
                                      </p:tavLst>
                                    </p:anim>
                                    <p:anim calcmode="lin" valueType="num">
                                      <p:cBhvr>
                                        <p:cTn id="243" dur="1000"/>
                                        <p:tgtEl>
                                          <p:spTgt spid="25"/>
                                        </p:tgtEl>
                                        <p:attrNameLst>
                                          <p:attrName>ppt_w</p:attrName>
                                        </p:attrNameLst>
                                      </p:cBhvr>
                                      <p:tavLst>
                                        <p:tav tm="0">
                                          <p:val>
                                            <p:strVal val="ppt_w"/>
                                          </p:val>
                                        </p:tav>
                                        <p:tav tm="100000">
                                          <p:val>
                                            <p:fltVal val="0"/>
                                          </p:val>
                                        </p:tav>
                                      </p:tavLst>
                                    </p:anim>
                                    <p:set>
                                      <p:cBhvr>
                                        <p:cTn id="244" dur="1" fill="hold">
                                          <p:stCondLst>
                                            <p:cond delay="999"/>
                                          </p:stCondLst>
                                        </p:cTn>
                                        <p:tgtEl>
                                          <p:spTgt spid="25"/>
                                        </p:tgtEl>
                                        <p:attrNameLst>
                                          <p:attrName>style.visibility</p:attrName>
                                        </p:attrNameLst>
                                      </p:cBhvr>
                                      <p:to>
                                        <p:strVal val="hidden"/>
                                      </p:to>
                                    </p:set>
                                  </p:childTnLst>
                                </p:cTn>
                              </p:par>
                              <p:par>
                                <p:cTn id="245" presetID="35" presetClass="exit" presetSubtype="0" fill="hold" grpId="1" nodeType="withEffect">
                                  <p:stCondLst>
                                    <p:cond delay="0"/>
                                  </p:stCondLst>
                                  <p:childTnLst>
                                    <p:animEffect transition="out" filter="fade">
                                      <p:cBhvr>
                                        <p:cTn id="246" dur="1000"/>
                                        <p:tgtEl>
                                          <p:spTgt spid="26"/>
                                        </p:tgtEl>
                                      </p:cBhvr>
                                    </p:animEffect>
                                    <p:anim calcmode="lin" valueType="num">
                                      <p:cBhvr>
                                        <p:cTn id="247" dur="1000"/>
                                        <p:tgtEl>
                                          <p:spTgt spid="26"/>
                                        </p:tgtEl>
                                        <p:attrNameLst>
                                          <p:attrName>style.rotation</p:attrName>
                                        </p:attrNameLst>
                                      </p:cBhvr>
                                      <p:tavLst>
                                        <p:tav tm="0">
                                          <p:val>
                                            <p:fltVal val="0"/>
                                          </p:val>
                                        </p:tav>
                                        <p:tav tm="100000">
                                          <p:val>
                                            <p:fltVal val="720"/>
                                          </p:val>
                                        </p:tav>
                                      </p:tavLst>
                                    </p:anim>
                                    <p:anim calcmode="lin" valueType="num">
                                      <p:cBhvr>
                                        <p:cTn id="248" dur="1000"/>
                                        <p:tgtEl>
                                          <p:spTgt spid="26"/>
                                        </p:tgtEl>
                                        <p:attrNameLst>
                                          <p:attrName>ppt_h</p:attrName>
                                        </p:attrNameLst>
                                      </p:cBhvr>
                                      <p:tavLst>
                                        <p:tav tm="0">
                                          <p:val>
                                            <p:strVal val="ppt_h"/>
                                          </p:val>
                                        </p:tav>
                                        <p:tav tm="100000">
                                          <p:val>
                                            <p:fltVal val="0"/>
                                          </p:val>
                                        </p:tav>
                                      </p:tavLst>
                                    </p:anim>
                                    <p:anim calcmode="lin" valueType="num">
                                      <p:cBhvr>
                                        <p:cTn id="249" dur="1000"/>
                                        <p:tgtEl>
                                          <p:spTgt spid="26"/>
                                        </p:tgtEl>
                                        <p:attrNameLst>
                                          <p:attrName>ppt_w</p:attrName>
                                        </p:attrNameLst>
                                      </p:cBhvr>
                                      <p:tavLst>
                                        <p:tav tm="0">
                                          <p:val>
                                            <p:strVal val="ppt_w"/>
                                          </p:val>
                                        </p:tav>
                                        <p:tav tm="100000">
                                          <p:val>
                                            <p:fltVal val="0"/>
                                          </p:val>
                                        </p:tav>
                                      </p:tavLst>
                                    </p:anim>
                                    <p:set>
                                      <p:cBhvr>
                                        <p:cTn id="250" dur="1" fill="hold">
                                          <p:stCondLst>
                                            <p:cond delay="999"/>
                                          </p:stCondLst>
                                        </p:cTn>
                                        <p:tgtEl>
                                          <p:spTgt spid="26"/>
                                        </p:tgtEl>
                                        <p:attrNameLst>
                                          <p:attrName>style.visibility</p:attrName>
                                        </p:attrNameLst>
                                      </p:cBhvr>
                                      <p:to>
                                        <p:strVal val="hidden"/>
                                      </p:to>
                                    </p:set>
                                  </p:childTnLst>
                                </p:cTn>
                              </p:par>
                              <p:par>
                                <p:cTn id="251" presetID="35" presetClass="exit" presetSubtype="0" fill="hold" grpId="1" nodeType="withEffect">
                                  <p:stCondLst>
                                    <p:cond delay="0"/>
                                  </p:stCondLst>
                                  <p:childTnLst>
                                    <p:animEffect transition="out" filter="fade">
                                      <p:cBhvr>
                                        <p:cTn id="252" dur="1000"/>
                                        <p:tgtEl>
                                          <p:spTgt spid="27"/>
                                        </p:tgtEl>
                                      </p:cBhvr>
                                    </p:animEffect>
                                    <p:anim calcmode="lin" valueType="num">
                                      <p:cBhvr>
                                        <p:cTn id="253" dur="1000"/>
                                        <p:tgtEl>
                                          <p:spTgt spid="27"/>
                                        </p:tgtEl>
                                        <p:attrNameLst>
                                          <p:attrName>style.rotation</p:attrName>
                                        </p:attrNameLst>
                                      </p:cBhvr>
                                      <p:tavLst>
                                        <p:tav tm="0">
                                          <p:val>
                                            <p:fltVal val="0"/>
                                          </p:val>
                                        </p:tav>
                                        <p:tav tm="100000">
                                          <p:val>
                                            <p:fltVal val="720"/>
                                          </p:val>
                                        </p:tav>
                                      </p:tavLst>
                                    </p:anim>
                                    <p:anim calcmode="lin" valueType="num">
                                      <p:cBhvr>
                                        <p:cTn id="254" dur="1000"/>
                                        <p:tgtEl>
                                          <p:spTgt spid="27"/>
                                        </p:tgtEl>
                                        <p:attrNameLst>
                                          <p:attrName>ppt_h</p:attrName>
                                        </p:attrNameLst>
                                      </p:cBhvr>
                                      <p:tavLst>
                                        <p:tav tm="0">
                                          <p:val>
                                            <p:strVal val="ppt_h"/>
                                          </p:val>
                                        </p:tav>
                                        <p:tav tm="100000">
                                          <p:val>
                                            <p:fltVal val="0"/>
                                          </p:val>
                                        </p:tav>
                                      </p:tavLst>
                                    </p:anim>
                                    <p:anim calcmode="lin" valueType="num">
                                      <p:cBhvr>
                                        <p:cTn id="255" dur="1000"/>
                                        <p:tgtEl>
                                          <p:spTgt spid="27"/>
                                        </p:tgtEl>
                                        <p:attrNameLst>
                                          <p:attrName>ppt_w</p:attrName>
                                        </p:attrNameLst>
                                      </p:cBhvr>
                                      <p:tavLst>
                                        <p:tav tm="0">
                                          <p:val>
                                            <p:strVal val="ppt_w"/>
                                          </p:val>
                                        </p:tav>
                                        <p:tav tm="100000">
                                          <p:val>
                                            <p:fltVal val="0"/>
                                          </p:val>
                                        </p:tav>
                                      </p:tavLst>
                                    </p:anim>
                                    <p:set>
                                      <p:cBhvr>
                                        <p:cTn id="256" dur="1" fill="hold">
                                          <p:stCondLst>
                                            <p:cond delay="999"/>
                                          </p:stCondLst>
                                        </p:cTn>
                                        <p:tgtEl>
                                          <p:spTgt spid="27"/>
                                        </p:tgtEl>
                                        <p:attrNameLst>
                                          <p:attrName>style.visibility</p:attrName>
                                        </p:attrNameLst>
                                      </p:cBhvr>
                                      <p:to>
                                        <p:strVal val="hidden"/>
                                      </p:to>
                                    </p:set>
                                  </p:childTnLst>
                                </p:cTn>
                              </p:par>
                              <p:par>
                                <p:cTn id="257" presetID="35" presetClass="exit" presetSubtype="0" fill="hold" grpId="1" nodeType="withEffect">
                                  <p:stCondLst>
                                    <p:cond delay="0"/>
                                  </p:stCondLst>
                                  <p:childTnLst>
                                    <p:animEffect transition="out" filter="fade">
                                      <p:cBhvr>
                                        <p:cTn id="258" dur="1000"/>
                                        <p:tgtEl>
                                          <p:spTgt spid="28"/>
                                        </p:tgtEl>
                                      </p:cBhvr>
                                    </p:animEffect>
                                    <p:anim calcmode="lin" valueType="num">
                                      <p:cBhvr>
                                        <p:cTn id="259" dur="1000"/>
                                        <p:tgtEl>
                                          <p:spTgt spid="28"/>
                                        </p:tgtEl>
                                        <p:attrNameLst>
                                          <p:attrName>style.rotation</p:attrName>
                                        </p:attrNameLst>
                                      </p:cBhvr>
                                      <p:tavLst>
                                        <p:tav tm="0">
                                          <p:val>
                                            <p:fltVal val="0"/>
                                          </p:val>
                                        </p:tav>
                                        <p:tav tm="100000">
                                          <p:val>
                                            <p:fltVal val="720"/>
                                          </p:val>
                                        </p:tav>
                                      </p:tavLst>
                                    </p:anim>
                                    <p:anim calcmode="lin" valueType="num">
                                      <p:cBhvr>
                                        <p:cTn id="260" dur="1000"/>
                                        <p:tgtEl>
                                          <p:spTgt spid="28"/>
                                        </p:tgtEl>
                                        <p:attrNameLst>
                                          <p:attrName>ppt_h</p:attrName>
                                        </p:attrNameLst>
                                      </p:cBhvr>
                                      <p:tavLst>
                                        <p:tav tm="0">
                                          <p:val>
                                            <p:strVal val="ppt_h"/>
                                          </p:val>
                                        </p:tav>
                                        <p:tav tm="100000">
                                          <p:val>
                                            <p:fltVal val="0"/>
                                          </p:val>
                                        </p:tav>
                                      </p:tavLst>
                                    </p:anim>
                                    <p:anim calcmode="lin" valueType="num">
                                      <p:cBhvr>
                                        <p:cTn id="261" dur="1000"/>
                                        <p:tgtEl>
                                          <p:spTgt spid="28"/>
                                        </p:tgtEl>
                                        <p:attrNameLst>
                                          <p:attrName>ppt_w</p:attrName>
                                        </p:attrNameLst>
                                      </p:cBhvr>
                                      <p:tavLst>
                                        <p:tav tm="0">
                                          <p:val>
                                            <p:strVal val="ppt_w"/>
                                          </p:val>
                                        </p:tav>
                                        <p:tav tm="100000">
                                          <p:val>
                                            <p:fltVal val="0"/>
                                          </p:val>
                                        </p:tav>
                                      </p:tavLst>
                                    </p:anim>
                                    <p:set>
                                      <p:cBhvr>
                                        <p:cTn id="262" dur="1" fill="hold">
                                          <p:stCondLst>
                                            <p:cond delay="999"/>
                                          </p:stCondLst>
                                        </p:cTn>
                                        <p:tgtEl>
                                          <p:spTgt spid="28"/>
                                        </p:tgtEl>
                                        <p:attrNameLst>
                                          <p:attrName>style.visibility</p:attrName>
                                        </p:attrNameLst>
                                      </p:cBhvr>
                                      <p:to>
                                        <p:strVal val="hidden"/>
                                      </p:to>
                                    </p:set>
                                  </p:childTnLst>
                                </p:cTn>
                              </p:par>
                              <p:par>
                                <p:cTn id="263" presetID="35" presetClass="exit" presetSubtype="0" fill="hold" grpId="1" nodeType="withEffect">
                                  <p:stCondLst>
                                    <p:cond delay="0"/>
                                  </p:stCondLst>
                                  <p:childTnLst>
                                    <p:animEffect transition="out" filter="fade">
                                      <p:cBhvr>
                                        <p:cTn id="264" dur="1000"/>
                                        <p:tgtEl>
                                          <p:spTgt spid="38"/>
                                        </p:tgtEl>
                                      </p:cBhvr>
                                    </p:animEffect>
                                    <p:anim calcmode="lin" valueType="num">
                                      <p:cBhvr>
                                        <p:cTn id="265" dur="1000"/>
                                        <p:tgtEl>
                                          <p:spTgt spid="38"/>
                                        </p:tgtEl>
                                        <p:attrNameLst>
                                          <p:attrName>style.rotation</p:attrName>
                                        </p:attrNameLst>
                                      </p:cBhvr>
                                      <p:tavLst>
                                        <p:tav tm="0">
                                          <p:val>
                                            <p:fltVal val="0"/>
                                          </p:val>
                                        </p:tav>
                                        <p:tav tm="100000">
                                          <p:val>
                                            <p:fltVal val="720"/>
                                          </p:val>
                                        </p:tav>
                                      </p:tavLst>
                                    </p:anim>
                                    <p:anim calcmode="lin" valueType="num">
                                      <p:cBhvr>
                                        <p:cTn id="266" dur="1000"/>
                                        <p:tgtEl>
                                          <p:spTgt spid="38"/>
                                        </p:tgtEl>
                                        <p:attrNameLst>
                                          <p:attrName>ppt_h</p:attrName>
                                        </p:attrNameLst>
                                      </p:cBhvr>
                                      <p:tavLst>
                                        <p:tav tm="0">
                                          <p:val>
                                            <p:strVal val="ppt_h"/>
                                          </p:val>
                                        </p:tav>
                                        <p:tav tm="100000">
                                          <p:val>
                                            <p:fltVal val="0"/>
                                          </p:val>
                                        </p:tav>
                                      </p:tavLst>
                                    </p:anim>
                                    <p:anim calcmode="lin" valueType="num">
                                      <p:cBhvr>
                                        <p:cTn id="267" dur="1000"/>
                                        <p:tgtEl>
                                          <p:spTgt spid="38"/>
                                        </p:tgtEl>
                                        <p:attrNameLst>
                                          <p:attrName>ppt_w</p:attrName>
                                        </p:attrNameLst>
                                      </p:cBhvr>
                                      <p:tavLst>
                                        <p:tav tm="0">
                                          <p:val>
                                            <p:strVal val="ppt_w"/>
                                          </p:val>
                                        </p:tav>
                                        <p:tav tm="100000">
                                          <p:val>
                                            <p:fltVal val="0"/>
                                          </p:val>
                                        </p:tav>
                                      </p:tavLst>
                                    </p:anim>
                                    <p:set>
                                      <p:cBhvr>
                                        <p:cTn id="268" dur="1" fill="hold">
                                          <p:stCondLst>
                                            <p:cond delay="999"/>
                                          </p:stCondLst>
                                        </p:cTn>
                                        <p:tgtEl>
                                          <p:spTgt spid="38"/>
                                        </p:tgtEl>
                                        <p:attrNameLst>
                                          <p:attrName>style.visibility</p:attrName>
                                        </p:attrNameLst>
                                      </p:cBhvr>
                                      <p:to>
                                        <p:strVal val="hidden"/>
                                      </p:to>
                                    </p:set>
                                  </p:childTnLst>
                                </p:cTn>
                              </p:par>
                              <p:par>
                                <p:cTn id="269" presetID="35" presetClass="exit" presetSubtype="0" fill="hold" grpId="1" nodeType="withEffect">
                                  <p:stCondLst>
                                    <p:cond delay="0"/>
                                  </p:stCondLst>
                                  <p:childTnLst>
                                    <p:animEffect transition="out" filter="fade">
                                      <p:cBhvr>
                                        <p:cTn id="270" dur="1000"/>
                                        <p:tgtEl>
                                          <p:spTgt spid="39"/>
                                        </p:tgtEl>
                                      </p:cBhvr>
                                    </p:animEffect>
                                    <p:anim calcmode="lin" valueType="num">
                                      <p:cBhvr>
                                        <p:cTn id="271" dur="1000"/>
                                        <p:tgtEl>
                                          <p:spTgt spid="39"/>
                                        </p:tgtEl>
                                        <p:attrNameLst>
                                          <p:attrName>style.rotation</p:attrName>
                                        </p:attrNameLst>
                                      </p:cBhvr>
                                      <p:tavLst>
                                        <p:tav tm="0">
                                          <p:val>
                                            <p:fltVal val="0"/>
                                          </p:val>
                                        </p:tav>
                                        <p:tav tm="100000">
                                          <p:val>
                                            <p:fltVal val="720"/>
                                          </p:val>
                                        </p:tav>
                                      </p:tavLst>
                                    </p:anim>
                                    <p:anim calcmode="lin" valueType="num">
                                      <p:cBhvr>
                                        <p:cTn id="272" dur="1000"/>
                                        <p:tgtEl>
                                          <p:spTgt spid="39"/>
                                        </p:tgtEl>
                                        <p:attrNameLst>
                                          <p:attrName>ppt_h</p:attrName>
                                        </p:attrNameLst>
                                      </p:cBhvr>
                                      <p:tavLst>
                                        <p:tav tm="0">
                                          <p:val>
                                            <p:strVal val="ppt_h"/>
                                          </p:val>
                                        </p:tav>
                                        <p:tav tm="100000">
                                          <p:val>
                                            <p:fltVal val="0"/>
                                          </p:val>
                                        </p:tav>
                                      </p:tavLst>
                                    </p:anim>
                                    <p:anim calcmode="lin" valueType="num">
                                      <p:cBhvr>
                                        <p:cTn id="273" dur="1000"/>
                                        <p:tgtEl>
                                          <p:spTgt spid="39"/>
                                        </p:tgtEl>
                                        <p:attrNameLst>
                                          <p:attrName>ppt_w</p:attrName>
                                        </p:attrNameLst>
                                      </p:cBhvr>
                                      <p:tavLst>
                                        <p:tav tm="0">
                                          <p:val>
                                            <p:strVal val="ppt_w"/>
                                          </p:val>
                                        </p:tav>
                                        <p:tav tm="100000">
                                          <p:val>
                                            <p:fltVal val="0"/>
                                          </p:val>
                                        </p:tav>
                                      </p:tavLst>
                                    </p:anim>
                                    <p:set>
                                      <p:cBhvr>
                                        <p:cTn id="274" dur="1" fill="hold">
                                          <p:stCondLst>
                                            <p:cond delay="999"/>
                                          </p:stCondLst>
                                        </p:cTn>
                                        <p:tgtEl>
                                          <p:spTgt spid="39"/>
                                        </p:tgtEl>
                                        <p:attrNameLst>
                                          <p:attrName>style.visibility</p:attrName>
                                        </p:attrNameLst>
                                      </p:cBhvr>
                                      <p:to>
                                        <p:strVal val="hidden"/>
                                      </p:to>
                                    </p:set>
                                  </p:childTnLst>
                                </p:cTn>
                              </p:par>
                            </p:childTnLst>
                          </p:cTn>
                        </p:par>
                        <p:par>
                          <p:cTn id="275" fill="hold">
                            <p:stCondLst>
                              <p:cond delay="6600"/>
                            </p:stCondLst>
                            <p:childTnLst>
                              <p:par>
                                <p:cTn id="276" presetID="10" presetClass="entr" presetSubtype="0" fill="hold" grpId="0" nodeType="afterEffect">
                                  <p:stCondLst>
                                    <p:cond delay="0"/>
                                  </p:stCondLst>
                                  <p:childTnLst>
                                    <p:set>
                                      <p:cBhvr>
                                        <p:cTn id="277" dur="1" fill="hold">
                                          <p:stCondLst>
                                            <p:cond delay="0"/>
                                          </p:stCondLst>
                                        </p:cTn>
                                        <p:tgtEl>
                                          <p:spTgt spid="43"/>
                                        </p:tgtEl>
                                        <p:attrNameLst>
                                          <p:attrName>style.visibility</p:attrName>
                                        </p:attrNameLst>
                                      </p:cBhvr>
                                      <p:to>
                                        <p:strVal val="visible"/>
                                      </p:to>
                                    </p:set>
                                    <p:animEffect transition="in" filter="fade">
                                      <p:cBhvr>
                                        <p:cTn id="278" dur="1000"/>
                                        <p:tgtEl>
                                          <p:spTgt spid="43"/>
                                        </p:tgtEl>
                                      </p:cBhvr>
                                    </p:animEffect>
                                  </p:childTnLst>
                                </p:cTn>
                              </p:par>
                            </p:childTnLst>
                          </p:cTn>
                        </p:par>
                        <p:par>
                          <p:cTn id="279" fill="hold">
                            <p:stCondLst>
                              <p:cond delay="7600"/>
                            </p:stCondLst>
                            <p:childTnLst>
                              <p:par>
                                <p:cTn id="280" presetID="42" presetClass="path" presetSubtype="0" accel="50000" decel="50000" fill="hold" grpId="1" nodeType="afterEffect">
                                  <p:stCondLst>
                                    <p:cond delay="0"/>
                                  </p:stCondLst>
                                  <p:childTnLst>
                                    <p:animMotion origin="layout" path="M 0 -4.07407E-6 L -0.00191 0.44561 " pathEditMode="relative" rAng="0" ptsTypes="AA">
                                      <p:cBhvr>
                                        <p:cTn id="281" dur="1000" fill="hold"/>
                                        <p:tgtEl>
                                          <p:spTgt spid="40"/>
                                        </p:tgtEl>
                                        <p:attrNameLst>
                                          <p:attrName>ppt_x</p:attrName>
                                          <p:attrName>ppt_y</p:attrName>
                                        </p:attrNameLst>
                                      </p:cBhvr>
                                      <p:rCtr x="-104" y="22269"/>
                                    </p:animMotion>
                                  </p:childTnLst>
                                </p:cTn>
                              </p:par>
                              <p:par>
                                <p:cTn id="282" presetID="35" presetClass="exit" presetSubtype="0" fill="hold" grpId="1" nodeType="withEffect">
                                  <p:stCondLst>
                                    <p:cond delay="0"/>
                                  </p:stCondLst>
                                  <p:childTnLst>
                                    <p:animEffect transition="out" filter="fade">
                                      <p:cBhvr>
                                        <p:cTn id="283" dur="1000"/>
                                        <p:tgtEl>
                                          <p:spTgt spid="45"/>
                                        </p:tgtEl>
                                      </p:cBhvr>
                                    </p:animEffect>
                                    <p:anim calcmode="lin" valueType="num">
                                      <p:cBhvr>
                                        <p:cTn id="284" dur="1000"/>
                                        <p:tgtEl>
                                          <p:spTgt spid="45"/>
                                        </p:tgtEl>
                                        <p:attrNameLst>
                                          <p:attrName>style.rotation</p:attrName>
                                        </p:attrNameLst>
                                      </p:cBhvr>
                                      <p:tavLst>
                                        <p:tav tm="0">
                                          <p:val>
                                            <p:fltVal val="0"/>
                                          </p:val>
                                        </p:tav>
                                        <p:tav tm="100000">
                                          <p:val>
                                            <p:fltVal val="720"/>
                                          </p:val>
                                        </p:tav>
                                      </p:tavLst>
                                    </p:anim>
                                    <p:anim calcmode="lin" valueType="num">
                                      <p:cBhvr>
                                        <p:cTn id="285" dur="1000"/>
                                        <p:tgtEl>
                                          <p:spTgt spid="45"/>
                                        </p:tgtEl>
                                        <p:attrNameLst>
                                          <p:attrName>ppt_h</p:attrName>
                                        </p:attrNameLst>
                                      </p:cBhvr>
                                      <p:tavLst>
                                        <p:tav tm="0">
                                          <p:val>
                                            <p:strVal val="ppt_h"/>
                                          </p:val>
                                        </p:tav>
                                        <p:tav tm="100000">
                                          <p:val>
                                            <p:fltVal val="0"/>
                                          </p:val>
                                        </p:tav>
                                      </p:tavLst>
                                    </p:anim>
                                    <p:anim calcmode="lin" valueType="num">
                                      <p:cBhvr>
                                        <p:cTn id="286" dur="1000"/>
                                        <p:tgtEl>
                                          <p:spTgt spid="45"/>
                                        </p:tgtEl>
                                        <p:attrNameLst>
                                          <p:attrName>ppt_w</p:attrName>
                                        </p:attrNameLst>
                                      </p:cBhvr>
                                      <p:tavLst>
                                        <p:tav tm="0">
                                          <p:val>
                                            <p:strVal val="ppt_w"/>
                                          </p:val>
                                        </p:tav>
                                        <p:tav tm="100000">
                                          <p:val>
                                            <p:fltVal val="0"/>
                                          </p:val>
                                        </p:tav>
                                      </p:tavLst>
                                    </p:anim>
                                    <p:set>
                                      <p:cBhvr>
                                        <p:cTn id="287" dur="1" fill="hold">
                                          <p:stCondLst>
                                            <p:cond delay="999"/>
                                          </p:stCondLst>
                                        </p:cTn>
                                        <p:tgtEl>
                                          <p:spTgt spid="45"/>
                                        </p:tgtEl>
                                        <p:attrNameLst>
                                          <p:attrName>style.visibility</p:attrName>
                                        </p:attrNameLst>
                                      </p:cBhvr>
                                      <p:to>
                                        <p:strVal val="hidden"/>
                                      </p:to>
                                    </p:set>
                                  </p:childTnLst>
                                </p:cTn>
                              </p:par>
                              <p:par>
                                <p:cTn id="288" presetID="35" presetClass="exit" presetSubtype="0" fill="hold" grpId="1" nodeType="withEffect">
                                  <p:stCondLst>
                                    <p:cond delay="0"/>
                                  </p:stCondLst>
                                  <p:childTnLst>
                                    <p:animEffect transition="out" filter="fade">
                                      <p:cBhvr>
                                        <p:cTn id="289" dur="1000"/>
                                        <p:tgtEl>
                                          <p:spTgt spid="5"/>
                                        </p:tgtEl>
                                      </p:cBhvr>
                                    </p:animEffect>
                                    <p:anim calcmode="lin" valueType="num">
                                      <p:cBhvr>
                                        <p:cTn id="290" dur="1000"/>
                                        <p:tgtEl>
                                          <p:spTgt spid="5"/>
                                        </p:tgtEl>
                                        <p:attrNameLst>
                                          <p:attrName>style.rotation</p:attrName>
                                        </p:attrNameLst>
                                      </p:cBhvr>
                                      <p:tavLst>
                                        <p:tav tm="0">
                                          <p:val>
                                            <p:fltVal val="0"/>
                                          </p:val>
                                        </p:tav>
                                        <p:tav tm="100000">
                                          <p:val>
                                            <p:fltVal val="720"/>
                                          </p:val>
                                        </p:tav>
                                      </p:tavLst>
                                    </p:anim>
                                    <p:anim calcmode="lin" valueType="num">
                                      <p:cBhvr>
                                        <p:cTn id="291" dur="1000"/>
                                        <p:tgtEl>
                                          <p:spTgt spid="5"/>
                                        </p:tgtEl>
                                        <p:attrNameLst>
                                          <p:attrName>ppt_h</p:attrName>
                                        </p:attrNameLst>
                                      </p:cBhvr>
                                      <p:tavLst>
                                        <p:tav tm="0">
                                          <p:val>
                                            <p:strVal val="ppt_h"/>
                                          </p:val>
                                        </p:tav>
                                        <p:tav tm="100000">
                                          <p:val>
                                            <p:fltVal val="0"/>
                                          </p:val>
                                        </p:tav>
                                      </p:tavLst>
                                    </p:anim>
                                    <p:anim calcmode="lin" valueType="num">
                                      <p:cBhvr>
                                        <p:cTn id="292" dur="1000"/>
                                        <p:tgtEl>
                                          <p:spTgt spid="5"/>
                                        </p:tgtEl>
                                        <p:attrNameLst>
                                          <p:attrName>ppt_w</p:attrName>
                                        </p:attrNameLst>
                                      </p:cBhvr>
                                      <p:tavLst>
                                        <p:tav tm="0">
                                          <p:val>
                                            <p:strVal val="ppt_w"/>
                                          </p:val>
                                        </p:tav>
                                        <p:tav tm="100000">
                                          <p:val>
                                            <p:fltVal val="0"/>
                                          </p:val>
                                        </p:tav>
                                      </p:tavLst>
                                    </p:anim>
                                    <p:set>
                                      <p:cBhvr>
                                        <p:cTn id="293" dur="1" fill="hold">
                                          <p:stCondLst>
                                            <p:cond delay="999"/>
                                          </p:stCondLst>
                                        </p:cTn>
                                        <p:tgtEl>
                                          <p:spTgt spid="5"/>
                                        </p:tgtEl>
                                        <p:attrNameLst>
                                          <p:attrName>style.visibility</p:attrName>
                                        </p:attrNameLst>
                                      </p:cBhvr>
                                      <p:to>
                                        <p:strVal val="hidden"/>
                                      </p:to>
                                    </p:set>
                                  </p:childTnLst>
                                </p:cTn>
                              </p:par>
                              <p:par>
                                <p:cTn id="294" presetID="35" presetClass="exit" presetSubtype="0" fill="hold" grpId="1" nodeType="withEffect">
                                  <p:stCondLst>
                                    <p:cond delay="0"/>
                                  </p:stCondLst>
                                  <p:childTnLst>
                                    <p:animEffect transition="out" filter="fade">
                                      <p:cBhvr>
                                        <p:cTn id="295" dur="1000"/>
                                        <p:tgtEl>
                                          <p:spTgt spid="7"/>
                                        </p:tgtEl>
                                      </p:cBhvr>
                                    </p:animEffect>
                                    <p:anim calcmode="lin" valueType="num">
                                      <p:cBhvr>
                                        <p:cTn id="296" dur="1000"/>
                                        <p:tgtEl>
                                          <p:spTgt spid="7"/>
                                        </p:tgtEl>
                                        <p:attrNameLst>
                                          <p:attrName>style.rotation</p:attrName>
                                        </p:attrNameLst>
                                      </p:cBhvr>
                                      <p:tavLst>
                                        <p:tav tm="0">
                                          <p:val>
                                            <p:fltVal val="0"/>
                                          </p:val>
                                        </p:tav>
                                        <p:tav tm="100000">
                                          <p:val>
                                            <p:fltVal val="720"/>
                                          </p:val>
                                        </p:tav>
                                      </p:tavLst>
                                    </p:anim>
                                    <p:anim calcmode="lin" valueType="num">
                                      <p:cBhvr>
                                        <p:cTn id="297" dur="1000"/>
                                        <p:tgtEl>
                                          <p:spTgt spid="7"/>
                                        </p:tgtEl>
                                        <p:attrNameLst>
                                          <p:attrName>ppt_h</p:attrName>
                                        </p:attrNameLst>
                                      </p:cBhvr>
                                      <p:tavLst>
                                        <p:tav tm="0">
                                          <p:val>
                                            <p:strVal val="ppt_h"/>
                                          </p:val>
                                        </p:tav>
                                        <p:tav tm="100000">
                                          <p:val>
                                            <p:fltVal val="0"/>
                                          </p:val>
                                        </p:tav>
                                      </p:tavLst>
                                    </p:anim>
                                    <p:anim calcmode="lin" valueType="num">
                                      <p:cBhvr>
                                        <p:cTn id="298" dur="1000"/>
                                        <p:tgtEl>
                                          <p:spTgt spid="7"/>
                                        </p:tgtEl>
                                        <p:attrNameLst>
                                          <p:attrName>ppt_w</p:attrName>
                                        </p:attrNameLst>
                                      </p:cBhvr>
                                      <p:tavLst>
                                        <p:tav tm="0">
                                          <p:val>
                                            <p:strVal val="ppt_w"/>
                                          </p:val>
                                        </p:tav>
                                        <p:tav tm="100000">
                                          <p:val>
                                            <p:fltVal val="0"/>
                                          </p:val>
                                        </p:tav>
                                      </p:tavLst>
                                    </p:anim>
                                    <p:set>
                                      <p:cBhvr>
                                        <p:cTn id="299" dur="1" fill="hold">
                                          <p:stCondLst>
                                            <p:cond delay="999"/>
                                          </p:stCondLst>
                                        </p:cTn>
                                        <p:tgtEl>
                                          <p:spTgt spid="7"/>
                                        </p:tgtEl>
                                        <p:attrNameLst>
                                          <p:attrName>style.visibility</p:attrName>
                                        </p:attrNameLst>
                                      </p:cBhvr>
                                      <p:to>
                                        <p:strVal val="hidden"/>
                                      </p:to>
                                    </p:set>
                                  </p:childTnLst>
                                </p:cTn>
                              </p:par>
                              <p:par>
                                <p:cTn id="300" presetID="35" presetClass="exit" presetSubtype="0" fill="hold" grpId="1" nodeType="withEffect">
                                  <p:stCondLst>
                                    <p:cond delay="0"/>
                                  </p:stCondLst>
                                  <p:childTnLst>
                                    <p:animEffect transition="out" filter="fade">
                                      <p:cBhvr>
                                        <p:cTn id="301" dur="1000"/>
                                        <p:tgtEl>
                                          <p:spTgt spid="8"/>
                                        </p:tgtEl>
                                      </p:cBhvr>
                                    </p:animEffect>
                                    <p:anim calcmode="lin" valueType="num">
                                      <p:cBhvr>
                                        <p:cTn id="302" dur="1000"/>
                                        <p:tgtEl>
                                          <p:spTgt spid="8"/>
                                        </p:tgtEl>
                                        <p:attrNameLst>
                                          <p:attrName>style.rotation</p:attrName>
                                        </p:attrNameLst>
                                      </p:cBhvr>
                                      <p:tavLst>
                                        <p:tav tm="0">
                                          <p:val>
                                            <p:fltVal val="0"/>
                                          </p:val>
                                        </p:tav>
                                        <p:tav tm="100000">
                                          <p:val>
                                            <p:fltVal val="720"/>
                                          </p:val>
                                        </p:tav>
                                      </p:tavLst>
                                    </p:anim>
                                    <p:anim calcmode="lin" valueType="num">
                                      <p:cBhvr>
                                        <p:cTn id="303" dur="1000"/>
                                        <p:tgtEl>
                                          <p:spTgt spid="8"/>
                                        </p:tgtEl>
                                        <p:attrNameLst>
                                          <p:attrName>ppt_h</p:attrName>
                                        </p:attrNameLst>
                                      </p:cBhvr>
                                      <p:tavLst>
                                        <p:tav tm="0">
                                          <p:val>
                                            <p:strVal val="ppt_h"/>
                                          </p:val>
                                        </p:tav>
                                        <p:tav tm="100000">
                                          <p:val>
                                            <p:fltVal val="0"/>
                                          </p:val>
                                        </p:tav>
                                      </p:tavLst>
                                    </p:anim>
                                    <p:anim calcmode="lin" valueType="num">
                                      <p:cBhvr>
                                        <p:cTn id="304" dur="1000"/>
                                        <p:tgtEl>
                                          <p:spTgt spid="8"/>
                                        </p:tgtEl>
                                        <p:attrNameLst>
                                          <p:attrName>ppt_w</p:attrName>
                                        </p:attrNameLst>
                                      </p:cBhvr>
                                      <p:tavLst>
                                        <p:tav tm="0">
                                          <p:val>
                                            <p:strVal val="ppt_w"/>
                                          </p:val>
                                        </p:tav>
                                        <p:tav tm="100000">
                                          <p:val>
                                            <p:fltVal val="0"/>
                                          </p:val>
                                        </p:tav>
                                      </p:tavLst>
                                    </p:anim>
                                    <p:set>
                                      <p:cBhvr>
                                        <p:cTn id="305" dur="1" fill="hold">
                                          <p:stCondLst>
                                            <p:cond delay="999"/>
                                          </p:stCondLst>
                                        </p:cTn>
                                        <p:tgtEl>
                                          <p:spTgt spid="8"/>
                                        </p:tgtEl>
                                        <p:attrNameLst>
                                          <p:attrName>style.visibility</p:attrName>
                                        </p:attrNameLst>
                                      </p:cBhvr>
                                      <p:to>
                                        <p:strVal val="hidden"/>
                                      </p:to>
                                    </p:set>
                                  </p:childTnLst>
                                </p:cTn>
                              </p:par>
                              <p:par>
                                <p:cTn id="306" presetID="35" presetClass="exit" presetSubtype="0" fill="hold" grpId="1" nodeType="withEffect">
                                  <p:stCondLst>
                                    <p:cond delay="0"/>
                                  </p:stCondLst>
                                  <p:childTnLst>
                                    <p:animEffect transition="out" filter="fade">
                                      <p:cBhvr>
                                        <p:cTn id="307" dur="1000"/>
                                        <p:tgtEl>
                                          <p:spTgt spid="9"/>
                                        </p:tgtEl>
                                      </p:cBhvr>
                                    </p:animEffect>
                                    <p:anim calcmode="lin" valueType="num">
                                      <p:cBhvr>
                                        <p:cTn id="308" dur="1000"/>
                                        <p:tgtEl>
                                          <p:spTgt spid="9"/>
                                        </p:tgtEl>
                                        <p:attrNameLst>
                                          <p:attrName>style.rotation</p:attrName>
                                        </p:attrNameLst>
                                      </p:cBhvr>
                                      <p:tavLst>
                                        <p:tav tm="0">
                                          <p:val>
                                            <p:fltVal val="0"/>
                                          </p:val>
                                        </p:tav>
                                        <p:tav tm="100000">
                                          <p:val>
                                            <p:fltVal val="720"/>
                                          </p:val>
                                        </p:tav>
                                      </p:tavLst>
                                    </p:anim>
                                    <p:anim calcmode="lin" valueType="num">
                                      <p:cBhvr>
                                        <p:cTn id="309" dur="1000"/>
                                        <p:tgtEl>
                                          <p:spTgt spid="9"/>
                                        </p:tgtEl>
                                        <p:attrNameLst>
                                          <p:attrName>ppt_h</p:attrName>
                                        </p:attrNameLst>
                                      </p:cBhvr>
                                      <p:tavLst>
                                        <p:tav tm="0">
                                          <p:val>
                                            <p:strVal val="ppt_h"/>
                                          </p:val>
                                        </p:tav>
                                        <p:tav tm="100000">
                                          <p:val>
                                            <p:fltVal val="0"/>
                                          </p:val>
                                        </p:tav>
                                      </p:tavLst>
                                    </p:anim>
                                    <p:anim calcmode="lin" valueType="num">
                                      <p:cBhvr>
                                        <p:cTn id="310" dur="1000"/>
                                        <p:tgtEl>
                                          <p:spTgt spid="9"/>
                                        </p:tgtEl>
                                        <p:attrNameLst>
                                          <p:attrName>ppt_w</p:attrName>
                                        </p:attrNameLst>
                                      </p:cBhvr>
                                      <p:tavLst>
                                        <p:tav tm="0">
                                          <p:val>
                                            <p:strVal val="ppt_w"/>
                                          </p:val>
                                        </p:tav>
                                        <p:tav tm="100000">
                                          <p:val>
                                            <p:fltVal val="0"/>
                                          </p:val>
                                        </p:tav>
                                      </p:tavLst>
                                    </p:anim>
                                    <p:set>
                                      <p:cBhvr>
                                        <p:cTn id="311" dur="1" fill="hold">
                                          <p:stCondLst>
                                            <p:cond delay="999"/>
                                          </p:stCondLst>
                                        </p:cTn>
                                        <p:tgtEl>
                                          <p:spTgt spid="9"/>
                                        </p:tgtEl>
                                        <p:attrNameLst>
                                          <p:attrName>style.visibility</p:attrName>
                                        </p:attrNameLst>
                                      </p:cBhvr>
                                      <p:to>
                                        <p:strVal val="hidden"/>
                                      </p:to>
                                    </p:set>
                                  </p:childTnLst>
                                </p:cTn>
                              </p:par>
                              <p:par>
                                <p:cTn id="312" presetID="35" presetClass="exit" presetSubtype="0" fill="hold" grpId="1" nodeType="withEffect">
                                  <p:stCondLst>
                                    <p:cond delay="0"/>
                                  </p:stCondLst>
                                  <p:childTnLst>
                                    <p:animEffect transition="out" filter="fade">
                                      <p:cBhvr>
                                        <p:cTn id="313" dur="1000"/>
                                        <p:tgtEl>
                                          <p:spTgt spid="10"/>
                                        </p:tgtEl>
                                      </p:cBhvr>
                                    </p:animEffect>
                                    <p:anim calcmode="lin" valueType="num">
                                      <p:cBhvr>
                                        <p:cTn id="314" dur="1000"/>
                                        <p:tgtEl>
                                          <p:spTgt spid="10"/>
                                        </p:tgtEl>
                                        <p:attrNameLst>
                                          <p:attrName>style.rotation</p:attrName>
                                        </p:attrNameLst>
                                      </p:cBhvr>
                                      <p:tavLst>
                                        <p:tav tm="0">
                                          <p:val>
                                            <p:fltVal val="0"/>
                                          </p:val>
                                        </p:tav>
                                        <p:tav tm="100000">
                                          <p:val>
                                            <p:fltVal val="720"/>
                                          </p:val>
                                        </p:tav>
                                      </p:tavLst>
                                    </p:anim>
                                    <p:anim calcmode="lin" valueType="num">
                                      <p:cBhvr>
                                        <p:cTn id="315" dur="1000"/>
                                        <p:tgtEl>
                                          <p:spTgt spid="10"/>
                                        </p:tgtEl>
                                        <p:attrNameLst>
                                          <p:attrName>ppt_h</p:attrName>
                                        </p:attrNameLst>
                                      </p:cBhvr>
                                      <p:tavLst>
                                        <p:tav tm="0">
                                          <p:val>
                                            <p:strVal val="ppt_h"/>
                                          </p:val>
                                        </p:tav>
                                        <p:tav tm="100000">
                                          <p:val>
                                            <p:fltVal val="0"/>
                                          </p:val>
                                        </p:tav>
                                      </p:tavLst>
                                    </p:anim>
                                    <p:anim calcmode="lin" valueType="num">
                                      <p:cBhvr>
                                        <p:cTn id="316" dur="1000"/>
                                        <p:tgtEl>
                                          <p:spTgt spid="10"/>
                                        </p:tgtEl>
                                        <p:attrNameLst>
                                          <p:attrName>ppt_w</p:attrName>
                                        </p:attrNameLst>
                                      </p:cBhvr>
                                      <p:tavLst>
                                        <p:tav tm="0">
                                          <p:val>
                                            <p:strVal val="ppt_w"/>
                                          </p:val>
                                        </p:tav>
                                        <p:tav tm="100000">
                                          <p:val>
                                            <p:fltVal val="0"/>
                                          </p:val>
                                        </p:tav>
                                      </p:tavLst>
                                    </p:anim>
                                    <p:set>
                                      <p:cBhvr>
                                        <p:cTn id="317" dur="1" fill="hold">
                                          <p:stCondLst>
                                            <p:cond delay="999"/>
                                          </p:stCondLst>
                                        </p:cTn>
                                        <p:tgtEl>
                                          <p:spTgt spid="10"/>
                                        </p:tgtEl>
                                        <p:attrNameLst>
                                          <p:attrName>style.visibility</p:attrName>
                                        </p:attrNameLst>
                                      </p:cBhvr>
                                      <p:to>
                                        <p:strVal val="hidden"/>
                                      </p:to>
                                    </p:set>
                                  </p:childTnLst>
                                </p:cTn>
                              </p:par>
                              <p:par>
                                <p:cTn id="318" presetID="35" presetClass="exit" presetSubtype="0" fill="hold" grpId="1" nodeType="withEffect">
                                  <p:stCondLst>
                                    <p:cond delay="0"/>
                                  </p:stCondLst>
                                  <p:childTnLst>
                                    <p:animEffect transition="out" filter="fade">
                                      <p:cBhvr>
                                        <p:cTn id="319" dur="1000"/>
                                        <p:tgtEl>
                                          <p:spTgt spid="29"/>
                                        </p:tgtEl>
                                      </p:cBhvr>
                                    </p:animEffect>
                                    <p:anim calcmode="lin" valueType="num">
                                      <p:cBhvr>
                                        <p:cTn id="320" dur="1000"/>
                                        <p:tgtEl>
                                          <p:spTgt spid="29"/>
                                        </p:tgtEl>
                                        <p:attrNameLst>
                                          <p:attrName>style.rotation</p:attrName>
                                        </p:attrNameLst>
                                      </p:cBhvr>
                                      <p:tavLst>
                                        <p:tav tm="0">
                                          <p:val>
                                            <p:fltVal val="0"/>
                                          </p:val>
                                        </p:tav>
                                        <p:tav tm="100000">
                                          <p:val>
                                            <p:fltVal val="720"/>
                                          </p:val>
                                        </p:tav>
                                      </p:tavLst>
                                    </p:anim>
                                    <p:anim calcmode="lin" valueType="num">
                                      <p:cBhvr>
                                        <p:cTn id="321" dur="1000"/>
                                        <p:tgtEl>
                                          <p:spTgt spid="29"/>
                                        </p:tgtEl>
                                        <p:attrNameLst>
                                          <p:attrName>ppt_h</p:attrName>
                                        </p:attrNameLst>
                                      </p:cBhvr>
                                      <p:tavLst>
                                        <p:tav tm="0">
                                          <p:val>
                                            <p:strVal val="ppt_h"/>
                                          </p:val>
                                        </p:tav>
                                        <p:tav tm="100000">
                                          <p:val>
                                            <p:fltVal val="0"/>
                                          </p:val>
                                        </p:tav>
                                      </p:tavLst>
                                    </p:anim>
                                    <p:anim calcmode="lin" valueType="num">
                                      <p:cBhvr>
                                        <p:cTn id="322" dur="1000"/>
                                        <p:tgtEl>
                                          <p:spTgt spid="29"/>
                                        </p:tgtEl>
                                        <p:attrNameLst>
                                          <p:attrName>ppt_w</p:attrName>
                                        </p:attrNameLst>
                                      </p:cBhvr>
                                      <p:tavLst>
                                        <p:tav tm="0">
                                          <p:val>
                                            <p:strVal val="ppt_w"/>
                                          </p:val>
                                        </p:tav>
                                        <p:tav tm="100000">
                                          <p:val>
                                            <p:fltVal val="0"/>
                                          </p:val>
                                        </p:tav>
                                      </p:tavLst>
                                    </p:anim>
                                    <p:set>
                                      <p:cBhvr>
                                        <p:cTn id="323" dur="1" fill="hold">
                                          <p:stCondLst>
                                            <p:cond delay="999"/>
                                          </p:stCondLst>
                                        </p:cTn>
                                        <p:tgtEl>
                                          <p:spTgt spid="29"/>
                                        </p:tgtEl>
                                        <p:attrNameLst>
                                          <p:attrName>style.visibility</p:attrName>
                                        </p:attrNameLst>
                                      </p:cBhvr>
                                      <p:to>
                                        <p:strVal val="hidden"/>
                                      </p:to>
                                    </p:set>
                                  </p:childTnLst>
                                </p:cTn>
                              </p:par>
                              <p:par>
                                <p:cTn id="324" presetID="35" presetClass="exit" presetSubtype="0" fill="hold" grpId="1" nodeType="withEffect">
                                  <p:stCondLst>
                                    <p:cond delay="0"/>
                                  </p:stCondLst>
                                  <p:childTnLst>
                                    <p:animEffect transition="out" filter="fade">
                                      <p:cBhvr>
                                        <p:cTn id="325" dur="1000"/>
                                        <p:tgtEl>
                                          <p:spTgt spid="30"/>
                                        </p:tgtEl>
                                      </p:cBhvr>
                                    </p:animEffect>
                                    <p:anim calcmode="lin" valueType="num">
                                      <p:cBhvr>
                                        <p:cTn id="326" dur="1000"/>
                                        <p:tgtEl>
                                          <p:spTgt spid="30"/>
                                        </p:tgtEl>
                                        <p:attrNameLst>
                                          <p:attrName>style.rotation</p:attrName>
                                        </p:attrNameLst>
                                      </p:cBhvr>
                                      <p:tavLst>
                                        <p:tav tm="0">
                                          <p:val>
                                            <p:fltVal val="0"/>
                                          </p:val>
                                        </p:tav>
                                        <p:tav tm="100000">
                                          <p:val>
                                            <p:fltVal val="720"/>
                                          </p:val>
                                        </p:tav>
                                      </p:tavLst>
                                    </p:anim>
                                    <p:anim calcmode="lin" valueType="num">
                                      <p:cBhvr>
                                        <p:cTn id="327" dur="1000"/>
                                        <p:tgtEl>
                                          <p:spTgt spid="30"/>
                                        </p:tgtEl>
                                        <p:attrNameLst>
                                          <p:attrName>ppt_h</p:attrName>
                                        </p:attrNameLst>
                                      </p:cBhvr>
                                      <p:tavLst>
                                        <p:tav tm="0">
                                          <p:val>
                                            <p:strVal val="ppt_h"/>
                                          </p:val>
                                        </p:tav>
                                        <p:tav tm="100000">
                                          <p:val>
                                            <p:fltVal val="0"/>
                                          </p:val>
                                        </p:tav>
                                      </p:tavLst>
                                    </p:anim>
                                    <p:anim calcmode="lin" valueType="num">
                                      <p:cBhvr>
                                        <p:cTn id="328" dur="1000"/>
                                        <p:tgtEl>
                                          <p:spTgt spid="30"/>
                                        </p:tgtEl>
                                        <p:attrNameLst>
                                          <p:attrName>ppt_w</p:attrName>
                                        </p:attrNameLst>
                                      </p:cBhvr>
                                      <p:tavLst>
                                        <p:tav tm="0">
                                          <p:val>
                                            <p:strVal val="ppt_w"/>
                                          </p:val>
                                        </p:tav>
                                        <p:tav tm="100000">
                                          <p:val>
                                            <p:fltVal val="0"/>
                                          </p:val>
                                        </p:tav>
                                      </p:tavLst>
                                    </p:anim>
                                    <p:set>
                                      <p:cBhvr>
                                        <p:cTn id="329" dur="1" fill="hold">
                                          <p:stCondLst>
                                            <p:cond delay="999"/>
                                          </p:stCondLst>
                                        </p:cTn>
                                        <p:tgtEl>
                                          <p:spTgt spid="30"/>
                                        </p:tgtEl>
                                        <p:attrNameLst>
                                          <p:attrName>style.visibility</p:attrName>
                                        </p:attrNameLst>
                                      </p:cBhvr>
                                      <p:to>
                                        <p:strVal val="hidden"/>
                                      </p:to>
                                    </p:set>
                                  </p:childTnLst>
                                </p:cTn>
                              </p:par>
                              <p:par>
                                <p:cTn id="330" presetID="35" presetClass="exit" presetSubtype="0" fill="hold" grpId="1" nodeType="withEffect">
                                  <p:stCondLst>
                                    <p:cond delay="0"/>
                                  </p:stCondLst>
                                  <p:childTnLst>
                                    <p:animEffect transition="out" filter="fade">
                                      <p:cBhvr>
                                        <p:cTn id="331" dur="1000"/>
                                        <p:tgtEl>
                                          <p:spTgt spid="31"/>
                                        </p:tgtEl>
                                      </p:cBhvr>
                                    </p:animEffect>
                                    <p:anim calcmode="lin" valueType="num">
                                      <p:cBhvr>
                                        <p:cTn id="332" dur="1000"/>
                                        <p:tgtEl>
                                          <p:spTgt spid="31"/>
                                        </p:tgtEl>
                                        <p:attrNameLst>
                                          <p:attrName>style.rotation</p:attrName>
                                        </p:attrNameLst>
                                      </p:cBhvr>
                                      <p:tavLst>
                                        <p:tav tm="0">
                                          <p:val>
                                            <p:fltVal val="0"/>
                                          </p:val>
                                        </p:tav>
                                        <p:tav tm="100000">
                                          <p:val>
                                            <p:fltVal val="720"/>
                                          </p:val>
                                        </p:tav>
                                      </p:tavLst>
                                    </p:anim>
                                    <p:anim calcmode="lin" valueType="num">
                                      <p:cBhvr>
                                        <p:cTn id="333" dur="1000"/>
                                        <p:tgtEl>
                                          <p:spTgt spid="31"/>
                                        </p:tgtEl>
                                        <p:attrNameLst>
                                          <p:attrName>ppt_h</p:attrName>
                                        </p:attrNameLst>
                                      </p:cBhvr>
                                      <p:tavLst>
                                        <p:tav tm="0">
                                          <p:val>
                                            <p:strVal val="ppt_h"/>
                                          </p:val>
                                        </p:tav>
                                        <p:tav tm="100000">
                                          <p:val>
                                            <p:fltVal val="0"/>
                                          </p:val>
                                        </p:tav>
                                      </p:tavLst>
                                    </p:anim>
                                    <p:anim calcmode="lin" valueType="num">
                                      <p:cBhvr>
                                        <p:cTn id="334" dur="1000"/>
                                        <p:tgtEl>
                                          <p:spTgt spid="31"/>
                                        </p:tgtEl>
                                        <p:attrNameLst>
                                          <p:attrName>ppt_w</p:attrName>
                                        </p:attrNameLst>
                                      </p:cBhvr>
                                      <p:tavLst>
                                        <p:tav tm="0">
                                          <p:val>
                                            <p:strVal val="ppt_w"/>
                                          </p:val>
                                        </p:tav>
                                        <p:tav tm="100000">
                                          <p:val>
                                            <p:fltVal val="0"/>
                                          </p:val>
                                        </p:tav>
                                      </p:tavLst>
                                    </p:anim>
                                    <p:set>
                                      <p:cBhvr>
                                        <p:cTn id="335" dur="1" fill="hold">
                                          <p:stCondLst>
                                            <p:cond delay="999"/>
                                          </p:stCondLst>
                                        </p:cTn>
                                        <p:tgtEl>
                                          <p:spTgt spid="31"/>
                                        </p:tgtEl>
                                        <p:attrNameLst>
                                          <p:attrName>style.visibility</p:attrName>
                                        </p:attrNameLst>
                                      </p:cBhvr>
                                      <p:to>
                                        <p:strVal val="hidden"/>
                                      </p:to>
                                    </p:set>
                                  </p:childTnLst>
                                </p:cTn>
                              </p:par>
                              <p:par>
                                <p:cTn id="336" presetID="35" presetClass="exit" presetSubtype="0" fill="hold" grpId="1" nodeType="withEffect">
                                  <p:stCondLst>
                                    <p:cond delay="0"/>
                                  </p:stCondLst>
                                  <p:childTnLst>
                                    <p:animEffect transition="out" filter="fade">
                                      <p:cBhvr>
                                        <p:cTn id="337" dur="1000"/>
                                        <p:tgtEl>
                                          <p:spTgt spid="32"/>
                                        </p:tgtEl>
                                      </p:cBhvr>
                                    </p:animEffect>
                                    <p:anim calcmode="lin" valueType="num">
                                      <p:cBhvr>
                                        <p:cTn id="338" dur="1000"/>
                                        <p:tgtEl>
                                          <p:spTgt spid="32"/>
                                        </p:tgtEl>
                                        <p:attrNameLst>
                                          <p:attrName>style.rotation</p:attrName>
                                        </p:attrNameLst>
                                      </p:cBhvr>
                                      <p:tavLst>
                                        <p:tav tm="0">
                                          <p:val>
                                            <p:fltVal val="0"/>
                                          </p:val>
                                        </p:tav>
                                        <p:tav tm="100000">
                                          <p:val>
                                            <p:fltVal val="720"/>
                                          </p:val>
                                        </p:tav>
                                      </p:tavLst>
                                    </p:anim>
                                    <p:anim calcmode="lin" valueType="num">
                                      <p:cBhvr>
                                        <p:cTn id="339" dur="1000"/>
                                        <p:tgtEl>
                                          <p:spTgt spid="32"/>
                                        </p:tgtEl>
                                        <p:attrNameLst>
                                          <p:attrName>ppt_h</p:attrName>
                                        </p:attrNameLst>
                                      </p:cBhvr>
                                      <p:tavLst>
                                        <p:tav tm="0">
                                          <p:val>
                                            <p:strVal val="ppt_h"/>
                                          </p:val>
                                        </p:tav>
                                        <p:tav tm="100000">
                                          <p:val>
                                            <p:fltVal val="0"/>
                                          </p:val>
                                        </p:tav>
                                      </p:tavLst>
                                    </p:anim>
                                    <p:anim calcmode="lin" valueType="num">
                                      <p:cBhvr>
                                        <p:cTn id="340" dur="1000"/>
                                        <p:tgtEl>
                                          <p:spTgt spid="32"/>
                                        </p:tgtEl>
                                        <p:attrNameLst>
                                          <p:attrName>ppt_w</p:attrName>
                                        </p:attrNameLst>
                                      </p:cBhvr>
                                      <p:tavLst>
                                        <p:tav tm="0">
                                          <p:val>
                                            <p:strVal val="ppt_w"/>
                                          </p:val>
                                        </p:tav>
                                        <p:tav tm="100000">
                                          <p:val>
                                            <p:fltVal val="0"/>
                                          </p:val>
                                        </p:tav>
                                      </p:tavLst>
                                    </p:anim>
                                    <p:set>
                                      <p:cBhvr>
                                        <p:cTn id="341" dur="1" fill="hold">
                                          <p:stCondLst>
                                            <p:cond delay="999"/>
                                          </p:stCondLst>
                                        </p:cTn>
                                        <p:tgtEl>
                                          <p:spTgt spid="32"/>
                                        </p:tgtEl>
                                        <p:attrNameLst>
                                          <p:attrName>style.visibility</p:attrName>
                                        </p:attrNameLst>
                                      </p:cBhvr>
                                      <p:to>
                                        <p:strVal val="hidden"/>
                                      </p:to>
                                    </p:set>
                                  </p:childTnLst>
                                </p:cTn>
                              </p:par>
                            </p:childTnLst>
                          </p:cTn>
                        </p:par>
                        <p:par>
                          <p:cTn id="342" fill="hold">
                            <p:stCondLst>
                              <p:cond delay="8600"/>
                            </p:stCondLst>
                            <p:childTnLst>
                              <p:par>
                                <p:cTn id="343" presetID="35" presetClass="emph" presetSubtype="0" repeatCount="4000" fill="hold" grpId="1" nodeType="afterEffect">
                                  <p:stCondLst>
                                    <p:cond delay="0"/>
                                  </p:stCondLst>
                                  <p:childTnLst>
                                    <p:anim calcmode="discrete" valueType="str">
                                      <p:cBhvr>
                                        <p:cTn id="344" dur="1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7" grpId="0"/>
      <p:bldP spid="7" grpId="1"/>
      <p:bldP spid="8" grpId="0"/>
      <p:bldP spid="8" grpId="1"/>
      <p:bldP spid="9" grpId="0"/>
      <p:bldP spid="9" grpId="1"/>
      <p:bldP spid="10" grpId="0" animBg="1"/>
      <p:bldP spid="10" grpId="1" animBg="1"/>
      <p:bldP spid="11" grpId="0" animBg="1"/>
      <p:bldP spid="11" grpId="1" animBg="1"/>
      <p:bldP spid="12" grpId="0"/>
      <p:bldP spid="12" grpId="1"/>
      <p:bldP spid="13" grpId="0"/>
      <p:bldP spid="13" grpId="1"/>
      <p:bldP spid="14" grpId="0"/>
      <p:bldP spid="14" grpId="1"/>
      <p:bldP spid="24" grpId="0" animBg="1"/>
      <p:bldP spid="24" grpId="1" animBg="1"/>
      <p:bldP spid="25" grpId="0"/>
      <p:bldP spid="25" grpId="1"/>
      <p:bldP spid="26" grpId="0"/>
      <p:bldP spid="26" grpId="1"/>
      <p:bldP spid="27" grpId="0"/>
      <p:bldP spid="27" grpId="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p:bldP spid="37" grpId="1"/>
      <p:bldP spid="38" grpId="0" animBg="1"/>
      <p:bldP spid="38" grpId="1" animBg="1"/>
      <p:bldP spid="39" grpId="0" animBg="1"/>
      <p:bldP spid="39" grpId="1" animBg="1"/>
      <p:bldP spid="40" grpId="0"/>
      <p:bldP spid="40" grpId="1"/>
      <p:bldP spid="41" grpId="0"/>
      <p:bldP spid="41" grpId="1"/>
      <p:bldP spid="42" grpId="0"/>
      <p:bldP spid="43" grpId="0"/>
      <p:bldP spid="44" grpId="0" animBg="1"/>
      <p:bldP spid="44" grpId="1" animBg="1"/>
      <p:bldP spid="45" grpId="0" animBg="1"/>
      <p:bldP spid="45" grpId="1" animBg="1"/>
      <p:bldP spid="46" grpId="0" animBg="1"/>
      <p:bldP spid="46"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0"/>
          <p:cNvSpPr>
            <a:spLocks noChangeArrowheads="1"/>
          </p:cNvSpPr>
          <p:nvPr/>
        </p:nvSpPr>
        <p:spPr bwMode="auto">
          <a:xfrm>
            <a:off x="5219848" y="5943302"/>
            <a:ext cx="2376488" cy="576263"/>
          </a:xfrm>
          <a:prstGeom prst="rect">
            <a:avLst/>
          </a:prstGeom>
          <a:solidFill>
            <a:srgbClr val="FBC9F7"/>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3" name="Rectangle 57"/>
          <p:cNvSpPr>
            <a:spLocks noChangeArrowheads="1"/>
          </p:cNvSpPr>
          <p:nvPr/>
        </p:nvSpPr>
        <p:spPr bwMode="auto">
          <a:xfrm>
            <a:off x="501798" y="5978227"/>
            <a:ext cx="3979863" cy="576263"/>
          </a:xfrm>
          <a:prstGeom prst="rect">
            <a:avLst/>
          </a:prstGeom>
          <a:solidFill>
            <a:srgbClr val="FBC9F7"/>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4" name="Text Box 23"/>
          <p:cNvSpPr txBox="1">
            <a:spLocks noChangeArrowheads="1"/>
          </p:cNvSpPr>
          <p:nvPr/>
        </p:nvSpPr>
        <p:spPr bwMode="auto">
          <a:xfrm>
            <a:off x="5205202" y="2121060"/>
            <a:ext cx="57943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a:latin typeface="Snap ITC" panose="04040A07060A02020202" pitchFamily="82" charset="0"/>
              </a:rPr>
              <a:t>A</a:t>
            </a:r>
          </a:p>
        </p:txBody>
      </p:sp>
      <p:sp>
        <p:nvSpPr>
          <p:cNvPr id="5" name="Text Box 25"/>
          <p:cNvSpPr txBox="1">
            <a:spLocks noChangeArrowheads="1"/>
          </p:cNvSpPr>
          <p:nvPr/>
        </p:nvSpPr>
        <p:spPr bwMode="auto">
          <a:xfrm>
            <a:off x="8377027" y="2121060"/>
            <a:ext cx="604837"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a:latin typeface="Snap ITC" panose="04040A07060A02020202" pitchFamily="82" charset="0"/>
              </a:rPr>
              <a:t>B</a:t>
            </a:r>
          </a:p>
        </p:txBody>
      </p:sp>
      <p:sp>
        <p:nvSpPr>
          <p:cNvPr id="6" name="AutoShape 27"/>
          <p:cNvSpPr>
            <a:spLocks noChangeArrowheads="1"/>
          </p:cNvSpPr>
          <p:nvPr/>
        </p:nvSpPr>
        <p:spPr bwMode="auto">
          <a:xfrm rot="16200000">
            <a:off x="5440945" y="1345566"/>
            <a:ext cx="2662238" cy="2774950"/>
          </a:xfrm>
          <a:prstGeom prst="triangle">
            <a:avLst>
              <a:gd name="adj" fmla="val 50000"/>
            </a:avLst>
          </a:prstGeom>
          <a:solidFill>
            <a:srgbClr val="FFFF00"/>
          </a:solidFill>
          <a:ln w="38100">
            <a:solidFill>
              <a:srgbClr val="E71505"/>
            </a:solidFill>
            <a:miter lim="800000"/>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7" name="AutoShape 28"/>
          <p:cNvSpPr>
            <a:spLocks noChangeArrowheads="1"/>
          </p:cNvSpPr>
          <p:nvPr/>
        </p:nvSpPr>
        <p:spPr bwMode="auto">
          <a:xfrm rot="5622696">
            <a:off x="6231521" y="1415416"/>
            <a:ext cx="2660650" cy="2776537"/>
          </a:xfrm>
          <a:prstGeom prst="triangle">
            <a:avLst>
              <a:gd name="adj" fmla="val 50000"/>
            </a:avLst>
          </a:prstGeom>
          <a:solidFill>
            <a:srgbClr val="FFFF00"/>
          </a:solidFill>
          <a:ln w="38100">
            <a:solidFill>
              <a:srgbClr val="0000FF"/>
            </a:solidFill>
            <a:miter lim="800000"/>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grpSp>
        <p:nvGrpSpPr>
          <p:cNvPr id="36" name="35 Grupo"/>
          <p:cNvGrpSpPr/>
          <p:nvPr/>
        </p:nvGrpSpPr>
        <p:grpSpPr>
          <a:xfrm>
            <a:off x="107008" y="116632"/>
            <a:ext cx="3744912" cy="3168650"/>
            <a:chOff x="287338" y="93662"/>
            <a:chExt cx="3744912" cy="3168650"/>
          </a:xfrm>
        </p:grpSpPr>
        <p:grpSp>
          <p:nvGrpSpPr>
            <p:cNvPr id="35" name="34 Grupo"/>
            <p:cNvGrpSpPr/>
            <p:nvPr/>
          </p:nvGrpSpPr>
          <p:grpSpPr>
            <a:xfrm>
              <a:off x="287338" y="93662"/>
              <a:ext cx="3722687" cy="3095625"/>
              <a:chOff x="287338" y="44450"/>
              <a:chExt cx="3722687" cy="3095625"/>
            </a:xfrm>
          </p:grpSpPr>
          <p:sp>
            <p:nvSpPr>
              <p:cNvPr id="8" name="Freeform 31"/>
              <p:cNvSpPr>
                <a:spLocks/>
              </p:cNvSpPr>
              <p:nvPr/>
            </p:nvSpPr>
            <p:spPr bwMode="auto">
              <a:xfrm>
                <a:off x="1249363" y="454025"/>
                <a:ext cx="966787" cy="938213"/>
              </a:xfrm>
              <a:custGeom>
                <a:avLst/>
                <a:gdLst>
                  <a:gd name="T0" fmla="*/ 2147483647 w 609"/>
                  <a:gd name="T1" fmla="*/ 2147483647 h 591"/>
                  <a:gd name="T2" fmla="*/ 2147483647 w 609"/>
                  <a:gd name="T3" fmla="*/ 2147483647 h 591"/>
                  <a:gd name="T4" fmla="*/ 2147483647 w 609"/>
                  <a:gd name="T5" fmla="*/ 2147483647 h 591"/>
                  <a:gd name="T6" fmla="*/ 2147483647 w 609"/>
                  <a:gd name="T7" fmla="*/ 2147483647 h 591"/>
                  <a:gd name="T8" fmla="*/ 2147483647 w 609"/>
                  <a:gd name="T9" fmla="*/ 2147483647 h 591"/>
                  <a:gd name="T10" fmla="*/ 2147483647 w 609"/>
                  <a:gd name="T11" fmla="*/ 2147483647 h 591"/>
                  <a:gd name="T12" fmla="*/ 2147483647 w 609"/>
                  <a:gd name="T13" fmla="*/ 2147483647 h 591"/>
                  <a:gd name="T14" fmla="*/ 2147483647 w 609"/>
                  <a:gd name="T15" fmla="*/ 2147483647 h 591"/>
                  <a:gd name="T16" fmla="*/ 2147483647 w 609"/>
                  <a:gd name="T17" fmla="*/ 2147483647 h 591"/>
                  <a:gd name="T18" fmla="*/ 2147483647 w 609"/>
                  <a:gd name="T19" fmla="*/ 2147483647 h 591"/>
                  <a:gd name="T20" fmla="*/ 2147483647 w 609"/>
                  <a:gd name="T21" fmla="*/ 2147483647 h 591"/>
                  <a:gd name="T22" fmla="*/ 2147483647 w 609"/>
                  <a:gd name="T23" fmla="*/ 2147483647 h 591"/>
                  <a:gd name="T24" fmla="*/ 2147483647 w 609"/>
                  <a:gd name="T25" fmla="*/ 2147483647 h 591"/>
                  <a:gd name="T26" fmla="*/ 2147483647 w 609"/>
                  <a:gd name="T27" fmla="*/ 2147483647 h 591"/>
                  <a:gd name="T28" fmla="*/ 2147483647 w 609"/>
                  <a:gd name="T29" fmla="*/ 2147483647 h 591"/>
                  <a:gd name="T30" fmla="*/ 2147483647 w 609"/>
                  <a:gd name="T31" fmla="*/ 2147483647 h 591"/>
                  <a:gd name="T32" fmla="*/ 2147483647 w 609"/>
                  <a:gd name="T33" fmla="*/ 2147483647 h 591"/>
                  <a:gd name="T34" fmla="*/ 2147483647 w 609"/>
                  <a:gd name="T35" fmla="*/ 2147483647 h 5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9"/>
                  <a:gd name="T55" fmla="*/ 0 h 591"/>
                  <a:gd name="T56" fmla="*/ 609 w 609"/>
                  <a:gd name="T57" fmla="*/ 591 h 5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9" h="591">
                    <a:moveTo>
                      <a:pt x="27" y="589"/>
                    </a:moveTo>
                    <a:cubicBezTo>
                      <a:pt x="54" y="591"/>
                      <a:pt x="135" y="546"/>
                      <a:pt x="182" y="524"/>
                    </a:cubicBezTo>
                    <a:cubicBezTo>
                      <a:pt x="230" y="503"/>
                      <a:pt x="267" y="482"/>
                      <a:pt x="313" y="460"/>
                    </a:cubicBezTo>
                    <a:cubicBezTo>
                      <a:pt x="359" y="439"/>
                      <a:pt x="414" y="418"/>
                      <a:pt x="459" y="396"/>
                    </a:cubicBezTo>
                    <a:cubicBezTo>
                      <a:pt x="504" y="374"/>
                      <a:pt x="561" y="344"/>
                      <a:pt x="584" y="329"/>
                    </a:cubicBezTo>
                    <a:cubicBezTo>
                      <a:pt x="607" y="314"/>
                      <a:pt x="609" y="320"/>
                      <a:pt x="595" y="307"/>
                    </a:cubicBezTo>
                    <a:cubicBezTo>
                      <a:pt x="581" y="294"/>
                      <a:pt x="534" y="272"/>
                      <a:pt x="500" y="253"/>
                    </a:cubicBezTo>
                    <a:cubicBezTo>
                      <a:pt x="466" y="234"/>
                      <a:pt x="423" y="209"/>
                      <a:pt x="389" y="191"/>
                    </a:cubicBezTo>
                    <a:cubicBezTo>
                      <a:pt x="355" y="173"/>
                      <a:pt x="320" y="158"/>
                      <a:pt x="296" y="143"/>
                    </a:cubicBezTo>
                    <a:cubicBezTo>
                      <a:pt x="272" y="128"/>
                      <a:pt x="265" y="115"/>
                      <a:pt x="242" y="101"/>
                    </a:cubicBezTo>
                    <a:cubicBezTo>
                      <a:pt x="219" y="87"/>
                      <a:pt x="179" y="72"/>
                      <a:pt x="155" y="59"/>
                    </a:cubicBezTo>
                    <a:cubicBezTo>
                      <a:pt x="131" y="46"/>
                      <a:pt x="113" y="30"/>
                      <a:pt x="98" y="23"/>
                    </a:cubicBezTo>
                    <a:cubicBezTo>
                      <a:pt x="83" y="16"/>
                      <a:pt x="70" y="0"/>
                      <a:pt x="62" y="17"/>
                    </a:cubicBezTo>
                    <a:cubicBezTo>
                      <a:pt x="54" y="34"/>
                      <a:pt x="54" y="85"/>
                      <a:pt x="50" y="128"/>
                    </a:cubicBezTo>
                    <a:cubicBezTo>
                      <a:pt x="46" y="171"/>
                      <a:pt x="40" y="230"/>
                      <a:pt x="38" y="275"/>
                    </a:cubicBezTo>
                    <a:cubicBezTo>
                      <a:pt x="36" y="320"/>
                      <a:pt x="38" y="362"/>
                      <a:pt x="35" y="401"/>
                    </a:cubicBezTo>
                    <a:cubicBezTo>
                      <a:pt x="32" y="440"/>
                      <a:pt x="23" y="479"/>
                      <a:pt x="22" y="510"/>
                    </a:cubicBezTo>
                    <a:cubicBezTo>
                      <a:pt x="21" y="541"/>
                      <a:pt x="0" y="586"/>
                      <a:pt x="27" y="589"/>
                    </a:cubicBezTo>
                    <a:close/>
                  </a:path>
                </a:pathLst>
              </a:custGeom>
              <a:solidFill>
                <a:srgbClr val="FFFF00"/>
              </a:solidFill>
              <a:ln w="3175" cmpd="sng">
                <a:solidFill>
                  <a:srgbClr val="000000"/>
                </a:solidFill>
                <a:round/>
                <a:headEnd/>
                <a:tailEnd/>
              </a:ln>
            </p:spPr>
            <p:txBody>
              <a:bodyPr/>
              <a:lstStyle/>
              <a:p>
                <a:endParaRPr lang="es-CO"/>
              </a:p>
            </p:txBody>
          </p:sp>
          <p:sp>
            <p:nvSpPr>
              <p:cNvPr id="9" name="Freeform 32"/>
              <p:cNvSpPr>
                <a:spLocks/>
              </p:cNvSpPr>
              <p:nvPr/>
            </p:nvSpPr>
            <p:spPr bwMode="auto">
              <a:xfrm>
                <a:off x="2251075" y="461963"/>
                <a:ext cx="1017588" cy="1095375"/>
              </a:xfrm>
              <a:custGeom>
                <a:avLst/>
                <a:gdLst>
                  <a:gd name="T0" fmla="*/ 0 w 737"/>
                  <a:gd name="T1" fmla="*/ 2147483647 h 580"/>
                  <a:gd name="T2" fmla="*/ 2147483647 w 737"/>
                  <a:gd name="T3" fmla="*/ 2147483647 h 580"/>
                  <a:gd name="T4" fmla="*/ 2147483647 w 737"/>
                  <a:gd name="T5" fmla="*/ 2147483647 h 580"/>
                  <a:gd name="T6" fmla="*/ 2147483647 w 737"/>
                  <a:gd name="T7" fmla="*/ 2147483647 h 580"/>
                  <a:gd name="T8" fmla="*/ 2147483647 w 737"/>
                  <a:gd name="T9" fmla="*/ 2147483647 h 580"/>
                  <a:gd name="T10" fmla="*/ 2147483647 w 737"/>
                  <a:gd name="T11" fmla="*/ 2147483647 h 580"/>
                  <a:gd name="T12" fmla="*/ 2147483647 w 737"/>
                  <a:gd name="T13" fmla="*/ 2147483647 h 580"/>
                  <a:gd name="T14" fmla="*/ 2147483647 w 737"/>
                  <a:gd name="T15" fmla="*/ 2147483647 h 580"/>
                  <a:gd name="T16" fmla="*/ 2147483647 w 737"/>
                  <a:gd name="T17" fmla="*/ 2147483647 h 580"/>
                  <a:gd name="T18" fmla="*/ 2147483647 w 737"/>
                  <a:gd name="T19" fmla="*/ 2147483647 h 580"/>
                  <a:gd name="T20" fmla="*/ 2147483647 w 737"/>
                  <a:gd name="T21" fmla="*/ 2147483647 h 580"/>
                  <a:gd name="T22" fmla="*/ 2147483647 w 737"/>
                  <a:gd name="T23" fmla="*/ 2147483647 h 580"/>
                  <a:gd name="T24" fmla="*/ 2147483647 w 737"/>
                  <a:gd name="T25" fmla="*/ 2147483647 h 580"/>
                  <a:gd name="T26" fmla="*/ 2147483647 w 737"/>
                  <a:gd name="T27" fmla="*/ 2147483647 h 580"/>
                  <a:gd name="T28" fmla="*/ 2147483647 w 737"/>
                  <a:gd name="T29" fmla="*/ 2147483647 h 580"/>
                  <a:gd name="T30" fmla="*/ 2147483647 w 737"/>
                  <a:gd name="T31" fmla="*/ 2147483647 h 580"/>
                  <a:gd name="T32" fmla="*/ 0 w 737"/>
                  <a:gd name="T33" fmla="*/ 2147483647 h 5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7"/>
                  <a:gd name="T52" fmla="*/ 0 h 580"/>
                  <a:gd name="T53" fmla="*/ 737 w 737"/>
                  <a:gd name="T54" fmla="*/ 580 h 5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7" h="580">
                    <a:moveTo>
                      <a:pt x="0" y="263"/>
                    </a:moveTo>
                    <a:cubicBezTo>
                      <a:pt x="12" y="244"/>
                      <a:pt x="114" y="219"/>
                      <a:pt x="174" y="197"/>
                    </a:cubicBezTo>
                    <a:cubicBezTo>
                      <a:pt x="234" y="175"/>
                      <a:pt x="309" y="147"/>
                      <a:pt x="361" y="128"/>
                    </a:cubicBezTo>
                    <a:cubicBezTo>
                      <a:pt x="413" y="109"/>
                      <a:pt x="441" y="98"/>
                      <a:pt x="486" y="83"/>
                    </a:cubicBezTo>
                    <a:cubicBezTo>
                      <a:pt x="531" y="68"/>
                      <a:pt x="593" y="51"/>
                      <a:pt x="631" y="38"/>
                    </a:cubicBezTo>
                    <a:cubicBezTo>
                      <a:pt x="669" y="25"/>
                      <a:pt x="700" y="0"/>
                      <a:pt x="714" y="5"/>
                    </a:cubicBezTo>
                    <a:cubicBezTo>
                      <a:pt x="728" y="10"/>
                      <a:pt x="713" y="42"/>
                      <a:pt x="714" y="71"/>
                    </a:cubicBezTo>
                    <a:cubicBezTo>
                      <a:pt x="715" y="100"/>
                      <a:pt x="719" y="137"/>
                      <a:pt x="720" y="179"/>
                    </a:cubicBezTo>
                    <a:cubicBezTo>
                      <a:pt x="721" y="221"/>
                      <a:pt x="722" y="273"/>
                      <a:pt x="721" y="323"/>
                    </a:cubicBezTo>
                    <a:cubicBezTo>
                      <a:pt x="720" y="373"/>
                      <a:pt x="713" y="438"/>
                      <a:pt x="714" y="479"/>
                    </a:cubicBezTo>
                    <a:cubicBezTo>
                      <a:pt x="715" y="520"/>
                      <a:pt x="737" y="558"/>
                      <a:pt x="726" y="569"/>
                    </a:cubicBezTo>
                    <a:cubicBezTo>
                      <a:pt x="715" y="580"/>
                      <a:pt x="691" y="562"/>
                      <a:pt x="648" y="545"/>
                    </a:cubicBezTo>
                    <a:cubicBezTo>
                      <a:pt x="605" y="528"/>
                      <a:pt x="518" y="488"/>
                      <a:pt x="468" y="467"/>
                    </a:cubicBezTo>
                    <a:cubicBezTo>
                      <a:pt x="418" y="446"/>
                      <a:pt x="389" y="436"/>
                      <a:pt x="348" y="419"/>
                    </a:cubicBezTo>
                    <a:cubicBezTo>
                      <a:pt x="307" y="402"/>
                      <a:pt x="263" y="383"/>
                      <a:pt x="222" y="365"/>
                    </a:cubicBezTo>
                    <a:cubicBezTo>
                      <a:pt x="181" y="347"/>
                      <a:pt x="137" y="328"/>
                      <a:pt x="100" y="311"/>
                    </a:cubicBezTo>
                    <a:cubicBezTo>
                      <a:pt x="63" y="294"/>
                      <a:pt x="21" y="273"/>
                      <a:pt x="0" y="263"/>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 name="Freeform 33"/>
              <p:cNvSpPr>
                <a:spLocks/>
              </p:cNvSpPr>
              <p:nvPr/>
            </p:nvSpPr>
            <p:spPr bwMode="auto">
              <a:xfrm>
                <a:off x="3222625" y="1535113"/>
                <a:ext cx="787400" cy="765175"/>
              </a:xfrm>
              <a:custGeom>
                <a:avLst/>
                <a:gdLst>
                  <a:gd name="T0" fmla="*/ 2147483647 w 496"/>
                  <a:gd name="T1" fmla="*/ 0 h 482"/>
                  <a:gd name="T2" fmla="*/ 2147483647 w 496"/>
                  <a:gd name="T3" fmla="*/ 2147483647 h 482"/>
                  <a:gd name="T4" fmla="*/ 2147483647 w 496"/>
                  <a:gd name="T5" fmla="*/ 2147483647 h 482"/>
                  <a:gd name="T6" fmla="*/ 2147483647 w 496"/>
                  <a:gd name="T7" fmla="*/ 2147483647 h 482"/>
                  <a:gd name="T8" fmla="*/ 2147483647 w 496"/>
                  <a:gd name="T9" fmla="*/ 2147483647 h 482"/>
                  <a:gd name="T10" fmla="*/ 2147483647 w 496"/>
                  <a:gd name="T11" fmla="*/ 2147483647 h 482"/>
                  <a:gd name="T12" fmla="*/ 2147483647 w 496"/>
                  <a:gd name="T13" fmla="*/ 2147483647 h 482"/>
                  <a:gd name="T14" fmla="*/ 2147483647 w 496"/>
                  <a:gd name="T15" fmla="*/ 2147483647 h 482"/>
                  <a:gd name="T16" fmla="*/ 2147483647 w 496"/>
                  <a:gd name="T17" fmla="*/ 2147483647 h 482"/>
                  <a:gd name="T18" fmla="*/ 2147483647 w 496"/>
                  <a:gd name="T19" fmla="*/ 2147483647 h 482"/>
                  <a:gd name="T20" fmla="*/ 2147483647 w 496"/>
                  <a:gd name="T21" fmla="*/ 2147483647 h 482"/>
                  <a:gd name="T22" fmla="*/ 2147483647 w 496"/>
                  <a:gd name="T23" fmla="*/ 2147483647 h 482"/>
                  <a:gd name="T24" fmla="*/ 2147483647 w 496"/>
                  <a:gd name="T25" fmla="*/ 2147483647 h 482"/>
                  <a:gd name="T26" fmla="*/ 2147483647 w 496"/>
                  <a:gd name="T27" fmla="*/ 2147483647 h 482"/>
                  <a:gd name="T28" fmla="*/ 2147483647 w 496"/>
                  <a:gd name="T29" fmla="*/ 0 h 4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6"/>
                  <a:gd name="T46" fmla="*/ 0 h 482"/>
                  <a:gd name="T47" fmla="*/ 496 w 496"/>
                  <a:gd name="T48" fmla="*/ 482 h 4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6" h="482">
                    <a:moveTo>
                      <a:pt x="14" y="0"/>
                    </a:moveTo>
                    <a:cubicBezTo>
                      <a:pt x="9" y="31"/>
                      <a:pt x="13" y="137"/>
                      <a:pt x="13" y="193"/>
                    </a:cubicBezTo>
                    <a:cubicBezTo>
                      <a:pt x="13" y="249"/>
                      <a:pt x="12" y="292"/>
                      <a:pt x="13" y="337"/>
                    </a:cubicBezTo>
                    <a:cubicBezTo>
                      <a:pt x="14" y="382"/>
                      <a:pt x="9" y="446"/>
                      <a:pt x="19" y="464"/>
                    </a:cubicBezTo>
                    <a:cubicBezTo>
                      <a:pt x="29" y="482"/>
                      <a:pt x="46" y="454"/>
                      <a:pt x="76" y="443"/>
                    </a:cubicBezTo>
                    <a:cubicBezTo>
                      <a:pt x="106" y="432"/>
                      <a:pt x="157" y="416"/>
                      <a:pt x="198" y="399"/>
                    </a:cubicBezTo>
                    <a:cubicBezTo>
                      <a:pt x="239" y="382"/>
                      <a:pt x="279" y="361"/>
                      <a:pt x="322" y="344"/>
                    </a:cubicBezTo>
                    <a:cubicBezTo>
                      <a:pt x="365" y="327"/>
                      <a:pt x="430" y="307"/>
                      <a:pt x="459" y="296"/>
                    </a:cubicBezTo>
                    <a:cubicBezTo>
                      <a:pt x="488" y="285"/>
                      <a:pt x="496" y="287"/>
                      <a:pt x="493" y="278"/>
                    </a:cubicBezTo>
                    <a:cubicBezTo>
                      <a:pt x="490" y="269"/>
                      <a:pt x="471" y="257"/>
                      <a:pt x="442" y="239"/>
                    </a:cubicBezTo>
                    <a:cubicBezTo>
                      <a:pt x="413" y="221"/>
                      <a:pt x="354" y="191"/>
                      <a:pt x="316" y="170"/>
                    </a:cubicBezTo>
                    <a:cubicBezTo>
                      <a:pt x="278" y="149"/>
                      <a:pt x="250" y="134"/>
                      <a:pt x="214" y="113"/>
                    </a:cubicBezTo>
                    <a:cubicBezTo>
                      <a:pt x="178" y="92"/>
                      <a:pt x="130" y="62"/>
                      <a:pt x="97" y="44"/>
                    </a:cubicBezTo>
                    <a:cubicBezTo>
                      <a:pt x="64" y="26"/>
                      <a:pt x="28" y="14"/>
                      <a:pt x="14" y="7"/>
                    </a:cubicBezTo>
                    <a:cubicBezTo>
                      <a:pt x="0" y="0"/>
                      <a:pt x="14" y="1"/>
                      <a:pt x="14" y="0"/>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1" name="Freeform 34"/>
              <p:cNvSpPr>
                <a:spLocks/>
              </p:cNvSpPr>
              <p:nvPr/>
            </p:nvSpPr>
            <p:spPr bwMode="auto">
              <a:xfrm>
                <a:off x="2289175" y="2295525"/>
                <a:ext cx="963613" cy="844550"/>
              </a:xfrm>
              <a:custGeom>
                <a:avLst/>
                <a:gdLst>
                  <a:gd name="T0" fmla="*/ 2147483647 w 698"/>
                  <a:gd name="T1" fmla="*/ 2147483647 h 447"/>
                  <a:gd name="T2" fmla="*/ 2147483647 w 698"/>
                  <a:gd name="T3" fmla="*/ 2147483647 h 447"/>
                  <a:gd name="T4" fmla="*/ 2147483647 w 698"/>
                  <a:gd name="T5" fmla="*/ 2147483647 h 447"/>
                  <a:gd name="T6" fmla="*/ 2147483647 w 698"/>
                  <a:gd name="T7" fmla="*/ 2147483647 h 447"/>
                  <a:gd name="T8" fmla="*/ 2147483647 w 698"/>
                  <a:gd name="T9" fmla="*/ 2147483647 h 447"/>
                  <a:gd name="T10" fmla="*/ 2147483647 w 698"/>
                  <a:gd name="T11" fmla="*/ 2147483647 h 447"/>
                  <a:gd name="T12" fmla="*/ 2147483647 w 698"/>
                  <a:gd name="T13" fmla="*/ 2147483647 h 447"/>
                  <a:gd name="T14" fmla="*/ 2147483647 w 698"/>
                  <a:gd name="T15" fmla="*/ 2147483647 h 447"/>
                  <a:gd name="T16" fmla="*/ 2147483647 w 698"/>
                  <a:gd name="T17" fmla="*/ 2147483647 h 447"/>
                  <a:gd name="T18" fmla="*/ 2147483647 w 698"/>
                  <a:gd name="T19" fmla="*/ 2147483647 h 447"/>
                  <a:gd name="T20" fmla="*/ 2147483647 w 698"/>
                  <a:gd name="T21" fmla="*/ 2147483647 h 447"/>
                  <a:gd name="T22" fmla="*/ 2147483647 w 698"/>
                  <a:gd name="T23" fmla="*/ 2147483647 h 447"/>
                  <a:gd name="T24" fmla="*/ 2147483647 w 698"/>
                  <a:gd name="T25" fmla="*/ 2147483647 h 447"/>
                  <a:gd name="T26" fmla="*/ 2147483647 w 698"/>
                  <a:gd name="T27" fmla="*/ 2147483647 h 447"/>
                  <a:gd name="T28" fmla="*/ 2147483647 w 698"/>
                  <a:gd name="T29" fmla="*/ 2147483647 h 447"/>
                  <a:gd name="T30" fmla="*/ 2147483647 w 698"/>
                  <a:gd name="T31" fmla="*/ 2147483647 h 447"/>
                  <a:gd name="T32" fmla="*/ 2147483647 w 698"/>
                  <a:gd name="T33" fmla="*/ 2147483647 h 447"/>
                  <a:gd name="T34" fmla="*/ 2147483647 w 698"/>
                  <a:gd name="T35" fmla="*/ 2147483647 h 4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8"/>
                  <a:gd name="T55" fmla="*/ 0 h 447"/>
                  <a:gd name="T56" fmla="*/ 698 w 698"/>
                  <a:gd name="T57" fmla="*/ 447 h 4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8" h="447">
                    <a:moveTo>
                      <a:pt x="21" y="198"/>
                    </a:moveTo>
                    <a:cubicBezTo>
                      <a:pt x="42" y="186"/>
                      <a:pt x="122" y="162"/>
                      <a:pt x="183" y="144"/>
                    </a:cubicBezTo>
                    <a:cubicBezTo>
                      <a:pt x="244" y="126"/>
                      <a:pt x="331" y="103"/>
                      <a:pt x="388" y="87"/>
                    </a:cubicBezTo>
                    <a:cubicBezTo>
                      <a:pt x="445" y="71"/>
                      <a:pt x="484" y="59"/>
                      <a:pt x="525" y="48"/>
                    </a:cubicBezTo>
                    <a:cubicBezTo>
                      <a:pt x="566" y="37"/>
                      <a:pt x="606" y="25"/>
                      <a:pt x="633" y="18"/>
                    </a:cubicBezTo>
                    <a:cubicBezTo>
                      <a:pt x="660" y="11"/>
                      <a:pt x="678" y="0"/>
                      <a:pt x="687" y="6"/>
                    </a:cubicBezTo>
                    <a:cubicBezTo>
                      <a:pt x="696" y="12"/>
                      <a:pt x="687" y="28"/>
                      <a:pt x="687" y="54"/>
                    </a:cubicBezTo>
                    <a:cubicBezTo>
                      <a:pt x="687" y="80"/>
                      <a:pt x="687" y="124"/>
                      <a:pt x="687" y="162"/>
                    </a:cubicBezTo>
                    <a:cubicBezTo>
                      <a:pt x="687" y="200"/>
                      <a:pt x="687" y="239"/>
                      <a:pt x="687" y="282"/>
                    </a:cubicBezTo>
                    <a:cubicBezTo>
                      <a:pt x="687" y="325"/>
                      <a:pt x="687" y="393"/>
                      <a:pt x="687" y="420"/>
                    </a:cubicBezTo>
                    <a:cubicBezTo>
                      <a:pt x="687" y="447"/>
                      <a:pt x="698" y="444"/>
                      <a:pt x="687" y="444"/>
                    </a:cubicBezTo>
                    <a:cubicBezTo>
                      <a:pt x="676" y="444"/>
                      <a:pt x="648" y="430"/>
                      <a:pt x="621" y="420"/>
                    </a:cubicBezTo>
                    <a:cubicBezTo>
                      <a:pt x="594" y="410"/>
                      <a:pt x="562" y="397"/>
                      <a:pt x="525" y="384"/>
                    </a:cubicBezTo>
                    <a:cubicBezTo>
                      <a:pt x="488" y="371"/>
                      <a:pt x="451" y="360"/>
                      <a:pt x="399" y="342"/>
                    </a:cubicBezTo>
                    <a:cubicBezTo>
                      <a:pt x="347" y="324"/>
                      <a:pt x="258" y="292"/>
                      <a:pt x="213" y="276"/>
                    </a:cubicBezTo>
                    <a:cubicBezTo>
                      <a:pt x="168" y="260"/>
                      <a:pt x="155" y="256"/>
                      <a:pt x="129" y="246"/>
                    </a:cubicBezTo>
                    <a:cubicBezTo>
                      <a:pt x="103" y="236"/>
                      <a:pt x="76" y="223"/>
                      <a:pt x="57" y="216"/>
                    </a:cubicBezTo>
                    <a:cubicBezTo>
                      <a:pt x="38" y="209"/>
                      <a:pt x="0" y="210"/>
                      <a:pt x="21" y="198"/>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2" name="Freeform 35"/>
              <p:cNvSpPr>
                <a:spLocks/>
              </p:cNvSpPr>
              <p:nvPr/>
            </p:nvSpPr>
            <p:spPr bwMode="auto">
              <a:xfrm>
                <a:off x="1166813" y="2133600"/>
                <a:ext cx="1069975" cy="1004888"/>
              </a:xfrm>
              <a:custGeom>
                <a:avLst/>
                <a:gdLst>
                  <a:gd name="T0" fmla="*/ 2147483647 w 674"/>
                  <a:gd name="T1" fmla="*/ 2147483647 h 633"/>
                  <a:gd name="T2" fmla="*/ 2147483647 w 674"/>
                  <a:gd name="T3" fmla="*/ 2147483647 h 633"/>
                  <a:gd name="T4" fmla="*/ 2147483647 w 674"/>
                  <a:gd name="T5" fmla="*/ 2147483647 h 633"/>
                  <a:gd name="T6" fmla="*/ 2147483647 w 674"/>
                  <a:gd name="T7" fmla="*/ 2147483647 h 633"/>
                  <a:gd name="T8" fmla="*/ 2147483647 w 674"/>
                  <a:gd name="T9" fmla="*/ 2147483647 h 633"/>
                  <a:gd name="T10" fmla="*/ 2147483647 w 674"/>
                  <a:gd name="T11" fmla="*/ 2147483647 h 633"/>
                  <a:gd name="T12" fmla="*/ 2147483647 w 674"/>
                  <a:gd name="T13" fmla="*/ 2147483647 h 633"/>
                  <a:gd name="T14" fmla="*/ 2147483647 w 674"/>
                  <a:gd name="T15" fmla="*/ 2147483647 h 633"/>
                  <a:gd name="T16" fmla="*/ 2147483647 w 674"/>
                  <a:gd name="T17" fmla="*/ 2147483647 h 633"/>
                  <a:gd name="T18" fmla="*/ 2147483647 w 674"/>
                  <a:gd name="T19" fmla="*/ 2147483647 h 633"/>
                  <a:gd name="T20" fmla="*/ 2147483647 w 674"/>
                  <a:gd name="T21" fmla="*/ 2147483647 h 633"/>
                  <a:gd name="T22" fmla="*/ 2147483647 w 674"/>
                  <a:gd name="T23" fmla="*/ 2147483647 h 633"/>
                  <a:gd name="T24" fmla="*/ 2147483647 w 674"/>
                  <a:gd name="T25" fmla="*/ 2147483647 h 633"/>
                  <a:gd name="T26" fmla="*/ 2147483647 w 674"/>
                  <a:gd name="T27" fmla="*/ 2147483647 h 633"/>
                  <a:gd name="T28" fmla="*/ 2147483647 w 674"/>
                  <a:gd name="T29" fmla="*/ 2147483647 h 633"/>
                  <a:gd name="T30" fmla="*/ 2147483647 w 674"/>
                  <a:gd name="T31" fmla="*/ 2147483647 h 6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4"/>
                  <a:gd name="T49" fmla="*/ 0 h 633"/>
                  <a:gd name="T50" fmla="*/ 674 w 674"/>
                  <a:gd name="T51" fmla="*/ 633 h 6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4" h="633">
                    <a:moveTo>
                      <a:pt x="9" y="606"/>
                    </a:moveTo>
                    <a:cubicBezTo>
                      <a:pt x="18" y="633"/>
                      <a:pt x="49" y="595"/>
                      <a:pt x="78" y="585"/>
                    </a:cubicBezTo>
                    <a:cubicBezTo>
                      <a:pt x="107" y="575"/>
                      <a:pt x="143" y="559"/>
                      <a:pt x="183" y="543"/>
                    </a:cubicBezTo>
                    <a:cubicBezTo>
                      <a:pt x="223" y="527"/>
                      <a:pt x="278" y="504"/>
                      <a:pt x="321" y="486"/>
                    </a:cubicBezTo>
                    <a:cubicBezTo>
                      <a:pt x="364" y="468"/>
                      <a:pt x="398" y="453"/>
                      <a:pt x="443" y="437"/>
                    </a:cubicBezTo>
                    <a:cubicBezTo>
                      <a:pt x="488" y="421"/>
                      <a:pt x="556" y="404"/>
                      <a:pt x="594" y="387"/>
                    </a:cubicBezTo>
                    <a:cubicBezTo>
                      <a:pt x="632" y="371"/>
                      <a:pt x="670" y="352"/>
                      <a:pt x="672" y="337"/>
                    </a:cubicBezTo>
                    <a:cubicBezTo>
                      <a:pt x="674" y="322"/>
                      <a:pt x="627" y="310"/>
                      <a:pt x="603" y="297"/>
                    </a:cubicBezTo>
                    <a:cubicBezTo>
                      <a:pt x="579" y="284"/>
                      <a:pt x="568" y="281"/>
                      <a:pt x="526" y="259"/>
                    </a:cubicBezTo>
                    <a:cubicBezTo>
                      <a:pt x="484" y="237"/>
                      <a:pt x="399" y="190"/>
                      <a:pt x="349" y="166"/>
                    </a:cubicBezTo>
                    <a:cubicBezTo>
                      <a:pt x="298" y="143"/>
                      <a:pt x="262" y="133"/>
                      <a:pt x="224" y="117"/>
                    </a:cubicBezTo>
                    <a:cubicBezTo>
                      <a:pt x="186" y="101"/>
                      <a:pt x="153" y="84"/>
                      <a:pt x="123" y="69"/>
                    </a:cubicBezTo>
                    <a:cubicBezTo>
                      <a:pt x="93" y="54"/>
                      <a:pt x="56" y="0"/>
                      <a:pt x="42" y="27"/>
                    </a:cubicBezTo>
                    <a:cubicBezTo>
                      <a:pt x="28" y="54"/>
                      <a:pt x="39" y="165"/>
                      <a:pt x="36" y="231"/>
                    </a:cubicBezTo>
                    <a:cubicBezTo>
                      <a:pt x="33" y="297"/>
                      <a:pt x="29" y="361"/>
                      <a:pt x="25" y="423"/>
                    </a:cubicBezTo>
                    <a:cubicBezTo>
                      <a:pt x="21" y="485"/>
                      <a:pt x="0" y="579"/>
                      <a:pt x="9" y="606"/>
                    </a:cubicBezTo>
                    <a:close/>
                  </a:path>
                </a:pathLst>
              </a:custGeom>
              <a:solidFill>
                <a:srgbClr val="FFFF00"/>
              </a:solidFill>
              <a:ln w="9525">
                <a:solidFill>
                  <a:srgbClr val="000000"/>
                </a:solidFill>
                <a:round/>
                <a:headEnd/>
                <a:tailEnd/>
              </a:ln>
            </p:spPr>
            <p:txBody>
              <a:bodyPr/>
              <a:lstStyle/>
              <a:p>
                <a:endParaRPr lang="es-CO"/>
              </a:p>
            </p:txBody>
          </p:sp>
          <p:sp>
            <p:nvSpPr>
              <p:cNvPr id="13" name="Freeform 36"/>
              <p:cNvSpPr>
                <a:spLocks/>
              </p:cNvSpPr>
              <p:nvPr/>
            </p:nvSpPr>
            <p:spPr bwMode="auto">
              <a:xfrm>
                <a:off x="492125" y="1422400"/>
                <a:ext cx="796925" cy="746125"/>
              </a:xfrm>
              <a:custGeom>
                <a:avLst/>
                <a:gdLst>
                  <a:gd name="T0" fmla="*/ 2147483647 w 502"/>
                  <a:gd name="T1" fmla="*/ 2147483647 h 470"/>
                  <a:gd name="T2" fmla="*/ 2147483647 w 502"/>
                  <a:gd name="T3" fmla="*/ 2147483647 h 470"/>
                  <a:gd name="T4" fmla="*/ 2147483647 w 502"/>
                  <a:gd name="T5" fmla="*/ 2147483647 h 470"/>
                  <a:gd name="T6" fmla="*/ 2147483647 w 502"/>
                  <a:gd name="T7" fmla="*/ 2147483647 h 470"/>
                  <a:gd name="T8" fmla="*/ 2147483647 w 502"/>
                  <a:gd name="T9" fmla="*/ 2147483647 h 470"/>
                  <a:gd name="T10" fmla="*/ 2147483647 w 502"/>
                  <a:gd name="T11" fmla="*/ 0 h 470"/>
                  <a:gd name="T12" fmla="*/ 2147483647 w 502"/>
                  <a:gd name="T13" fmla="*/ 2147483647 h 470"/>
                  <a:gd name="T14" fmla="*/ 2147483647 w 502"/>
                  <a:gd name="T15" fmla="*/ 2147483647 h 470"/>
                  <a:gd name="T16" fmla="*/ 2147483647 w 502"/>
                  <a:gd name="T17" fmla="*/ 2147483647 h 470"/>
                  <a:gd name="T18" fmla="*/ 2147483647 w 502"/>
                  <a:gd name="T19" fmla="*/ 2147483647 h 470"/>
                  <a:gd name="T20" fmla="*/ 2147483647 w 502"/>
                  <a:gd name="T21" fmla="*/ 2147483647 h 470"/>
                  <a:gd name="T22" fmla="*/ 2147483647 w 502"/>
                  <a:gd name="T23" fmla="*/ 2147483647 h 470"/>
                  <a:gd name="T24" fmla="*/ 2147483647 w 502"/>
                  <a:gd name="T25" fmla="*/ 2147483647 h 470"/>
                  <a:gd name="T26" fmla="*/ 2147483647 w 502"/>
                  <a:gd name="T27" fmla="*/ 2147483647 h 470"/>
                  <a:gd name="T28" fmla="*/ 2147483647 w 502"/>
                  <a:gd name="T29" fmla="*/ 2147483647 h 470"/>
                  <a:gd name="T30" fmla="*/ 2147483647 w 502"/>
                  <a:gd name="T31" fmla="*/ 2147483647 h 4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2"/>
                  <a:gd name="T49" fmla="*/ 0 h 470"/>
                  <a:gd name="T50" fmla="*/ 502 w 502"/>
                  <a:gd name="T51" fmla="*/ 470 h 4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2" h="470">
                    <a:moveTo>
                      <a:pt x="6" y="236"/>
                    </a:moveTo>
                    <a:cubicBezTo>
                      <a:pt x="12" y="219"/>
                      <a:pt x="72" y="202"/>
                      <a:pt x="105" y="186"/>
                    </a:cubicBezTo>
                    <a:cubicBezTo>
                      <a:pt x="138" y="169"/>
                      <a:pt x="173" y="151"/>
                      <a:pt x="204" y="136"/>
                    </a:cubicBezTo>
                    <a:cubicBezTo>
                      <a:pt x="236" y="120"/>
                      <a:pt x="256" y="111"/>
                      <a:pt x="293" y="93"/>
                    </a:cubicBezTo>
                    <a:cubicBezTo>
                      <a:pt x="331" y="75"/>
                      <a:pt x="396" y="44"/>
                      <a:pt x="429" y="29"/>
                    </a:cubicBezTo>
                    <a:cubicBezTo>
                      <a:pt x="462" y="13"/>
                      <a:pt x="481" y="0"/>
                      <a:pt x="492" y="0"/>
                    </a:cubicBezTo>
                    <a:cubicBezTo>
                      <a:pt x="502" y="0"/>
                      <a:pt x="492" y="13"/>
                      <a:pt x="492" y="29"/>
                    </a:cubicBezTo>
                    <a:cubicBezTo>
                      <a:pt x="492" y="44"/>
                      <a:pt x="493" y="61"/>
                      <a:pt x="492" y="93"/>
                    </a:cubicBezTo>
                    <a:cubicBezTo>
                      <a:pt x="490" y="125"/>
                      <a:pt x="485" y="171"/>
                      <a:pt x="481" y="221"/>
                    </a:cubicBezTo>
                    <a:cubicBezTo>
                      <a:pt x="478" y="271"/>
                      <a:pt x="472" y="352"/>
                      <a:pt x="471" y="393"/>
                    </a:cubicBezTo>
                    <a:cubicBezTo>
                      <a:pt x="469" y="433"/>
                      <a:pt x="486" y="458"/>
                      <a:pt x="471" y="464"/>
                    </a:cubicBezTo>
                    <a:cubicBezTo>
                      <a:pt x="456" y="470"/>
                      <a:pt x="413" y="444"/>
                      <a:pt x="380" y="430"/>
                    </a:cubicBezTo>
                    <a:cubicBezTo>
                      <a:pt x="347" y="416"/>
                      <a:pt x="308" y="395"/>
                      <a:pt x="275" y="379"/>
                    </a:cubicBezTo>
                    <a:cubicBezTo>
                      <a:pt x="242" y="363"/>
                      <a:pt x="216" y="349"/>
                      <a:pt x="182" y="334"/>
                    </a:cubicBezTo>
                    <a:cubicBezTo>
                      <a:pt x="148" y="319"/>
                      <a:pt x="98" y="302"/>
                      <a:pt x="69" y="286"/>
                    </a:cubicBezTo>
                    <a:cubicBezTo>
                      <a:pt x="40" y="270"/>
                      <a:pt x="0" y="252"/>
                      <a:pt x="6" y="236"/>
                    </a:cubicBezTo>
                    <a:close/>
                  </a:path>
                </a:pathLst>
              </a:custGeom>
              <a:solidFill>
                <a:srgbClr val="FFFF00"/>
              </a:solidFill>
              <a:ln w="9525">
                <a:solidFill>
                  <a:srgbClr val="000000"/>
                </a:solidFill>
                <a:round/>
                <a:headEnd/>
                <a:tailEnd/>
              </a:ln>
            </p:spPr>
            <p:txBody>
              <a:bodyPr/>
              <a:lstStyle/>
              <a:p>
                <a:endParaRPr lang="es-CO"/>
              </a:p>
            </p:txBody>
          </p:sp>
          <p:sp>
            <p:nvSpPr>
              <p:cNvPr id="14" name="Text Box 37"/>
              <p:cNvSpPr txBox="1">
                <a:spLocks noChangeArrowheads="1"/>
              </p:cNvSpPr>
              <p:nvPr/>
            </p:nvSpPr>
            <p:spPr bwMode="auto">
              <a:xfrm>
                <a:off x="287338" y="1196975"/>
                <a:ext cx="57943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dirty="0">
                    <a:latin typeface="Snap ITC" panose="04040A07060A02020202" pitchFamily="82" charset="0"/>
                  </a:rPr>
                  <a:t>A</a:t>
                </a:r>
              </a:p>
            </p:txBody>
          </p:sp>
          <p:sp>
            <p:nvSpPr>
              <p:cNvPr id="15" name="Oval 38"/>
              <p:cNvSpPr>
                <a:spLocks noChangeArrowheads="1"/>
              </p:cNvSpPr>
              <p:nvPr/>
            </p:nvSpPr>
            <p:spPr bwMode="auto">
              <a:xfrm>
                <a:off x="1778000" y="1490663"/>
                <a:ext cx="971550" cy="590550"/>
              </a:xfrm>
              <a:prstGeom prst="ellipse">
                <a:avLst/>
              </a:prstGeom>
              <a:solidFill>
                <a:srgbClr val="FFFF00"/>
              </a:solidFill>
              <a:ln w="3810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6" name="Text Box 39"/>
              <p:cNvSpPr txBox="1">
                <a:spLocks noChangeArrowheads="1"/>
              </p:cNvSpPr>
              <p:nvPr/>
            </p:nvSpPr>
            <p:spPr bwMode="auto">
              <a:xfrm>
                <a:off x="1403350" y="44450"/>
                <a:ext cx="604838"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dirty="0">
                    <a:latin typeface="Snap ITC" panose="04040A07060A02020202" pitchFamily="82" charset="0"/>
                  </a:rPr>
                  <a:t>B</a:t>
                </a:r>
              </a:p>
            </p:txBody>
          </p:sp>
          <p:sp>
            <p:nvSpPr>
              <p:cNvPr id="17" name="Text Box 40"/>
              <p:cNvSpPr txBox="1">
                <a:spLocks noChangeArrowheads="1"/>
              </p:cNvSpPr>
              <p:nvPr/>
            </p:nvSpPr>
            <p:spPr bwMode="auto">
              <a:xfrm>
                <a:off x="1439863" y="1268413"/>
                <a:ext cx="6381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a:latin typeface="Snap ITC" panose="04040A07060A02020202" pitchFamily="82" charset="0"/>
                  </a:rPr>
                  <a:t>C</a:t>
                </a:r>
              </a:p>
            </p:txBody>
          </p:sp>
          <p:sp>
            <p:nvSpPr>
              <p:cNvPr id="18" name="AutoShape 41"/>
              <p:cNvSpPr>
                <a:spLocks noChangeArrowheads="1"/>
              </p:cNvSpPr>
              <p:nvPr/>
            </p:nvSpPr>
            <p:spPr bwMode="auto">
              <a:xfrm rot="16200000">
                <a:off x="523081" y="419894"/>
                <a:ext cx="2662238" cy="2774950"/>
              </a:xfrm>
              <a:prstGeom prst="triangle">
                <a:avLst>
                  <a:gd name="adj" fmla="val 50000"/>
                </a:avLst>
              </a:prstGeom>
              <a:noFill/>
              <a:ln w="38100">
                <a:solidFill>
                  <a:srgbClr val="E71505"/>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grpSp>
        <p:sp>
          <p:nvSpPr>
            <p:cNvPr id="19" name="AutoShape 42"/>
            <p:cNvSpPr>
              <a:spLocks noChangeArrowheads="1"/>
            </p:cNvSpPr>
            <p:nvPr/>
          </p:nvSpPr>
          <p:spPr bwMode="auto">
            <a:xfrm rot="5622696">
              <a:off x="1313657" y="543718"/>
              <a:ext cx="2660650" cy="2776537"/>
            </a:xfrm>
            <a:prstGeom prst="triangle">
              <a:avLst>
                <a:gd name="adj" fmla="val 50000"/>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grpSp>
      <p:sp>
        <p:nvSpPr>
          <p:cNvPr id="20" name="Freeform 45"/>
          <p:cNvSpPr>
            <a:spLocks/>
          </p:cNvSpPr>
          <p:nvPr/>
        </p:nvSpPr>
        <p:spPr bwMode="auto">
          <a:xfrm>
            <a:off x="6105314" y="1882935"/>
            <a:ext cx="2058988" cy="1714500"/>
          </a:xfrm>
          <a:custGeom>
            <a:avLst/>
            <a:gdLst>
              <a:gd name="T0" fmla="*/ 2147483647 w 1297"/>
              <a:gd name="T1" fmla="*/ 2147483647 h 1080"/>
              <a:gd name="T2" fmla="*/ 2147483647 w 1297"/>
              <a:gd name="T3" fmla="*/ 2147483647 h 1080"/>
              <a:gd name="T4" fmla="*/ 2147483647 w 1297"/>
              <a:gd name="T5" fmla="*/ 2147483647 h 1080"/>
              <a:gd name="T6" fmla="*/ 2147483647 w 1297"/>
              <a:gd name="T7" fmla="*/ 2147483647 h 1080"/>
              <a:gd name="T8" fmla="*/ 2147483647 w 1297"/>
              <a:gd name="T9" fmla="*/ 2147483647 h 1080"/>
              <a:gd name="T10" fmla="*/ 2147483647 w 1297"/>
              <a:gd name="T11" fmla="*/ 2147483647 h 1080"/>
              <a:gd name="T12" fmla="*/ 2147483647 w 1297"/>
              <a:gd name="T13" fmla="*/ 2147483647 h 1080"/>
              <a:gd name="T14" fmla="*/ 2147483647 w 1297"/>
              <a:gd name="T15" fmla="*/ 2147483647 h 1080"/>
              <a:gd name="T16" fmla="*/ 2147483647 w 1297"/>
              <a:gd name="T17" fmla="*/ 2147483647 h 1080"/>
              <a:gd name="T18" fmla="*/ 2147483647 w 1297"/>
              <a:gd name="T19" fmla="*/ 2147483647 h 1080"/>
              <a:gd name="T20" fmla="*/ 2147483647 w 1297"/>
              <a:gd name="T21" fmla="*/ 2147483647 h 1080"/>
              <a:gd name="T22" fmla="*/ 2147483647 w 1297"/>
              <a:gd name="T23" fmla="*/ 2147483647 h 1080"/>
              <a:gd name="T24" fmla="*/ 2147483647 w 1297"/>
              <a:gd name="T25" fmla="*/ 2147483647 h 1080"/>
              <a:gd name="T26" fmla="*/ 2147483647 w 1297"/>
              <a:gd name="T27" fmla="*/ 2147483647 h 1080"/>
              <a:gd name="T28" fmla="*/ 2147483647 w 1297"/>
              <a:gd name="T29" fmla="*/ 2147483647 h 1080"/>
              <a:gd name="T30" fmla="*/ 2147483647 w 1297"/>
              <a:gd name="T31" fmla="*/ 2147483647 h 1080"/>
              <a:gd name="T32" fmla="*/ 2147483647 w 1297"/>
              <a:gd name="T33" fmla="*/ 2147483647 h 1080"/>
              <a:gd name="T34" fmla="*/ 2147483647 w 1297"/>
              <a:gd name="T35" fmla="*/ 2147483647 h 1080"/>
              <a:gd name="T36" fmla="*/ 2147483647 w 1297"/>
              <a:gd name="T37" fmla="*/ 2147483647 h 1080"/>
              <a:gd name="T38" fmla="*/ 2147483647 w 1297"/>
              <a:gd name="T39" fmla="*/ 2147483647 h 1080"/>
              <a:gd name="T40" fmla="*/ 2147483647 w 1297"/>
              <a:gd name="T41" fmla="*/ 2147483647 h 1080"/>
              <a:gd name="T42" fmla="*/ 2147483647 w 1297"/>
              <a:gd name="T43" fmla="*/ 2147483647 h 1080"/>
              <a:gd name="T44" fmla="*/ 2147483647 w 1297"/>
              <a:gd name="T45" fmla="*/ 2147483647 h 1080"/>
              <a:gd name="T46" fmla="*/ 2147483647 w 1297"/>
              <a:gd name="T47" fmla="*/ 2147483647 h 1080"/>
              <a:gd name="T48" fmla="*/ 2147483647 w 1297"/>
              <a:gd name="T49" fmla="*/ 2147483647 h 1080"/>
              <a:gd name="T50" fmla="*/ 2147483647 w 1297"/>
              <a:gd name="T51" fmla="*/ 2147483647 h 1080"/>
              <a:gd name="T52" fmla="*/ 2147483647 w 1297"/>
              <a:gd name="T53" fmla="*/ 2147483647 h 1080"/>
              <a:gd name="T54" fmla="*/ 2147483647 w 1297"/>
              <a:gd name="T55" fmla="*/ 2147483647 h 1080"/>
              <a:gd name="T56" fmla="*/ 2147483647 w 1297"/>
              <a:gd name="T57" fmla="*/ 2147483647 h 1080"/>
              <a:gd name="T58" fmla="*/ 2147483647 w 1297"/>
              <a:gd name="T59" fmla="*/ 2147483647 h 1080"/>
              <a:gd name="T60" fmla="*/ 2147483647 w 1297"/>
              <a:gd name="T61" fmla="*/ 2147483647 h 1080"/>
              <a:gd name="T62" fmla="*/ 2147483647 w 1297"/>
              <a:gd name="T63" fmla="*/ 2147483647 h 10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97"/>
              <a:gd name="T97" fmla="*/ 0 h 1080"/>
              <a:gd name="T98" fmla="*/ 1297 w 1297"/>
              <a:gd name="T99" fmla="*/ 1080 h 10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97" h="1080">
                <a:moveTo>
                  <a:pt x="21" y="749"/>
                </a:moveTo>
                <a:cubicBezTo>
                  <a:pt x="23" y="749"/>
                  <a:pt x="21" y="795"/>
                  <a:pt x="24" y="755"/>
                </a:cubicBezTo>
                <a:cubicBezTo>
                  <a:pt x="27" y="715"/>
                  <a:pt x="34" y="584"/>
                  <a:pt x="39" y="509"/>
                </a:cubicBezTo>
                <a:cubicBezTo>
                  <a:pt x="44" y="434"/>
                  <a:pt x="54" y="340"/>
                  <a:pt x="57" y="302"/>
                </a:cubicBezTo>
                <a:cubicBezTo>
                  <a:pt x="60" y="264"/>
                  <a:pt x="31" y="295"/>
                  <a:pt x="59" y="279"/>
                </a:cubicBezTo>
                <a:cubicBezTo>
                  <a:pt x="87" y="263"/>
                  <a:pt x="171" y="231"/>
                  <a:pt x="228" y="204"/>
                </a:cubicBezTo>
                <a:cubicBezTo>
                  <a:pt x="285" y="177"/>
                  <a:pt x="340" y="148"/>
                  <a:pt x="399" y="119"/>
                </a:cubicBezTo>
                <a:cubicBezTo>
                  <a:pt x="458" y="90"/>
                  <a:pt x="540" y="48"/>
                  <a:pt x="581" y="29"/>
                </a:cubicBezTo>
                <a:cubicBezTo>
                  <a:pt x="622" y="10"/>
                  <a:pt x="626" y="0"/>
                  <a:pt x="648" y="2"/>
                </a:cubicBezTo>
                <a:cubicBezTo>
                  <a:pt x="670" y="4"/>
                  <a:pt x="679" y="25"/>
                  <a:pt x="714" y="44"/>
                </a:cubicBezTo>
                <a:cubicBezTo>
                  <a:pt x="749" y="63"/>
                  <a:pt x="817" y="93"/>
                  <a:pt x="855" y="113"/>
                </a:cubicBezTo>
                <a:cubicBezTo>
                  <a:pt x="893" y="133"/>
                  <a:pt x="914" y="149"/>
                  <a:pt x="944" y="165"/>
                </a:cubicBezTo>
                <a:cubicBezTo>
                  <a:pt x="974" y="181"/>
                  <a:pt x="1004" y="196"/>
                  <a:pt x="1034" y="211"/>
                </a:cubicBezTo>
                <a:cubicBezTo>
                  <a:pt x="1064" y="226"/>
                  <a:pt x="1099" y="241"/>
                  <a:pt x="1125" y="256"/>
                </a:cubicBezTo>
                <a:cubicBezTo>
                  <a:pt x="1151" y="271"/>
                  <a:pt x="1168" y="285"/>
                  <a:pt x="1193" y="302"/>
                </a:cubicBezTo>
                <a:cubicBezTo>
                  <a:pt x="1218" y="319"/>
                  <a:pt x="1263" y="330"/>
                  <a:pt x="1278" y="356"/>
                </a:cubicBezTo>
                <a:cubicBezTo>
                  <a:pt x="1293" y="382"/>
                  <a:pt x="1283" y="420"/>
                  <a:pt x="1284" y="460"/>
                </a:cubicBezTo>
                <a:cubicBezTo>
                  <a:pt x="1285" y="500"/>
                  <a:pt x="1284" y="551"/>
                  <a:pt x="1284" y="596"/>
                </a:cubicBezTo>
                <a:cubicBezTo>
                  <a:pt x="1284" y="641"/>
                  <a:pt x="1284" y="702"/>
                  <a:pt x="1284" y="732"/>
                </a:cubicBezTo>
                <a:cubicBezTo>
                  <a:pt x="1284" y="762"/>
                  <a:pt x="1285" y="761"/>
                  <a:pt x="1284" y="776"/>
                </a:cubicBezTo>
                <a:cubicBezTo>
                  <a:pt x="1283" y="791"/>
                  <a:pt x="1297" y="808"/>
                  <a:pt x="1278" y="824"/>
                </a:cubicBezTo>
                <a:cubicBezTo>
                  <a:pt x="1259" y="840"/>
                  <a:pt x="1211" y="856"/>
                  <a:pt x="1170" y="875"/>
                </a:cubicBezTo>
                <a:cubicBezTo>
                  <a:pt x="1129" y="894"/>
                  <a:pt x="1087" y="915"/>
                  <a:pt x="1034" y="937"/>
                </a:cubicBezTo>
                <a:cubicBezTo>
                  <a:pt x="981" y="959"/>
                  <a:pt x="910" y="982"/>
                  <a:pt x="853" y="1005"/>
                </a:cubicBezTo>
                <a:cubicBezTo>
                  <a:pt x="796" y="1028"/>
                  <a:pt x="732" y="1066"/>
                  <a:pt x="694" y="1073"/>
                </a:cubicBezTo>
                <a:cubicBezTo>
                  <a:pt x="656" y="1080"/>
                  <a:pt x="657" y="1064"/>
                  <a:pt x="626" y="1050"/>
                </a:cubicBezTo>
                <a:cubicBezTo>
                  <a:pt x="595" y="1036"/>
                  <a:pt x="555" y="1009"/>
                  <a:pt x="510" y="986"/>
                </a:cubicBezTo>
                <a:cubicBezTo>
                  <a:pt x="465" y="963"/>
                  <a:pt x="406" y="939"/>
                  <a:pt x="354" y="914"/>
                </a:cubicBezTo>
                <a:cubicBezTo>
                  <a:pt x="302" y="889"/>
                  <a:pt x="236" y="856"/>
                  <a:pt x="195" y="836"/>
                </a:cubicBezTo>
                <a:cubicBezTo>
                  <a:pt x="154" y="816"/>
                  <a:pt x="138" y="807"/>
                  <a:pt x="108" y="794"/>
                </a:cubicBezTo>
                <a:cubicBezTo>
                  <a:pt x="78" y="781"/>
                  <a:pt x="28" y="762"/>
                  <a:pt x="14" y="755"/>
                </a:cubicBezTo>
                <a:cubicBezTo>
                  <a:pt x="0" y="748"/>
                  <a:pt x="19" y="749"/>
                  <a:pt x="21" y="749"/>
                </a:cubicBezTo>
                <a:close/>
              </a:path>
            </a:pathLst>
          </a:custGeom>
          <a:solidFill>
            <a:schemeClr val="folHlink"/>
          </a:solidFill>
          <a:ln w="9525">
            <a:solidFill>
              <a:schemeClr val="tx1"/>
            </a:solidFill>
            <a:round/>
            <a:headEnd/>
            <a:tailEnd/>
          </a:ln>
        </p:spPr>
        <p:txBody>
          <a:bodyPr/>
          <a:lstStyle/>
          <a:p>
            <a:endParaRPr lang="es-CO"/>
          </a:p>
        </p:txBody>
      </p:sp>
      <p:sp>
        <p:nvSpPr>
          <p:cNvPr id="21" name="Freeform 46"/>
          <p:cNvSpPr>
            <a:spLocks/>
          </p:cNvSpPr>
          <p:nvPr/>
        </p:nvSpPr>
        <p:spPr bwMode="auto">
          <a:xfrm>
            <a:off x="6105314" y="1882935"/>
            <a:ext cx="2074863" cy="1714500"/>
          </a:xfrm>
          <a:custGeom>
            <a:avLst/>
            <a:gdLst>
              <a:gd name="T0" fmla="*/ 2147483647 w 1307"/>
              <a:gd name="T1" fmla="*/ 2147483647 h 1080"/>
              <a:gd name="T2" fmla="*/ 2147483647 w 1307"/>
              <a:gd name="T3" fmla="*/ 2147483647 h 1080"/>
              <a:gd name="T4" fmla="*/ 2147483647 w 1307"/>
              <a:gd name="T5" fmla="*/ 2147483647 h 1080"/>
              <a:gd name="T6" fmla="*/ 2147483647 w 1307"/>
              <a:gd name="T7" fmla="*/ 2147483647 h 1080"/>
              <a:gd name="T8" fmla="*/ 2147483647 w 1307"/>
              <a:gd name="T9" fmla="*/ 2147483647 h 1080"/>
              <a:gd name="T10" fmla="*/ 2147483647 w 1307"/>
              <a:gd name="T11" fmla="*/ 2147483647 h 1080"/>
              <a:gd name="T12" fmla="*/ 2147483647 w 1307"/>
              <a:gd name="T13" fmla="*/ 2147483647 h 1080"/>
              <a:gd name="T14" fmla="*/ 2147483647 w 1307"/>
              <a:gd name="T15" fmla="*/ 2147483647 h 1080"/>
              <a:gd name="T16" fmla="*/ 2147483647 w 1307"/>
              <a:gd name="T17" fmla="*/ 2147483647 h 1080"/>
              <a:gd name="T18" fmla="*/ 2147483647 w 1307"/>
              <a:gd name="T19" fmla="*/ 2147483647 h 1080"/>
              <a:gd name="T20" fmla="*/ 2147483647 w 1307"/>
              <a:gd name="T21" fmla="*/ 2147483647 h 1080"/>
              <a:gd name="T22" fmla="*/ 2147483647 w 1307"/>
              <a:gd name="T23" fmla="*/ 2147483647 h 1080"/>
              <a:gd name="T24" fmla="*/ 2147483647 w 1307"/>
              <a:gd name="T25" fmla="*/ 2147483647 h 1080"/>
              <a:gd name="T26" fmla="*/ 2147483647 w 1307"/>
              <a:gd name="T27" fmla="*/ 2147483647 h 1080"/>
              <a:gd name="T28" fmla="*/ 2147483647 w 1307"/>
              <a:gd name="T29" fmla="*/ 2147483647 h 1080"/>
              <a:gd name="T30" fmla="*/ 2147483647 w 1307"/>
              <a:gd name="T31" fmla="*/ 2147483647 h 1080"/>
              <a:gd name="T32" fmla="*/ 2147483647 w 1307"/>
              <a:gd name="T33" fmla="*/ 2147483647 h 1080"/>
              <a:gd name="T34" fmla="*/ 2147483647 w 1307"/>
              <a:gd name="T35" fmla="*/ 2147483647 h 1080"/>
              <a:gd name="T36" fmla="*/ 2147483647 w 1307"/>
              <a:gd name="T37" fmla="*/ 2147483647 h 1080"/>
              <a:gd name="T38" fmla="*/ 2147483647 w 1307"/>
              <a:gd name="T39" fmla="*/ 2147483647 h 1080"/>
              <a:gd name="T40" fmla="*/ 2147483647 w 1307"/>
              <a:gd name="T41" fmla="*/ 2147483647 h 1080"/>
              <a:gd name="T42" fmla="*/ 2147483647 w 1307"/>
              <a:gd name="T43" fmla="*/ 2147483647 h 1080"/>
              <a:gd name="T44" fmla="*/ 2147483647 w 1307"/>
              <a:gd name="T45" fmla="*/ 2147483647 h 1080"/>
              <a:gd name="T46" fmla="*/ 2147483647 w 1307"/>
              <a:gd name="T47" fmla="*/ 2147483647 h 1080"/>
              <a:gd name="T48" fmla="*/ 2147483647 w 1307"/>
              <a:gd name="T49" fmla="*/ 2147483647 h 1080"/>
              <a:gd name="T50" fmla="*/ 2147483647 w 1307"/>
              <a:gd name="T51" fmla="*/ 2147483647 h 1080"/>
              <a:gd name="T52" fmla="*/ 2147483647 w 1307"/>
              <a:gd name="T53" fmla="*/ 2147483647 h 1080"/>
              <a:gd name="T54" fmla="*/ 2147483647 w 1307"/>
              <a:gd name="T55" fmla="*/ 2147483647 h 1080"/>
              <a:gd name="T56" fmla="*/ 2147483647 w 1307"/>
              <a:gd name="T57" fmla="*/ 2147483647 h 1080"/>
              <a:gd name="T58" fmla="*/ 2147483647 w 1307"/>
              <a:gd name="T59" fmla="*/ 2147483647 h 1080"/>
              <a:gd name="T60" fmla="*/ 2147483647 w 1307"/>
              <a:gd name="T61" fmla="*/ 2147483647 h 1080"/>
              <a:gd name="T62" fmla="*/ 2147483647 w 1307"/>
              <a:gd name="T63" fmla="*/ 2147483647 h 10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07"/>
              <a:gd name="T97" fmla="*/ 0 h 1080"/>
              <a:gd name="T98" fmla="*/ 1307 w 1307"/>
              <a:gd name="T99" fmla="*/ 1080 h 10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07" h="1080">
                <a:moveTo>
                  <a:pt x="21" y="749"/>
                </a:moveTo>
                <a:cubicBezTo>
                  <a:pt x="23" y="749"/>
                  <a:pt x="21" y="795"/>
                  <a:pt x="24" y="755"/>
                </a:cubicBezTo>
                <a:cubicBezTo>
                  <a:pt x="27" y="715"/>
                  <a:pt x="34" y="584"/>
                  <a:pt x="39" y="509"/>
                </a:cubicBezTo>
                <a:cubicBezTo>
                  <a:pt x="44" y="434"/>
                  <a:pt x="54" y="339"/>
                  <a:pt x="57" y="302"/>
                </a:cubicBezTo>
                <a:cubicBezTo>
                  <a:pt x="60" y="265"/>
                  <a:pt x="31" y="301"/>
                  <a:pt x="60" y="285"/>
                </a:cubicBezTo>
                <a:cubicBezTo>
                  <a:pt x="89" y="269"/>
                  <a:pt x="175" y="235"/>
                  <a:pt x="231" y="207"/>
                </a:cubicBezTo>
                <a:cubicBezTo>
                  <a:pt x="287" y="179"/>
                  <a:pt x="341" y="149"/>
                  <a:pt x="399" y="119"/>
                </a:cubicBezTo>
                <a:cubicBezTo>
                  <a:pt x="457" y="89"/>
                  <a:pt x="540" y="48"/>
                  <a:pt x="581" y="29"/>
                </a:cubicBezTo>
                <a:cubicBezTo>
                  <a:pt x="622" y="10"/>
                  <a:pt x="625" y="0"/>
                  <a:pt x="648" y="2"/>
                </a:cubicBezTo>
                <a:cubicBezTo>
                  <a:pt x="671" y="4"/>
                  <a:pt x="685" y="20"/>
                  <a:pt x="720" y="39"/>
                </a:cubicBezTo>
                <a:cubicBezTo>
                  <a:pt x="755" y="58"/>
                  <a:pt x="821" y="93"/>
                  <a:pt x="858" y="114"/>
                </a:cubicBezTo>
                <a:cubicBezTo>
                  <a:pt x="895" y="135"/>
                  <a:pt x="915" y="149"/>
                  <a:pt x="944" y="165"/>
                </a:cubicBezTo>
                <a:cubicBezTo>
                  <a:pt x="973" y="181"/>
                  <a:pt x="1004" y="196"/>
                  <a:pt x="1034" y="211"/>
                </a:cubicBezTo>
                <a:cubicBezTo>
                  <a:pt x="1064" y="226"/>
                  <a:pt x="1099" y="241"/>
                  <a:pt x="1125" y="256"/>
                </a:cubicBezTo>
                <a:cubicBezTo>
                  <a:pt x="1151" y="271"/>
                  <a:pt x="1168" y="285"/>
                  <a:pt x="1193" y="302"/>
                </a:cubicBezTo>
                <a:cubicBezTo>
                  <a:pt x="1218" y="319"/>
                  <a:pt x="1261" y="329"/>
                  <a:pt x="1278" y="356"/>
                </a:cubicBezTo>
                <a:cubicBezTo>
                  <a:pt x="1295" y="383"/>
                  <a:pt x="1291" y="424"/>
                  <a:pt x="1293" y="465"/>
                </a:cubicBezTo>
                <a:cubicBezTo>
                  <a:pt x="1295" y="506"/>
                  <a:pt x="1291" y="556"/>
                  <a:pt x="1290" y="600"/>
                </a:cubicBezTo>
                <a:cubicBezTo>
                  <a:pt x="1289" y="644"/>
                  <a:pt x="1290" y="699"/>
                  <a:pt x="1290" y="729"/>
                </a:cubicBezTo>
                <a:cubicBezTo>
                  <a:pt x="1290" y="759"/>
                  <a:pt x="1290" y="763"/>
                  <a:pt x="1290" y="780"/>
                </a:cubicBezTo>
                <a:cubicBezTo>
                  <a:pt x="1290" y="797"/>
                  <a:pt x="1307" y="818"/>
                  <a:pt x="1287" y="834"/>
                </a:cubicBezTo>
                <a:cubicBezTo>
                  <a:pt x="1267" y="850"/>
                  <a:pt x="1212" y="858"/>
                  <a:pt x="1170" y="875"/>
                </a:cubicBezTo>
                <a:cubicBezTo>
                  <a:pt x="1128" y="892"/>
                  <a:pt x="1087" y="915"/>
                  <a:pt x="1034" y="937"/>
                </a:cubicBezTo>
                <a:cubicBezTo>
                  <a:pt x="981" y="959"/>
                  <a:pt x="910" y="982"/>
                  <a:pt x="853" y="1005"/>
                </a:cubicBezTo>
                <a:cubicBezTo>
                  <a:pt x="796" y="1028"/>
                  <a:pt x="732" y="1066"/>
                  <a:pt x="694" y="1073"/>
                </a:cubicBezTo>
                <a:cubicBezTo>
                  <a:pt x="656" y="1080"/>
                  <a:pt x="657" y="1064"/>
                  <a:pt x="626" y="1050"/>
                </a:cubicBezTo>
                <a:cubicBezTo>
                  <a:pt x="595" y="1036"/>
                  <a:pt x="555" y="1009"/>
                  <a:pt x="510" y="986"/>
                </a:cubicBezTo>
                <a:cubicBezTo>
                  <a:pt x="465" y="963"/>
                  <a:pt x="406" y="939"/>
                  <a:pt x="354" y="914"/>
                </a:cubicBezTo>
                <a:cubicBezTo>
                  <a:pt x="302" y="889"/>
                  <a:pt x="236" y="856"/>
                  <a:pt x="195" y="836"/>
                </a:cubicBezTo>
                <a:cubicBezTo>
                  <a:pt x="154" y="816"/>
                  <a:pt x="138" y="807"/>
                  <a:pt x="108" y="794"/>
                </a:cubicBezTo>
                <a:cubicBezTo>
                  <a:pt x="78" y="781"/>
                  <a:pt x="28" y="762"/>
                  <a:pt x="14" y="755"/>
                </a:cubicBezTo>
                <a:cubicBezTo>
                  <a:pt x="0" y="748"/>
                  <a:pt x="19" y="749"/>
                  <a:pt x="21" y="749"/>
                </a:cubicBezTo>
                <a:close/>
              </a:path>
            </a:pathLst>
          </a:custGeom>
          <a:solidFill>
            <a:schemeClr val="bg1"/>
          </a:solidFill>
          <a:ln w="9525">
            <a:solidFill>
              <a:schemeClr val="tx1"/>
            </a:solidFill>
            <a:round/>
            <a:headEnd/>
            <a:tailEnd/>
          </a:ln>
        </p:spPr>
        <p:txBody>
          <a:bodyPr/>
          <a:lstStyle/>
          <a:p>
            <a:endParaRPr lang="es-CO"/>
          </a:p>
        </p:txBody>
      </p:sp>
      <p:sp>
        <p:nvSpPr>
          <p:cNvPr id="22" name="AutoShape 43"/>
          <p:cNvSpPr>
            <a:spLocks noChangeArrowheads="1"/>
          </p:cNvSpPr>
          <p:nvPr/>
        </p:nvSpPr>
        <p:spPr bwMode="auto">
          <a:xfrm rot="16200000">
            <a:off x="5440945" y="1343979"/>
            <a:ext cx="2662237" cy="2774950"/>
          </a:xfrm>
          <a:prstGeom prst="triangle">
            <a:avLst>
              <a:gd name="adj" fmla="val 50000"/>
            </a:avLst>
          </a:prstGeom>
          <a:noFill/>
          <a:ln w="38100">
            <a:solidFill>
              <a:srgbClr val="E71505"/>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23" name="AutoShape 44"/>
          <p:cNvSpPr>
            <a:spLocks noChangeArrowheads="1"/>
          </p:cNvSpPr>
          <p:nvPr/>
        </p:nvSpPr>
        <p:spPr bwMode="auto">
          <a:xfrm rot="5622696">
            <a:off x="6234696" y="1415416"/>
            <a:ext cx="2660650" cy="2776537"/>
          </a:xfrm>
          <a:prstGeom prst="triangle">
            <a:avLst>
              <a:gd name="adj" fmla="val 50000"/>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24" name="Text Box 47"/>
          <p:cNvSpPr txBox="1">
            <a:spLocks noChangeArrowheads="1"/>
          </p:cNvSpPr>
          <p:nvPr/>
        </p:nvSpPr>
        <p:spPr bwMode="auto">
          <a:xfrm>
            <a:off x="3455441" y="260350"/>
            <a:ext cx="446300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dirty="0" smtClean="0">
                <a:latin typeface="Snap ITC" panose="04040A07060A02020202" pitchFamily="82" charset="0"/>
              </a:rPr>
              <a:t>Let’s see how obtain the shaded region.</a:t>
            </a:r>
            <a:endParaRPr lang="en-AU" altLang="es-CO" sz="2800" dirty="0">
              <a:latin typeface="Snap ITC" panose="04040A07060A02020202" pitchFamily="82" charset="0"/>
            </a:endParaRPr>
          </a:p>
        </p:txBody>
      </p:sp>
      <p:sp>
        <p:nvSpPr>
          <p:cNvPr id="25" name="Text Box 48"/>
          <p:cNvSpPr txBox="1">
            <a:spLocks noChangeArrowheads="1"/>
          </p:cNvSpPr>
          <p:nvPr/>
        </p:nvSpPr>
        <p:spPr bwMode="auto">
          <a:xfrm>
            <a:off x="34925" y="3284984"/>
            <a:ext cx="58332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dirty="0" smtClean="0">
                <a:latin typeface="Snap ITC" panose="04040A07060A02020202" pitchFamily="82" charset="0"/>
              </a:rPr>
              <a:t>The yellow region is A </a:t>
            </a:r>
            <a:r>
              <a:rPr lang="en-AU" altLang="es-CO" sz="2800" dirty="0" smtClean="0">
                <a:latin typeface="Snap ITC" panose="04040A07060A02020202" pitchFamily="82" charset="0"/>
                <a:sym typeface="Symbol" pitchFamily="18" charset="2"/>
              </a:rPr>
              <a:t> </a:t>
            </a:r>
            <a:r>
              <a:rPr lang="en-AU" altLang="es-CO" sz="2800" dirty="0" smtClean="0">
                <a:latin typeface="Snap ITC" panose="04040A07060A02020202" pitchFamily="82" charset="0"/>
                <a:sym typeface="simbolo"/>
              </a:rPr>
              <a:t>B</a:t>
            </a:r>
            <a:endParaRPr lang="en-AU" altLang="es-CO" sz="2800" dirty="0">
              <a:latin typeface="Snap ITC" panose="04040A07060A02020202" pitchFamily="82" charset="0"/>
              <a:sym typeface="simbolo"/>
            </a:endParaRPr>
          </a:p>
        </p:txBody>
      </p:sp>
      <p:sp>
        <p:nvSpPr>
          <p:cNvPr id="26" name="Text Box 49"/>
          <p:cNvSpPr txBox="1">
            <a:spLocks noChangeArrowheads="1"/>
          </p:cNvSpPr>
          <p:nvPr/>
        </p:nvSpPr>
        <p:spPr bwMode="auto">
          <a:xfrm>
            <a:off x="0" y="3803016"/>
            <a:ext cx="52562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dirty="0" smtClean="0">
                <a:latin typeface="Snap ITC" panose="04040A07060A02020202" pitchFamily="82" charset="0"/>
              </a:rPr>
              <a:t>The purple zone is A </a:t>
            </a:r>
            <a:r>
              <a:rPr lang="en-AU" altLang="es-CO" sz="2800" dirty="0" smtClean="0">
                <a:latin typeface="Snap ITC" panose="04040A07060A02020202" pitchFamily="82" charset="0"/>
                <a:sym typeface="Symbol" pitchFamily="18" charset="2"/>
              </a:rPr>
              <a:t> </a:t>
            </a:r>
            <a:r>
              <a:rPr lang="en-AU" altLang="es-CO" sz="2800" dirty="0" smtClean="0">
                <a:latin typeface="Snap ITC" panose="04040A07060A02020202" pitchFamily="82" charset="0"/>
                <a:sym typeface="simbolo"/>
              </a:rPr>
              <a:t>B</a:t>
            </a:r>
            <a:endParaRPr lang="en-AU" altLang="es-CO" sz="2800" dirty="0">
              <a:latin typeface="Snap ITC" panose="04040A07060A02020202" pitchFamily="82" charset="0"/>
              <a:sym typeface="simbolo"/>
            </a:endParaRPr>
          </a:p>
        </p:txBody>
      </p:sp>
      <p:sp>
        <p:nvSpPr>
          <p:cNvPr id="27" name="Text Box 50"/>
          <p:cNvSpPr txBox="1">
            <a:spLocks noChangeArrowheads="1"/>
          </p:cNvSpPr>
          <p:nvPr/>
        </p:nvSpPr>
        <p:spPr bwMode="auto">
          <a:xfrm>
            <a:off x="0" y="4322129"/>
            <a:ext cx="770542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dirty="0" smtClean="0">
                <a:latin typeface="Snap ITC" panose="04040A07060A02020202" pitchFamily="82" charset="0"/>
              </a:rPr>
              <a:t>Then subtracting, it is obtained the zone that is shown: (A </a:t>
            </a:r>
            <a:r>
              <a:rPr lang="en-AU" altLang="es-CO" sz="2800" dirty="0" smtClean="0">
                <a:latin typeface="Snap ITC" panose="04040A07060A02020202" pitchFamily="82" charset="0"/>
                <a:sym typeface="Symbol" pitchFamily="18" charset="2"/>
              </a:rPr>
              <a:t> </a:t>
            </a:r>
            <a:r>
              <a:rPr lang="en-AU" altLang="es-CO" sz="2800" dirty="0" smtClean="0">
                <a:latin typeface="Snap ITC" panose="04040A07060A02020202" pitchFamily="82" charset="0"/>
                <a:sym typeface="simbolo"/>
              </a:rPr>
              <a:t>B) – (A </a:t>
            </a:r>
            <a:r>
              <a:rPr lang="en-AU" altLang="es-CO" sz="2800" dirty="0" smtClean="0">
                <a:latin typeface="Snap ITC" panose="04040A07060A02020202" pitchFamily="82" charset="0"/>
                <a:sym typeface="Symbol" pitchFamily="18" charset="2"/>
              </a:rPr>
              <a:t> </a:t>
            </a:r>
            <a:r>
              <a:rPr lang="en-AU" altLang="es-CO" sz="2800" dirty="0" smtClean="0">
                <a:latin typeface="Snap ITC" panose="04040A07060A02020202" pitchFamily="82" charset="0"/>
                <a:sym typeface="simbolo"/>
              </a:rPr>
              <a:t>B)</a:t>
            </a:r>
            <a:endParaRPr lang="en-AU" altLang="es-CO" sz="2800" dirty="0">
              <a:latin typeface="Snap ITC" panose="04040A07060A02020202" pitchFamily="82" charset="0"/>
              <a:sym typeface="simbolo"/>
            </a:endParaRPr>
          </a:p>
        </p:txBody>
      </p:sp>
      <p:sp>
        <p:nvSpPr>
          <p:cNvPr id="28" name="Oval 51"/>
          <p:cNvSpPr>
            <a:spLocks noChangeArrowheads="1"/>
          </p:cNvSpPr>
          <p:nvPr/>
        </p:nvSpPr>
        <p:spPr bwMode="auto">
          <a:xfrm>
            <a:off x="6757777" y="2479835"/>
            <a:ext cx="971550" cy="590550"/>
          </a:xfrm>
          <a:prstGeom prst="ellipse">
            <a:avLst/>
          </a:prstGeom>
          <a:solidFill>
            <a:srgbClr val="FFFF00"/>
          </a:solidFill>
          <a:ln w="38100">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29" name="Text Box 52"/>
          <p:cNvSpPr txBox="1">
            <a:spLocks noChangeArrowheads="1"/>
          </p:cNvSpPr>
          <p:nvPr/>
        </p:nvSpPr>
        <p:spPr bwMode="auto">
          <a:xfrm>
            <a:off x="6397414" y="2192497"/>
            <a:ext cx="6381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es-CO">
                <a:latin typeface="Snap ITC" panose="04040A07060A02020202" pitchFamily="82" charset="0"/>
              </a:rPr>
              <a:t>C</a:t>
            </a:r>
          </a:p>
        </p:txBody>
      </p:sp>
      <p:sp>
        <p:nvSpPr>
          <p:cNvPr id="30" name="Text Box 53"/>
          <p:cNvSpPr txBox="1">
            <a:spLocks noChangeArrowheads="1"/>
          </p:cNvSpPr>
          <p:nvPr/>
        </p:nvSpPr>
        <p:spPr bwMode="auto">
          <a:xfrm>
            <a:off x="0" y="5229200"/>
            <a:ext cx="80660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dirty="0" smtClean="0">
                <a:latin typeface="Snap ITC" panose="04040A07060A02020202" pitchFamily="82" charset="0"/>
              </a:rPr>
              <a:t>Finally it is added C and it’s obtained:</a:t>
            </a:r>
            <a:endParaRPr lang="en-AU" altLang="es-CO" sz="2800" dirty="0">
              <a:latin typeface="Snap ITC" panose="04040A07060A02020202" pitchFamily="82" charset="0"/>
            </a:endParaRPr>
          </a:p>
        </p:txBody>
      </p:sp>
      <p:sp>
        <p:nvSpPr>
          <p:cNvPr id="31" name="Rectangle 56"/>
          <p:cNvSpPr>
            <a:spLocks noChangeArrowheads="1"/>
          </p:cNvSpPr>
          <p:nvPr/>
        </p:nvSpPr>
        <p:spPr bwMode="auto">
          <a:xfrm>
            <a:off x="443339" y="6000600"/>
            <a:ext cx="41136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400" dirty="0">
                <a:latin typeface="Snap ITC" panose="04040A07060A02020202" pitchFamily="82" charset="0"/>
              </a:rPr>
              <a:t>[(A </a:t>
            </a:r>
            <a:r>
              <a:rPr lang="es-ES" altLang="es-CO" sz="2400" dirty="0">
                <a:latin typeface="Snap ITC" panose="04040A07060A02020202" pitchFamily="82" charset="0"/>
                <a:sym typeface="Symbol" pitchFamily="18" charset="2"/>
              </a:rPr>
              <a:t> </a:t>
            </a:r>
            <a:r>
              <a:rPr lang="es-ES" altLang="es-CO" sz="2400" dirty="0">
                <a:latin typeface="Snap ITC" panose="04040A07060A02020202" pitchFamily="82" charset="0"/>
                <a:sym typeface="simbolo"/>
              </a:rPr>
              <a:t>B) – (A </a:t>
            </a:r>
            <a:r>
              <a:rPr lang="es-ES" altLang="es-CO" sz="2400" dirty="0">
                <a:latin typeface="Snap ITC" panose="04040A07060A02020202" pitchFamily="82" charset="0"/>
                <a:sym typeface="Symbol" pitchFamily="18" charset="2"/>
              </a:rPr>
              <a:t> </a:t>
            </a:r>
            <a:r>
              <a:rPr lang="es-ES" altLang="es-CO" sz="2400" dirty="0">
                <a:latin typeface="Snap ITC" panose="04040A07060A02020202" pitchFamily="82" charset="0"/>
                <a:sym typeface="simbolo"/>
              </a:rPr>
              <a:t>B)] </a:t>
            </a:r>
            <a:r>
              <a:rPr lang="es-ES" altLang="es-CO" sz="2400" dirty="0">
                <a:latin typeface="Snap ITC" panose="04040A07060A02020202" pitchFamily="82" charset="0"/>
                <a:sym typeface="Symbol" pitchFamily="18" charset="2"/>
              </a:rPr>
              <a:t></a:t>
            </a:r>
            <a:r>
              <a:rPr lang="es-ES" altLang="es-CO" sz="2400" dirty="0">
                <a:latin typeface="Snap ITC" panose="04040A07060A02020202" pitchFamily="82" charset="0"/>
                <a:sym typeface="simbolo"/>
              </a:rPr>
              <a:t> C</a:t>
            </a:r>
          </a:p>
        </p:txBody>
      </p:sp>
      <p:sp>
        <p:nvSpPr>
          <p:cNvPr id="32" name="Text Box 58"/>
          <p:cNvSpPr txBox="1">
            <a:spLocks noChangeArrowheads="1"/>
          </p:cNvSpPr>
          <p:nvPr/>
        </p:nvSpPr>
        <p:spPr bwMode="auto">
          <a:xfrm>
            <a:off x="5269855" y="6022434"/>
            <a:ext cx="21971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300" dirty="0">
                <a:latin typeface="Snap ITC" panose="04040A07060A02020202" pitchFamily="82" charset="0"/>
              </a:rPr>
              <a:t>(A </a:t>
            </a:r>
            <a:r>
              <a:rPr lang="es-ES" altLang="es-CO" sz="2300" dirty="0">
                <a:latin typeface="Snap ITC" panose="04040A07060A02020202" pitchFamily="82" charset="0"/>
                <a:sym typeface="Symbol" pitchFamily="18" charset="2"/>
              </a:rPr>
              <a:t></a:t>
            </a:r>
            <a:r>
              <a:rPr lang="es-ES" altLang="es-CO" sz="2300" dirty="0">
                <a:latin typeface="Snap ITC" panose="04040A07060A02020202" pitchFamily="82" charset="0"/>
                <a:sym typeface="MT Symbol"/>
              </a:rPr>
              <a:t>  B) </a:t>
            </a:r>
            <a:r>
              <a:rPr lang="es-ES" altLang="es-CO" sz="2300" dirty="0">
                <a:latin typeface="Snap ITC" panose="04040A07060A02020202" pitchFamily="82" charset="0"/>
                <a:sym typeface="Symbol" pitchFamily="18" charset="2"/>
              </a:rPr>
              <a:t></a:t>
            </a:r>
            <a:r>
              <a:rPr lang="es-ES" altLang="es-CO" sz="2300" dirty="0">
                <a:latin typeface="Snap ITC" panose="04040A07060A02020202" pitchFamily="82" charset="0"/>
                <a:sym typeface="simbolo"/>
              </a:rPr>
              <a:t> C</a:t>
            </a:r>
          </a:p>
        </p:txBody>
      </p:sp>
      <p:sp>
        <p:nvSpPr>
          <p:cNvPr id="33" name="Text Box 59"/>
          <p:cNvSpPr txBox="1">
            <a:spLocks noChangeArrowheads="1"/>
          </p:cNvSpPr>
          <p:nvPr/>
        </p:nvSpPr>
        <p:spPr bwMode="auto">
          <a:xfrm>
            <a:off x="4638823" y="5956002"/>
            <a:ext cx="647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3600" b="1"/>
              <a:t>=</a:t>
            </a:r>
          </a:p>
        </p:txBody>
      </p:sp>
      <p:sp>
        <p:nvSpPr>
          <p:cNvPr id="34" name="AutoShape 62">
            <a:hlinkClick r:id="rId2" action="ppaction://hlinksldjump" highlightClick="1"/>
          </p:cNvPr>
          <p:cNvSpPr>
            <a:spLocks noChangeArrowheads="1"/>
          </p:cNvSpPr>
          <p:nvPr/>
        </p:nvSpPr>
        <p:spPr bwMode="auto">
          <a:xfrm>
            <a:off x="8275368" y="6138415"/>
            <a:ext cx="792162" cy="647700"/>
          </a:xfrm>
          <a:prstGeom prst="actionButtonBackPrevious">
            <a:avLst/>
          </a:prstGeom>
          <a:solidFill>
            <a:srgbClr val="EFF41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Tree>
    <p:extLst>
      <p:ext uri="{BB962C8B-B14F-4D97-AF65-F5344CB8AC3E}">
        <p14:creationId xmlns:p14="http://schemas.microsoft.com/office/powerpoint/2010/main" val="129206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000"/>
                                        <p:tgtEl>
                                          <p:spTgt spid="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par>
                                <p:cTn id="35" presetID="27" presetClass="entr" presetSubtype="0" fill="hold" grpId="0" nodeType="withEffect">
                                  <p:stCondLst>
                                    <p:cond delay="0"/>
                                  </p:stCondLst>
                                  <p:iterate type="lt">
                                    <p:tmPct val="50000"/>
                                  </p:iterate>
                                  <p:childTnLst>
                                    <p:set>
                                      <p:cBhvr>
                                        <p:cTn id="36" dur="1" fill="hold">
                                          <p:stCondLst>
                                            <p:cond delay="0"/>
                                          </p:stCondLst>
                                        </p:cTn>
                                        <p:tgtEl>
                                          <p:spTgt spid="25"/>
                                        </p:tgtEl>
                                        <p:attrNameLst>
                                          <p:attrName>style.visibility</p:attrName>
                                        </p:attrNameLst>
                                      </p:cBhvr>
                                      <p:to>
                                        <p:strVal val="visible"/>
                                      </p:to>
                                    </p:set>
                                    <p:anim calcmode="discrete" valueType="clr">
                                      <p:cBhvr override="childStyle">
                                        <p:cTn id="37"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5"/>
                                        </p:tgtEl>
                                        <p:attrNameLst>
                                          <p:attrName>fillcolor</p:attrName>
                                        </p:attrNameLst>
                                      </p:cBhvr>
                                      <p:tavLst>
                                        <p:tav tm="0">
                                          <p:val>
                                            <p:clrVal>
                                              <a:schemeClr val="accent2"/>
                                            </p:clrVal>
                                          </p:val>
                                        </p:tav>
                                        <p:tav tm="50000">
                                          <p:val>
                                            <p:clrVal>
                                              <a:schemeClr val="hlink"/>
                                            </p:clrVal>
                                          </p:val>
                                        </p:tav>
                                      </p:tavLst>
                                    </p:anim>
                                    <p:set>
                                      <p:cBhvr>
                                        <p:cTn id="39" dur="80"/>
                                        <p:tgtEl>
                                          <p:spTgt spid="25"/>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par>
                                <p:cTn id="45" presetID="27" presetClass="entr" presetSubtype="0" fill="hold" grpId="0" nodeType="withEffect">
                                  <p:stCondLst>
                                    <p:cond delay="0"/>
                                  </p:stCondLst>
                                  <p:iterate type="lt">
                                    <p:tmPct val="50000"/>
                                  </p:iterate>
                                  <p:childTnLst>
                                    <p:set>
                                      <p:cBhvr>
                                        <p:cTn id="46" dur="1" fill="hold">
                                          <p:stCondLst>
                                            <p:cond delay="0"/>
                                          </p:stCondLst>
                                        </p:cTn>
                                        <p:tgtEl>
                                          <p:spTgt spid="26"/>
                                        </p:tgtEl>
                                        <p:attrNameLst>
                                          <p:attrName>style.visibility</p:attrName>
                                        </p:attrNameLst>
                                      </p:cBhvr>
                                      <p:to>
                                        <p:strVal val="visible"/>
                                      </p:to>
                                    </p:set>
                                    <p:anim calcmode="discrete" valueType="clr">
                                      <p:cBhvr override="childStyle">
                                        <p:cTn id="47"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26"/>
                                        </p:tgtEl>
                                        <p:attrNameLst>
                                          <p:attrName>fillcolor</p:attrName>
                                        </p:attrNameLst>
                                      </p:cBhvr>
                                      <p:tavLst>
                                        <p:tav tm="0">
                                          <p:val>
                                            <p:clrVal>
                                              <a:schemeClr val="accent2"/>
                                            </p:clrVal>
                                          </p:val>
                                        </p:tav>
                                        <p:tav tm="50000">
                                          <p:val>
                                            <p:clrVal>
                                              <a:schemeClr val="hlink"/>
                                            </p:clrVal>
                                          </p:val>
                                        </p:tav>
                                      </p:tavLst>
                                    </p:anim>
                                    <p:set>
                                      <p:cBhvr>
                                        <p:cTn id="49" dur="80"/>
                                        <p:tgtEl>
                                          <p:spTgt spid="26"/>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27"/>
                                        </p:tgtEl>
                                        <p:attrNameLst>
                                          <p:attrName>style.visibility</p:attrName>
                                        </p:attrNameLst>
                                      </p:cBhvr>
                                      <p:to>
                                        <p:strVal val="visible"/>
                                      </p:to>
                                    </p:set>
                                    <p:anim calcmode="discrete" valueType="clr">
                                      <p:cBhvr override="childStyle">
                                        <p:cTn id="54"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27"/>
                                        </p:tgtEl>
                                        <p:attrNameLst>
                                          <p:attrName>fillcolor</p:attrName>
                                        </p:attrNameLst>
                                      </p:cBhvr>
                                      <p:tavLst>
                                        <p:tav tm="0">
                                          <p:val>
                                            <p:clrVal>
                                              <a:schemeClr val="accent2"/>
                                            </p:clrVal>
                                          </p:val>
                                        </p:tav>
                                        <p:tav tm="50000">
                                          <p:val>
                                            <p:clrVal>
                                              <a:schemeClr val="hlink"/>
                                            </p:clrVal>
                                          </p:val>
                                        </p:tav>
                                      </p:tavLst>
                                    </p:anim>
                                    <p:set>
                                      <p:cBhvr>
                                        <p:cTn id="56" dur="80"/>
                                        <p:tgtEl>
                                          <p:spTgt spid="27"/>
                                        </p:tgtEl>
                                        <p:attrNameLst>
                                          <p:attrName>fill.type</p:attrName>
                                        </p:attrNameLst>
                                      </p:cBhvr>
                                      <p:to>
                                        <p:strVal val="solid"/>
                                      </p:to>
                                    </p:set>
                                  </p:childTnLst>
                                </p:cTn>
                              </p:par>
                            </p:childTnLst>
                          </p:cTn>
                        </p:par>
                        <p:par>
                          <p:cTn id="57" fill="hold">
                            <p:stCondLst>
                              <p:cond delay="2360"/>
                            </p:stCondLst>
                            <p:childTnLst>
                              <p:par>
                                <p:cTn id="58" presetID="22" presetClass="entr" presetSubtype="4"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down)">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27" presetClass="entr" presetSubtype="0" fill="hold" grpId="0" nodeType="clickEffect">
                                  <p:stCondLst>
                                    <p:cond delay="0"/>
                                  </p:stCondLst>
                                  <p:iterate type="lt">
                                    <p:tmPct val="50000"/>
                                  </p:iterate>
                                  <p:childTnLst>
                                    <p:set>
                                      <p:cBhvr>
                                        <p:cTn id="64" dur="1" fill="hold">
                                          <p:stCondLst>
                                            <p:cond delay="0"/>
                                          </p:stCondLst>
                                        </p:cTn>
                                        <p:tgtEl>
                                          <p:spTgt spid="30"/>
                                        </p:tgtEl>
                                        <p:attrNameLst>
                                          <p:attrName>style.visibility</p:attrName>
                                        </p:attrNameLst>
                                      </p:cBhvr>
                                      <p:to>
                                        <p:strVal val="visible"/>
                                      </p:to>
                                    </p:set>
                                    <p:anim calcmode="discrete" valueType="clr">
                                      <p:cBhvr override="childStyle">
                                        <p:cTn id="65" dur="8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30"/>
                                        </p:tgtEl>
                                        <p:attrNameLst>
                                          <p:attrName>fillcolor</p:attrName>
                                        </p:attrNameLst>
                                      </p:cBhvr>
                                      <p:tavLst>
                                        <p:tav tm="0">
                                          <p:val>
                                            <p:clrVal>
                                              <a:schemeClr val="accent2"/>
                                            </p:clrVal>
                                          </p:val>
                                        </p:tav>
                                        <p:tav tm="50000">
                                          <p:val>
                                            <p:clrVal>
                                              <a:schemeClr val="hlink"/>
                                            </p:clrVal>
                                          </p:val>
                                        </p:tav>
                                      </p:tavLst>
                                    </p:anim>
                                    <p:set>
                                      <p:cBhvr>
                                        <p:cTn id="67" dur="80"/>
                                        <p:tgtEl>
                                          <p:spTgt spid="30"/>
                                        </p:tgtEl>
                                        <p:attrNameLst>
                                          <p:attrName>fill.type</p:attrName>
                                        </p:attrNameLst>
                                      </p:cBhvr>
                                      <p:to>
                                        <p:strVal val="solid"/>
                                      </p:to>
                                    </p:set>
                                  </p:childTnLst>
                                </p:cTn>
                              </p:par>
                            </p:childTnLst>
                          </p:cTn>
                        </p:par>
                        <p:par>
                          <p:cTn id="68" fill="hold">
                            <p:stCondLst>
                              <p:cond delay="1360"/>
                            </p:stCondLst>
                            <p:childTnLst>
                              <p:par>
                                <p:cTn id="69" presetID="10" presetClass="entr" presetSubtype="0"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2000"/>
                                        <p:tgtEl>
                                          <p:spTgt spid="2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20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2000"/>
                                        <p:tgtEl>
                                          <p:spTgt spid="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20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34"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anim from="(-#ppt_w/2)" to="(#ppt_x)" calcmode="lin" valueType="num">
                                      <p:cBhvr>
                                        <p:cTn id="87" dur="600" fill="hold">
                                          <p:stCondLst>
                                            <p:cond delay="0"/>
                                          </p:stCondLst>
                                        </p:cTn>
                                        <p:tgtEl>
                                          <p:spTgt spid="33"/>
                                        </p:tgtEl>
                                        <p:attrNameLst>
                                          <p:attrName>ppt_x</p:attrName>
                                        </p:attrNameLst>
                                      </p:cBhvr>
                                    </p:anim>
                                    <p:anim from="0" to="-1.0" calcmode="lin" valueType="num">
                                      <p:cBhvr>
                                        <p:cTn id="88" dur="200" decel="50000" autoRev="1" fill="hold">
                                          <p:stCondLst>
                                            <p:cond delay="600"/>
                                          </p:stCondLst>
                                        </p:cTn>
                                        <p:tgtEl>
                                          <p:spTgt spid="33"/>
                                        </p:tgtEl>
                                        <p:attrNameLst>
                                          <p:attrName>xshear</p:attrName>
                                        </p:attrNameLst>
                                      </p:cBhvr>
                                    </p:anim>
                                    <p:animScale>
                                      <p:cBhvr>
                                        <p:cTn id="89" dur="200" decel="100000" autoRev="1" fill="hold">
                                          <p:stCondLst>
                                            <p:cond delay="600"/>
                                          </p:stCondLst>
                                        </p:cTn>
                                        <p:tgtEl>
                                          <p:spTgt spid="33"/>
                                        </p:tgtEl>
                                      </p:cBhvr>
                                      <p:from x="100000" y="100000"/>
                                      <p:to x="80000" y="100000"/>
                                    </p:animScale>
                                    <p:anim by="(#ppt_h/3+#ppt_w*0.1)" calcmode="lin" valueType="num">
                                      <p:cBhvr additive="sum">
                                        <p:cTn id="90" dur="200" decel="100000" autoRev="1" fill="hold">
                                          <p:stCondLst>
                                            <p:cond delay="600"/>
                                          </p:stCondLst>
                                        </p:cTn>
                                        <p:tgtEl>
                                          <p:spTgt spid="33"/>
                                        </p:tgtEl>
                                        <p:attrNameLst>
                                          <p:attrName>ppt_x</p:attrName>
                                        </p:attrNameLst>
                                      </p:cBhvr>
                                    </p:anim>
                                  </p:childTnLst>
                                </p:cTn>
                              </p:par>
                            </p:childTnLst>
                          </p:cTn>
                        </p:par>
                        <p:par>
                          <p:cTn id="91" fill="hold">
                            <p:stCondLst>
                              <p:cond delay="1000"/>
                            </p:stCondLst>
                            <p:childTnLst>
                              <p:par>
                                <p:cTn id="92" presetID="10" presetClass="entr" presetSubtype="0" fill="hold" grpId="0" nodeType="afterEffect">
                                  <p:stCondLst>
                                    <p:cond delay="0"/>
                                  </p:stCondLst>
                                  <p:childTnLst>
                                    <p:set>
                                      <p:cBhvr>
                                        <p:cTn id="93" dur="1" fill="hold">
                                          <p:stCondLst>
                                            <p:cond delay="0"/>
                                          </p:stCondLst>
                                        </p:cTn>
                                        <p:tgtEl>
                                          <p:spTgt spid="2"/>
                                        </p:tgtEl>
                                        <p:attrNameLst>
                                          <p:attrName>style.visibility</p:attrName>
                                        </p:attrNameLst>
                                      </p:cBhvr>
                                      <p:to>
                                        <p:strVal val="visible"/>
                                      </p:to>
                                    </p:set>
                                    <p:animEffect transition="in" filter="fade">
                                      <p:cBhvr>
                                        <p:cTn id="94" dur="2000"/>
                                        <p:tgtEl>
                                          <p:spTgt spid="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2000"/>
                                        <p:tgtEl>
                                          <p:spTgt spid="32"/>
                                        </p:tgtEl>
                                      </p:cBhvr>
                                    </p:animEffect>
                                  </p:childTnLst>
                                </p:cTn>
                              </p:par>
                            </p:childTnLst>
                          </p:cTn>
                        </p:par>
                        <p:par>
                          <p:cTn id="98" fill="hold">
                            <p:stCondLst>
                              <p:cond delay="3000"/>
                            </p:stCondLst>
                            <p:childTnLst>
                              <p:par>
                                <p:cTn id="99" presetID="10"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7" grpId="0" animBg="1"/>
      <p:bldP spid="20" grpId="0" animBg="1"/>
      <p:bldP spid="21" grpId="0" animBg="1"/>
      <p:bldP spid="22" grpId="0" animBg="1"/>
      <p:bldP spid="23" grpId="0" animBg="1"/>
      <p:bldP spid="24" grpId="0"/>
      <p:bldP spid="25" grpId="0"/>
      <p:bldP spid="26" grpId="0"/>
      <p:bldP spid="27" grpId="0"/>
      <p:bldP spid="28" grpId="0" animBg="1"/>
      <p:bldP spid="29" grpId="0"/>
      <p:bldP spid="30" grpId="0"/>
      <p:bldP spid="31" grpId="0"/>
      <p:bldP spid="32" grpId="0"/>
      <p:bldP spid="33" grpId="0"/>
      <p:bldP spid="3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0" y="1269335"/>
            <a:ext cx="9144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0"/>
              </a:spcBef>
              <a:buFontTx/>
              <a:buNone/>
            </a:pPr>
            <a:r>
              <a:rPr lang="en-AU" altLang="es-CO" dirty="0" smtClean="0">
                <a:latin typeface="Snap ITC" panose="04040A07060A02020202" pitchFamily="82" charset="0"/>
                <a:cs typeface="Times New Roman" pitchFamily="18" charset="0"/>
              </a:rPr>
              <a:t>Asking 420 people about their preferences of channels A, B, and C, it is obtained that 180 people watch channel A, 240 people watch channel B, and 150 people do not watch channel C. People who watch at least 2 channels are 230. How many people watch the three channels?</a:t>
            </a:r>
            <a:endParaRPr lang="en-AU" altLang="es-CO" dirty="0">
              <a:latin typeface="Snap ITC" panose="04040A07060A02020202" pitchFamily="82" charset="0"/>
              <a:cs typeface="Times New Roman" pitchFamily="18" charset="0"/>
            </a:endParaRPr>
          </a:p>
        </p:txBody>
      </p:sp>
      <p:sp>
        <p:nvSpPr>
          <p:cNvPr id="3" name="WordArt 6"/>
          <p:cNvSpPr>
            <a:spLocks noChangeArrowheads="1" noChangeShapeType="1" noTextEdit="1"/>
          </p:cNvSpPr>
          <p:nvPr/>
        </p:nvSpPr>
        <p:spPr bwMode="auto">
          <a:xfrm>
            <a:off x="4347369" y="116632"/>
            <a:ext cx="449262" cy="1044575"/>
          </a:xfrm>
          <a:prstGeom prst="rect">
            <a:avLst/>
          </a:prstGeom>
        </p:spPr>
        <p:txBody>
          <a:bodyPr wrap="none" fromWordArt="1">
            <a:prstTxWarp prst="textPlain">
              <a:avLst>
                <a:gd name="adj" fmla="val 50000"/>
              </a:avLst>
            </a:prstTxWarp>
          </a:bodyPr>
          <a:lstStyle/>
          <a:p>
            <a:pPr algn="ctr"/>
            <a:r>
              <a:rPr lang="es-CO" sz="3600" kern="10" dirty="0">
                <a:ln w="12700">
                  <a:solidFill>
                    <a:srgbClr val="FFFF00"/>
                  </a:solidFill>
                  <a:round/>
                  <a:headEnd/>
                  <a:tailEnd/>
                </a:ln>
                <a:solidFill>
                  <a:srgbClr val="0000FF"/>
                </a:solidFill>
                <a:effectLst>
                  <a:outerShdw dist="35921" dir="2700000" sy="50000" kx="2115830" algn="bl" rotWithShape="0">
                    <a:srgbClr val="C0C0C0">
                      <a:alpha val="79999"/>
                    </a:srgbClr>
                  </a:outerShdw>
                </a:effectLst>
                <a:latin typeface="Snap ITC" panose="04040A07060A02020202" pitchFamily="82" charset="0"/>
              </a:rPr>
              <a:t>5</a:t>
            </a:r>
          </a:p>
        </p:txBody>
      </p:sp>
      <p:grpSp>
        <p:nvGrpSpPr>
          <p:cNvPr id="7" name="6 Grupo"/>
          <p:cNvGrpSpPr/>
          <p:nvPr/>
        </p:nvGrpSpPr>
        <p:grpSpPr>
          <a:xfrm>
            <a:off x="2051050" y="5840114"/>
            <a:ext cx="4249738" cy="757238"/>
            <a:chOff x="2051050" y="5840114"/>
            <a:chExt cx="4249738" cy="757238"/>
          </a:xfrm>
        </p:grpSpPr>
        <p:sp>
          <p:nvSpPr>
            <p:cNvPr id="4" name="Rectangle 7"/>
            <p:cNvSpPr>
              <a:spLocks noChangeArrowheads="1"/>
            </p:cNvSpPr>
            <p:nvPr/>
          </p:nvSpPr>
          <p:spPr bwMode="auto">
            <a:xfrm>
              <a:off x="2051050" y="5840114"/>
              <a:ext cx="4249738" cy="757238"/>
            </a:xfrm>
            <a:prstGeom prst="rect">
              <a:avLst/>
            </a:prstGeom>
            <a:solidFill>
              <a:srgbClr val="EDF547"/>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5" name="AutoShape 8">
              <a:hlinkClick r:id="" action="ppaction://hlinkshowjump?jump=nextslide" highlightClick="1"/>
            </p:cNvPr>
            <p:cNvSpPr>
              <a:spLocks noChangeArrowheads="1"/>
            </p:cNvSpPr>
            <p:nvPr/>
          </p:nvSpPr>
          <p:spPr bwMode="auto">
            <a:xfrm>
              <a:off x="4643438" y="5913139"/>
              <a:ext cx="1549400" cy="612775"/>
            </a:xfrm>
            <a:prstGeom prst="actionButtonForwardNext">
              <a:avLst/>
            </a:prstGeom>
            <a:solidFill>
              <a:srgbClr val="EDF547"/>
            </a:solidFill>
            <a:ln w="38100">
              <a:solidFill>
                <a:srgbClr val="0000FF"/>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s-CO" sz="1800">
                <a:solidFill>
                  <a:srgbClr val="0000FF"/>
                </a:solidFill>
              </a:endParaRPr>
            </a:p>
          </p:txBody>
        </p:sp>
        <p:sp>
          <p:nvSpPr>
            <p:cNvPr id="6" name="Text Box 9"/>
            <p:cNvSpPr txBox="1">
              <a:spLocks noChangeArrowheads="1"/>
            </p:cNvSpPr>
            <p:nvPr/>
          </p:nvSpPr>
          <p:spPr bwMode="auto">
            <a:xfrm>
              <a:off x="2378617" y="5865361"/>
              <a:ext cx="1980406"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4000" dirty="0" err="1" smtClean="0">
                  <a:solidFill>
                    <a:srgbClr val="E71505"/>
                  </a:solidFill>
                  <a:latin typeface="Impact" pitchFamily="34" charset="0"/>
                </a:rPr>
                <a:t>ANSWER</a:t>
              </a:r>
              <a:endParaRPr lang="es-ES" altLang="es-CO" sz="4000" dirty="0">
                <a:solidFill>
                  <a:srgbClr val="E71505"/>
                </a:solidFill>
                <a:latin typeface="Impact" pitchFamily="34" charset="0"/>
              </a:endParaRPr>
            </a:p>
          </p:txBody>
        </p:sp>
      </p:grpSp>
    </p:spTree>
    <p:extLst>
      <p:ext uri="{BB962C8B-B14F-4D97-AF65-F5344CB8AC3E}">
        <p14:creationId xmlns:p14="http://schemas.microsoft.com/office/powerpoint/2010/main" val="354843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 presetClass="entr" presetSubtype="0" fill="hold" grpId="0" nodeType="afterEffect">
                                  <p:stCondLst>
                                    <p:cond delay="0"/>
                                  </p:stCondLst>
                                  <p:iterate type="lt">
                                    <p:tmAbs val="100"/>
                                  </p:iterate>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1"/>
          <p:cNvSpPr>
            <a:spLocks/>
          </p:cNvSpPr>
          <p:nvPr/>
        </p:nvSpPr>
        <p:spPr bwMode="auto">
          <a:xfrm>
            <a:off x="1092770" y="3366219"/>
            <a:ext cx="2430463" cy="1968500"/>
          </a:xfrm>
          <a:custGeom>
            <a:avLst/>
            <a:gdLst>
              <a:gd name="T0" fmla="*/ 2147483647 w 1531"/>
              <a:gd name="T1" fmla="*/ 2147483647 h 1240"/>
              <a:gd name="T2" fmla="*/ 2147483647 w 1531"/>
              <a:gd name="T3" fmla="*/ 2147483647 h 1240"/>
              <a:gd name="T4" fmla="*/ 2147483647 w 1531"/>
              <a:gd name="T5" fmla="*/ 2147483647 h 1240"/>
              <a:gd name="T6" fmla="*/ 2147483647 w 1531"/>
              <a:gd name="T7" fmla="*/ 2147483647 h 1240"/>
              <a:gd name="T8" fmla="*/ 2147483647 w 1531"/>
              <a:gd name="T9" fmla="*/ 2147483647 h 1240"/>
              <a:gd name="T10" fmla="*/ 2147483647 w 1531"/>
              <a:gd name="T11" fmla="*/ 2147483647 h 1240"/>
              <a:gd name="T12" fmla="*/ 2147483647 w 1531"/>
              <a:gd name="T13" fmla="*/ 2147483647 h 1240"/>
              <a:gd name="T14" fmla="*/ 2147483647 w 1531"/>
              <a:gd name="T15" fmla="*/ 2147483647 h 1240"/>
              <a:gd name="T16" fmla="*/ 2147483647 w 1531"/>
              <a:gd name="T17" fmla="*/ 2147483647 h 1240"/>
              <a:gd name="T18" fmla="*/ 2147483647 w 1531"/>
              <a:gd name="T19" fmla="*/ 2147483647 h 1240"/>
              <a:gd name="T20" fmla="*/ 2147483647 w 1531"/>
              <a:gd name="T21" fmla="*/ 2147483647 h 1240"/>
              <a:gd name="T22" fmla="*/ 2147483647 w 1531"/>
              <a:gd name="T23" fmla="*/ 2147483647 h 1240"/>
              <a:gd name="T24" fmla="*/ 2147483647 w 1531"/>
              <a:gd name="T25" fmla="*/ 2147483647 h 1240"/>
              <a:gd name="T26" fmla="*/ 2147483647 w 1531"/>
              <a:gd name="T27" fmla="*/ 0 h 1240"/>
              <a:gd name="T28" fmla="*/ 2147483647 w 1531"/>
              <a:gd name="T29" fmla="*/ 2147483647 h 1240"/>
              <a:gd name="T30" fmla="*/ 2147483647 w 1531"/>
              <a:gd name="T31" fmla="*/ 2147483647 h 1240"/>
              <a:gd name="T32" fmla="*/ 2147483647 w 1531"/>
              <a:gd name="T33" fmla="*/ 2147483647 h 1240"/>
              <a:gd name="T34" fmla="*/ 2147483647 w 1531"/>
              <a:gd name="T35" fmla="*/ 2147483647 h 1240"/>
              <a:gd name="T36" fmla="*/ 2147483647 w 1531"/>
              <a:gd name="T37" fmla="*/ 2147483647 h 1240"/>
              <a:gd name="T38" fmla="*/ 2147483647 w 1531"/>
              <a:gd name="T39" fmla="*/ 2147483647 h 1240"/>
              <a:gd name="T40" fmla="*/ 2147483647 w 1531"/>
              <a:gd name="T41" fmla="*/ 2147483647 h 1240"/>
              <a:gd name="T42" fmla="*/ 2147483647 w 1531"/>
              <a:gd name="T43" fmla="*/ 2147483647 h 1240"/>
              <a:gd name="T44" fmla="*/ 2147483647 w 1531"/>
              <a:gd name="T45" fmla="*/ 2147483647 h 1240"/>
              <a:gd name="T46" fmla="*/ 2147483647 w 1531"/>
              <a:gd name="T47" fmla="*/ 2147483647 h 1240"/>
              <a:gd name="T48" fmla="*/ 2147483647 w 1531"/>
              <a:gd name="T49" fmla="*/ 2147483647 h 1240"/>
              <a:gd name="T50" fmla="*/ 2147483647 w 1531"/>
              <a:gd name="T51" fmla="*/ 2147483647 h 1240"/>
              <a:gd name="T52" fmla="*/ 2147483647 w 1531"/>
              <a:gd name="T53" fmla="*/ 2147483647 h 1240"/>
              <a:gd name="T54" fmla="*/ 2147483647 w 1531"/>
              <a:gd name="T55" fmla="*/ 2147483647 h 1240"/>
              <a:gd name="T56" fmla="*/ 2147483647 w 1531"/>
              <a:gd name="T57" fmla="*/ 2147483647 h 1240"/>
              <a:gd name="T58" fmla="*/ 2147483647 w 1531"/>
              <a:gd name="T59" fmla="*/ 2147483647 h 1240"/>
              <a:gd name="T60" fmla="*/ 2147483647 w 1531"/>
              <a:gd name="T61" fmla="*/ 2147483647 h 1240"/>
              <a:gd name="T62" fmla="*/ 2147483647 w 1531"/>
              <a:gd name="T63" fmla="*/ 2147483647 h 1240"/>
              <a:gd name="T64" fmla="*/ 2147483647 w 1531"/>
              <a:gd name="T65" fmla="*/ 2147483647 h 1240"/>
              <a:gd name="T66" fmla="*/ 2147483647 w 1531"/>
              <a:gd name="T67" fmla="*/ 2147483647 h 1240"/>
              <a:gd name="T68" fmla="*/ 2147483647 w 1531"/>
              <a:gd name="T69" fmla="*/ 2147483647 h 1240"/>
              <a:gd name="T70" fmla="*/ 2147483647 w 1531"/>
              <a:gd name="T71" fmla="*/ 2147483647 h 1240"/>
              <a:gd name="T72" fmla="*/ 2147483647 w 1531"/>
              <a:gd name="T73" fmla="*/ 2147483647 h 1240"/>
              <a:gd name="T74" fmla="*/ 2147483647 w 1531"/>
              <a:gd name="T75" fmla="*/ 2147483647 h 1240"/>
              <a:gd name="T76" fmla="*/ 2147483647 w 1531"/>
              <a:gd name="T77" fmla="*/ 2147483647 h 1240"/>
              <a:gd name="T78" fmla="*/ 2147483647 w 1531"/>
              <a:gd name="T79" fmla="*/ 2147483647 h 1240"/>
              <a:gd name="T80" fmla="*/ 2147483647 w 1531"/>
              <a:gd name="T81" fmla="*/ 2147483647 h 1240"/>
              <a:gd name="T82" fmla="*/ 2147483647 w 1531"/>
              <a:gd name="T83" fmla="*/ 2147483647 h 12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31"/>
              <a:gd name="T127" fmla="*/ 0 h 1240"/>
              <a:gd name="T128" fmla="*/ 1531 w 1531"/>
              <a:gd name="T129" fmla="*/ 1240 h 12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31" h="1240">
                <a:moveTo>
                  <a:pt x="20" y="1218"/>
                </a:moveTo>
                <a:cubicBezTo>
                  <a:pt x="0" y="1196"/>
                  <a:pt x="26" y="1142"/>
                  <a:pt x="32" y="1104"/>
                </a:cubicBezTo>
                <a:cubicBezTo>
                  <a:pt x="38" y="1066"/>
                  <a:pt x="52" y="1016"/>
                  <a:pt x="59" y="990"/>
                </a:cubicBezTo>
                <a:cubicBezTo>
                  <a:pt x="66" y="964"/>
                  <a:pt x="63" y="971"/>
                  <a:pt x="74" y="948"/>
                </a:cubicBezTo>
                <a:cubicBezTo>
                  <a:pt x="85" y="925"/>
                  <a:pt x="104" y="888"/>
                  <a:pt x="128" y="854"/>
                </a:cubicBezTo>
                <a:cubicBezTo>
                  <a:pt x="152" y="820"/>
                  <a:pt x="184" y="775"/>
                  <a:pt x="218" y="741"/>
                </a:cubicBezTo>
                <a:cubicBezTo>
                  <a:pt x="252" y="707"/>
                  <a:pt x="308" y="669"/>
                  <a:pt x="332" y="650"/>
                </a:cubicBezTo>
                <a:cubicBezTo>
                  <a:pt x="356" y="631"/>
                  <a:pt x="355" y="656"/>
                  <a:pt x="359" y="627"/>
                </a:cubicBezTo>
                <a:cubicBezTo>
                  <a:pt x="363" y="598"/>
                  <a:pt x="352" y="522"/>
                  <a:pt x="356" y="477"/>
                </a:cubicBezTo>
                <a:cubicBezTo>
                  <a:pt x="360" y="432"/>
                  <a:pt x="369" y="397"/>
                  <a:pt x="380" y="357"/>
                </a:cubicBezTo>
                <a:cubicBezTo>
                  <a:pt x="391" y="317"/>
                  <a:pt x="405" y="276"/>
                  <a:pt x="422" y="237"/>
                </a:cubicBezTo>
                <a:cubicBezTo>
                  <a:pt x="439" y="198"/>
                  <a:pt x="459" y="159"/>
                  <a:pt x="482" y="126"/>
                </a:cubicBezTo>
                <a:cubicBezTo>
                  <a:pt x="505" y="93"/>
                  <a:pt x="539" y="59"/>
                  <a:pt x="558" y="38"/>
                </a:cubicBezTo>
                <a:cubicBezTo>
                  <a:pt x="577" y="17"/>
                  <a:pt x="581" y="0"/>
                  <a:pt x="596" y="0"/>
                </a:cubicBezTo>
                <a:cubicBezTo>
                  <a:pt x="611" y="0"/>
                  <a:pt x="625" y="20"/>
                  <a:pt x="649" y="38"/>
                </a:cubicBezTo>
                <a:cubicBezTo>
                  <a:pt x="673" y="56"/>
                  <a:pt x="717" y="83"/>
                  <a:pt x="740" y="106"/>
                </a:cubicBezTo>
                <a:cubicBezTo>
                  <a:pt x="763" y="129"/>
                  <a:pt x="770" y="151"/>
                  <a:pt x="785" y="174"/>
                </a:cubicBezTo>
                <a:cubicBezTo>
                  <a:pt x="800" y="197"/>
                  <a:pt x="815" y="213"/>
                  <a:pt x="831" y="242"/>
                </a:cubicBezTo>
                <a:cubicBezTo>
                  <a:pt x="847" y="271"/>
                  <a:pt x="871" y="316"/>
                  <a:pt x="884" y="351"/>
                </a:cubicBezTo>
                <a:cubicBezTo>
                  <a:pt x="897" y="386"/>
                  <a:pt x="906" y="421"/>
                  <a:pt x="911" y="450"/>
                </a:cubicBezTo>
                <a:cubicBezTo>
                  <a:pt x="916" y="479"/>
                  <a:pt x="908" y="514"/>
                  <a:pt x="917" y="528"/>
                </a:cubicBezTo>
                <a:cubicBezTo>
                  <a:pt x="926" y="542"/>
                  <a:pt x="944" y="531"/>
                  <a:pt x="967" y="537"/>
                </a:cubicBezTo>
                <a:cubicBezTo>
                  <a:pt x="990" y="543"/>
                  <a:pt x="1025" y="553"/>
                  <a:pt x="1055" y="564"/>
                </a:cubicBezTo>
                <a:cubicBezTo>
                  <a:pt x="1085" y="575"/>
                  <a:pt x="1121" y="591"/>
                  <a:pt x="1148" y="605"/>
                </a:cubicBezTo>
                <a:cubicBezTo>
                  <a:pt x="1175" y="619"/>
                  <a:pt x="1186" y="627"/>
                  <a:pt x="1216" y="650"/>
                </a:cubicBezTo>
                <a:cubicBezTo>
                  <a:pt x="1246" y="673"/>
                  <a:pt x="1296" y="707"/>
                  <a:pt x="1330" y="741"/>
                </a:cubicBezTo>
                <a:cubicBezTo>
                  <a:pt x="1364" y="775"/>
                  <a:pt x="1393" y="812"/>
                  <a:pt x="1420" y="854"/>
                </a:cubicBezTo>
                <a:cubicBezTo>
                  <a:pt x="1447" y="896"/>
                  <a:pt x="1476" y="961"/>
                  <a:pt x="1490" y="996"/>
                </a:cubicBezTo>
                <a:cubicBezTo>
                  <a:pt x="1504" y="1031"/>
                  <a:pt x="1501" y="1042"/>
                  <a:pt x="1505" y="1062"/>
                </a:cubicBezTo>
                <a:cubicBezTo>
                  <a:pt x="1509" y="1082"/>
                  <a:pt x="1531" y="1098"/>
                  <a:pt x="1517" y="1116"/>
                </a:cubicBezTo>
                <a:cubicBezTo>
                  <a:pt x="1503" y="1134"/>
                  <a:pt x="1467" y="1154"/>
                  <a:pt x="1420" y="1172"/>
                </a:cubicBezTo>
                <a:cubicBezTo>
                  <a:pt x="1373" y="1190"/>
                  <a:pt x="1289" y="1216"/>
                  <a:pt x="1232" y="1227"/>
                </a:cubicBezTo>
                <a:cubicBezTo>
                  <a:pt x="1175" y="1238"/>
                  <a:pt x="1131" y="1238"/>
                  <a:pt x="1079" y="1236"/>
                </a:cubicBezTo>
                <a:cubicBezTo>
                  <a:pt x="1027" y="1234"/>
                  <a:pt x="969" y="1228"/>
                  <a:pt x="921" y="1217"/>
                </a:cubicBezTo>
                <a:cubicBezTo>
                  <a:pt x="873" y="1206"/>
                  <a:pt x="829" y="1186"/>
                  <a:pt x="788" y="1167"/>
                </a:cubicBezTo>
                <a:cubicBezTo>
                  <a:pt x="747" y="1148"/>
                  <a:pt x="697" y="1117"/>
                  <a:pt x="672" y="1104"/>
                </a:cubicBezTo>
                <a:cubicBezTo>
                  <a:pt x="647" y="1091"/>
                  <a:pt x="661" y="1081"/>
                  <a:pt x="638" y="1089"/>
                </a:cubicBezTo>
                <a:cubicBezTo>
                  <a:pt x="615" y="1097"/>
                  <a:pt x="568" y="1132"/>
                  <a:pt x="533" y="1152"/>
                </a:cubicBezTo>
                <a:cubicBezTo>
                  <a:pt x="498" y="1172"/>
                  <a:pt x="466" y="1193"/>
                  <a:pt x="425" y="1206"/>
                </a:cubicBezTo>
                <a:cubicBezTo>
                  <a:pt x="384" y="1219"/>
                  <a:pt x="332" y="1226"/>
                  <a:pt x="287" y="1230"/>
                </a:cubicBezTo>
                <a:cubicBezTo>
                  <a:pt x="242" y="1234"/>
                  <a:pt x="196" y="1235"/>
                  <a:pt x="152" y="1233"/>
                </a:cubicBezTo>
                <a:cubicBezTo>
                  <a:pt x="108" y="1231"/>
                  <a:pt x="40" y="1240"/>
                  <a:pt x="20" y="1218"/>
                </a:cubicBezTo>
                <a:close/>
              </a:path>
            </a:pathLst>
          </a:custGeom>
          <a:solidFill>
            <a:srgbClr val="CCFD9B"/>
          </a:solidFill>
          <a:ln w="9525">
            <a:solidFill>
              <a:schemeClr val="tx1"/>
            </a:solidFill>
            <a:round/>
            <a:headEnd/>
            <a:tailEnd/>
          </a:ln>
        </p:spPr>
        <p:txBody>
          <a:bodyPr/>
          <a:lstStyle/>
          <a:p>
            <a:endParaRPr lang="es-CO"/>
          </a:p>
        </p:txBody>
      </p:sp>
      <p:sp>
        <p:nvSpPr>
          <p:cNvPr id="3" name="Oval 27"/>
          <p:cNvSpPr>
            <a:spLocks noChangeArrowheads="1"/>
          </p:cNvSpPr>
          <p:nvPr/>
        </p:nvSpPr>
        <p:spPr bwMode="auto">
          <a:xfrm>
            <a:off x="1114995" y="4182194"/>
            <a:ext cx="2413000" cy="2268538"/>
          </a:xfrm>
          <a:prstGeom prst="ellipse">
            <a:avLst/>
          </a:prstGeom>
          <a:solidFill>
            <a:srgbClr val="FBC9F7"/>
          </a:solidFill>
          <a:ln w="2857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4" name="Oval 22"/>
          <p:cNvSpPr>
            <a:spLocks noChangeArrowheads="1"/>
          </p:cNvSpPr>
          <p:nvPr/>
        </p:nvSpPr>
        <p:spPr bwMode="auto">
          <a:xfrm>
            <a:off x="214883" y="3174132"/>
            <a:ext cx="2339975" cy="2160587"/>
          </a:xfrm>
          <a:prstGeom prst="ellipse">
            <a:avLst/>
          </a:prstGeom>
          <a:solidFill>
            <a:srgbClr val="F2FB39"/>
          </a:solidFill>
          <a:ln w="2857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5" name="Text Box 4"/>
          <p:cNvSpPr txBox="1">
            <a:spLocks noChangeArrowheads="1"/>
          </p:cNvSpPr>
          <p:nvPr/>
        </p:nvSpPr>
        <p:spPr bwMode="auto">
          <a:xfrm>
            <a:off x="-14288" y="0"/>
            <a:ext cx="4319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dirty="0" smtClean="0">
                <a:latin typeface="Snap ITC" panose="04040A07060A02020202" pitchFamily="82" charset="0"/>
              </a:rPr>
              <a:t>Universe is: 420</a:t>
            </a:r>
            <a:endParaRPr lang="en-AU" altLang="es-CO" sz="2800" dirty="0">
              <a:latin typeface="Snap ITC" panose="04040A07060A02020202" pitchFamily="82" charset="0"/>
            </a:endParaRPr>
          </a:p>
        </p:txBody>
      </p:sp>
      <p:sp>
        <p:nvSpPr>
          <p:cNvPr id="6" name="Text Box 5"/>
          <p:cNvSpPr txBox="1">
            <a:spLocks noChangeArrowheads="1"/>
          </p:cNvSpPr>
          <p:nvPr/>
        </p:nvSpPr>
        <p:spPr bwMode="auto">
          <a:xfrm>
            <a:off x="3868931" y="-2332"/>
            <a:ext cx="52750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dirty="0" smtClean="0">
                <a:latin typeface="Snap ITC" panose="04040A07060A02020202" pitchFamily="82" charset="0"/>
              </a:rPr>
              <a:t>Watch channel A: 180</a:t>
            </a:r>
            <a:endParaRPr lang="en-AU" altLang="es-CO" sz="2800" dirty="0">
              <a:latin typeface="Snap ITC" panose="04040A07060A02020202" pitchFamily="82" charset="0"/>
            </a:endParaRPr>
          </a:p>
        </p:txBody>
      </p:sp>
      <p:sp>
        <p:nvSpPr>
          <p:cNvPr id="7" name="Text Box 6"/>
          <p:cNvSpPr txBox="1">
            <a:spLocks noChangeArrowheads="1"/>
          </p:cNvSpPr>
          <p:nvPr/>
        </p:nvSpPr>
        <p:spPr bwMode="auto">
          <a:xfrm>
            <a:off x="-14288" y="520888"/>
            <a:ext cx="47529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dirty="0" smtClean="0">
                <a:latin typeface="Snap ITC" panose="04040A07060A02020202" pitchFamily="82" charset="0"/>
              </a:rPr>
              <a:t>Watch channel B: 240</a:t>
            </a:r>
            <a:endParaRPr lang="en-AU" altLang="es-CO" sz="2800" dirty="0">
              <a:latin typeface="Snap ITC" panose="04040A07060A02020202" pitchFamily="82" charset="0"/>
            </a:endParaRPr>
          </a:p>
        </p:txBody>
      </p:sp>
      <p:sp>
        <p:nvSpPr>
          <p:cNvPr id="8" name="Text Box 7"/>
          <p:cNvSpPr txBox="1">
            <a:spLocks noChangeArrowheads="1"/>
          </p:cNvSpPr>
          <p:nvPr/>
        </p:nvSpPr>
        <p:spPr bwMode="auto">
          <a:xfrm>
            <a:off x="3870775" y="1044108"/>
            <a:ext cx="5273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dirty="0" smtClean="0">
                <a:latin typeface="Snap ITC" panose="04040A07060A02020202" pitchFamily="82" charset="0"/>
              </a:rPr>
              <a:t>Don’t see channel C: 150</a:t>
            </a:r>
            <a:endParaRPr lang="en-AU" altLang="es-CO" sz="2800" dirty="0">
              <a:latin typeface="Snap ITC" panose="04040A07060A02020202" pitchFamily="82" charset="0"/>
            </a:endParaRPr>
          </a:p>
        </p:txBody>
      </p:sp>
      <p:sp>
        <p:nvSpPr>
          <p:cNvPr id="9" name="Text Box 8"/>
          <p:cNvSpPr txBox="1">
            <a:spLocks noChangeArrowheads="1"/>
          </p:cNvSpPr>
          <p:nvPr/>
        </p:nvSpPr>
        <p:spPr bwMode="auto">
          <a:xfrm>
            <a:off x="0" y="1567328"/>
            <a:ext cx="915006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600" dirty="0" smtClean="0">
                <a:latin typeface="Snap ITC" panose="04040A07060A02020202" pitchFamily="82" charset="0"/>
              </a:rPr>
              <a:t>So, people watch channel C: 420 – 150 = 270</a:t>
            </a:r>
            <a:endParaRPr lang="en-AU" altLang="es-CO" sz="2600" dirty="0">
              <a:latin typeface="Snap ITC" panose="04040A07060A02020202" pitchFamily="82" charset="0"/>
            </a:endParaRPr>
          </a:p>
        </p:txBody>
      </p:sp>
      <p:sp>
        <p:nvSpPr>
          <p:cNvPr id="10" name="Text Box 12"/>
          <p:cNvSpPr txBox="1">
            <a:spLocks noChangeArrowheads="1"/>
          </p:cNvSpPr>
          <p:nvPr/>
        </p:nvSpPr>
        <p:spPr bwMode="auto">
          <a:xfrm>
            <a:off x="35496" y="3174132"/>
            <a:ext cx="46766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dirty="0">
                <a:latin typeface="Snap ITC" panose="04040A07060A02020202" pitchFamily="82" charset="0"/>
              </a:rPr>
              <a:t>A</a:t>
            </a:r>
          </a:p>
        </p:txBody>
      </p:sp>
      <p:sp>
        <p:nvSpPr>
          <p:cNvPr id="11" name="Text Box 13"/>
          <p:cNvSpPr txBox="1">
            <a:spLocks noChangeArrowheads="1"/>
          </p:cNvSpPr>
          <p:nvPr/>
        </p:nvSpPr>
        <p:spPr bwMode="auto">
          <a:xfrm>
            <a:off x="3295789" y="2651248"/>
            <a:ext cx="501794"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dirty="0">
                <a:latin typeface="Snap ITC" panose="04040A07060A02020202" pitchFamily="82" charset="0"/>
              </a:rPr>
              <a:t>B</a:t>
            </a:r>
          </a:p>
        </p:txBody>
      </p:sp>
      <p:sp>
        <p:nvSpPr>
          <p:cNvPr id="12" name="Text Box 14"/>
          <p:cNvSpPr txBox="1">
            <a:spLocks noChangeArrowheads="1"/>
          </p:cNvSpPr>
          <p:nvPr/>
        </p:nvSpPr>
        <p:spPr bwMode="auto">
          <a:xfrm>
            <a:off x="935609" y="5945907"/>
            <a:ext cx="4492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a:latin typeface="Snap ITC" panose="04040A07060A02020202" pitchFamily="82" charset="0"/>
              </a:rPr>
              <a:t>C</a:t>
            </a:r>
          </a:p>
        </p:txBody>
      </p:sp>
      <p:sp>
        <p:nvSpPr>
          <p:cNvPr id="13" name="Text Box 15"/>
          <p:cNvSpPr txBox="1">
            <a:spLocks noChangeArrowheads="1"/>
          </p:cNvSpPr>
          <p:nvPr/>
        </p:nvSpPr>
        <p:spPr bwMode="auto">
          <a:xfrm>
            <a:off x="664940" y="3910926"/>
            <a:ext cx="5413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a:latin typeface="Snap ITC" panose="04040A07060A02020202" pitchFamily="82" charset="0"/>
              </a:rPr>
              <a:t>a</a:t>
            </a:r>
          </a:p>
        </p:txBody>
      </p:sp>
      <p:sp>
        <p:nvSpPr>
          <p:cNvPr id="14" name="Text Box 18"/>
          <p:cNvSpPr txBox="1">
            <a:spLocks noChangeArrowheads="1"/>
          </p:cNvSpPr>
          <p:nvPr/>
        </p:nvSpPr>
        <p:spPr bwMode="auto">
          <a:xfrm>
            <a:off x="1330895" y="4613994"/>
            <a:ext cx="5413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a:latin typeface="Snap ITC" panose="04040A07060A02020202" pitchFamily="82" charset="0"/>
              </a:rPr>
              <a:t>d</a:t>
            </a:r>
          </a:p>
        </p:txBody>
      </p:sp>
      <p:sp>
        <p:nvSpPr>
          <p:cNvPr id="15" name="Text Box 23"/>
          <p:cNvSpPr txBox="1">
            <a:spLocks noChangeArrowheads="1"/>
          </p:cNvSpPr>
          <p:nvPr/>
        </p:nvSpPr>
        <p:spPr bwMode="auto">
          <a:xfrm>
            <a:off x="4568969" y="2644134"/>
            <a:ext cx="4176712"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300" dirty="0" smtClean="0">
                <a:latin typeface="Snap ITC" panose="04040A07060A02020202" pitchFamily="82" charset="0"/>
              </a:rPr>
              <a:t>(i) a </a:t>
            </a:r>
            <a:r>
              <a:rPr lang="es-ES" altLang="es-CO" sz="2300" dirty="0">
                <a:latin typeface="Snap ITC" panose="04040A07060A02020202" pitchFamily="82" charset="0"/>
              </a:rPr>
              <a:t>+ e + d + x = 180</a:t>
            </a:r>
          </a:p>
        </p:txBody>
      </p:sp>
      <p:sp>
        <p:nvSpPr>
          <p:cNvPr id="16" name="Oval 24"/>
          <p:cNvSpPr>
            <a:spLocks noChangeArrowheads="1"/>
          </p:cNvSpPr>
          <p:nvPr/>
        </p:nvSpPr>
        <p:spPr bwMode="auto">
          <a:xfrm>
            <a:off x="1654745" y="3066182"/>
            <a:ext cx="2413000" cy="2268537"/>
          </a:xfrm>
          <a:prstGeom prst="ellipse">
            <a:avLst/>
          </a:prstGeom>
          <a:solidFill>
            <a:srgbClr val="66FF33"/>
          </a:solidFill>
          <a:ln w="2857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17" name="Text Box 16"/>
          <p:cNvSpPr txBox="1">
            <a:spLocks noChangeArrowheads="1"/>
          </p:cNvSpPr>
          <p:nvPr/>
        </p:nvSpPr>
        <p:spPr bwMode="auto">
          <a:xfrm>
            <a:off x="2967295" y="3573016"/>
            <a:ext cx="380569"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dirty="0">
                <a:latin typeface="Snap ITC" panose="04040A07060A02020202" pitchFamily="82" charset="0"/>
              </a:rPr>
              <a:t>b</a:t>
            </a:r>
          </a:p>
        </p:txBody>
      </p:sp>
      <p:sp>
        <p:nvSpPr>
          <p:cNvPr id="18" name="Text Box 19"/>
          <p:cNvSpPr txBox="1">
            <a:spLocks noChangeArrowheads="1"/>
          </p:cNvSpPr>
          <p:nvPr/>
        </p:nvSpPr>
        <p:spPr bwMode="auto">
          <a:xfrm>
            <a:off x="1835720" y="3642444"/>
            <a:ext cx="5413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a:latin typeface="Snap ITC" panose="04040A07060A02020202" pitchFamily="82" charset="0"/>
              </a:rPr>
              <a:t>e</a:t>
            </a:r>
          </a:p>
        </p:txBody>
      </p:sp>
      <p:sp>
        <p:nvSpPr>
          <p:cNvPr id="19" name="Text Box 21"/>
          <p:cNvSpPr txBox="1">
            <a:spLocks noChangeArrowheads="1"/>
          </p:cNvSpPr>
          <p:nvPr/>
        </p:nvSpPr>
        <p:spPr bwMode="auto">
          <a:xfrm>
            <a:off x="1907158" y="4290144"/>
            <a:ext cx="5413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a:latin typeface="Snap ITC" panose="04040A07060A02020202" pitchFamily="82" charset="0"/>
              </a:rPr>
              <a:t>x</a:t>
            </a:r>
          </a:p>
        </p:txBody>
      </p:sp>
      <p:sp>
        <p:nvSpPr>
          <p:cNvPr id="20" name="Text Box 20"/>
          <p:cNvSpPr txBox="1">
            <a:spLocks noChangeArrowheads="1"/>
          </p:cNvSpPr>
          <p:nvPr/>
        </p:nvSpPr>
        <p:spPr bwMode="auto">
          <a:xfrm>
            <a:off x="2627883" y="4579069"/>
            <a:ext cx="5413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a:latin typeface="Snap ITC" panose="04040A07060A02020202" pitchFamily="82" charset="0"/>
              </a:rPr>
              <a:t>f</a:t>
            </a:r>
          </a:p>
        </p:txBody>
      </p:sp>
      <p:sp>
        <p:nvSpPr>
          <p:cNvPr id="21" name="Text Box 26"/>
          <p:cNvSpPr txBox="1">
            <a:spLocks noChangeArrowheads="1"/>
          </p:cNvSpPr>
          <p:nvPr/>
        </p:nvSpPr>
        <p:spPr bwMode="auto">
          <a:xfrm>
            <a:off x="4562641" y="3090410"/>
            <a:ext cx="42132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200" dirty="0" smtClean="0">
                <a:latin typeface="Snap ITC" panose="04040A07060A02020202" pitchFamily="82" charset="0"/>
              </a:rPr>
              <a:t>(ii) b </a:t>
            </a:r>
            <a:r>
              <a:rPr lang="es-ES" altLang="es-CO" sz="2200" dirty="0">
                <a:latin typeface="Snap ITC" panose="04040A07060A02020202" pitchFamily="82" charset="0"/>
              </a:rPr>
              <a:t>+ e + f + x = 240</a:t>
            </a:r>
          </a:p>
        </p:txBody>
      </p:sp>
      <p:sp>
        <p:nvSpPr>
          <p:cNvPr id="22" name="Text Box 17"/>
          <p:cNvSpPr txBox="1">
            <a:spLocks noChangeArrowheads="1"/>
          </p:cNvSpPr>
          <p:nvPr/>
        </p:nvSpPr>
        <p:spPr bwMode="auto">
          <a:xfrm>
            <a:off x="2106389" y="5502995"/>
            <a:ext cx="5413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a:latin typeface="Snap ITC" panose="04040A07060A02020202" pitchFamily="82" charset="0"/>
              </a:rPr>
              <a:t>c</a:t>
            </a:r>
          </a:p>
        </p:txBody>
      </p:sp>
      <p:sp>
        <p:nvSpPr>
          <p:cNvPr id="23" name="Oval 11"/>
          <p:cNvSpPr>
            <a:spLocks noChangeArrowheads="1"/>
          </p:cNvSpPr>
          <p:nvPr/>
        </p:nvSpPr>
        <p:spPr bwMode="auto">
          <a:xfrm>
            <a:off x="1114995" y="4182194"/>
            <a:ext cx="2413000" cy="226853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24" name="Text Box 28"/>
          <p:cNvSpPr txBox="1">
            <a:spLocks noChangeArrowheads="1"/>
          </p:cNvSpPr>
          <p:nvPr/>
        </p:nvSpPr>
        <p:spPr bwMode="auto">
          <a:xfrm>
            <a:off x="4568969" y="3515862"/>
            <a:ext cx="417671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100" dirty="0" smtClean="0">
                <a:latin typeface="Snap ITC" panose="04040A07060A02020202" pitchFamily="82" charset="0"/>
              </a:rPr>
              <a:t>(iii) d </a:t>
            </a:r>
            <a:r>
              <a:rPr lang="es-ES" altLang="es-CO" sz="2100" dirty="0">
                <a:latin typeface="Snap ITC" panose="04040A07060A02020202" pitchFamily="82" charset="0"/>
              </a:rPr>
              <a:t>+ c + f + x = 270</a:t>
            </a:r>
          </a:p>
        </p:txBody>
      </p:sp>
      <p:sp>
        <p:nvSpPr>
          <p:cNvPr id="25" name="Text Box 30"/>
          <p:cNvSpPr txBox="1">
            <a:spLocks noChangeArrowheads="1"/>
          </p:cNvSpPr>
          <p:nvPr/>
        </p:nvSpPr>
        <p:spPr bwMode="auto">
          <a:xfrm>
            <a:off x="4319588" y="4161557"/>
            <a:ext cx="482441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400" dirty="0" smtClean="0">
                <a:latin typeface="Snap ITC" panose="04040A07060A02020202" pitchFamily="82" charset="0"/>
              </a:rPr>
              <a:t>Known: watch at least 2 channels 230, then:  </a:t>
            </a:r>
          </a:p>
          <a:p>
            <a:pPr eaLnBrk="1" hangingPunct="1">
              <a:spcBef>
                <a:spcPct val="50000"/>
              </a:spcBef>
              <a:buFontTx/>
              <a:buNone/>
            </a:pPr>
            <a:r>
              <a:rPr lang="en-AU" altLang="es-CO" sz="2400" dirty="0" smtClean="0">
                <a:latin typeface="Snap ITC" panose="04040A07060A02020202" pitchFamily="82" charset="0"/>
              </a:rPr>
              <a:t>(iv) d + e + f + x = 230</a:t>
            </a:r>
            <a:endParaRPr lang="en-AU" altLang="es-CO" sz="2400" dirty="0">
              <a:latin typeface="Snap ITC" panose="04040A07060A02020202" pitchFamily="82" charset="0"/>
            </a:endParaRPr>
          </a:p>
        </p:txBody>
      </p:sp>
      <p:sp>
        <p:nvSpPr>
          <p:cNvPr id="26" name="Oval 10"/>
          <p:cNvSpPr>
            <a:spLocks noChangeArrowheads="1"/>
          </p:cNvSpPr>
          <p:nvPr/>
        </p:nvSpPr>
        <p:spPr bwMode="auto">
          <a:xfrm>
            <a:off x="1654745" y="3066182"/>
            <a:ext cx="2413000" cy="2268537"/>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27" name="Oval 9"/>
          <p:cNvSpPr>
            <a:spLocks noChangeArrowheads="1"/>
          </p:cNvSpPr>
          <p:nvPr/>
        </p:nvSpPr>
        <p:spPr bwMode="auto">
          <a:xfrm>
            <a:off x="214883" y="3174132"/>
            <a:ext cx="2339975" cy="2160587"/>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Tree>
    <p:extLst>
      <p:ext uri="{BB962C8B-B14F-4D97-AF65-F5344CB8AC3E}">
        <p14:creationId xmlns:p14="http://schemas.microsoft.com/office/powerpoint/2010/main" val="215048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heel(1)">
                                      <p:cBhvr>
                                        <p:cTn id="34" dur="2000"/>
                                        <p:tgtEl>
                                          <p:spTgt spid="27"/>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heel(1)">
                                      <p:cBhvr>
                                        <p:cTn id="37" dur="2000"/>
                                        <p:tgtEl>
                                          <p:spTgt spid="26"/>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heel(1)">
                                      <p:cBhvr>
                                        <p:cTn id="40" dur="20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200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20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20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wheel(1)">
                                      <p:cBhvr>
                                        <p:cTn id="77" dur="1000"/>
                                        <p:tgtEl>
                                          <p:spTgt spid="4"/>
                                        </p:tgtEl>
                                      </p:cBhvr>
                                    </p:animEffect>
                                  </p:childTnLst>
                                </p:cTn>
                              </p:par>
                            </p:childTnLst>
                          </p:cTn>
                        </p:par>
                        <p:par>
                          <p:cTn id="78" fill="hold">
                            <p:stCondLst>
                              <p:cond delay="1000"/>
                            </p:stCondLst>
                            <p:childTnLst>
                              <p:par>
                                <p:cTn id="79" presetID="22" presetClass="entr" presetSubtype="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wipe(left)">
                                      <p:cBhvr>
                                        <p:cTn id="81" dur="500"/>
                                        <p:tgtEl>
                                          <p:spTgt spid="15"/>
                                        </p:tgtEl>
                                      </p:cBhvr>
                                    </p:animEffect>
                                  </p:childTnLst>
                                </p:cTn>
                              </p:par>
                            </p:childTnLst>
                          </p:cTn>
                        </p:par>
                      </p:childTnLst>
                    </p:cTn>
                  </p:par>
                  <p:par>
                    <p:cTn id="82" fill="hold">
                      <p:stCondLst>
                        <p:cond delay="indefinite"/>
                      </p:stCondLst>
                      <p:childTnLst>
                        <p:par>
                          <p:cTn id="83" fill="hold">
                            <p:stCondLst>
                              <p:cond delay="0"/>
                            </p:stCondLst>
                            <p:childTnLst>
                              <p:par>
                                <p:cTn id="84" presetID="35" presetClass="exit" presetSubtype="0" fill="hold" grpId="1" nodeType="clickEffect">
                                  <p:stCondLst>
                                    <p:cond delay="0"/>
                                  </p:stCondLst>
                                  <p:childTnLst>
                                    <p:animEffect transition="out" filter="fade">
                                      <p:cBhvr>
                                        <p:cTn id="85" dur="2000"/>
                                        <p:tgtEl>
                                          <p:spTgt spid="4"/>
                                        </p:tgtEl>
                                      </p:cBhvr>
                                    </p:animEffect>
                                    <p:anim calcmode="lin" valueType="num">
                                      <p:cBhvr>
                                        <p:cTn id="86" dur="2000"/>
                                        <p:tgtEl>
                                          <p:spTgt spid="4"/>
                                        </p:tgtEl>
                                        <p:attrNameLst>
                                          <p:attrName>style.rotation</p:attrName>
                                        </p:attrNameLst>
                                      </p:cBhvr>
                                      <p:tavLst>
                                        <p:tav tm="0">
                                          <p:val>
                                            <p:fltVal val="0"/>
                                          </p:val>
                                        </p:tav>
                                        <p:tav tm="100000">
                                          <p:val>
                                            <p:fltVal val="720"/>
                                          </p:val>
                                        </p:tav>
                                      </p:tavLst>
                                    </p:anim>
                                    <p:anim calcmode="lin" valueType="num">
                                      <p:cBhvr>
                                        <p:cTn id="87" dur="2000"/>
                                        <p:tgtEl>
                                          <p:spTgt spid="4"/>
                                        </p:tgtEl>
                                        <p:attrNameLst>
                                          <p:attrName>ppt_h</p:attrName>
                                        </p:attrNameLst>
                                      </p:cBhvr>
                                      <p:tavLst>
                                        <p:tav tm="0">
                                          <p:val>
                                            <p:strVal val="ppt_h"/>
                                          </p:val>
                                        </p:tav>
                                        <p:tav tm="100000">
                                          <p:val>
                                            <p:fltVal val="0"/>
                                          </p:val>
                                        </p:tav>
                                      </p:tavLst>
                                    </p:anim>
                                    <p:anim calcmode="lin" valueType="num">
                                      <p:cBhvr>
                                        <p:cTn id="88" dur="2000"/>
                                        <p:tgtEl>
                                          <p:spTgt spid="4"/>
                                        </p:tgtEl>
                                        <p:attrNameLst>
                                          <p:attrName>ppt_w</p:attrName>
                                        </p:attrNameLst>
                                      </p:cBhvr>
                                      <p:tavLst>
                                        <p:tav tm="0">
                                          <p:val>
                                            <p:strVal val="ppt_w"/>
                                          </p:val>
                                        </p:tav>
                                        <p:tav tm="100000">
                                          <p:val>
                                            <p:fltVal val="0"/>
                                          </p:val>
                                        </p:tav>
                                      </p:tavLst>
                                    </p:anim>
                                    <p:set>
                                      <p:cBhvr>
                                        <p:cTn id="89" dur="1" fill="hold">
                                          <p:stCondLst>
                                            <p:cond delay="1999"/>
                                          </p:stCondLst>
                                        </p:cTn>
                                        <p:tgtEl>
                                          <p:spTgt spid="4"/>
                                        </p:tgtEl>
                                        <p:attrNameLst>
                                          <p:attrName>style.visibility</p:attrName>
                                        </p:attrNameLst>
                                      </p:cBhvr>
                                      <p:to>
                                        <p:strVal val="hidden"/>
                                      </p:to>
                                    </p:set>
                                  </p:childTnLst>
                                </p:cTn>
                              </p:par>
                              <p:par>
                                <p:cTn id="90" presetID="21" presetClass="entr" presetSubtype="1"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wheel(1)">
                                      <p:cBhvr>
                                        <p:cTn id="92" dur="1000"/>
                                        <p:tgtEl>
                                          <p:spTgt spid="16"/>
                                        </p:tgtEl>
                                      </p:cBhvr>
                                    </p:animEffect>
                                  </p:childTnLst>
                                </p:cTn>
                              </p:par>
                            </p:childTnLst>
                          </p:cTn>
                        </p:par>
                        <p:par>
                          <p:cTn id="93" fill="hold">
                            <p:stCondLst>
                              <p:cond delay="20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par>
                    <p:cTn id="97" fill="hold">
                      <p:stCondLst>
                        <p:cond delay="indefinite"/>
                      </p:stCondLst>
                      <p:childTnLst>
                        <p:par>
                          <p:cTn id="98" fill="hold">
                            <p:stCondLst>
                              <p:cond delay="0"/>
                            </p:stCondLst>
                            <p:childTnLst>
                              <p:par>
                                <p:cTn id="99" presetID="21" presetClass="entr" presetSubtype="1" fill="hold" grpId="0" nodeType="clickEffect">
                                  <p:stCondLst>
                                    <p:cond delay="0"/>
                                  </p:stCondLst>
                                  <p:childTnLst>
                                    <p:set>
                                      <p:cBhvr>
                                        <p:cTn id="100" dur="1" fill="hold">
                                          <p:stCondLst>
                                            <p:cond delay="0"/>
                                          </p:stCondLst>
                                        </p:cTn>
                                        <p:tgtEl>
                                          <p:spTgt spid="3"/>
                                        </p:tgtEl>
                                        <p:attrNameLst>
                                          <p:attrName>style.visibility</p:attrName>
                                        </p:attrNameLst>
                                      </p:cBhvr>
                                      <p:to>
                                        <p:strVal val="visible"/>
                                      </p:to>
                                    </p:set>
                                    <p:animEffect transition="in" filter="wheel(1)">
                                      <p:cBhvr>
                                        <p:cTn id="101" dur="1000"/>
                                        <p:tgtEl>
                                          <p:spTgt spid="3"/>
                                        </p:tgtEl>
                                      </p:cBhvr>
                                    </p:animEffect>
                                  </p:childTnLst>
                                </p:cTn>
                              </p:par>
                              <p:par>
                                <p:cTn id="102" presetID="35" presetClass="exit" presetSubtype="0" fill="hold" grpId="1" nodeType="withEffect">
                                  <p:stCondLst>
                                    <p:cond delay="0"/>
                                  </p:stCondLst>
                                  <p:childTnLst>
                                    <p:animEffect transition="out" filter="fade">
                                      <p:cBhvr>
                                        <p:cTn id="103" dur="2000"/>
                                        <p:tgtEl>
                                          <p:spTgt spid="16"/>
                                        </p:tgtEl>
                                      </p:cBhvr>
                                    </p:animEffect>
                                    <p:anim calcmode="lin" valueType="num">
                                      <p:cBhvr>
                                        <p:cTn id="104" dur="2000"/>
                                        <p:tgtEl>
                                          <p:spTgt spid="16"/>
                                        </p:tgtEl>
                                        <p:attrNameLst>
                                          <p:attrName>style.rotation</p:attrName>
                                        </p:attrNameLst>
                                      </p:cBhvr>
                                      <p:tavLst>
                                        <p:tav tm="0">
                                          <p:val>
                                            <p:fltVal val="0"/>
                                          </p:val>
                                        </p:tav>
                                        <p:tav tm="100000">
                                          <p:val>
                                            <p:fltVal val="720"/>
                                          </p:val>
                                        </p:tav>
                                      </p:tavLst>
                                    </p:anim>
                                    <p:anim calcmode="lin" valueType="num">
                                      <p:cBhvr>
                                        <p:cTn id="105" dur="2000"/>
                                        <p:tgtEl>
                                          <p:spTgt spid="16"/>
                                        </p:tgtEl>
                                        <p:attrNameLst>
                                          <p:attrName>ppt_h</p:attrName>
                                        </p:attrNameLst>
                                      </p:cBhvr>
                                      <p:tavLst>
                                        <p:tav tm="0">
                                          <p:val>
                                            <p:strVal val="ppt_h"/>
                                          </p:val>
                                        </p:tav>
                                        <p:tav tm="100000">
                                          <p:val>
                                            <p:fltVal val="0"/>
                                          </p:val>
                                        </p:tav>
                                      </p:tavLst>
                                    </p:anim>
                                    <p:anim calcmode="lin" valueType="num">
                                      <p:cBhvr>
                                        <p:cTn id="106" dur="2000"/>
                                        <p:tgtEl>
                                          <p:spTgt spid="16"/>
                                        </p:tgtEl>
                                        <p:attrNameLst>
                                          <p:attrName>ppt_w</p:attrName>
                                        </p:attrNameLst>
                                      </p:cBhvr>
                                      <p:tavLst>
                                        <p:tav tm="0">
                                          <p:val>
                                            <p:strVal val="ppt_w"/>
                                          </p:val>
                                        </p:tav>
                                        <p:tav tm="100000">
                                          <p:val>
                                            <p:fltVal val="0"/>
                                          </p:val>
                                        </p:tav>
                                      </p:tavLst>
                                    </p:anim>
                                    <p:set>
                                      <p:cBhvr>
                                        <p:cTn id="107" dur="1" fill="hold">
                                          <p:stCondLst>
                                            <p:cond delay="1999"/>
                                          </p:stCondLst>
                                        </p:cTn>
                                        <p:tgtEl>
                                          <p:spTgt spid="16"/>
                                        </p:tgtEl>
                                        <p:attrNameLst>
                                          <p:attrName>style.visibility</p:attrName>
                                        </p:attrNameLst>
                                      </p:cBhvr>
                                      <p:to>
                                        <p:strVal val="hidden"/>
                                      </p:to>
                                    </p:set>
                                  </p:childTnLst>
                                </p:cTn>
                              </p:par>
                            </p:childTnLst>
                          </p:cTn>
                        </p:par>
                        <p:par>
                          <p:cTn id="108" fill="hold">
                            <p:stCondLst>
                              <p:cond delay="2000"/>
                            </p:stCondLst>
                            <p:childTnLst>
                              <p:par>
                                <p:cTn id="109" presetID="22" presetClass="entr" presetSubtype="8"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wipe(left)">
                                      <p:cBhvr>
                                        <p:cTn id="111" dur="500"/>
                                        <p:tgtEl>
                                          <p:spTgt spid="24"/>
                                        </p:tgtEl>
                                      </p:cBhvr>
                                    </p:animEffect>
                                  </p:childTnLst>
                                </p:cTn>
                              </p:par>
                            </p:childTnLst>
                          </p:cTn>
                        </p:par>
                      </p:childTnLst>
                    </p:cTn>
                  </p:par>
                  <p:par>
                    <p:cTn id="112" fill="hold">
                      <p:stCondLst>
                        <p:cond delay="indefinite"/>
                      </p:stCondLst>
                      <p:childTnLst>
                        <p:par>
                          <p:cTn id="113" fill="hold">
                            <p:stCondLst>
                              <p:cond delay="0"/>
                            </p:stCondLst>
                            <p:childTnLst>
                              <p:par>
                                <p:cTn id="114" presetID="35" presetClass="exit" presetSubtype="0" fill="hold" grpId="1" nodeType="clickEffect">
                                  <p:stCondLst>
                                    <p:cond delay="0"/>
                                  </p:stCondLst>
                                  <p:childTnLst>
                                    <p:animEffect transition="out" filter="fade">
                                      <p:cBhvr>
                                        <p:cTn id="115" dur="2000"/>
                                        <p:tgtEl>
                                          <p:spTgt spid="3"/>
                                        </p:tgtEl>
                                      </p:cBhvr>
                                    </p:animEffect>
                                    <p:anim calcmode="lin" valueType="num">
                                      <p:cBhvr>
                                        <p:cTn id="116" dur="2000"/>
                                        <p:tgtEl>
                                          <p:spTgt spid="3"/>
                                        </p:tgtEl>
                                        <p:attrNameLst>
                                          <p:attrName>style.rotation</p:attrName>
                                        </p:attrNameLst>
                                      </p:cBhvr>
                                      <p:tavLst>
                                        <p:tav tm="0">
                                          <p:val>
                                            <p:fltVal val="0"/>
                                          </p:val>
                                        </p:tav>
                                        <p:tav tm="100000">
                                          <p:val>
                                            <p:fltVal val="720"/>
                                          </p:val>
                                        </p:tav>
                                      </p:tavLst>
                                    </p:anim>
                                    <p:anim calcmode="lin" valueType="num">
                                      <p:cBhvr>
                                        <p:cTn id="117" dur="2000"/>
                                        <p:tgtEl>
                                          <p:spTgt spid="3"/>
                                        </p:tgtEl>
                                        <p:attrNameLst>
                                          <p:attrName>ppt_h</p:attrName>
                                        </p:attrNameLst>
                                      </p:cBhvr>
                                      <p:tavLst>
                                        <p:tav tm="0">
                                          <p:val>
                                            <p:strVal val="ppt_h"/>
                                          </p:val>
                                        </p:tav>
                                        <p:tav tm="100000">
                                          <p:val>
                                            <p:fltVal val="0"/>
                                          </p:val>
                                        </p:tav>
                                      </p:tavLst>
                                    </p:anim>
                                    <p:anim calcmode="lin" valueType="num">
                                      <p:cBhvr>
                                        <p:cTn id="118" dur="2000"/>
                                        <p:tgtEl>
                                          <p:spTgt spid="3"/>
                                        </p:tgtEl>
                                        <p:attrNameLst>
                                          <p:attrName>ppt_w</p:attrName>
                                        </p:attrNameLst>
                                      </p:cBhvr>
                                      <p:tavLst>
                                        <p:tav tm="0">
                                          <p:val>
                                            <p:strVal val="ppt_w"/>
                                          </p:val>
                                        </p:tav>
                                        <p:tav tm="100000">
                                          <p:val>
                                            <p:fltVal val="0"/>
                                          </p:val>
                                        </p:tav>
                                      </p:tavLst>
                                    </p:anim>
                                    <p:set>
                                      <p:cBhvr>
                                        <p:cTn id="119" dur="1" fill="hold">
                                          <p:stCondLst>
                                            <p:cond delay="1999"/>
                                          </p:stCondLst>
                                        </p:cTn>
                                        <p:tgtEl>
                                          <p:spTgt spid="3"/>
                                        </p:tgtEl>
                                        <p:attrNameLst>
                                          <p:attrName>style.visibility</p:attrName>
                                        </p:attrNameLst>
                                      </p:cBhvr>
                                      <p:to>
                                        <p:strVal val="hidden"/>
                                      </p:to>
                                    </p:set>
                                  </p:childTnLst>
                                </p:cTn>
                              </p:par>
                              <p:par>
                                <p:cTn id="120" presetID="22" presetClass="entr" presetSubtype="4" fill="hold" grpId="0" nodeType="withEffect">
                                  <p:stCondLst>
                                    <p:cond delay="0"/>
                                  </p:stCondLst>
                                  <p:childTnLst>
                                    <p:set>
                                      <p:cBhvr>
                                        <p:cTn id="121" dur="1" fill="hold">
                                          <p:stCondLst>
                                            <p:cond delay="0"/>
                                          </p:stCondLst>
                                        </p:cTn>
                                        <p:tgtEl>
                                          <p:spTgt spid="2"/>
                                        </p:tgtEl>
                                        <p:attrNameLst>
                                          <p:attrName>style.visibility</p:attrName>
                                        </p:attrNameLst>
                                      </p:cBhvr>
                                      <p:to>
                                        <p:strVal val="visible"/>
                                      </p:to>
                                    </p:set>
                                    <p:animEffect transition="in" filter="wipe(down)">
                                      <p:cBhvr>
                                        <p:cTn id="122" dur="500"/>
                                        <p:tgtEl>
                                          <p:spTgt spid="2"/>
                                        </p:tgtEl>
                                      </p:cBhvr>
                                    </p:animEffect>
                                  </p:childTnLst>
                                </p:cTn>
                              </p:par>
                            </p:childTnLst>
                          </p:cTn>
                        </p:par>
                        <p:par>
                          <p:cTn id="123" fill="hold">
                            <p:stCondLst>
                              <p:cond delay="2000"/>
                            </p:stCondLst>
                            <p:childTnLst>
                              <p:par>
                                <p:cTn id="124" presetID="10" presetClass="entr" presetSubtype="0" fill="hold" grpId="0" nodeType="afterEffect">
                                  <p:stCondLst>
                                    <p:cond delay="0"/>
                                  </p:stCondLst>
                                  <p:childTnLst>
                                    <p:set>
                                      <p:cBhvr>
                                        <p:cTn id="125" dur="1" fill="hold">
                                          <p:stCondLst>
                                            <p:cond delay="0"/>
                                          </p:stCondLst>
                                        </p:cTn>
                                        <p:tgtEl>
                                          <p:spTgt spid="25"/>
                                        </p:tgtEl>
                                        <p:attrNameLst>
                                          <p:attrName>style.visibility</p:attrName>
                                        </p:attrNameLst>
                                      </p:cBhvr>
                                      <p:to>
                                        <p:strVal val="visible"/>
                                      </p:to>
                                    </p:set>
                                    <p:animEffect transition="in" filter="fade">
                                      <p:cBhvr>
                                        <p:cTn id="126"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4" grpId="0" animBg="1"/>
      <p:bldP spid="4" grpId="1" animBg="1"/>
      <p:bldP spid="5" grpId="0"/>
      <p:bldP spid="6" grpId="0"/>
      <p:bldP spid="7" grpId="0"/>
      <p:bldP spid="8" grpId="0"/>
      <p:bldP spid="9" grpId="0"/>
      <p:bldP spid="10" grpId="0"/>
      <p:bldP spid="11" grpId="0"/>
      <p:bldP spid="12" grpId="0"/>
      <p:bldP spid="13" grpId="0"/>
      <p:bldP spid="14" grpId="0"/>
      <p:bldP spid="15" grpId="0"/>
      <p:bldP spid="16" grpId="0" animBg="1"/>
      <p:bldP spid="16" grpId="1" animBg="1"/>
      <p:bldP spid="17" grpId="0"/>
      <p:bldP spid="18" grpId="0"/>
      <p:bldP spid="19" grpId="0"/>
      <p:bldP spid="20" grpId="0"/>
      <p:bldP spid="21" grpId="0"/>
      <p:bldP spid="22" grpId="0"/>
      <p:bldP spid="23" grpId="0" animBg="1"/>
      <p:bldP spid="24" grpId="0"/>
      <p:bldP spid="25" grpId="0"/>
      <p:bldP spid="26" grpId="0" animBg="1"/>
      <p:bldP spid="2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0" y="1844824"/>
            <a:ext cx="74517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dirty="0" smtClean="0">
                <a:latin typeface="Snap ITC" panose="04040A07060A02020202" pitchFamily="82" charset="0"/>
              </a:rPr>
              <a:t>Add equations (i),(ii), and (iii)</a:t>
            </a:r>
            <a:endParaRPr lang="en-AU" altLang="es-CO" dirty="0">
              <a:latin typeface="Snap ITC" panose="04040A07060A02020202" pitchFamily="82" charset="0"/>
            </a:endParaRPr>
          </a:p>
        </p:txBody>
      </p:sp>
      <p:sp>
        <p:nvSpPr>
          <p:cNvPr id="7" name="Line 8"/>
          <p:cNvSpPr>
            <a:spLocks noChangeShapeType="1"/>
          </p:cNvSpPr>
          <p:nvPr/>
        </p:nvSpPr>
        <p:spPr bwMode="auto">
          <a:xfrm>
            <a:off x="2364854" y="3789040"/>
            <a:ext cx="440064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CO"/>
          </a:p>
        </p:txBody>
      </p:sp>
      <p:sp>
        <p:nvSpPr>
          <p:cNvPr id="8" name="Text Box 9"/>
          <p:cNvSpPr txBox="1">
            <a:spLocks noChangeArrowheads="1"/>
          </p:cNvSpPr>
          <p:nvPr/>
        </p:nvSpPr>
        <p:spPr bwMode="auto">
          <a:xfrm>
            <a:off x="395288" y="0"/>
            <a:ext cx="9731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en-US" altLang="es-CO" sz="1800"/>
          </a:p>
        </p:txBody>
      </p:sp>
      <p:sp>
        <p:nvSpPr>
          <p:cNvPr id="9" name="Text Box 10"/>
          <p:cNvSpPr txBox="1">
            <a:spLocks noChangeArrowheads="1"/>
          </p:cNvSpPr>
          <p:nvPr/>
        </p:nvSpPr>
        <p:spPr bwMode="auto">
          <a:xfrm>
            <a:off x="0" y="26035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dirty="0" smtClean="0">
                <a:latin typeface="Snap ITC" panose="04040A07060A02020202" pitchFamily="82" charset="0"/>
              </a:rPr>
              <a:t>Known that :  a+b+c+d+e+f+x =420</a:t>
            </a:r>
            <a:endParaRPr lang="en-AU" altLang="es-CO" dirty="0">
              <a:latin typeface="Snap ITC" panose="04040A07060A02020202" pitchFamily="82" charset="0"/>
            </a:endParaRPr>
          </a:p>
        </p:txBody>
      </p:sp>
      <p:sp>
        <p:nvSpPr>
          <p:cNvPr id="11" name="Text Box 16"/>
          <p:cNvSpPr txBox="1">
            <a:spLocks noChangeArrowheads="1"/>
          </p:cNvSpPr>
          <p:nvPr/>
        </p:nvSpPr>
        <p:spPr bwMode="auto">
          <a:xfrm>
            <a:off x="5940152" y="889556"/>
            <a:ext cx="7929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dirty="0">
                <a:latin typeface="Tekton Pro Cond" pitchFamily="34" charset="0"/>
              </a:rPr>
              <a:t>230</a:t>
            </a:r>
          </a:p>
        </p:txBody>
      </p:sp>
      <p:sp>
        <p:nvSpPr>
          <p:cNvPr id="12" name="Text Box 17"/>
          <p:cNvSpPr txBox="1">
            <a:spLocks noChangeArrowheads="1"/>
          </p:cNvSpPr>
          <p:nvPr/>
        </p:nvSpPr>
        <p:spPr bwMode="auto">
          <a:xfrm>
            <a:off x="0" y="1304925"/>
            <a:ext cx="6516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dirty="0" smtClean="0">
                <a:latin typeface="Snap ITC" panose="04040A07060A02020202" pitchFamily="82" charset="0"/>
              </a:rPr>
              <a:t>entonces:  a + b + c = 190</a:t>
            </a:r>
            <a:endParaRPr lang="es-ES" altLang="es-CO" dirty="0">
              <a:latin typeface="Snap ITC" panose="04040A07060A02020202" pitchFamily="82" charset="0"/>
            </a:endParaRPr>
          </a:p>
        </p:txBody>
      </p:sp>
      <p:sp>
        <p:nvSpPr>
          <p:cNvPr id="13" name="Text Box 18"/>
          <p:cNvSpPr txBox="1">
            <a:spLocks noChangeArrowheads="1"/>
          </p:cNvSpPr>
          <p:nvPr/>
        </p:nvSpPr>
        <p:spPr bwMode="auto">
          <a:xfrm>
            <a:off x="342504" y="3861048"/>
            <a:ext cx="84589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dirty="0">
                <a:latin typeface="Snap ITC" panose="04040A07060A02020202" pitchFamily="82" charset="0"/>
              </a:rPr>
              <a:t>a + b + c + 2(d + e + f + x) + x = 690</a:t>
            </a:r>
          </a:p>
        </p:txBody>
      </p:sp>
      <p:sp>
        <p:nvSpPr>
          <p:cNvPr id="16" name="Text Box 21"/>
          <p:cNvSpPr txBox="1">
            <a:spLocks noChangeArrowheads="1"/>
          </p:cNvSpPr>
          <p:nvPr/>
        </p:nvSpPr>
        <p:spPr bwMode="auto">
          <a:xfrm>
            <a:off x="1018084" y="4417948"/>
            <a:ext cx="7456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dirty="0">
                <a:latin typeface="Tekton Pro Cond" pitchFamily="34" charset="0"/>
              </a:rPr>
              <a:t>190</a:t>
            </a:r>
          </a:p>
        </p:txBody>
      </p:sp>
      <p:sp>
        <p:nvSpPr>
          <p:cNvPr id="17" name="Text Box 22"/>
          <p:cNvSpPr txBox="1">
            <a:spLocks noChangeArrowheads="1"/>
          </p:cNvSpPr>
          <p:nvPr/>
        </p:nvSpPr>
        <p:spPr bwMode="auto">
          <a:xfrm>
            <a:off x="4391521" y="4561964"/>
            <a:ext cx="1044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dirty="0">
                <a:latin typeface="Tekton Pro Cond" pitchFamily="34" charset="0"/>
              </a:rPr>
              <a:t>230</a:t>
            </a:r>
          </a:p>
        </p:txBody>
      </p:sp>
      <p:sp>
        <p:nvSpPr>
          <p:cNvPr id="18" name="Text Box 23"/>
          <p:cNvSpPr txBox="1">
            <a:spLocks noChangeArrowheads="1"/>
          </p:cNvSpPr>
          <p:nvPr/>
        </p:nvSpPr>
        <p:spPr bwMode="auto">
          <a:xfrm>
            <a:off x="-1" y="5066020"/>
            <a:ext cx="49138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sz="2800" dirty="0">
                <a:latin typeface="Snap ITC" panose="04040A07060A02020202" pitchFamily="82" charset="0"/>
              </a:rPr>
              <a:t>190 + 560 + x </a:t>
            </a:r>
            <a:r>
              <a:rPr lang="es-ES" altLang="es-CO" sz="2800" dirty="0" smtClean="0">
                <a:latin typeface="Snap ITC" panose="04040A07060A02020202" pitchFamily="82" charset="0"/>
              </a:rPr>
              <a:t>= 690</a:t>
            </a:r>
            <a:endParaRPr lang="es-ES" altLang="es-CO" sz="2800" dirty="0">
              <a:latin typeface="Snap ITC" panose="04040A07060A02020202" pitchFamily="82" charset="0"/>
            </a:endParaRPr>
          </a:p>
        </p:txBody>
      </p:sp>
      <p:sp>
        <p:nvSpPr>
          <p:cNvPr id="19" name="Text Box 24"/>
          <p:cNvSpPr txBox="1">
            <a:spLocks noChangeArrowheads="1"/>
          </p:cNvSpPr>
          <p:nvPr/>
        </p:nvSpPr>
        <p:spPr bwMode="auto">
          <a:xfrm>
            <a:off x="4913808" y="5037911"/>
            <a:ext cx="5222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dirty="0">
                <a:sym typeface="Wingdings" pitchFamily="2" charset="2"/>
              </a:rPr>
              <a:t></a:t>
            </a:r>
            <a:endParaRPr lang="es-ES" altLang="es-CO" dirty="0">
              <a:sym typeface="MT Symbol"/>
            </a:endParaRPr>
          </a:p>
        </p:txBody>
      </p:sp>
      <p:sp>
        <p:nvSpPr>
          <p:cNvPr id="20" name="Text Box 25"/>
          <p:cNvSpPr txBox="1">
            <a:spLocks noChangeArrowheads="1"/>
          </p:cNvSpPr>
          <p:nvPr/>
        </p:nvSpPr>
        <p:spPr bwMode="auto">
          <a:xfrm>
            <a:off x="5436096" y="5066020"/>
            <a:ext cx="2016225" cy="584775"/>
          </a:xfrm>
          <a:prstGeom prst="rect">
            <a:avLst/>
          </a:prstGeom>
          <a:solidFill>
            <a:srgbClr val="FFFF00"/>
          </a:solidFill>
          <a:ln>
            <a:solidFill>
              <a:srgbClr val="0000FF"/>
            </a:solidFill>
          </a:ln>
          <a:effectLst>
            <a:outerShdw dist="63500" dir="2700000" algn="tl" rotWithShape="0">
              <a:srgbClr val="0000FF"/>
            </a:outerShdw>
          </a:effec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a:latin typeface="Snap ITC" panose="04040A07060A02020202" pitchFamily="82" charset="0"/>
              </a:rPr>
              <a:t>x = 40</a:t>
            </a:r>
          </a:p>
        </p:txBody>
      </p:sp>
      <p:sp>
        <p:nvSpPr>
          <p:cNvPr id="21" name="Text Box 27"/>
          <p:cNvSpPr txBox="1">
            <a:spLocks noChangeArrowheads="1"/>
          </p:cNvSpPr>
          <p:nvPr/>
        </p:nvSpPr>
        <p:spPr bwMode="auto">
          <a:xfrm>
            <a:off x="540544" y="6021288"/>
            <a:ext cx="8062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400" dirty="0" smtClean="0">
                <a:latin typeface="Snap ITC" panose="04040A07060A02020202" pitchFamily="82" charset="0"/>
              </a:rPr>
              <a:t>It means 40 people watch the three channels</a:t>
            </a:r>
            <a:endParaRPr lang="en-AU" altLang="es-CO" sz="2400" dirty="0">
              <a:latin typeface="Snap ITC" panose="04040A07060A02020202" pitchFamily="82" charset="0"/>
            </a:endParaRPr>
          </a:p>
        </p:txBody>
      </p:sp>
      <p:sp>
        <p:nvSpPr>
          <p:cNvPr id="22" name="AutoShape 28">
            <a:hlinkClick r:id="rId2" action="ppaction://hlinksldjump" highlightClick="1"/>
          </p:cNvPr>
          <p:cNvSpPr>
            <a:spLocks noChangeArrowheads="1"/>
          </p:cNvSpPr>
          <p:nvPr/>
        </p:nvSpPr>
        <p:spPr bwMode="auto">
          <a:xfrm>
            <a:off x="8135938" y="5121275"/>
            <a:ext cx="792162" cy="647700"/>
          </a:xfrm>
          <a:prstGeom prst="actionButtonBackPrevious">
            <a:avLst/>
          </a:prstGeom>
          <a:solidFill>
            <a:srgbClr val="EFF41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s-CO" sz="1800"/>
          </a:p>
        </p:txBody>
      </p:sp>
      <p:sp>
        <p:nvSpPr>
          <p:cNvPr id="23" name="22 CuadroTexto"/>
          <p:cNvSpPr txBox="1"/>
          <p:nvPr/>
        </p:nvSpPr>
        <p:spPr>
          <a:xfrm>
            <a:off x="1403648" y="2476053"/>
            <a:ext cx="5361852" cy="1384995"/>
          </a:xfrm>
          <a:prstGeom prst="rect">
            <a:avLst/>
          </a:prstGeom>
          <a:noFill/>
        </p:spPr>
        <p:txBody>
          <a:bodyPr wrap="none" rtlCol="0">
            <a:spAutoFit/>
          </a:bodyPr>
          <a:lstStyle/>
          <a:p>
            <a:pPr marL="400050" indent="-400050">
              <a:buAutoNum type="romanLcParenBoth"/>
            </a:pPr>
            <a:r>
              <a:rPr lang="es-CO" sz="2800" dirty="0" smtClean="0">
                <a:latin typeface="Snap ITC" panose="04040A07060A02020202" pitchFamily="82" charset="0"/>
              </a:rPr>
              <a:t>   a + e + d + x = 180</a:t>
            </a:r>
          </a:p>
          <a:p>
            <a:pPr marL="400050" indent="-400050">
              <a:buAutoNum type="romanLcParenBoth"/>
            </a:pPr>
            <a:r>
              <a:rPr lang="es-CO" sz="2800" dirty="0" smtClean="0">
                <a:latin typeface="Snap ITC" panose="04040A07060A02020202" pitchFamily="82" charset="0"/>
              </a:rPr>
              <a:t>  b + e + f + x = 240</a:t>
            </a:r>
          </a:p>
          <a:p>
            <a:pPr marL="400050" indent="-400050">
              <a:buAutoNum type="romanLcParenBoth"/>
            </a:pPr>
            <a:r>
              <a:rPr lang="es-CO" sz="2800" dirty="0" smtClean="0">
                <a:latin typeface="Snap ITC" panose="04040A07060A02020202" pitchFamily="82" charset="0"/>
              </a:rPr>
              <a:t> d + c + f + x = 270</a:t>
            </a:r>
            <a:endParaRPr lang="es-CO" sz="2800" dirty="0">
              <a:latin typeface="Snap ITC" panose="04040A07060A02020202" pitchFamily="82" charset="0"/>
            </a:endParaRPr>
          </a:p>
        </p:txBody>
      </p:sp>
      <p:sp>
        <p:nvSpPr>
          <p:cNvPr id="25" name="24 Abrir llave"/>
          <p:cNvSpPr/>
          <p:nvPr/>
        </p:nvSpPr>
        <p:spPr>
          <a:xfrm rot="16200000">
            <a:off x="6088710" y="-319958"/>
            <a:ext cx="432000" cy="2169276"/>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26" name="25 Abrir llave"/>
          <p:cNvSpPr/>
          <p:nvPr/>
        </p:nvSpPr>
        <p:spPr>
          <a:xfrm rot="16200000">
            <a:off x="1229779" y="3329254"/>
            <a:ext cx="324000" cy="1963652"/>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27" name="26 Abrir llave"/>
          <p:cNvSpPr/>
          <p:nvPr/>
        </p:nvSpPr>
        <p:spPr>
          <a:xfrm rot="16200000">
            <a:off x="4506658" y="2931610"/>
            <a:ext cx="462916" cy="2836119"/>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44112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par>
                          <p:cTn id="13" fill="hold">
                            <p:stCondLst>
                              <p:cond delay="500"/>
                            </p:stCondLst>
                            <p:childTnLst>
                              <p:par>
                                <p:cTn id="14" presetID="34"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from="(-#ppt_w/2)" to="(#ppt_x)" calcmode="lin" valueType="num">
                                      <p:cBhvr>
                                        <p:cTn id="16" dur="600" fill="hold">
                                          <p:stCondLst>
                                            <p:cond delay="0"/>
                                          </p:stCondLst>
                                        </p:cTn>
                                        <p:tgtEl>
                                          <p:spTgt spid="11"/>
                                        </p:tgtEl>
                                        <p:attrNameLst>
                                          <p:attrName>ppt_x</p:attrName>
                                        </p:attrNameLst>
                                      </p:cBhvr>
                                    </p:anim>
                                    <p:anim from="0" to="-1.0" calcmode="lin" valueType="num">
                                      <p:cBhvr>
                                        <p:cTn id="17" dur="200" decel="50000" autoRev="1" fill="hold">
                                          <p:stCondLst>
                                            <p:cond delay="600"/>
                                          </p:stCondLst>
                                        </p:cTn>
                                        <p:tgtEl>
                                          <p:spTgt spid="11"/>
                                        </p:tgtEl>
                                        <p:attrNameLst>
                                          <p:attrName>xshear</p:attrName>
                                        </p:attrNameLst>
                                      </p:cBhvr>
                                    </p:anim>
                                    <p:animScale>
                                      <p:cBhvr>
                                        <p:cTn id="18" dur="200" decel="100000" autoRev="1" fill="hold">
                                          <p:stCondLst>
                                            <p:cond delay="600"/>
                                          </p:stCondLst>
                                        </p:cTn>
                                        <p:tgtEl>
                                          <p:spTgt spid="11"/>
                                        </p:tgtEl>
                                      </p:cBhvr>
                                      <p:from x="100000" y="100000"/>
                                      <p:to x="80000" y="100000"/>
                                    </p:animScale>
                                    <p:anim by="(#ppt_h/3+#ppt_w*0.1)" calcmode="lin" valueType="num">
                                      <p:cBhvr additive="sum">
                                        <p:cTn id="19" dur="200" decel="100000" autoRev="1" fill="hold">
                                          <p:stCondLst>
                                            <p:cond delay="600"/>
                                          </p:stCondLst>
                                        </p:cTn>
                                        <p:tgtEl>
                                          <p:spTgt spid="11"/>
                                        </p:tgtEl>
                                        <p:attrNameLst>
                                          <p:attrName>ppt_x</p:attrName>
                                        </p:attrNameLst>
                                      </p:cBhvr>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6"/>
                                        </p:tgtEl>
                                        <p:attrNameLst>
                                          <p:attrName>style.visibility</p:attrName>
                                        </p:attrNameLst>
                                      </p:cBhvr>
                                      <p:to>
                                        <p:strVal val="visible"/>
                                      </p:to>
                                    </p:set>
                                    <p:anim calcmode="discrete" valueType="clr">
                                      <p:cBhvr override="childStyle">
                                        <p:cTn id="29"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6"/>
                                        </p:tgtEl>
                                        <p:attrNameLst>
                                          <p:attrName>fillcolor</p:attrName>
                                        </p:attrNameLst>
                                      </p:cBhvr>
                                      <p:tavLst>
                                        <p:tav tm="0">
                                          <p:val>
                                            <p:clrVal>
                                              <a:schemeClr val="accent2"/>
                                            </p:clrVal>
                                          </p:val>
                                        </p:tav>
                                        <p:tav tm="50000">
                                          <p:val>
                                            <p:clrVal>
                                              <a:schemeClr val="hlink"/>
                                            </p:clrVal>
                                          </p:val>
                                        </p:tav>
                                      </p:tavLst>
                                    </p:anim>
                                    <p:set>
                                      <p:cBhvr>
                                        <p:cTn id="31" dur="80"/>
                                        <p:tgtEl>
                                          <p:spTgt spid="6"/>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iterate type="lt">
                                    <p:tmAbs val="100"/>
                                  </p:iterate>
                                  <p:childTnLst>
                                    <p:set>
                                      <p:cBhvr>
                                        <p:cTn id="35" dur="1" fill="hold">
                                          <p:stCondLst>
                                            <p:cond delay="0"/>
                                          </p:stCondLst>
                                        </p:cTn>
                                        <p:tgtEl>
                                          <p:spTgt spid="2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down)">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from="(-#ppt_w/2)" to="(#ppt_x)" calcmode="lin" valueType="num">
                                      <p:cBhvr>
                                        <p:cTn id="55" dur="600" fill="hold">
                                          <p:stCondLst>
                                            <p:cond delay="0"/>
                                          </p:stCondLst>
                                        </p:cTn>
                                        <p:tgtEl>
                                          <p:spTgt spid="16"/>
                                        </p:tgtEl>
                                        <p:attrNameLst>
                                          <p:attrName>ppt_x</p:attrName>
                                        </p:attrNameLst>
                                      </p:cBhvr>
                                    </p:anim>
                                    <p:anim from="0" to="-1.0" calcmode="lin" valueType="num">
                                      <p:cBhvr>
                                        <p:cTn id="56" dur="200" decel="50000" autoRev="1" fill="hold">
                                          <p:stCondLst>
                                            <p:cond delay="600"/>
                                          </p:stCondLst>
                                        </p:cTn>
                                        <p:tgtEl>
                                          <p:spTgt spid="16"/>
                                        </p:tgtEl>
                                        <p:attrNameLst>
                                          <p:attrName>xshear</p:attrName>
                                        </p:attrNameLst>
                                      </p:cBhvr>
                                    </p:anim>
                                    <p:animScale>
                                      <p:cBhvr>
                                        <p:cTn id="57" dur="200" decel="100000" autoRev="1" fill="hold">
                                          <p:stCondLst>
                                            <p:cond delay="600"/>
                                          </p:stCondLst>
                                        </p:cTn>
                                        <p:tgtEl>
                                          <p:spTgt spid="16"/>
                                        </p:tgtEl>
                                      </p:cBhvr>
                                      <p:from x="100000" y="100000"/>
                                      <p:to x="80000" y="100000"/>
                                    </p:animScale>
                                    <p:anim by="(#ppt_h/3+#ppt_w*0.1)" calcmode="lin" valueType="num">
                                      <p:cBhvr additive="sum">
                                        <p:cTn id="58" dur="200" decel="100000" autoRev="1" fill="hold">
                                          <p:stCondLst>
                                            <p:cond delay="600"/>
                                          </p:stCondLst>
                                        </p:cTn>
                                        <p:tgtEl>
                                          <p:spTgt spid="16"/>
                                        </p:tgtEl>
                                        <p:attrNameLst>
                                          <p:attrName>ppt_x</p:attrName>
                                        </p:attrNameLst>
                                      </p:cBhvr>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down)">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34"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 from="(-#ppt_w/2)" to="(#ppt_x)" calcmode="lin" valueType="num">
                                      <p:cBhvr>
                                        <p:cTn id="68" dur="600" fill="hold">
                                          <p:stCondLst>
                                            <p:cond delay="0"/>
                                          </p:stCondLst>
                                        </p:cTn>
                                        <p:tgtEl>
                                          <p:spTgt spid="17"/>
                                        </p:tgtEl>
                                        <p:attrNameLst>
                                          <p:attrName>ppt_x</p:attrName>
                                        </p:attrNameLst>
                                      </p:cBhvr>
                                    </p:anim>
                                    <p:anim from="0" to="-1.0" calcmode="lin" valueType="num">
                                      <p:cBhvr>
                                        <p:cTn id="69" dur="200" decel="50000" autoRev="1" fill="hold">
                                          <p:stCondLst>
                                            <p:cond delay="600"/>
                                          </p:stCondLst>
                                        </p:cTn>
                                        <p:tgtEl>
                                          <p:spTgt spid="17"/>
                                        </p:tgtEl>
                                        <p:attrNameLst>
                                          <p:attrName>xshear</p:attrName>
                                        </p:attrNameLst>
                                      </p:cBhvr>
                                    </p:anim>
                                    <p:animScale>
                                      <p:cBhvr>
                                        <p:cTn id="70" dur="200" decel="100000" autoRev="1" fill="hold">
                                          <p:stCondLst>
                                            <p:cond delay="600"/>
                                          </p:stCondLst>
                                        </p:cTn>
                                        <p:tgtEl>
                                          <p:spTgt spid="17"/>
                                        </p:tgtEl>
                                      </p:cBhvr>
                                      <p:from x="100000" y="100000"/>
                                      <p:to x="80000" y="100000"/>
                                    </p:animScale>
                                    <p:anim by="(#ppt_h/3+#ppt_w*0.1)" calcmode="lin" valueType="num">
                                      <p:cBhvr additive="sum">
                                        <p:cTn id="71" dur="200" decel="100000" autoRev="1" fill="hold">
                                          <p:stCondLst>
                                            <p:cond delay="600"/>
                                          </p:stCondLst>
                                        </p:cTn>
                                        <p:tgtEl>
                                          <p:spTgt spid="17"/>
                                        </p:tgtEl>
                                        <p:attrNameLst>
                                          <p:attrName>ppt_x</p:attrName>
                                        </p:attrNameLst>
                                      </p:cBhvr>
                                    </p:anim>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left)">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2000"/>
                                        <p:tgtEl>
                                          <p:spTgt spid="19"/>
                                        </p:tgtEl>
                                      </p:cBhvr>
                                    </p:animEffect>
                                  </p:childTnLst>
                                </p:cTn>
                              </p:par>
                              <p:par>
                                <p:cTn id="82" presetID="34" presetClass="entr" presetSubtype="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 from="(-#ppt_w/2)" to="(#ppt_x)" calcmode="lin" valueType="num">
                                      <p:cBhvr>
                                        <p:cTn id="84" dur="600" fill="hold">
                                          <p:stCondLst>
                                            <p:cond delay="0"/>
                                          </p:stCondLst>
                                        </p:cTn>
                                        <p:tgtEl>
                                          <p:spTgt spid="20"/>
                                        </p:tgtEl>
                                        <p:attrNameLst>
                                          <p:attrName>ppt_x</p:attrName>
                                        </p:attrNameLst>
                                      </p:cBhvr>
                                    </p:anim>
                                    <p:anim from="0" to="-1.0" calcmode="lin" valueType="num">
                                      <p:cBhvr>
                                        <p:cTn id="85" dur="200" decel="50000" autoRev="1" fill="hold">
                                          <p:stCondLst>
                                            <p:cond delay="600"/>
                                          </p:stCondLst>
                                        </p:cTn>
                                        <p:tgtEl>
                                          <p:spTgt spid="20"/>
                                        </p:tgtEl>
                                        <p:attrNameLst>
                                          <p:attrName>xshear</p:attrName>
                                        </p:attrNameLst>
                                      </p:cBhvr>
                                    </p:anim>
                                    <p:animScale>
                                      <p:cBhvr>
                                        <p:cTn id="86" dur="200" decel="100000" autoRev="1" fill="hold">
                                          <p:stCondLst>
                                            <p:cond delay="600"/>
                                          </p:stCondLst>
                                        </p:cTn>
                                        <p:tgtEl>
                                          <p:spTgt spid="20"/>
                                        </p:tgtEl>
                                      </p:cBhvr>
                                      <p:from x="100000" y="100000"/>
                                      <p:to x="80000" y="100000"/>
                                    </p:animScale>
                                    <p:anim by="(#ppt_h/3+#ppt_w*0.1)" calcmode="lin" valueType="num">
                                      <p:cBhvr additive="sum">
                                        <p:cTn id="87" dur="200" decel="100000" autoRev="1" fill="hold">
                                          <p:stCondLst>
                                            <p:cond delay="600"/>
                                          </p:stCondLst>
                                        </p:cTn>
                                        <p:tgtEl>
                                          <p:spTgt spid="20"/>
                                        </p:tgtEl>
                                        <p:attrNameLst>
                                          <p:attrName>ppt_x</p:attrName>
                                        </p:attrNameLst>
                                      </p:cBhvr>
                                    </p:anim>
                                  </p:childTnLst>
                                </p:cTn>
                              </p:par>
                            </p:childTnLst>
                          </p:cTn>
                        </p:par>
                        <p:par>
                          <p:cTn id="88" fill="hold">
                            <p:stCondLst>
                              <p:cond delay="2000"/>
                            </p:stCondLst>
                            <p:childTnLst>
                              <p:par>
                                <p:cTn id="89" presetID="10" presetClass="entr" presetSubtype="0" fill="hold" grpId="0" nodeType="after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1000"/>
                                        <p:tgtEl>
                                          <p:spTgt spid="21"/>
                                        </p:tgtEl>
                                      </p:cBhvr>
                                    </p:animEffect>
                                  </p:childTnLst>
                                </p:cTn>
                              </p:par>
                            </p:childTnLst>
                          </p:cTn>
                        </p:par>
                        <p:par>
                          <p:cTn id="92" fill="hold">
                            <p:stCondLst>
                              <p:cond delay="3000"/>
                            </p:stCondLst>
                            <p:childTnLst>
                              <p:par>
                                <p:cTn id="93" presetID="10" presetClass="entr" presetSubtype="0" fill="hold" grpId="0" nodeType="after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11" grpId="0"/>
      <p:bldP spid="12" grpId="0"/>
      <p:bldP spid="13" grpId="0"/>
      <p:bldP spid="16" grpId="0"/>
      <p:bldP spid="17" grpId="0"/>
      <p:bldP spid="18" grpId="0"/>
      <p:bldP spid="19" grpId="0"/>
      <p:bldP spid="20" grpId="0" animBg="1"/>
      <p:bldP spid="21" grpId="0"/>
      <p:bldP spid="22" grpId="0" animBg="1"/>
      <p:bldP spid="23" grpId="0"/>
      <p:bldP spid="25"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55980" y="3789040"/>
            <a:ext cx="90880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b="1" dirty="0" smtClean="0">
                <a:latin typeface="Snap ITC" panose="04040A07060A02020202" pitchFamily="82" charset="0"/>
              </a:rPr>
              <a:t>A = {a, b, c, d, e} its cardinality  is n(A)=</a:t>
            </a:r>
            <a:endParaRPr lang="en-AU" altLang="es-CO" b="1" dirty="0">
              <a:latin typeface="Snap ITC" panose="04040A07060A02020202" pitchFamily="82" charset="0"/>
            </a:endParaRPr>
          </a:p>
        </p:txBody>
      </p:sp>
      <p:sp>
        <p:nvSpPr>
          <p:cNvPr id="3" name="Rectangle 8"/>
          <p:cNvSpPr>
            <a:spLocks noChangeArrowheads="1"/>
          </p:cNvSpPr>
          <p:nvPr/>
        </p:nvSpPr>
        <p:spPr bwMode="auto">
          <a:xfrm>
            <a:off x="0" y="5914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0"/>
              </a:spcBef>
              <a:buFontTx/>
              <a:buNone/>
            </a:pPr>
            <a:r>
              <a:rPr lang="en-AU" altLang="es-CO" dirty="0" smtClean="0">
                <a:latin typeface="Snap ITC" panose="04040A07060A02020202" pitchFamily="82" charset="0"/>
              </a:rPr>
              <a:t>In set theory repeating elements must be written once; so {x, x, x, y, y, z} simply will be { x, y, z}.</a:t>
            </a:r>
            <a:endParaRPr lang="en-AU" altLang="es-CO" dirty="0">
              <a:latin typeface="Snap ITC" panose="04040A07060A02020202" pitchFamily="82" charset="0"/>
            </a:endParaRPr>
          </a:p>
        </p:txBody>
      </p:sp>
      <p:sp>
        <p:nvSpPr>
          <p:cNvPr id="4" name="Text Box 11"/>
          <p:cNvSpPr txBox="1">
            <a:spLocks noChangeArrowheads="1"/>
          </p:cNvSpPr>
          <p:nvPr/>
        </p:nvSpPr>
        <p:spPr bwMode="auto">
          <a:xfrm>
            <a:off x="0" y="162880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AU" altLang="es-CO" dirty="0" smtClean="0">
                <a:latin typeface="Snap ITC" panose="04040A07060A02020202" pitchFamily="82" charset="0"/>
              </a:rPr>
              <a:t>The number of elements Q of a set is called CARDINALITY and it is represent by n(Q).</a:t>
            </a:r>
            <a:endParaRPr lang="en-AU" altLang="es-CO" dirty="0">
              <a:latin typeface="Snap ITC" panose="04040A07060A02020202" pitchFamily="82" charset="0"/>
            </a:endParaRPr>
          </a:p>
        </p:txBody>
      </p:sp>
      <p:sp>
        <p:nvSpPr>
          <p:cNvPr id="5" name="Text Box 12"/>
          <p:cNvSpPr txBox="1">
            <a:spLocks noChangeArrowheads="1"/>
          </p:cNvSpPr>
          <p:nvPr/>
        </p:nvSpPr>
        <p:spPr bwMode="auto">
          <a:xfrm>
            <a:off x="1605147" y="4286820"/>
            <a:ext cx="5032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a:solidFill>
                  <a:srgbClr val="0000CC"/>
                </a:solidFill>
                <a:latin typeface="Snap ITC" panose="04040A07060A02020202" pitchFamily="82" charset="0"/>
              </a:rPr>
              <a:t>5</a:t>
            </a:r>
          </a:p>
        </p:txBody>
      </p:sp>
      <p:sp>
        <p:nvSpPr>
          <p:cNvPr id="6" name="Text Box 13"/>
          <p:cNvSpPr txBox="1">
            <a:spLocks noChangeArrowheads="1"/>
          </p:cNvSpPr>
          <p:nvPr/>
        </p:nvSpPr>
        <p:spPr bwMode="auto">
          <a:xfrm>
            <a:off x="2052538" y="5366940"/>
            <a:ext cx="5032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a:solidFill>
                  <a:srgbClr val="0000CC"/>
                </a:solidFill>
                <a:latin typeface="Snap ITC" panose="04040A07060A02020202" pitchFamily="82" charset="0"/>
              </a:rPr>
              <a:t>3</a:t>
            </a:r>
          </a:p>
        </p:txBody>
      </p:sp>
      <p:sp>
        <p:nvSpPr>
          <p:cNvPr id="9" name="8 Rectángulo"/>
          <p:cNvSpPr/>
          <p:nvPr/>
        </p:nvSpPr>
        <p:spPr>
          <a:xfrm>
            <a:off x="0" y="3212976"/>
            <a:ext cx="2664512" cy="584775"/>
          </a:xfrm>
          <a:prstGeom prst="rect">
            <a:avLst/>
          </a:prstGeom>
        </p:spPr>
        <p:txBody>
          <a:bodyPr wrap="none">
            <a:spAutoFit/>
          </a:bodyPr>
          <a:lstStyle/>
          <a:p>
            <a:pPr>
              <a:spcBef>
                <a:spcPct val="50000"/>
              </a:spcBef>
            </a:pPr>
            <a:r>
              <a:rPr lang="en-AU" altLang="es-CO" sz="3200" dirty="0" smtClean="0">
                <a:ln>
                  <a:solidFill>
                    <a:sysClr val="windowText" lastClr="000000"/>
                  </a:solidFill>
                </a:ln>
                <a:solidFill>
                  <a:srgbClr val="E71505"/>
                </a:solidFill>
                <a:latin typeface="Ravie" panose="04040805050809020602" pitchFamily="82" charset="0"/>
              </a:rPr>
              <a:t>Example:</a:t>
            </a:r>
            <a:endParaRPr lang="en-AU" altLang="es-CO" sz="3200" dirty="0">
              <a:ln>
                <a:solidFill>
                  <a:sysClr val="windowText" lastClr="000000"/>
                </a:solidFill>
              </a:ln>
              <a:solidFill>
                <a:srgbClr val="E71505"/>
              </a:solidFill>
              <a:latin typeface="Ravie" panose="04040805050809020602" pitchFamily="82" charset="0"/>
            </a:endParaRPr>
          </a:p>
        </p:txBody>
      </p:sp>
      <p:sp>
        <p:nvSpPr>
          <p:cNvPr id="10" name="9 Rectángulo"/>
          <p:cNvSpPr/>
          <p:nvPr/>
        </p:nvSpPr>
        <p:spPr>
          <a:xfrm>
            <a:off x="0" y="4869160"/>
            <a:ext cx="9144000" cy="1077218"/>
          </a:xfrm>
          <a:prstGeom prst="rect">
            <a:avLst/>
          </a:prstGeom>
        </p:spPr>
        <p:txBody>
          <a:bodyPr wrap="square">
            <a:spAutoFit/>
          </a:bodyPr>
          <a:lstStyle/>
          <a:p>
            <a:r>
              <a:rPr lang="en-AU" altLang="es-CO" sz="3200" b="1" dirty="0" smtClean="0">
                <a:latin typeface="Snap ITC" panose="04040A07060A02020202" pitchFamily="82" charset="0"/>
              </a:rPr>
              <a:t> B= {x, x, x, y, y, z}  its cardinality is n(B)= </a:t>
            </a:r>
            <a:endParaRPr lang="en-AU" sz="3200" dirty="0">
              <a:latin typeface="Snap ITC" panose="04040A07060A02020202" pitchFamily="82" charset="0"/>
            </a:endParaRPr>
          </a:p>
        </p:txBody>
      </p:sp>
    </p:spTree>
    <p:extLst>
      <p:ext uri="{BB962C8B-B14F-4D97-AF65-F5344CB8AC3E}">
        <p14:creationId xmlns:p14="http://schemas.microsoft.com/office/powerpoint/2010/main" val="294999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100"/>
                                  </p:iterate>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type="lt">
                                    <p:tmAbs val="100"/>
                                  </p:iterate>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9" grpId="0"/>
      <p:bldP spid="1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ordArt 4"/>
          <p:cNvSpPr>
            <a:spLocks noChangeArrowheads="1" noChangeShapeType="1" noTextEdit="1"/>
          </p:cNvSpPr>
          <p:nvPr/>
        </p:nvSpPr>
        <p:spPr bwMode="auto">
          <a:xfrm>
            <a:off x="2519362" y="1304925"/>
            <a:ext cx="4644925" cy="2447925"/>
          </a:xfrm>
          <a:prstGeom prst="rect">
            <a:avLst/>
          </a:prstGeom>
        </p:spPr>
        <p:txBody>
          <a:bodyPr wrap="none" fromWordArt="1">
            <a:prstTxWarp prst="textPlain">
              <a:avLst>
                <a:gd name="adj" fmla="val 50000"/>
              </a:avLst>
            </a:prstTxWarp>
          </a:bodyPr>
          <a:lstStyle/>
          <a:p>
            <a:pPr algn="ctr"/>
            <a:r>
              <a:rPr lang="en-AU" sz="9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THE END</a:t>
            </a:r>
            <a:endParaRPr lang="en-AU" sz="9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
        <p:nvSpPr>
          <p:cNvPr id="8" name="Text Box 5"/>
          <p:cNvSpPr txBox="1">
            <a:spLocks noChangeArrowheads="1"/>
          </p:cNvSpPr>
          <p:nvPr/>
        </p:nvSpPr>
        <p:spPr bwMode="auto">
          <a:xfrm>
            <a:off x="449796" y="4329113"/>
            <a:ext cx="82444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b="1" dirty="0" smtClean="0">
                <a:solidFill>
                  <a:srgbClr val="E71505"/>
                </a:solidFill>
                <a:latin typeface="Ravie" pitchFamily="82" charset="0"/>
              </a:rPr>
              <a:t>Professor: Erick Duque Barragán</a:t>
            </a:r>
            <a:endParaRPr lang="en-AU" altLang="es-CO" sz="2800" b="1" dirty="0">
              <a:solidFill>
                <a:srgbClr val="E71505"/>
              </a:solidFill>
              <a:latin typeface="Ravie" pitchFamily="82" charset="0"/>
            </a:endParaRPr>
          </a:p>
        </p:txBody>
      </p:sp>
      <p:sp>
        <p:nvSpPr>
          <p:cNvPr id="9" name="Text Box 6"/>
          <p:cNvSpPr txBox="1">
            <a:spLocks noChangeArrowheads="1"/>
          </p:cNvSpPr>
          <p:nvPr/>
        </p:nvSpPr>
        <p:spPr bwMode="auto">
          <a:xfrm>
            <a:off x="395920" y="5013325"/>
            <a:ext cx="835216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AU" altLang="es-CO" b="1" dirty="0" smtClean="0">
                <a:solidFill>
                  <a:srgbClr val="0000FF"/>
                </a:solidFill>
                <a:latin typeface="Cooper Black" panose="0208090404030B020404" pitchFamily="18" charset="0"/>
              </a:rPr>
              <a:t>Contact us: a.m.e.asesoriasmatematicas@gmail.com</a:t>
            </a:r>
            <a:endParaRPr lang="en-AU" altLang="es-CO" b="1" dirty="0">
              <a:solidFill>
                <a:srgbClr val="0000FF"/>
              </a:solidFill>
              <a:latin typeface="Cooper Black" panose="0208090404030B020404" pitchFamily="18" charset="0"/>
            </a:endParaRPr>
          </a:p>
        </p:txBody>
      </p:sp>
    </p:spTree>
    <p:extLst>
      <p:ext uri="{BB962C8B-B14F-4D97-AF65-F5344CB8AC3E}">
        <p14:creationId xmlns:p14="http://schemas.microsoft.com/office/powerpoint/2010/main" val="32351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style.rotation</p:attrName>
                                        </p:attrNameLst>
                                      </p:cBhvr>
                                      <p:tavLst>
                                        <p:tav tm="0">
                                          <p:val>
                                            <p:fltVal val="720"/>
                                          </p:val>
                                        </p:tav>
                                        <p:tav tm="100000">
                                          <p:val>
                                            <p:fltVal val="0"/>
                                          </p:val>
                                        </p:tav>
                                      </p:tavLst>
                                    </p:anim>
                                    <p:anim calcmode="lin" valueType="num">
                                      <p:cBhvr>
                                        <p:cTn id="9" dur="1000" fill="hold"/>
                                        <p:tgtEl>
                                          <p:spTgt spid="7"/>
                                        </p:tgtEl>
                                        <p:attrNameLst>
                                          <p:attrName>ppt_h</p:attrName>
                                        </p:attrNameLst>
                                      </p:cBhvr>
                                      <p:tavLst>
                                        <p:tav tm="0">
                                          <p:val>
                                            <p:fltVal val="0"/>
                                          </p:val>
                                        </p:tav>
                                        <p:tav tm="100000">
                                          <p:val>
                                            <p:strVal val="#ppt_h"/>
                                          </p:val>
                                        </p:tav>
                                      </p:tavLst>
                                    </p:anim>
                                    <p:anim calcmode="lin" valueType="num">
                                      <p:cBhvr>
                                        <p:cTn id="10" dur="1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52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anim calcmode="lin" valueType="num">
                                      <p:cBhvr>
                                        <p:cTn id="18" dur="500" fill="hold"/>
                                        <p:tgtEl>
                                          <p:spTgt spid="8"/>
                                        </p:tgtEl>
                                        <p:attrNameLst>
                                          <p:attrName>ppt_x</p:attrName>
                                        </p:attrNameLst>
                                      </p:cBhvr>
                                      <p:tavLst>
                                        <p:tav tm="0">
                                          <p:val>
                                            <p:fltVal val="0.5"/>
                                          </p:val>
                                        </p:tav>
                                        <p:tav tm="100000">
                                          <p:val>
                                            <p:strVal val="#ppt_x"/>
                                          </p:val>
                                        </p:tav>
                                      </p:tavLst>
                                    </p:anim>
                                    <p:anim calcmode="lin" valueType="num">
                                      <p:cBhvr>
                                        <p:cTn id="19" dur="5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4"/>
          <p:cNvSpPr>
            <a:spLocks noChangeArrowheads="1" noChangeShapeType="1" noTextEdit="1"/>
          </p:cNvSpPr>
          <p:nvPr/>
        </p:nvSpPr>
        <p:spPr bwMode="auto">
          <a:xfrm>
            <a:off x="972000" y="224644"/>
            <a:ext cx="7200000" cy="720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lvl="1" algn="ctr"/>
            <a:r>
              <a:rPr lang="en-AU" sz="3200" kern="10" dirty="0" smtClean="0">
                <a:ln>
                  <a:solidFill>
                    <a:sysClr val="windowText" lastClr="000000"/>
                  </a:solidFill>
                </a:ln>
                <a:solidFill>
                  <a:srgbClr val="FF0000"/>
                </a:solidFill>
                <a:effectLst>
                  <a:outerShdw dist="50800" dir="2700000" algn="ctr" rotWithShape="0">
                    <a:schemeClr val="tx1"/>
                  </a:outerShdw>
                </a:effectLst>
                <a:latin typeface="Impact"/>
              </a:rPr>
              <a:t>BELONGING RELATION</a:t>
            </a:r>
            <a:endParaRPr lang="en-AU" sz="3200" kern="10" dirty="0">
              <a:ln>
                <a:solidFill>
                  <a:sysClr val="windowText" lastClr="000000"/>
                </a:solidFill>
              </a:ln>
              <a:solidFill>
                <a:srgbClr val="FF0000"/>
              </a:solidFill>
              <a:effectLst>
                <a:outerShdw dist="50800" dir="2700000" algn="ctr" rotWithShape="0">
                  <a:schemeClr val="tx1"/>
                </a:outerShdw>
              </a:effectLst>
              <a:latin typeface="Impact"/>
            </a:endParaRPr>
          </a:p>
        </p:txBody>
      </p:sp>
      <p:sp>
        <p:nvSpPr>
          <p:cNvPr id="3" name="Text Box 5"/>
          <p:cNvSpPr txBox="1">
            <a:spLocks noChangeArrowheads="1"/>
          </p:cNvSpPr>
          <p:nvPr/>
        </p:nvSpPr>
        <p:spPr bwMode="auto">
          <a:xfrm>
            <a:off x="0" y="1247624"/>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AU" altLang="es-CO" dirty="0" smtClean="0">
                <a:latin typeface="Snap ITC" panose="04040A07060A02020202" pitchFamily="82" charset="0"/>
              </a:rPr>
              <a:t>In order to indicate that an element belong to a set, we use the symbol </a:t>
            </a:r>
            <a:r>
              <a:rPr lang="en-AU" altLang="es-CO" b="1" dirty="0" smtClean="0">
                <a:solidFill>
                  <a:srgbClr val="0000CC"/>
                </a:solidFill>
                <a:latin typeface="Snap ITC" panose="04040A07060A02020202" pitchFamily="82" charset="0"/>
                <a:sym typeface="Symbol"/>
              </a:rPr>
              <a:t></a:t>
            </a:r>
            <a:endParaRPr lang="en-AU" altLang="es-CO" b="1" dirty="0">
              <a:solidFill>
                <a:srgbClr val="0000CC"/>
              </a:solidFill>
              <a:latin typeface="Snap ITC" panose="04040A07060A02020202" pitchFamily="82" charset="0"/>
            </a:endParaRPr>
          </a:p>
        </p:txBody>
      </p:sp>
      <p:sp>
        <p:nvSpPr>
          <p:cNvPr id="5" name="Text Box 7"/>
          <p:cNvSpPr txBox="1">
            <a:spLocks noChangeArrowheads="1"/>
          </p:cNvSpPr>
          <p:nvPr/>
        </p:nvSpPr>
        <p:spPr bwMode="auto">
          <a:xfrm>
            <a:off x="0" y="2324842"/>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AU" altLang="es-CO" dirty="0" smtClean="0">
                <a:latin typeface="Snap ITC" panose="04040A07060A02020202" pitchFamily="82" charset="0"/>
              </a:rPr>
              <a:t>If an element does not belong to a set, it is used the symbol </a:t>
            </a:r>
            <a:r>
              <a:rPr lang="en-AU" altLang="es-CO" b="1" dirty="0" smtClean="0">
                <a:solidFill>
                  <a:srgbClr val="0000CC"/>
                </a:solidFill>
                <a:latin typeface="Snap ITC" panose="04040A07060A02020202" pitchFamily="82" charset="0"/>
                <a:sym typeface="Symbol"/>
              </a:rPr>
              <a:t></a:t>
            </a:r>
            <a:endParaRPr lang="en-AU" altLang="es-CO" b="1" dirty="0">
              <a:latin typeface="Snap ITC" panose="04040A07060A02020202" pitchFamily="82" charset="0"/>
            </a:endParaRPr>
          </a:p>
        </p:txBody>
      </p:sp>
      <p:sp>
        <p:nvSpPr>
          <p:cNvPr id="7" name="Text Box 9"/>
          <p:cNvSpPr txBox="1">
            <a:spLocks noChangeArrowheads="1"/>
          </p:cNvSpPr>
          <p:nvPr/>
        </p:nvSpPr>
        <p:spPr bwMode="auto">
          <a:xfrm>
            <a:off x="0" y="3422414"/>
            <a:ext cx="24117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2800" b="1" dirty="0" smtClean="0">
                <a:solidFill>
                  <a:srgbClr val="E71505"/>
                </a:solidFill>
                <a:latin typeface="Ravie" panose="04040805050809020602" pitchFamily="82" charset="0"/>
              </a:rPr>
              <a:t>Example:</a:t>
            </a:r>
            <a:endParaRPr lang="en-AU" altLang="es-CO" sz="2800" b="1" dirty="0">
              <a:solidFill>
                <a:srgbClr val="E71505"/>
              </a:solidFill>
              <a:latin typeface="Ravie" panose="04040805050809020602" pitchFamily="82" charset="0"/>
            </a:endParaRPr>
          </a:p>
        </p:txBody>
      </p:sp>
      <p:sp>
        <p:nvSpPr>
          <p:cNvPr id="8" name="Text Box 10"/>
          <p:cNvSpPr txBox="1">
            <a:spLocks noChangeArrowheads="1"/>
          </p:cNvSpPr>
          <p:nvPr/>
        </p:nvSpPr>
        <p:spPr bwMode="auto">
          <a:xfrm>
            <a:off x="2411760" y="3422414"/>
            <a:ext cx="59766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b="1" dirty="0" smtClean="0">
                <a:latin typeface="Snap ITC" panose="04040A07060A02020202" pitchFamily="82" charset="0"/>
              </a:rPr>
              <a:t>Let M = {2, 4, 6, 8, 10}</a:t>
            </a:r>
            <a:endParaRPr lang="en-AU" altLang="es-CO" b="1" dirty="0">
              <a:latin typeface="Snap ITC" panose="04040A07060A02020202" pitchFamily="82" charset="0"/>
            </a:endParaRPr>
          </a:p>
        </p:txBody>
      </p:sp>
      <p:sp>
        <p:nvSpPr>
          <p:cNvPr id="11" name="Text Box 13"/>
          <p:cNvSpPr txBox="1">
            <a:spLocks noChangeArrowheads="1"/>
          </p:cNvSpPr>
          <p:nvPr/>
        </p:nvSpPr>
        <p:spPr bwMode="auto">
          <a:xfrm>
            <a:off x="1576226" y="4289072"/>
            <a:ext cx="57320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dirty="0" smtClean="0">
                <a:latin typeface="Snap ITC" panose="04040A07060A02020202" pitchFamily="82" charset="0"/>
              </a:rPr>
              <a:t>...</a:t>
            </a:r>
            <a:r>
              <a:rPr lang="en-AU" altLang="es-CO" b="1" dirty="0" smtClean="0">
                <a:latin typeface="Snap ITC" panose="04040A07060A02020202" pitchFamily="82" charset="0"/>
              </a:rPr>
              <a:t>is read 2 belong to M</a:t>
            </a:r>
            <a:endParaRPr lang="en-AU" altLang="es-CO" b="1" dirty="0">
              <a:latin typeface="Snap ITC" panose="04040A07060A02020202" pitchFamily="82" charset="0"/>
            </a:endParaRPr>
          </a:p>
        </p:txBody>
      </p:sp>
      <p:sp>
        <p:nvSpPr>
          <p:cNvPr id="13" name="Text Box 15"/>
          <p:cNvSpPr txBox="1">
            <a:spLocks noChangeArrowheads="1"/>
          </p:cNvSpPr>
          <p:nvPr/>
        </p:nvSpPr>
        <p:spPr bwMode="auto">
          <a:xfrm>
            <a:off x="1576227" y="5016078"/>
            <a:ext cx="756777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dirty="0" smtClean="0">
                <a:latin typeface="Snap ITC" panose="04040A07060A02020202" pitchFamily="82" charset="0"/>
              </a:rPr>
              <a:t>...</a:t>
            </a:r>
            <a:r>
              <a:rPr lang="en-AU" altLang="es-CO" b="1" dirty="0" smtClean="0">
                <a:latin typeface="Snap ITC" panose="04040A07060A02020202" pitchFamily="82" charset="0"/>
              </a:rPr>
              <a:t>is read 5 does not belong to M</a:t>
            </a:r>
            <a:endParaRPr lang="en-AU" altLang="es-CO" b="1" dirty="0">
              <a:latin typeface="Snap ITC" panose="04040A07060A02020202" pitchFamily="82" charset="0"/>
            </a:endParaRPr>
          </a:p>
        </p:txBody>
      </p:sp>
      <p:sp>
        <p:nvSpPr>
          <p:cNvPr id="16" name="15 CuadroTexto"/>
          <p:cNvSpPr txBox="1"/>
          <p:nvPr/>
        </p:nvSpPr>
        <p:spPr>
          <a:xfrm>
            <a:off x="0" y="4272183"/>
            <a:ext cx="1592103" cy="584775"/>
          </a:xfrm>
          <a:prstGeom prst="rect">
            <a:avLst/>
          </a:prstGeom>
          <a:noFill/>
        </p:spPr>
        <p:txBody>
          <a:bodyPr wrap="none" rtlCol="0">
            <a:spAutoFit/>
          </a:bodyPr>
          <a:lstStyle/>
          <a:p>
            <a:r>
              <a:rPr lang="es-CO" sz="3200" dirty="0" smtClean="0">
                <a:solidFill>
                  <a:srgbClr val="0000CC"/>
                </a:solidFill>
                <a:latin typeface="Snap ITC" panose="04040A07060A02020202" pitchFamily="82" charset="0"/>
              </a:rPr>
              <a:t>2 </a:t>
            </a:r>
            <a:r>
              <a:rPr lang="es-CO" sz="3200" dirty="0" smtClean="0">
                <a:solidFill>
                  <a:srgbClr val="0000CC"/>
                </a:solidFill>
                <a:latin typeface="Snap ITC" panose="04040A07060A02020202" pitchFamily="82" charset="0"/>
                <a:sym typeface="Symbol"/>
              </a:rPr>
              <a:t> M</a:t>
            </a:r>
            <a:endParaRPr lang="es-CO" sz="3200" dirty="0">
              <a:solidFill>
                <a:srgbClr val="0000CC"/>
              </a:solidFill>
              <a:latin typeface="Snap ITC" panose="04040A07060A02020202" pitchFamily="82" charset="0"/>
            </a:endParaRPr>
          </a:p>
        </p:txBody>
      </p:sp>
      <p:sp>
        <p:nvSpPr>
          <p:cNvPr id="17" name="16 CuadroTexto"/>
          <p:cNvSpPr txBox="1"/>
          <p:nvPr/>
        </p:nvSpPr>
        <p:spPr>
          <a:xfrm>
            <a:off x="-15877" y="5016078"/>
            <a:ext cx="1624163" cy="584775"/>
          </a:xfrm>
          <a:prstGeom prst="rect">
            <a:avLst/>
          </a:prstGeom>
          <a:noFill/>
        </p:spPr>
        <p:txBody>
          <a:bodyPr wrap="none" rtlCol="0">
            <a:spAutoFit/>
          </a:bodyPr>
          <a:lstStyle/>
          <a:p>
            <a:r>
              <a:rPr lang="es-CO" sz="3200" dirty="0" smtClean="0">
                <a:solidFill>
                  <a:srgbClr val="0000CC"/>
                </a:solidFill>
                <a:latin typeface="Snap ITC" panose="04040A07060A02020202" pitchFamily="82" charset="0"/>
              </a:rPr>
              <a:t>5 </a:t>
            </a:r>
            <a:r>
              <a:rPr lang="es-CO" sz="3200" dirty="0" smtClean="0">
                <a:solidFill>
                  <a:srgbClr val="0000CC"/>
                </a:solidFill>
                <a:latin typeface="Snap ITC" panose="04040A07060A02020202" pitchFamily="82" charset="0"/>
                <a:sym typeface="Symbol"/>
              </a:rPr>
              <a:t> M</a:t>
            </a:r>
            <a:endParaRPr lang="es-CO" sz="3200" dirty="0">
              <a:solidFill>
                <a:srgbClr val="0000CC"/>
              </a:solidFill>
              <a:latin typeface="Snap ITC" panose="04040A07060A02020202" pitchFamily="82" charset="0"/>
            </a:endParaRPr>
          </a:p>
        </p:txBody>
      </p:sp>
    </p:spTree>
    <p:extLst>
      <p:ext uri="{BB962C8B-B14F-4D97-AF65-F5344CB8AC3E}">
        <p14:creationId xmlns:p14="http://schemas.microsoft.com/office/powerpoint/2010/main" val="419285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anim calcmode="discrete" valueType="clr">
                                      <p:cBhvr override="childStyle">
                                        <p:cTn id="1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gtEl>
                                        <p:attrNameLst>
                                          <p:attrName>fillcolor</p:attrName>
                                        </p:attrNameLst>
                                      </p:cBhvr>
                                      <p:tavLst>
                                        <p:tav tm="0">
                                          <p:val>
                                            <p:clrVal>
                                              <a:schemeClr val="accent2"/>
                                            </p:clrVal>
                                          </p:val>
                                        </p:tav>
                                        <p:tav tm="50000">
                                          <p:val>
                                            <p:clrVal>
                                              <a:schemeClr val="hlink"/>
                                            </p:clrVal>
                                          </p:val>
                                        </p:tav>
                                      </p:tavLst>
                                    </p:anim>
                                    <p:set>
                                      <p:cBhvr>
                                        <p:cTn id="16" dur="80"/>
                                        <p:tgtEl>
                                          <p:spTgt spid="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5"/>
                                        </p:tgtEl>
                                        <p:attrNameLst>
                                          <p:attrName>style.visibility</p:attrName>
                                        </p:attrNameLst>
                                      </p:cBhvr>
                                      <p:to>
                                        <p:strVal val="visible"/>
                                      </p:to>
                                    </p:set>
                                    <p:anim calcmode="discrete" valueType="clr">
                                      <p:cBhvr override="childStyle">
                                        <p:cTn id="21"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
                                        </p:tgtEl>
                                        <p:attrNameLst>
                                          <p:attrName>fillcolor</p:attrName>
                                        </p:attrNameLst>
                                      </p:cBhvr>
                                      <p:tavLst>
                                        <p:tav tm="0">
                                          <p:val>
                                            <p:clrVal>
                                              <a:schemeClr val="accent2"/>
                                            </p:clrVal>
                                          </p:val>
                                        </p:tav>
                                        <p:tav tm="50000">
                                          <p:val>
                                            <p:clrVal>
                                              <a:schemeClr val="hlink"/>
                                            </p:clrVal>
                                          </p:val>
                                        </p:tav>
                                      </p:tavLst>
                                    </p:anim>
                                    <p:set>
                                      <p:cBhvr>
                                        <p:cTn id="23" dur="80"/>
                                        <p:tgtEl>
                                          <p:spTgt spid="5"/>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ppt_x</p:attrName>
                                        </p:attrNameLst>
                                      </p:cBhvr>
                                      <p:tavLst>
                                        <p:tav tm="0">
                                          <p:val>
                                            <p:strVal val="#ppt_x-.2"/>
                                          </p:val>
                                        </p:tav>
                                        <p:tav tm="100000">
                                          <p:val>
                                            <p:strVal val="#ppt_x"/>
                                          </p:val>
                                        </p:tav>
                                      </p:tavLst>
                                    </p:anim>
                                    <p:anim calcmode="lin" valueType="num">
                                      <p:cBhvr>
                                        <p:cTn id="29"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8"/>
                                        </p:tgtEl>
                                        <p:attrNameLst>
                                          <p:attrName>style.visibility</p:attrName>
                                        </p:attrNameLst>
                                      </p:cBhvr>
                                      <p:to>
                                        <p:strVal val="visible"/>
                                      </p:to>
                                    </p:set>
                                    <p:anim calcmode="discrete" valueType="clr">
                                      <p:cBhvr override="childStyle">
                                        <p:cTn id="35"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8"/>
                                        </p:tgtEl>
                                        <p:attrNameLst>
                                          <p:attrName>fillcolor</p:attrName>
                                        </p:attrNameLst>
                                      </p:cBhvr>
                                      <p:tavLst>
                                        <p:tav tm="0">
                                          <p:val>
                                            <p:clrVal>
                                              <a:schemeClr val="accent2"/>
                                            </p:clrVal>
                                          </p:val>
                                        </p:tav>
                                        <p:tav tm="50000">
                                          <p:val>
                                            <p:clrVal>
                                              <a:schemeClr val="hlink"/>
                                            </p:clrVal>
                                          </p:val>
                                        </p:tav>
                                      </p:tavLst>
                                    </p:anim>
                                    <p:set>
                                      <p:cBhvr>
                                        <p:cTn id="37" dur="80"/>
                                        <p:tgtEl>
                                          <p:spTgt spid="8"/>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11"/>
                                        </p:tgtEl>
                                        <p:attrNameLst>
                                          <p:attrName>style.visibility</p:attrName>
                                        </p:attrNameLst>
                                      </p:cBhvr>
                                      <p:to>
                                        <p:strVal val="visible"/>
                                      </p:to>
                                    </p:set>
                                    <p:anim calcmode="discrete" valueType="clr">
                                      <p:cBhvr override="childStyle">
                                        <p:cTn id="4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1"/>
                                        </p:tgtEl>
                                        <p:attrNameLst>
                                          <p:attrName>fillcolor</p:attrName>
                                        </p:attrNameLst>
                                      </p:cBhvr>
                                      <p:tavLst>
                                        <p:tav tm="0">
                                          <p:val>
                                            <p:clrVal>
                                              <a:schemeClr val="accent2"/>
                                            </p:clrVal>
                                          </p:val>
                                        </p:tav>
                                        <p:tav tm="50000">
                                          <p:val>
                                            <p:clrVal>
                                              <a:schemeClr val="hlink"/>
                                            </p:clrVal>
                                          </p:val>
                                        </p:tav>
                                      </p:tavLst>
                                    </p:anim>
                                    <p:set>
                                      <p:cBhvr>
                                        <p:cTn id="49" dur="80"/>
                                        <p:tgtEl>
                                          <p:spTgt spid="11"/>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27" presetClass="entr" presetSubtype="0" fill="hold" grpId="0" nodeType="clickEffect">
                                  <p:stCondLst>
                                    <p:cond delay="0"/>
                                  </p:stCondLst>
                                  <p:iterate type="lt">
                                    <p:tmPct val="50000"/>
                                  </p:iterate>
                                  <p:childTnLst>
                                    <p:set>
                                      <p:cBhvr>
                                        <p:cTn id="58" dur="1" fill="hold">
                                          <p:stCondLst>
                                            <p:cond delay="0"/>
                                          </p:stCondLst>
                                        </p:cTn>
                                        <p:tgtEl>
                                          <p:spTgt spid="13"/>
                                        </p:tgtEl>
                                        <p:attrNameLst>
                                          <p:attrName>style.visibility</p:attrName>
                                        </p:attrNameLst>
                                      </p:cBhvr>
                                      <p:to>
                                        <p:strVal val="visible"/>
                                      </p:to>
                                    </p:set>
                                    <p:anim calcmode="discrete" valueType="clr">
                                      <p:cBhvr override="childStyle">
                                        <p:cTn id="59"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3"/>
                                        </p:tgtEl>
                                        <p:attrNameLst>
                                          <p:attrName>fillcolor</p:attrName>
                                        </p:attrNameLst>
                                      </p:cBhvr>
                                      <p:tavLst>
                                        <p:tav tm="0">
                                          <p:val>
                                            <p:clrVal>
                                              <a:schemeClr val="accent2"/>
                                            </p:clrVal>
                                          </p:val>
                                        </p:tav>
                                        <p:tav tm="50000">
                                          <p:val>
                                            <p:clrVal>
                                              <a:schemeClr val="hlink"/>
                                            </p:clrVal>
                                          </p:val>
                                        </p:tav>
                                      </p:tavLst>
                                    </p:anim>
                                    <p:set>
                                      <p:cBhvr>
                                        <p:cTn id="61"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8" grpId="0"/>
      <p:bldP spid="11" grpId="0"/>
      <p:bldP spid="13"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4"/>
          <p:cNvSpPr>
            <a:spLocks noChangeArrowheads="1" noChangeShapeType="1" noTextEdit="1"/>
          </p:cNvSpPr>
          <p:nvPr/>
        </p:nvSpPr>
        <p:spPr bwMode="auto">
          <a:xfrm>
            <a:off x="972000" y="116632"/>
            <a:ext cx="7200000" cy="720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AU" sz="5400" kern="10" dirty="0" smtClean="0">
                <a:ln>
                  <a:solidFill>
                    <a:sysClr val="windowText" lastClr="000000"/>
                  </a:solidFill>
                </a:ln>
                <a:solidFill>
                  <a:srgbClr val="FF0000"/>
                </a:solidFill>
                <a:effectLst>
                  <a:outerShdw dist="50800" dir="2700000" sx="101000" sy="101000" algn="ctr" rotWithShape="0">
                    <a:schemeClr val="tx1"/>
                  </a:outerShdw>
                </a:effectLst>
                <a:latin typeface="Impact" panose="020B0806030902050204" pitchFamily="34" charset="0"/>
              </a:rPr>
              <a:t>SET NOTATION</a:t>
            </a:r>
            <a:endParaRPr lang="en-AU" sz="5400" kern="10" dirty="0">
              <a:ln>
                <a:solidFill>
                  <a:sysClr val="windowText" lastClr="000000"/>
                </a:solidFill>
              </a:ln>
              <a:solidFill>
                <a:srgbClr val="FF0000"/>
              </a:solidFill>
              <a:effectLst>
                <a:outerShdw dist="50800" dir="2700000" sx="101000" sy="101000" algn="ctr" rotWithShape="0">
                  <a:schemeClr val="tx1"/>
                </a:outerShdw>
              </a:effectLst>
              <a:latin typeface="Impact" panose="020B0806030902050204" pitchFamily="34" charset="0"/>
            </a:endParaRPr>
          </a:p>
        </p:txBody>
      </p:sp>
      <p:sp>
        <p:nvSpPr>
          <p:cNvPr id="3" name="Text Box 5"/>
          <p:cNvSpPr txBox="1">
            <a:spLocks noChangeArrowheads="1"/>
          </p:cNvSpPr>
          <p:nvPr/>
        </p:nvSpPr>
        <p:spPr bwMode="auto">
          <a:xfrm>
            <a:off x="0" y="2550388"/>
            <a:ext cx="49320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b="1" dirty="0" smtClean="0">
                <a:ln>
                  <a:solidFill>
                    <a:sysClr val="windowText" lastClr="000000"/>
                  </a:solidFill>
                </a:ln>
                <a:solidFill>
                  <a:srgbClr val="3333FF"/>
                </a:solidFill>
                <a:effectLst>
                  <a:outerShdw blurRad="38100" dist="38100" dir="2700000" algn="tl">
                    <a:srgbClr val="000000">
                      <a:alpha val="43137"/>
                    </a:srgbClr>
                  </a:outerShdw>
                </a:effectLst>
                <a:latin typeface="Snap ITC" panose="04040A07060A02020202" pitchFamily="82" charset="0"/>
              </a:rPr>
              <a:t>I) Roster Notation</a:t>
            </a:r>
            <a:endParaRPr lang="en-AU" altLang="es-CO" b="1" dirty="0">
              <a:ln>
                <a:solidFill>
                  <a:sysClr val="windowText" lastClr="000000"/>
                </a:solidFill>
              </a:ln>
              <a:solidFill>
                <a:srgbClr val="3333FF"/>
              </a:solidFill>
              <a:effectLst>
                <a:outerShdw blurRad="38100" dist="38100" dir="2700000" algn="tl">
                  <a:srgbClr val="000000">
                    <a:alpha val="43137"/>
                  </a:srgbClr>
                </a:outerShdw>
              </a:effectLst>
              <a:latin typeface="Snap ITC" panose="04040A07060A02020202" pitchFamily="82" charset="0"/>
            </a:endParaRPr>
          </a:p>
        </p:txBody>
      </p:sp>
      <p:sp>
        <p:nvSpPr>
          <p:cNvPr id="4" name="Text Box 6"/>
          <p:cNvSpPr txBox="1">
            <a:spLocks noChangeArrowheads="1"/>
          </p:cNvSpPr>
          <p:nvPr/>
        </p:nvSpPr>
        <p:spPr bwMode="auto">
          <a:xfrm>
            <a:off x="0" y="980728"/>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AU" altLang="es-CO" dirty="0" smtClean="0">
                <a:latin typeface="Snap ITC" panose="04040A07060A02020202" pitchFamily="82" charset="0"/>
              </a:rPr>
              <a:t>There are two ways to denote sets, by roster notation and by set-builder notation.</a:t>
            </a:r>
            <a:endParaRPr lang="en-AU" altLang="es-CO" dirty="0">
              <a:latin typeface="Snap ITC" panose="04040A07060A02020202" pitchFamily="82" charset="0"/>
            </a:endParaRPr>
          </a:p>
        </p:txBody>
      </p:sp>
      <p:sp>
        <p:nvSpPr>
          <p:cNvPr id="5" name="Text Box 7"/>
          <p:cNvSpPr txBox="1">
            <a:spLocks noChangeArrowheads="1"/>
          </p:cNvSpPr>
          <p:nvPr/>
        </p:nvSpPr>
        <p:spPr bwMode="auto">
          <a:xfrm>
            <a:off x="-1" y="3135163"/>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AU" altLang="es-CO" dirty="0" smtClean="0">
                <a:latin typeface="Snap ITC" panose="04040A07060A02020202" pitchFamily="82" charset="0"/>
              </a:rPr>
              <a:t>It is used to list all elements of a set between brackets.</a:t>
            </a:r>
            <a:endParaRPr lang="en-AU" altLang="es-CO" dirty="0">
              <a:latin typeface="Snap ITC" panose="04040A07060A02020202" pitchFamily="82" charset="0"/>
            </a:endParaRPr>
          </a:p>
        </p:txBody>
      </p:sp>
      <p:sp>
        <p:nvSpPr>
          <p:cNvPr id="6" name="Text Box 8"/>
          <p:cNvSpPr txBox="1">
            <a:spLocks noChangeArrowheads="1"/>
          </p:cNvSpPr>
          <p:nvPr/>
        </p:nvSpPr>
        <p:spPr bwMode="auto">
          <a:xfrm>
            <a:off x="0" y="4212381"/>
            <a:ext cx="27003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b="1" dirty="0" smtClean="0">
                <a:solidFill>
                  <a:srgbClr val="E71505"/>
                </a:solidFill>
                <a:latin typeface="Ravie" panose="04040805050809020602" pitchFamily="82" charset="0"/>
              </a:rPr>
              <a:t>Example:</a:t>
            </a:r>
            <a:endParaRPr lang="en-AU" altLang="es-CO" b="1" dirty="0">
              <a:solidFill>
                <a:srgbClr val="E71505"/>
              </a:solidFill>
              <a:latin typeface="Ravie" panose="04040805050809020602" pitchFamily="82" charset="0"/>
            </a:endParaRPr>
          </a:p>
        </p:txBody>
      </p:sp>
      <p:sp>
        <p:nvSpPr>
          <p:cNvPr id="7" name="Text Box 9"/>
          <p:cNvSpPr txBox="1">
            <a:spLocks noChangeArrowheads="1"/>
          </p:cNvSpPr>
          <p:nvPr/>
        </p:nvSpPr>
        <p:spPr bwMode="auto">
          <a:xfrm>
            <a:off x="0" y="4792807"/>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AU" altLang="es-CO" sz="2800" dirty="0" smtClean="0">
                <a:latin typeface="Snap ITC" panose="04040A07060A02020202" pitchFamily="82" charset="0"/>
              </a:rPr>
              <a:t>A is a set of all even numbers greater than 5 and less than 20.</a:t>
            </a:r>
            <a:endParaRPr lang="en-AU" altLang="es-CO" sz="2800" dirty="0">
              <a:latin typeface="Snap ITC" panose="04040A07060A02020202" pitchFamily="82" charset="0"/>
            </a:endParaRPr>
          </a:p>
        </p:txBody>
      </p:sp>
      <p:sp>
        <p:nvSpPr>
          <p:cNvPr id="8" name="Text Box 10"/>
          <p:cNvSpPr txBox="1">
            <a:spLocks noChangeArrowheads="1"/>
          </p:cNvSpPr>
          <p:nvPr/>
        </p:nvSpPr>
        <p:spPr bwMode="auto">
          <a:xfrm>
            <a:off x="791780" y="5868641"/>
            <a:ext cx="75604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b="1" dirty="0">
                <a:latin typeface="Snap ITC" panose="04040A07060A02020202" pitchFamily="82" charset="0"/>
              </a:rPr>
              <a:t>A = { 6, 8, 10, 12, 14, 16, 18}</a:t>
            </a:r>
          </a:p>
        </p:txBody>
      </p:sp>
    </p:spTree>
    <p:extLst>
      <p:ext uri="{BB962C8B-B14F-4D97-AF65-F5344CB8AC3E}">
        <p14:creationId xmlns:p14="http://schemas.microsoft.com/office/powerpoint/2010/main" val="382829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ppt_x</p:attrName>
                                        </p:attrNameLst>
                                      </p:cBhvr>
                                      <p:tavLst>
                                        <p:tav tm="0">
                                          <p:val>
                                            <p:strVal val="#ppt_x-.2"/>
                                          </p:val>
                                        </p:tav>
                                        <p:tav tm="100000">
                                          <p:val>
                                            <p:strVal val="#ppt_x"/>
                                          </p:val>
                                        </p:tav>
                                      </p:tavLst>
                                    </p:anim>
                                    <p:anim calcmode="lin" valueType="num">
                                      <p:cBhvr>
                                        <p:cTn id="20"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5"/>
                                        </p:tgtEl>
                                        <p:attrNameLst>
                                          <p:attrName>style.visibility</p:attrName>
                                        </p:attrNameLst>
                                      </p:cBhvr>
                                      <p:to>
                                        <p:strVal val="visible"/>
                                      </p:to>
                                    </p:set>
                                    <p:anim calcmode="discrete" valueType="clr">
                                      <p:cBhvr override="childStyle">
                                        <p:cTn id="26"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
                                        </p:tgtEl>
                                        <p:attrNameLst>
                                          <p:attrName>fillcolor</p:attrName>
                                        </p:attrNameLst>
                                      </p:cBhvr>
                                      <p:tavLst>
                                        <p:tav tm="0">
                                          <p:val>
                                            <p:clrVal>
                                              <a:schemeClr val="accent2"/>
                                            </p:clrVal>
                                          </p:val>
                                        </p:tav>
                                        <p:tav tm="50000">
                                          <p:val>
                                            <p:clrVal>
                                              <a:schemeClr val="hlink"/>
                                            </p:clrVal>
                                          </p:val>
                                        </p:tav>
                                      </p:tavLst>
                                    </p:anim>
                                    <p:set>
                                      <p:cBhvr>
                                        <p:cTn id="28" dur="80"/>
                                        <p:tgtEl>
                                          <p:spTgt spid="5"/>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ppt_x</p:attrName>
                                        </p:attrNameLst>
                                      </p:cBhvr>
                                      <p:tavLst>
                                        <p:tav tm="0">
                                          <p:val>
                                            <p:strVal val="#ppt_x-.2"/>
                                          </p:val>
                                        </p:tav>
                                        <p:tav tm="100000">
                                          <p:val>
                                            <p:strVal val="#ppt_x"/>
                                          </p:val>
                                        </p:tav>
                                      </p:tavLst>
                                    </p:anim>
                                    <p:anim calcmode="lin" valueType="num">
                                      <p:cBhvr>
                                        <p:cTn id="3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7"/>
                                        </p:tgtEl>
                                        <p:attrNameLst>
                                          <p:attrName>style.visibility</p:attrName>
                                        </p:attrNameLst>
                                      </p:cBhvr>
                                      <p:to>
                                        <p:strVal val="visible"/>
                                      </p:to>
                                    </p:set>
                                    <p:anim calcmode="discrete" valueType="clr">
                                      <p:cBhvr override="childStyle">
                                        <p:cTn id="40"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7"/>
                                        </p:tgtEl>
                                        <p:attrNameLst>
                                          <p:attrName>fillcolor</p:attrName>
                                        </p:attrNameLst>
                                      </p:cBhvr>
                                      <p:tavLst>
                                        <p:tav tm="0">
                                          <p:val>
                                            <p:clrVal>
                                              <a:schemeClr val="accent2"/>
                                            </p:clrVal>
                                          </p:val>
                                        </p:tav>
                                        <p:tav tm="50000">
                                          <p:val>
                                            <p:clrVal>
                                              <a:schemeClr val="hlink"/>
                                            </p:clrVal>
                                          </p:val>
                                        </p:tav>
                                      </p:tavLst>
                                    </p:anim>
                                    <p:set>
                                      <p:cBhvr>
                                        <p:cTn id="42" dur="80"/>
                                        <p:tgtEl>
                                          <p:spTgt spid="7"/>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ppt_x</p:attrName>
                                        </p:attrNameLst>
                                      </p:cBhvr>
                                      <p:tavLst>
                                        <p:tav tm="0">
                                          <p:val>
                                            <p:strVal val="#ppt_x-.2"/>
                                          </p:val>
                                        </p:tav>
                                        <p:tav tm="100000">
                                          <p:val>
                                            <p:strVal val="#ppt_x"/>
                                          </p:val>
                                        </p:tav>
                                      </p:tavLst>
                                    </p:anim>
                                    <p:anim calcmode="lin" valueType="num">
                                      <p:cBhvr>
                                        <p:cTn id="4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0" y="181089"/>
            <a:ext cx="90360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sz="3000" dirty="0" smtClean="0">
                <a:latin typeface="Snap ITC" panose="04040A07060A02020202" pitchFamily="82" charset="0"/>
              </a:rPr>
              <a:t>B is a set of negative numbers greater than -10.</a:t>
            </a:r>
            <a:endParaRPr lang="en-AU" altLang="es-CO" sz="3000" dirty="0">
              <a:latin typeface="Snap ITC" panose="04040A07060A02020202" pitchFamily="82" charset="0"/>
            </a:endParaRPr>
          </a:p>
        </p:txBody>
      </p:sp>
      <p:sp>
        <p:nvSpPr>
          <p:cNvPr id="3" name="Text Box 6"/>
          <p:cNvSpPr txBox="1">
            <a:spLocks noChangeArrowheads="1"/>
          </p:cNvSpPr>
          <p:nvPr/>
        </p:nvSpPr>
        <p:spPr bwMode="auto">
          <a:xfrm>
            <a:off x="1961852" y="1196752"/>
            <a:ext cx="52202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s-ES" altLang="es-CO" dirty="0">
                <a:latin typeface="Snap ITC" panose="04040A07060A02020202" pitchFamily="82" charset="0"/>
              </a:rPr>
              <a:t>B = {-9, -7, -5, -3, -1}</a:t>
            </a:r>
          </a:p>
        </p:txBody>
      </p:sp>
      <p:sp>
        <p:nvSpPr>
          <p:cNvPr id="4" name="Text Box 7"/>
          <p:cNvSpPr txBox="1">
            <a:spLocks noChangeArrowheads="1"/>
          </p:cNvSpPr>
          <p:nvPr/>
        </p:nvSpPr>
        <p:spPr bwMode="auto">
          <a:xfrm>
            <a:off x="0" y="1781527"/>
            <a:ext cx="70392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b="1" dirty="0" smtClean="0">
                <a:ln>
                  <a:solidFill>
                    <a:sysClr val="windowText" lastClr="000000"/>
                  </a:solidFill>
                </a:ln>
                <a:solidFill>
                  <a:srgbClr val="3333FF"/>
                </a:solidFill>
                <a:effectLst>
                  <a:outerShdw blurRad="38100" dist="38100" dir="2700000" algn="tl">
                    <a:srgbClr val="000000">
                      <a:alpha val="43137"/>
                    </a:srgbClr>
                  </a:outerShdw>
                </a:effectLst>
                <a:latin typeface="Snap ITC" panose="04040A07060A02020202" pitchFamily="82" charset="0"/>
              </a:rPr>
              <a:t>II) Set-builder notation</a:t>
            </a:r>
            <a:endParaRPr lang="en-AU" altLang="es-CO" b="1" dirty="0">
              <a:ln>
                <a:solidFill>
                  <a:sysClr val="windowText" lastClr="000000"/>
                </a:solidFill>
              </a:ln>
              <a:solidFill>
                <a:srgbClr val="3333FF"/>
              </a:solidFill>
              <a:effectLst>
                <a:outerShdw blurRad="38100" dist="38100" dir="2700000" algn="tl">
                  <a:srgbClr val="000000">
                    <a:alpha val="43137"/>
                  </a:srgbClr>
                </a:outerShdw>
              </a:effectLst>
              <a:latin typeface="Snap ITC" panose="04040A07060A02020202" pitchFamily="82" charset="0"/>
            </a:endParaRPr>
          </a:p>
        </p:txBody>
      </p:sp>
      <p:sp>
        <p:nvSpPr>
          <p:cNvPr id="5" name="Text Box 8"/>
          <p:cNvSpPr txBox="1">
            <a:spLocks noChangeArrowheads="1"/>
          </p:cNvSpPr>
          <p:nvPr/>
        </p:nvSpPr>
        <p:spPr bwMode="auto">
          <a:xfrm>
            <a:off x="0" y="2367168"/>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AU" altLang="es-CO" dirty="0" smtClean="0">
                <a:latin typeface="Snap ITC" panose="04040A07060A02020202" pitchFamily="82" charset="0"/>
              </a:rPr>
              <a:t>It specifies a set as a selection from a larger set, determined by a condition on the elements.</a:t>
            </a:r>
            <a:endParaRPr lang="en-AU" altLang="es-CO" dirty="0">
              <a:latin typeface="Snap ITC" panose="04040A07060A02020202" pitchFamily="82" charset="0"/>
            </a:endParaRPr>
          </a:p>
        </p:txBody>
      </p:sp>
      <p:sp>
        <p:nvSpPr>
          <p:cNvPr id="6" name="Text Box 9"/>
          <p:cNvSpPr txBox="1">
            <a:spLocks noChangeArrowheads="1"/>
          </p:cNvSpPr>
          <p:nvPr/>
        </p:nvSpPr>
        <p:spPr bwMode="auto">
          <a:xfrm>
            <a:off x="0" y="4068361"/>
            <a:ext cx="26997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AU" altLang="es-CO" dirty="0" smtClean="0">
                <a:solidFill>
                  <a:srgbClr val="E71505"/>
                </a:solidFill>
                <a:latin typeface="Ravie" panose="04040805050809020602" pitchFamily="82" charset="0"/>
              </a:rPr>
              <a:t>Example:</a:t>
            </a:r>
            <a:endParaRPr lang="en-AU" altLang="es-CO" dirty="0">
              <a:solidFill>
                <a:srgbClr val="E71505"/>
              </a:solidFill>
              <a:latin typeface="Ravie" panose="04040805050809020602" pitchFamily="82" charset="0"/>
            </a:endParaRPr>
          </a:p>
        </p:txBody>
      </p:sp>
      <p:sp>
        <p:nvSpPr>
          <p:cNvPr id="7" name="Text Box 10"/>
          <p:cNvSpPr txBox="1">
            <a:spLocks noChangeArrowheads="1"/>
          </p:cNvSpPr>
          <p:nvPr/>
        </p:nvSpPr>
        <p:spPr bwMode="auto">
          <a:xfrm>
            <a:off x="0" y="4653136"/>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AU" altLang="es-CO" sz="2800" dirty="0" smtClean="0">
                <a:latin typeface="Snap ITC" panose="04040A07060A02020202" pitchFamily="82" charset="0"/>
              </a:rPr>
              <a:t>It is clearly understandable that P is formed by numbers 0, 1, 2, 3, 4, 5, 6, 7, 8, 9.</a:t>
            </a:r>
            <a:endParaRPr lang="en-AU" altLang="es-CO" sz="2800" dirty="0">
              <a:latin typeface="Snap ITC" panose="04040A07060A02020202" pitchFamily="82" charset="0"/>
            </a:endParaRPr>
          </a:p>
        </p:txBody>
      </p:sp>
      <p:sp>
        <p:nvSpPr>
          <p:cNvPr id="8" name="Rectangle 12"/>
          <p:cNvSpPr>
            <a:spLocks noChangeArrowheads="1"/>
          </p:cNvSpPr>
          <p:nvPr/>
        </p:nvSpPr>
        <p:spPr bwMode="auto">
          <a:xfrm>
            <a:off x="2699792" y="4068361"/>
            <a:ext cx="61093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AU" altLang="es-CO" sz="2800" b="1" dirty="0" smtClean="0">
                <a:latin typeface="Snap ITC" panose="04040A07060A02020202" pitchFamily="82" charset="0"/>
              </a:rPr>
              <a:t>P = {x | x is a digit number}</a:t>
            </a:r>
            <a:endParaRPr lang="en-AU" altLang="es-CO" sz="2800" b="1" dirty="0">
              <a:latin typeface="Snap ITC" panose="04040A07060A02020202" pitchFamily="82" charset="0"/>
            </a:endParaRPr>
          </a:p>
        </p:txBody>
      </p:sp>
    </p:spTree>
    <p:extLst>
      <p:ext uri="{BB962C8B-B14F-4D97-AF65-F5344CB8AC3E}">
        <p14:creationId xmlns:p14="http://schemas.microsoft.com/office/powerpoint/2010/main" val="343487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ppt_x</p:attrName>
                                        </p:attrNameLst>
                                      </p:cBhvr>
                                      <p:tavLst>
                                        <p:tav tm="0">
                                          <p:val>
                                            <p:strVal val="#ppt_x-.2"/>
                                          </p:val>
                                        </p:tav>
                                        <p:tav tm="100000">
                                          <p:val>
                                            <p:strVal val="#ppt_x"/>
                                          </p:val>
                                        </p:tav>
                                      </p:tavLst>
                                    </p:anim>
                                    <p:anim calcmode="lin" valueType="num">
                                      <p:cBhvr>
                                        <p:cTn id="3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3" dur="1000"/>
                                        <p:tgtEl>
                                          <p:spTgt spid="6"/>
                                        </p:tgtEl>
                                      </p:cBhvr>
                                    </p:animEffect>
                                  </p:childTnLst>
                                </p:cTn>
                              </p:par>
                            </p:childTnLst>
                          </p:cTn>
                        </p:par>
                        <p:par>
                          <p:cTn id="34" fill="hold">
                            <p:stCondLst>
                              <p:cond delay="1000"/>
                            </p:stCondLst>
                            <p:childTnLst>
                              <p:par>
                                <p:cTn id="35" presetID="29"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ppt_x</p:attrName>
                                        </p:attrNameLst>
                                      </p:cBhvr>
                                      <p:tavLst>
                                        <p:tav tm="0">
                                          <p:val>
                                            <p:strVal val="#ppt_x-.2"/>
                                          </p:val>
                                        </p:tav>
                                        <p:tav tm="100000">
                                          <p:val>
                                            <p:strVal val="#ppt_x"/>
                                          </p:val>
                                        </p:tav>
                                      </p:tavLst>
                                    </p:anim>
                                    <p:anim calcmode="lin" valueType="num">
                                      <p:cBhvr>
                                        <p:cTn id="3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9" dur="1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7"/>
                                        </p:tgtEl>
                                        <p:attrNameLst>
                                          <p:attrName>style.visibility</p:attrName>
                                        </p:attrNameLst>
                                      </p:cBhvr>
                                      <p:to>
                                        <p:strVal val="visible"/>
                                      </p:to>
                                    </p:set>
                                    <p:anim calcmode="discrete" valueType="clr">
                                      <p:cBhvr override="childStyle">
                                        <p:cTn id="4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7"/>
                                        </p:tgtEl>
                                        <p:attrNameLst>
                                          <p:attrName>fillcolor</p:attrName>
                                        </p:attrNameLst>
                                      </p:cBhvr>
                                      <p:tavLst>
                                        <p:tav tm="0">
                                          <p:val>
                                            <p:clrVal>
                                              <a:schemeClr val="accent2"/>
                                            </p:clrVal>
                                          </p:val>
                                        </p:tav>
                                        <p:tav tm="50000">
                                          <p:val>
                                            <p:clrVal>
                                              <a:schemeClr val="hlink"/>
                                            </p:clrVal>
                                          </p:val>
                                        </p:tav>
                                      </p:tavLst>
                                    </p:anim>
                                    <p:set>
                                      <p:cBhvr>
                                        <p:cTn id="46"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1485</TotalTime>
  <Words>4521</Words>
  <Application>Microsoft Office PowerPoint</Application>
  <PresentationFormat>Presentación en pantalla (4:3)</PresentationFormat>
  <Paragraphs>646</Paragraphs>
  <Slides>60</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60</vt:i4>
      </vt:variant>
    </vt:vector>
  </HeadingPairs>
  <TitlesOfParts>
    <vt:vector size="62" baseType="lpstr">
      <vt:lpstr>Tema de Office</vt:lpstr>
      <vt:lpstr>Equation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Erick Duque Barragán</dc:creator>
  <cp:lastModifiedBy>Erick Duque Barragán</cp:lastModifiedBy>
  <cp:revision>146</cp:revision>
  <dcterms:created xsi:type="dcterms:W3CDTF">2023-05-28T18:49:35Z</dcterms:created>
  <dcterms:modified xsi:type="dcterms:W3CDTF">2023-06-25T00:08:41Z</dcterms:modified>
</cp:coreProperties>
</file>