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49717-FB00-4E3D-9EDD-EEED3D55C4FB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4EF18-A9D6-4858-B920-480DAC3B7E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556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s-CO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28FB3F-A173-4F08-94FA-230C675C7C42}" type="slidenum">
              <a:rPr lang="es-CO" altLang="es-CO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s-CO" altLang="es-C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804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009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753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676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49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75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3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407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917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757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644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3399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4BED8-86E0-40A9-8734-D8944979FE60}" type="datetimeFigureOut">
              <a:rPr lang="es-CO" smtClean="0"/>
              <a:t>24/06/2023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8428E-1CF9-4838-9D63-952C4A903A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065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image" Target="../media/image13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7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8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39.png"/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5.xml"/><Relationship Id="rId5" Type="http://schemas.openxmlformats.org/officeDocument/2006/relationships/slide" Target="slide51.xml"/><Relationship Id="rId4" Type="http://schemas.openxmlformats.org/officeDocument/2006/relationships/slide" Target="slide5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7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>
            <a:off x="2411413" y="296863"/>
            <a:ext cx="395922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80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TEORÍA</a:t>
            </a:r>
          </a:p>
        </p:txBody>
      </p:sp>
      <p:sp>
        <p:nvSpPr>
          <p:cNvPr id="31751" name="WordArt 7"/>
          <p:cNvSpPr>
            <a:spLocks noChangeArrowheads="1" noChangeShapeType="1" noTextEdit="1"/>
          </p:cNvSpPr>
          <p:nvPr/>
        </p:nvSpPr>
        <p:spPr bwMode="auto">
          <a:xfrm>
            <a:off x="3851275" y="1481138"/>
            <a:ext cx="107950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80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DE</a:t>
            </a:r>
          </a:p>
        </p:txBody>
      </p:sp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1690688" y="2673350"/>
            <a:ext cx="54006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80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CONJUNTOS</a:t>
            </a:r>
          </a:p>
        </p:txBody>
      </p:sp>
      <p:pic>
        <p:nvPicPr>
          <p:cNvPr id="31754" name="Picture 10" descr="ginters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0350"/>
            <a:ext cx="15113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11" descr="gun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5425"/>
            <a:ext cx="17272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223963" y="3752850"/>
            <a:ext cx="6696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Por: Mr. Erick Duque Barragán</a:t>
            </a:r>
          </a:p>
        </p:txBody>
      </p:sp>
      <p:grpSp>
        <p:nvGrpSpPr>
          <p:cNvPr id="8" name="7 Grupo"/>
          <p:cNvGrpSpPr>
            <a:grpSpLocks/>
          </p:cNvGrpSpPr>
          <p:nvPr/>
        </p:nvGrpSpPr>
        <p:grpSpPr bwMode="auto">
          <a:xfrm>
            <a:off x="1927225" y="4554538"/>
            <a:ext cx="5289550" cy="1754187"/>
            <a:chOff x="1926885" y="4149080"/>
            <a:chExt cx="5290231" cy="1754326"/>
          </a:xfrm>
        </p:grpSpPr>
        <p:grpSp>
          <p:nvGrpSpPr>
            <p:cNvPr id="2057" name="8 Grupo"/>
            <p:cNvGrpSpPr>
              <a:grpSpLocks/>
            </p:cNvGrpSpPr>
            <p:nvPr/>
          </p:nvGrpSpPr>
          <p:grpSpPr bwMode="auto"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s-CO" b="1" dirty="0"/>
                  <a:t>Contáctenos:</a:t>
                </a:r>
              </a:p>
              <a:p>
                <a:pPr marL="285750" indent="-285750">
                  <a:buFont typeface="Wingdings"/>
                  <a:buChar char="*"/>
                  <a:defRPr/>
                </a:pPr>
                <a:r>
                  <a:rPr lang="es-CO" b="1" dirty="0"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  <a:defRPr/>
                </a:pPr>
                <a:r>
                  <a:rPr lang="es-CO" b="1" dirty="0"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pPr>
                  <a:defRPr/>
                </a:pPr>
                <a:r>
                  <a:rPr lang="es-CO" b="1" dirty="0"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pPr>
                  <a:defRPr/>
                </a:pPr>
                <a:r>
                  <a:rPr lang="es-CO" b="1" dirty="0">
                    <a:sym typeface="Wingdings" panose="05000000000000000000" pitchFamily="2" charset="2"/>
                  </a:rPr>
                  <a:t>      @</a:t>
                </a:r>
                <a:r>
                  <a:rPr lang="es-CO" b="1" dirty="0" err="1">
                    <a:sym typeface="Wingdings" panose="05000000000000000000" pitchFamily="2" charset="2"/>
                  </a:rPr>
                  <a:t>a.m.e._asesorias_matematicas</a:t>
                </a:r>
                <a:endParaRPr lang="es-CO" b="1" dirty="0">
                  <a:sym typeface="Wingdings" panose="05000000000000000000" pitchFamily="2" charset="2"/>
                </a:endParaRPr>
              </a:p>
              <a:p>
                <a:pPr>
                  <a:defRPr/>
                </a:pPr>
                <a:r>
                  <a:rPr lang="es-CO" b="1" dirty="0"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2060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5" r="19019" b="18552"/>
              <a:stretch>
                <a:fillRect/>
              </a:stretch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58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2"/>
            <a:stretch>
              <a:fillRect/>
            </a:stretch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1855909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 animBg="1"/>
      <p:bldP spid="31752" grpId="0" animBg="1"/>
      <p:bldP spid="317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971550" y="80963"/>
            <a:ext cx="7200900" cy="7191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Impact"/>
              </a:rPr>
              <a:t>DIAGRAMAS DE VENN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0" y="849313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Los diagramas de Venn que se deben al filósofo inglés John Venn (1834-1883) sirven para representar conjuntos de manera gráfica mediante dibujos o diagramas que pueden ser círculos, rectángulos, triángulos o cualquier curva cerrada.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755650" y="4183063"/>
            <a:ext cx="2592388" cy="2449512"/>
          </a:xfrm>
          <a:prstGeom prst="rect">
            <a:avLst/>
          </a:prstGeom>
          <a:solidFill>
            <a:srgbClr val="F2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 rot="2545327">
            <a:off x="3492500" y="4652963"/>
            <a:ext cx="2519363" cy="1223962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18443" name="Freeform 11"/>
          <p:cNvSpPr>
            <a:spLocks/>
          </p:cNvSpPr>
          <p:nvPr/>
        </p:nvSpPr>
        <p:spPr bwMode="auto">
          <a:xfrm>
            <a:off x="5940425" y="3862388"/>
            <a:ext cx="2640013" cy="2590800"/>
          </a:xfrm>
          <a:custGeom>
            <a:avLst/>
            <a:gdLst>
              <a:gd name="T0" fmla="*/ 2147483647 w 1663"/>
              <a:gd name="T1" fmla="*/ 2147483647 h 1632"/>
              <a:gd name="T2" fmla="*/ 2147483647 w 1663"/>
              <a:gd name="T3" fmla="*/ 2147483647 h 1632"/>
              <a:gd name="T4" fmla="*/ 2147483647 w 1663"/>
              <a:gd name="T5" fmla="*/ 2147483647 h 1632"/>
              <a:gd name="T6" fmla="*/ 2147483647 w 1663"/>
              <a:gd name="T7" fmla="*/ 2147483647 h 1632"/>
              <a:gd name="T8" fmla="*/ 2147483647 w 1663"/>
              <a:gd name="T9" fmla="*/ 2147483647 h 1632"/>
              <a:gd name="T10" fmla="*/ 2147483647 w 1663"/>
              <a:gd name="T11" fmla="*/ 2147483647 h 1632"/>
              <a:gd name="T12" fmla="*/ 2147483647 w 1663"/>
              <a:gd name="T13" fmla="*/ 2147483647 h 1632"/>
              <a:gd name="T14" fmla="*/ 2147483647 w 1663"/>
              <a:gd name="T15" fmla="*/ 2147483647 h 1632"/>
              <a:gd name="T16" fmla="*/ 2147483647 w 1663"/>
              <a:gd name="T17" fmla="*/ 2147483647 h 1632"/>
              <a:gd name="T18" fmla="*/ 2147483647 w 1663"/>
              <a:gd name="T19" fmla="*/ 2147483647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63"/>
              <a:gd name="T31" fmla="*/ 0 h 1632"/>
              <a:gd name="T32" fmla="*/ 1663 w 1663"/>
              <a:gd name="T33" fmla="*/ 1632 h 16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63" h="1632">
                <a:moveTo>
                  <a:pt x="571" y="60"/>
                </a:moveTo>
                <a:cubicBezTo>
                  <a:pt x="716" y="20"/>
                  <a:pt x="812" y="216"/>
                  <a:pt x="902" y="207"/>
                </a:cubicBezTo>
                <a:cubicBezTo>
                  <a:pt x="992" y="198"/>
                  <a:pt x="997" y="0"/>
                  <a:pt x="1112" y="3"/>
                </a:cubicBezTo>
                <a:cubicBezTo>
                  <a:pt x="1227" y="6"/>
                  <a:pt x="1523" y="60"/>
                  <a:pt x="1593" y="227"/>
                </a:cubicBezTo>
                <a:cubicBezTo>
                  <a:pt x="1663" y="393"/>
                  <a:pt x="1603" y="782"/>
                  <a:pt x="1533" y="1006"/>
                </a:cubicBezTo>
                <a:cubicBezTo>
                  <a:pt x="1463" y="1229"/>
                  <a:pt x="1290" y="1530"/>
                  <a:pt x="1173" y="1563"/>
                </a:cubicBezTo>
                <a:cubicBezTo>
                  <a:pt x="1056" y="1596"/>
                  <a:pt x="970" y="1213"/>
                  <a:pt x="830" y="1203"/>
                </a:cubicBezTo>
                <a:cubicBezTo>
                  <a:pt x="690" y="1193"/>
                  <a:pt x="464" y="1632"/>
                  <a:pt x="331" y="1506"/>
                </a:cubicBezTo>
                <a:cubicBezTo>
                  <a:pt x="198" y="1380"/>
                  <a:pt x="0" y="689"/>
                  <a:pt x="30" y="449"/>
                </a:cubicBezTo>
                <a:cubicBezTo>
                  <a:pt x="61" y="208"/>
                  <a:pt x="421" y="68"/>
                  <a:pt x="571" y="60"/>
                </a:cubicBezTo>
                <a:close/>
              </a:path>
            </a:pathLst>
          </a:custGeom>
          <a:solidFill>
            <a:srgbClr val="E715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50825" y="4257675"/>
            <a:ext cx="57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543550" y="3968750"/>
            <a:ext cx="57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M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600450" y="3897313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T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900113" y="4221163"/>
            <a:ext cx="57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7.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700338" y="5984875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2.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835150" y="5624513"/>
            <a:ext cx="576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3.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555875" y="4221163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6.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116013" y="5984875"/>
            <a:ext cx="592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9.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4568825" y="4745038"/>
            <a:ext cx="569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rgbClr val="FFFF00"/>
                </a:solidFill>
                <a:latin typeface="Arial Black" pitchFamily="34" charset="0"/>
              </a:rPr>
              <a:t>a.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4013200" y="4849813"/>
            <a:ext cx="55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rgbClr val="FFFF00"/>
                </a:solidFill>
                <a:latin typeface="Arial Black" pitchFamily="34" charset="0"/>
              </a:rPr>
              <a:t>e.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573588" y="5318125"/>
            <a:ext cx="430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rgbClr val="FFFF00"/>
                </a:solidFill>
                <a:latin typeface="Arial Black" pitchFamily="34" charset="0"/>
              </a:rPr>
              <a:t>i.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4029075" y="4310063"/>
            <a:ext cx="539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rgbClr val="FFFF00"/>
                </a:solidFill>
                <a:latin typeface="Arial Black" pitchFamily="34" charset="0"/>
              </a:rPr>
              <a:t>o.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076825" y="5373688"/>
            <a:ext cx="647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rgbClr val="FFFF00"/>
                </a:solidFill>
                <a:latin typeface="Arial Black" pitchFamily="34" charset="0"/>
              </a:rPr>
              <a:t>u.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6372225" y="5229225"/>
            <a:ext cx="935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chemeClr val="bg1"/>
                </a:solidFill>
              </a:rPr>
              <a:t>(1,3)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7380288" y="5121275"/>
            <a:ext cx="9350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chemeClr val="bg1"/>
                </a:solidFill>
              </a:rPr>
              <a:t>(7,6)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6300788" y="4257675"/>
            <a:ext cx="9350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chemeClr val="bg1"/>
                </a:solidFill>
              </a:rPr>
              <a:t>(2,4)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7451725" y="4221163"/>
            <a:ext cx="9350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solidFill>
                  <a:schemeClr val="bg1"/>
                </a:solidFill>
              </a:rPr>
              <a:t>(5,8)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1908175" y="4508500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8.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1403350" y="4652963"/>
            <a:ext cx="611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4.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116013" y="5300663"/>
            <a:ext cx="592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1.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2627313" y="5229225"/>
            <a:ext cx="576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>
                <a:latin typeface="Arial Black" pitchFamily="34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94161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9" grpId="0"/>
      <p:bldP spid="18440" grpId="0" animBg="1"/>
      <p:bldP spid="18441" grpId="0" animBg="1"/>
      <p:bldP spid="18443" grpId="0" animBg="1"/>
      <p:bldP spid="18444" grpId="0"/>
      <p:bldP spid="18445" grpId="0"/>
      <p:bldP spid="18446" grpId="0"/>
      <p:bldP spid="18447" grpId="0"/>
      <p:bldP spid="18448" grpId="0"/>
      <p:bldP spid="18449" grpId="0"/>
      <p:bldP spid="18450" grpId="0"/>
      <p:bldP spid="18451" grpId="0"/>
      <p:bldP spid="18453" grpId="0"/>
      <p:bldP spid="18454" grpId="0"/>
      <p:bldP spid="18455" grpId="0"/>
      <p:bldP spid="18456" grpId="0"/>
      <p:bldP spid="18457" grpId="0"/>
      <p:bldP spid="18458" grpId="0"/>
      <p:bldP spid="18459" grpId="0"/>
      <p:bldP spid="18460" grpId="0"/>
      <p:bldP spid="18461" grpId="0"/>
      <p:bldP spid="18462" grpId="0"/>
      <p:bldP spid="18463" grpId="0"/>
      <p:bldP spid="18464" grpId="0"/>
      <p:bldP spid="184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15900" y="3465513"/>
            <a:ext cx="83534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 = </a:t>
            </a:r>
            <a:r>
              <a:rPr lang="es-ES" altLang="es-CO" b="1">
                <a:solidFill>
                  <a:srgbClr val="FF0000"/>
                </a:solidFill>
                <a:sym typeface="Symbol" pitchFamily="18" charset="2"/>
              </a:rPr>
              <a:t></a:t>
            </a:r>
            <a:r>
              <a:rPr lang="es-ES" altLang="es-CO" b="1">
                <a:sym typeface="Symbol" pitchFamily="18" charset="2"/>
              </a:rPr>
              <a:t> </a:t>
            </a:r>
            <a:r>
              <a:rPr lang="es-ES" altLang="es-CO" b="1"/>
              <a:t>o A = </a:t>
            </a:r>
            <a:r>
              <a:rPr lang="es-ES" altLang="es-CO" b="1">
                <a:solidFill>
                  <a:srgbClr val="E71505"/>
                </a:solidFill>
              </a:rPr>
              <a:t>{  }</a:t>
            </a:r>
            <a:r>
              <a:rPr lang="es-ES" altLang="es-CO" b="1"/>
              <a:t>  se lee: “A es el conjunto vacío”  o “A es el conjunto nulo “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971550" y="92075"/>
            <a:ext cx="7200900" cy="7191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50800" dir="2700000" algn="ctr" rotWithShape="0">
                    <a:srgbClr val="000000"/>
                  </a:outerShdw>
                </a:effectLst>
                <a:latin typeface="Impact"/>
              </a:rPr>
              <a:t>CONJUNTOS ESPECIALES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869950"/>
            <a:ext cx="41767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s-ES" altLang="es-CO" b="1" dirty="0" smtClean="0">
                <a:solidFill>
                  <a:srgbClr val="3333FF"/>
                </a:solidFill>
                <a:effectLst>
                  <a:outerShdw blurRad="50800" dist="50800" dir="2700000" sx="101000" sy="101000" algn="tl" rotWithShape="0">
                    <a:prstClr val="black">
                      <a:alpha val="40000"/>
                    </a:prstClr>
                  </a:outerShdw>
                </a:effectLst>
              </a:rPr>
              <a:t>CONJUNTO VACÍO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0" y="1376363"/>
            <a:ext cx="9144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sz="3000">
                <a:latin typeface="Snap ITC" pitchFamily="82" charset="0"/>
              </a:rPr>
              <a:t>Es un conjunto que no tiene elementos, también se le llama conjunto nulo. Generalmente se le representa por los símbolos: </a:t>
            </a:r>
            <a:r>
              <a:rPr lang="es-ES" altLang="es-CO" sz="3000">
                <a:solidFill>
                  <a:srgbClr val="FF0000"/>
                </a:solidFill>
                <a:latin typeface="Snap ITC" pitchFamily="82" charset="0"/>
                <a:sym typeface="Symbol" pitchFamily="18" charset="2"/>
              </a:rPr>
              <a:t></a:t>
            </a:r>
            <a:r>
              <a:rPr lang="es-ES" altLang="es-CO" sz="3000">
                <a:latin typeface="Snap ITC" pitchFamily="82" charset="0"/>
                <a:sym typeface="Symbol" pitchFamily="18" charset="2"/>
              </a:rPr>
              <a:t> </a:t>
            </a:r>
            <a:r>
              <a:rPr lang="es-ES" altLang="es-CO" sz="3000">
                <a:latin typeface="Snap ITC" pitchFamily="82" charset="0"/>
              </a:rPr>
              <a:t>o </a:t>
            </a:r>
            <a:r>
              <a:rPr lang="es-ES" altLang="es-CO" sz="3000">
                <a:solidFill>
                  <a:srgbClr val="E71505"/>
                </a:solidFill>
                <a:latin typeface="Snap ITC" pitchFamily="82" charset="0"/>
              </a:rPr>
              <a:t>{  }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44463" y="4565650"/>
            <a:ext cx="2411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Ejemplos: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87338" y="5246688"/>
            <a:ext cx="8569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M = {números mayores que 9 y menores que 5}</a:t>
            </a:r>
          </a:p>
        </p:txBody>
      </p:sp>
      <p:grpSp>
        <p:nvGrpSpPr>
          <p:cNvPr id="12298" name="1 Grupo"/>
          <p:cNvGrpSpPr>
            <a:grpSpLocks/>
          </p:cNvGrpSpPr>
          <p:nvPr/>
        </p:nvGrpSpPr>
        <p:grpSpPr bwMode="auto">
          <a:xfrm>
            <a:off x="2933700" y="5853113"/>
            <a:ext cx="3276600" cy="815975"/>
            <a:chOff x="2879576" y="5673365"/>
            <a:chExt cx="3276600" cy="815975"/>
          </a:xfrm>
        </p:grpSpPr>
        <p:sp>
          <p:nvSpPr>
            <p:cNvPr id="12297" name="Text Box 13"/>
            <p:cNvSpPr txBox="1">
              <a:spLocks noChangeArrowheads="1"/>
            </p:cNvSpPr>
            <p:nvPr/>
          </p:nvSpPr>
          <p:spPr bwMode="auto">
            <a:xfrm>
              <a:off x="2879576" y="5817828"/>
              <a:ext cx="32766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s-ES" altLang="es-CO" b="1"/>
                <a:t>P = { x /          }</a:t>
              </a:r>
            </a:p>
          </p:txBody>
        </p:sp>
        <p:graphicFrame>
          <p:nvGraphicFramePr>
            <p:cNvPr id="2" name="Object 14"/>
            <p:cNvGraphicFramePr>
              <a:graphicFrameLocks noChangeAspect="1"/>
            </p:cNvGraphicFramePr>
            <p:nvPr/>
          </p:nvGraphicFramePr>
          <p:xfrm>
            <a:off x="4463901" y="5673365"/>
            <a:ext cx="971550" cy="815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Equation" r:id="rId3" imgW="469696" imgH="393529" progId="Equation.DSMT4">
                    <p:embed/>
                  </p:oleObj>
                </mc:Choice>
                <mc:Fallback>
                  <p:oleObj name="Equation" r:id="rId3" imgW="469696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3901" y="5673365"/>
                          <a:ext cx="971550" cy="815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7773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60" grpId="0" animBg="1"/>
      <p:bldP spid="19461" grpId="0"/>
      <p:bldP spid="19462" grpId="0"/>
      <p:bldP spid="19466" grpId="0"/>
      <p:bldP spid="194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7950" y="296863"/>
            <a:ext cx="47513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CONJUNTO UNITARIO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7950" y="873125"/>
            <a:ext cx="86407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Es el conjunto que tiene un solo elemento.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7950" y="1520825"/>
            <a:ext cx="2268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Ejemplos: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179388" y="2852738"/>
            <a:ext cx="424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07950" y="2097088"/>
            <a:ext cx="3959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F = {x </a:t>
            </a:r>
            <a:r>
              <a:rPr lang="es-ES" altLang="es-CO" b="1" dirty="0" smtClean="0"/>
              <a:t>| </a:t>
            </a:r>
            <a:r>
              <a:rPr lang="es-ES" altLang="es-CO" b="1" dirty="0"/>
              <a:t>2x + 6 = 0}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030663" y="2097088"/>
            <a:ext cx="439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G = {x | x</a:t>
            </a:r>
            <a:r>
              <a:rPr lang="es-ES" altLang="es-CO" b="1" baseline="30000" dirty="0"/>
              <a:t>2</a:t>
            </a:r>
            <a:r>
              <a:rPr lang="es-ES" altLang="es-CO" b="1" dirty="0"/>
              <a:t> = 4 </a:t>
            </a:r>
            <a:r>
              <a:rPr lang="es-ES" altLang="es-CO" b="1" dirty="0">
                <a:sym typeface="Symbol" pitchFamily="18" charset="2"/>
              </a:rPr>
              <a:t> x &lt; 0}</a:t>
            </a:r>
            <a:endParaRPr lang="es-ES" altLang="es-CO" b="1" dirty="0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07950" y="2781300"/>
            <a:ext cx="41767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CONJUNTO FINITO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142875" y="3249613"/>
            <a:ext cx="87852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Es el conjunto con limitado número de elementos.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07950" y="4505325"/>
            <a:ext cx="2484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Ejemplos: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71438" y="5189538"/>
            <a:ext cx="9001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700" b="1"/>
              <a:t>E = {x | x es un número impar positivo menor que 10}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3095625" y="5913438"/>
            <a:ext cx="2952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N = {x | x</a:t>
            </a:r>
            <a:r>
              <a:rPr lang="es-ES" altLang="es-CO" b="1" baseline="30000" dirty="0"/>
              <a:t>2 </a:t>
            </a:r>
            <a:r>
              <a:rPr lang="es-ES" altLang="es-CO" b="1" baseline="30000" dirty="0" smtClean="0"/>
              <a:t> </a:t>
            </a:r>
            <a:r>
              <a:rPr lang="es-ES" altLang="es-CO" b="1" dirty="0" smtClean="0"/>
              <a:t>= </a:t>
            </a:r>
            <a:r>
              <a:rPr lang="es-ES" altLang="es-CO" b="1" dirty="0"/>
              <a:t>4}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3635375" y="2168525"/>
            <a:ext cx="360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279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/>
      <p:bldP spid="20489" grpId="0"/>
      <p:bldP spid="20490" grpId="0"/>
      <p:bldP spid="20494" grpId="0"/>
      <p:bldP spid="20496" grpId="0"/>
      <p:bldP spid="20497" grpId="0"/>
      <p:bldP spid="20498" grpId="0"/>
      <p:bldP spid="20499" grpId="0"/>
      <p:bldP spid="205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0421" y="41349"/>
            <a:ext cx="4751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>
                <a:solidFill>
                  <a:srgbClr val="3333FF"/>
                </a:solidFill>
              </a:rPr>
              <a:t>CONJUNTO INFINITO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5496" y="522362"/>
            <a:ext cx="8496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Es el conjunto con ilimitado número de elementos.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5496" y="1516137"/>
            <a:ext cx="2339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Ejemplos: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5496" y="2057474"/>
            <a:ext cx="31321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R = {x | x &lt; 6}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204146" y="2057474"/>
            <a:ext cx="586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S = {x | x es un número par}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" y="2852936"/>
            <a:ext cx="49323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>
                <a:solidFill>
                  <a:srgbClr val="3333FF"/>
                </a:solidFill>
              </a:rPr>
              <a:t>CONJUNTO UNIVERSAL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-1588" y="3412157"/>
            <a:ext cx="91455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Es un conjunto referencial que contiene a todos los elementos de una situación particular, generalmente se le representa por la letra </a:t>
            </a:r>
            <a:r>
              <a:rPr lang="es-ES" altLang="es-CO" sz="2800" b="1" dirty="0">
                <a:solidFill>
                  <a:srgbClr val="E71505"/>
                </a:solidFill>
              </a:rPr>
              <a:t>U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46" y="4797152"/>
            <a:ext cx="21605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908621" y="4800327"/>
            <a:ext cx="7127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El universo o conjunto universal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059113" y="2204195"/>
            <a:ext cx="3603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,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46" y="5233714"/>
            <a:ext cx="88566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de todos los números es el conjunto de los NÚMEROS COMPLEJOS</a:t>
            </a:r>
            <a:r>
              <a:rPr lang="es-ES" altLang="es-CO" b="1" dirty="0" smtClean="0"/>
              <a:t>.</a:t>
            </a:r>
            <a:endParaRPr lang="es-ES" altLang="es-CO" sz="1800" dirty="0"/>
          </a:p>
        </p:txBody>
      </p:sp>
    </p:spTree>
    <p:extLst>
      <p:ext uri="{BB962C8B-B14F-4D97-AF65-F5344CB8AC3E}">
        <p14:creationId xmlns:p14="http://schemas.microsoft.com/office/powerpoint/2010/main" val="232100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  <p:bldP spid="21512" grpId="0"/>
      <p:bldP spid="21513" grpId="0"/>
      <p:bldP spid="21514" grpId="0"/>
      <p:bldP spid="21515" grpId="0"/>
      <p:bldP spid="21516" grpId="0"/>
      <p:bldP spid="21518" grpId="0"/>
      <p:bldP spid="21519" grpId="0"/>
      <p:bldP spid="21520" grpId="0"/>
      <p:bldP spid="215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971550" y="152400"/>
            <a:ext cx="72009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Impact"/>
              </a:rPr>
              <a:t>RELACIONES ENTRE CONJUNTOS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9388" y="944563"/>
            <a:ext cx="2771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INCLUSIÓN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42875" y="1520825"/>
            <a:ext cx="88931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Un conjunto A esta incluido en otro conjunto B ,sí y sólo sí, todo elemento de A es también elemento de B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44463" y="2838450"/>
            <a:ext cx="26273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NOTACIÓN :</a:t>
            </a: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484438" y="2852738"/>
          <a:ext cx="11525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3" imgW="431613" imgH="165028" progId="Equation.DSMT4">
                  <p:embed/>
                </p:oleObj>
              </mc:Choice>
              <mc:Fallback>
                <p:oleObj name="Equation" r:id="rId3" imgW="431613" imgH="1650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852738"/>
                        <a:ext cx="115252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79388" y="3284538"/>
            <a:ext cx="86423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Se lee : A esta incluido en B, A es subconjunto de B, A esta contenido en B , A es parte de B.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07950" y="4292600"/>
            <a:ext cx="550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REPRESENTACIÓN GRÁFICA :</a:t>
            </a: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987675" y="4976813"/>
            <a:ext cx="3960813" cy="1728787"/>
          </a:xfrm>
          <a:prstGeom prst="rect">
            <a:avLst/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3779838" y="5408613"/>
            <a:ext cx="2305050" cy="7207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555875" y="5049838"/>
            <a:ext cx="50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>
                <a:solidFill>
                  <a:srgbClr val="E71505"/>
                </a:solidFill>
              </a:rPr>
              <a:t>B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867400" y="5192713"/>
            <a:ext cx="50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>
                <a:solidFill>
                  <a:srgbClr val="FFFF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3568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  <p:bldP spid="22534" grpId="0"/>
      <p:bldP spid="22535" grpId="0"/>
      <p:bldP spid="22539" grpId="0"/>
      <p:bldP spid="22541" grpId="0"/>
      <p:bldP spid="22542" grpId="0" animBg="1"/>
      <p:bldP spid="22543" grpId="0" animBg="1"/>
      <p:bldP spid="22545" grpId="0"/>
      <p:bldP spid="225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42875" y="152400"/>
            <a:ext cx="3025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PROPIEDADES: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07950" y="785813"/>
            <a:ext cx="76676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I ) Todo conjunto está incluido en si mismo.   </a:t>
            </a: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7667625" y="812800"/>
          <a:ext cx="12207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4" imgW="457002" imgH="165028" progId="Equation.DSMT4">
                  <p:embed/>
                </p:oleObj>
              </mc:Choice>
              <mc:Fallback>
                <p:oleObj name="Equation" r:id="rId4" imgW="457002" imgH="1650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812800"/>
                        <a:ext cx="1220788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07950" y="1520825"/>
            <a:ext cx="9036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II ) El conjunto vacío se considera incluido en cualquier conjunto.   </a:t>
            </a:r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671888" y="1952625"/>
          <a:ext cx="111918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Equation" r:id="rId6" imgW="418918" imgH="203112" progId="Equation.DSMT4">
                  <p:embed/>
                </p:oleObj>
              </mc:Choice>
              <mc:Fallback>
                <p:oleObj name="Equation" r:id="rId6" imgW="418918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1952625"/>
                        <a:ext cx="111918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42875" y="2676525"/>
            <a:ext cx="88931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III ) A está incluido en B (           ) equivale a decir que B incluye a A (            )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4427538" y="2747963"/>
          <a:ext cx="11525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Equation" r:id="rId8" imgW="431613" imgH="165028" progId="Equation.DSMT4">
                  <p:embed/>
                </p:oleObj>
              </mc:Choice>
              <mc:Fallback>
                <p:oleObj name="Equation" r:id="rId8" imgW="431613" imgH="1650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747963"/>
                        <a:ext cx="115252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3419475" y="3216275"/>
          <a:ext cx="1152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10" imgW="444114" imgH="164957" progId="Equation.DSMT4">
                  <p:embed/>
                </p:oleObj>
              </mc:Choice>
              <mc:Fallback>
                <p:oleObj name="Equation" r:id="rId10" imgW="444114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216275"/>
                        <a:ext cx="11525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07950" y="3913188"/>
            <a:ext cx="889317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IV ) Si A no está incluido en B o A no es subconjunto de B significa que por lo menos un elemento de A no pertenece a B. (            )</a:t>
            </a:r>
          </a:p>
        </p:txBody>
      </p:sp>
      <p:graphicFrame>
        <p:nvGraphicFramePr>
          <p:cNvPr id="23566" name="Object 14"/>
          <p:cNvGraphicFramePr>
            <a:graphicFrameLocks noChangeAspect="1"/>
          </p:cNvGraphicFramePr>
          <p:nvPr/>
        </p:nvGraphicFramePr>
        <p:xfrm>
          <a:off x="6011863" y="4886325"/>
          <a:ext cx="10080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Equation" r:id="rId12" imgW="431425" imgH="177646" progId="Equation.DSMT4">
                  <p:embed/>
                </p:oleObj>
              </mc:Choice>
              <mc:Fallback>
                <p:oleObj name="Equation" r:id="rId12" imgW="431425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886325"/>
                        <a:ext cx="10080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7705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06363" y="5538788"/>
            <a:ext cx="8353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V ) Simbólicamente: </a:t>
            </a:r>
          </a:p>
        </p:txBody>
      </p:sp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3743325" y="5610225"/>
          <a:ext cx="40322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Equation" r:id="rId14" imgW="1688367" imgH="177723" progId="Equation.DSMT4">
                  <p:embed/>
                </p:oleObj>
              </mc:Choice>
              <mc:Fallback>
                <p:oleObj name="Equation" r:id="rId14" imgW="1688367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5" y="5610225"/>
                        <a:ext cx="40322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69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32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  <p:bldP spid="23560" grpId="0"/>
      <p:bldP spid="23562" grpId="0"/>
      <p:bldP spid="23565" grpId="0"/>
      <p:bldP spid="235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4" name="Oval 18"/>
          <p:cNvSpPr>
            <a:spLocks noChangeArrowheads="1"/>
          </p:cNvSpPr>
          <p:nvPr/>
        </p:nvSpPr>
        <p:spPr bwMode="auto">
          <a:xfrm rot="3401676">
            <a:off x="1670050" y="4403726"/>
            <a:ext cx="1258887" cy="171291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755650" y="2168525"/>
            <a:ext cx="7488238" cy="612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07950" y="149225"/>
            <a:ext cx="6048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CONJUNTOS COMPARABLES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79388" y="657225"/>
            <a:ext cx="86058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Un conjunto A es COMPARABLE con otro conjunto B si entre dichos conjuntos existe  una relación de inclusión.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774700" y="2189163"/>
            <a:ext cx="7596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 es comparable con B </a:t>
            </a:r>
            <a:r>
              <a:rPr lang="es-ES" altLang="es-CO" sz="2800" b="1">
                <a:sym typeface="Symbol" pitchFamily="18" charset="2"/>
              </a:rPr>
              <a:t> </a:t>
            </a:r>
            <a:r>
              <a:rPr lang="es-ES" altLang="es-CO" sz="2800" b="1">
                <a:sym typeface="MT Symbol"/>
              </a:rPr>
              <a:t>A </a:t>
            </a:r>
            <a:r>
              <a:rPr lang="es-ES" altLang="es-CO" sz="2800" b="1">
                <a:sym typeface="Symbol" pitchFamily="18" charset="2"/>
              </a:rPr>
              <a:t> </a:t>
            </a:r>
            <a:r>
              <a:rPr lang="es-ES" altLang="es-CO" sz="2800" b="1">
                <a:sym typeface="MT Symbol"/>
              </a:rPr>
              <a:t>B </a:t>
            </a:r>
            <a:r>
              <a:rPr lang="es-ES" altLang="es-CO" sz="2800" b="1">
                <a:sym typeface="Symbol" pitchFamily="18" charset="2"/>
              </a:rPr>
              <a:t> </a:t>
            </a:r>
            <a:r>
              <a:rPr lang="es-ES" altLang="es-CO" sz="2800" b="1">
                <a:sym typeface="MT Symbol"/>
              </a:rPr>
              <a:t>B </a:t>
            </a:r>
            <a:r>
              <a:rPr lang="es-ES" altLang="es-CO" sz="2800" b="1">
                <a:sym typeface="Symbol" pitchFamily="18" charset="2"/>
              </a:rPr>
              <a:t> </a:t>
            </a:r>
            <a:r>
              <a:rPr lang="es-ES" altLang="es-CO" sz="2800" b="1">
                <a:sym typeface="MT Symbol"/>
              </a:rPr>
              <a:t>A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07950" y="2960688"/>
            <a:ext cx="2052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087563" y="2960688"/>
            <a:ext cx="4643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A={1, 2, 3, 4, 5}  y  B={2, 4}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187450" y="3897313"/>
            <a:ext cx="2989263" cy="2232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476375" y="4113213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1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763713" y="5300663"/>
            <a:ext cx="5762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2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3419475" y="5084763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3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2447925" y="4689475"/>
            <a:ext cx="57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4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095625" y="4076700"/>
            <a:ext cx="57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5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84213" y="3860800"/>
            <a:ext cx="396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2771775" y="5481638"/>
            <a:ext cx="396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4500563" y="4041775"/>
            <a:ext cx="37798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i="1"/>
              <a:t>Observa que B está incluido en A ,por lo tanto Ay B son COMPARABLES </a:t>
            </a:r>
          </a:p>
        </p:txBody>
      </p:sp>
    </p:spTree>
    <p:extLst>
      <p:ext uri="{BB962C8B-B14F-4D97-AF65-F5344CB8AC3E}">
        <p14:creationId xmlns:p14="http://schemas.microsoft.com/office/powerpoint/2010/main" val="254823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4" grpId="0" animBg="1"/>
      <p:bldP spid="45064" grpId="0" animBg="1"/>
      <p:bldP spid="45061" grpId="0"/>
      <p:bldP spid="45062" grpId="0"/>
      <p:bldP spid="45063" grpId="0"/>
      <p:bldP spid="45065" grpId="0"/>
      <p:bldP spid="45066" grpId="0"/>
      <p:bldP spid="45067" grpId="0" animBg="1"/>
      <p:bldP spid="45068" grpId="0"/>
      <p:bldP spid="45069" grpId="0"/>
      <p:bldP spid="45070" grpId="0"/>
      <p:bldP spid="45071" grpId="0"/>
      <p:bldP spid="45072" grpId="0"/>
      <p:bldP spid="45073" grpId="0"/>
      <p:bldP spid="45075" grpId="0"/>
      <p:bldP spid="450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7950" y="149225"/>
            <a:ext cx="6048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IGUALDAD DE CONJUNTOS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7950" y="728663"/>
            <a:ext cx="85693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Dos conjuntos son iguales si tienen los mismos elementos.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07950" y="1685925"/>
            <a:ext cx="190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809625" y="2370138"/>
            <a:ext cx="7524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 = {x | x</a:t>
            </a:r>
            <a:r>
              <a:rPr lang="es-ES" altLang="es-CO" sz="2800" b="1" baseline="30000"/>
              <a:t>2 </a:t>
            </a:r>
            <a:r>
              <a:rPr lang="es-ES" altLang="es-CO" sz="2800" b="1"/>
              <a:t>= 9 }    y  B = {x | (x – 3)(x + 3) =0 }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36613" y="3213100"/>
            <a:ext cx="74707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Resolviendo la ecuación de cada conjunto se obtiene en ambos casos que x es igual a 3 o -3, es decir : A = {-3, 3}  y  B = {-3, 3} por lo tanto A = B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66725" y="5508625"/>
            <a:ext cx="32051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Simbólicamente :</a:t>
            </a:r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4140200" y="5543550"/>
          <a:ext cx="4537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3" imgW="1790700" imgH="203200" progId="Equation.DSMT4">
                  <p:embed/>
                </p:oleObj>
              </mc:Choice>
              <mc:Fallback>
                <p:oleObj name="Equation" r:id="rId3" imgW="17907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543550"/>
                        <a:ext cx="4537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33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4" grpId="0"/>
      <p:bldP spid="24585" grpId="0"/>
      <p:bldP spid="24586" grpId="0"/>
      <p:bldP spid="245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07950" y="152400"/>
            <a:ext cx="5184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CONJUNTOS DISJUNTOS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07950" y="790575"/>
            <a:ext cx="84248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Dos conjuntos son disjuntos cuando no tienen elementos comunes.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42875" y="2189163"/>
            <a:ext cx="55086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REPRESENTACIÓN GRÁFICA :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84213" y="3429000"/>
            <a:ext cx="2232025" cy="1944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3348038" y="3465513"/>
            <a:ext cx="1871662" cy="2016125"/>
          </a:xfrm>
          <a:prstGeom prst="ellipse">
            <a:avLst/>
          </a:prstGeom>
          <a:solidFill>
            <a:srgbClr val="35F34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50825" y="3429000"/>
            <a:ext cx="647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203575" y="3357563"/>
            <a:ext cx="647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547813" y="4545013"/>
            <a:ext cx="287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1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042988" y="3681413"/>
            <a:ext cx="43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7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900113" y="4365625"/>
            <a:ext cx="43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5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979613" y="4365625"/>
            <a:ext cx="4333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3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1763713" y="3716338"/>
            <a:ext cx="3603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9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563938" y="4365625"/>
            <a:ext cx="35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2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995738" y="3681413"/>
            <a:ext cx="3587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4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4103688" y="4760913"/>
            <a:ext cx="3587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8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4572000" y="4184650"/>
            <a:ext cx="35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6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364163" y="3970338"/>
            <a:ext cx="9366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6000">
                <a:sym typeface="Symbol" pitchFamily="18" charset="2"/>
              </a:rPr>
              <a:t>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364163" y="3213100"/>
            <a:ext cx="863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6000">
                <a:sym typeface="Symbol" pitchFamily="18" charset="2"/>
              </a:rPr>
              <a:t>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364163" y="4725988"/>
            <a:ext cx="7191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6000">
                <a:sym typeface="Symbol" pitchFamily="18" charset="2"/>
              </a:rPr>
              <a:t>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5976938" y="3465513"/>
            <a:ext cx="305911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000" b="1" i="1"/>
              <a:t>Como puedes observar los conjuntos A y B no tienen elementos comunes, por lo tanto son CONJUNTOS DISJUNTOS</a:t>
            </a:r>
          </a:p>
        </p:txBody>
      </p:sp>
    </p:spTree>
    <p:extLst>
      <p:ext uri="{BB962C8B-B14F-4D97-AF65-F5344CB8AC3E}">
        <p14:creationId xmlns:p14="http://schemas.microsoft.com/office/powerpoint/2010/main" val="5213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  <p:bldP spid="25607" grpId="0"/>
      <p:bldP spid="25608" grpId="0" animBg="1"/>
      <p:bldP spid="25610" grpId="0" animBg="1"/>
      <p:bldP spid="25611" grpId="0"/>
      <p:bldP spid="25612" grpId="0"/>
      <p:bldP spid="25613" grpId="0"/>
      <p:bldP spid="25614" grpId="0"/>
      <p:bldP spid="25615" grpId="0"/>
      <p:bldP spid="25616" grpId="0"/>
      <p:bldP spid="25617" grpId="0"/>
      <p:bldP spid="25618" grpId="0"/>
      <p:bldP spid="25619" grpId="0"/>
      <p:bldP spid="25620" grpId="0"/>
      <p:bldP spid="25621" grpId="0"/>
      <p:bldP spid="25623" grpId="0"/>
      <p:bldP spid="25624" grpId="0"/>
      <p:bldP spid="25625" grpId="0"/>
      <p:bldP spid="256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44463" y="149225"/>
            <a:ext cx="59404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CONJUNTO DE CONJUNTOS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06363" y="657225"/>
            <a:ext cx="8569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Es un conjunto cuyos elementos son conjuntos.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7950" y="1196975"/>
            <a:ext cx="2087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141538" y="1901825"/>
            <a:ext cx="486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F = {{a}, {b}, {a, b}, {a, b, c}}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44463" y="2698750"/>
            <a:ext cx="88201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Observa que los elementos del conjunto F también son conjuntos.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42875" y="3752850"/>
            <a:ext cx="8893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{a} es un elemento del conjunto F entonces {a}    F  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8172450" y="3860800"/>
          <a:ext cx="3603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50" y="3860800"/>
                        <a:ext cx="3603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971550" y="4494213"/>
            <a:ext cx="5905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¿ Es correcto decir que {b}      F ?</a:t>
            </a:r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5688013" y="4602163"/>
          <a:ext cx="4333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5" imgW="152202" imgH="126835" progId="Equation.DSMT4">
                  <p:embed/>
                </p:oleObj>
              </mc:Choice>
              <mc:Fallback>
                <p:oleObj name="Equation" r:id="rId5" imgW="152202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8013" y="4602163"/>
                        <a:ext cx="43338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7056438" y="4494213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/>
              <a:t>NO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006475" y="5470525"/>
            <a:ext cx="78136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Porque {b} es un elemento del conjunto F ,lo correcto es {b}    F  </a:t>
            </a:r>
          </a:p>
        </p:txBody>
      </p:sp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3635375" y="5975350"/>
          <a:ext cx="3603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7" imgW="126725" imgH="126725" progId="Equation.DSMT4">
                  <p:embed/>
                </p:oleObj>
              </mc:Choice>
              <mc:Fallback>
                <p:oleObj name="Equation" r:id="rId7" imgW="126725" imgH="126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975350"/>
                        <a:ext cx="3603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4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  <p:bldP spid="27655" grpId="0"/>
      <p:bldP spid="27656" grpId="0"/>
      <p:bldP spid="27657" grpId="0"/>
      <p:bldP spid="27658" grpId="0"/>
      <p:bldP spid="27661" grpId="0"/>
      <p:bldP spid="27663" grpId="0"/>
      <p:bldP spid="27663" grpId="1"/>
      <p:bldP spid="276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547813" y="333375"/>
            <a:ext cx="604837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88900" dir="2700000" sx="102000" sy="102000" algn="tl" rotWithShape="0">
                    <a:srgbClr val="000000"/>
                  </a:outerShdw>
                </a:effectLst>
                <a:latin typeface="Impact"/>
              </a:rPr>
              <a:t>CONJUNTOS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66725" y="1249363"/>
            <a:ext cx="8208963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4000" b="1"/>
              <a:t>En matemáticas el concepto de conjunto es considerado primitivo y no se da una definición de éste, por lo tanto la palabra CONJUNTO debe aceptarse lógicamente como un término no definido.</a:t>
            </a:r>
          </a:p>
        </p:txBody>
      </p:sp>
    </p:spTree>
    <p:extLst>
      <p:ext uri="{BB962C8B-B14F-4D97-AF65-F5344CB8AC3E}">
        <p14:creationId xmlns:p14="http://schemas.microsoft.com/office/powerpoint/2010/main" val="549657466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44463" y="149225"/>
            <a:ext cx="5040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CONJUNTO POTENCIA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42875" y="728663"/>
            <a:ext cx="85693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El conjunto potencia de un conjunto A denotado por P(A) o Pot(A) es el conjunto formado por todos los subconjuntos de A.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07950" y="2205038"/>
            <a:ext cx="55086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  <a:r>
              <a:rPr lang="es-ES" altLang="es-CO" sz="2800"/>
              <a:t> </a:t>
            </a:r>
            <a:r>
              <a:rPr lang="es-ES" altLang="es-CO" sz="2800" b="1"/>
              <a:t>Sea A = {m, n, p}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14300" y="2816225"/>
            <a:ext cx="485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Los subconjuntos de A son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179388" y="3284538"/>
            <a:ext cx="874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{m},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879475" y="3284538"/>
            <a:ext cx="776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{n},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1492250" y="3284538"/>
            <a:ext cx="776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{p},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136775" y="3284538"/>
            <a:ext cx="1300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{m, n},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4322763" y="3270250"/>
            <a:ext cx="1201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{n, p},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3216275" y="3270250"/>
            <a:ext cx="1300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{m, p},</a:t>
            </a: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5292725" y="3270250"/>
            <a:ext cx="1719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{m, n, p},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6975475" y="3284538"/>
            <a:ext cx="476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s-CO" sz="2800" b="1"/>
              <a:t>Φ</a:t>
            </a:r>
            <a:endParaRPr lang="es-ES" altLang="es-CO" sz="2800" b="1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06363" y="4005263"/>
            <a:ext cx="8353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Entonces el conjunto potencia de A es: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3975" y="4670425"/>
            <a:ext cx="90360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P(A) = {{m}, {n}, {p},{m, n}, {m, p}, {n, p},{m, n, p</a:t>
            </a:r>
            <a:r>
              <a:rPr lang="es-ES" altLang="es-CO" sz="2800" b="1" dirty="0" smtClean="0"/>
              <a:t>}, </a:t>
            </a:r>
            <a:r>
              <a:rPr lang="el-GR" altLang="es-CO" sz="2800" b="1" dirty="0" smtClean="0"/>
              <a:t>Φ</a:t>
            </a:r>
            <a:r>
              <a:rPr lang="es-ES" altLang="es-CO" sz="2800" b="1" dirty="0"/>
              <a:t>}</a:t>
            </a:r>
            <a:endParaRPr lang="el-GR" altLang="es-CO" sz="2800" b="1" dirty="0"/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171575" y="5445224"/>
            <a:ext cx="68008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>
                <a:latin typeface="Arial Narrow" pitchFamily="34" charset="0"/>
              </a:rPr>
              <a:t>¿CUÁNTOS ELEMENTOS TIENE EL CONJUNTO POTENCIA DE </a:t>
            </a:r>
            <a:r>
              <a:rPr lang="es-ES" altLang="es-CO" sz="2800" b="1" dirty="0">
                <a:solidFill>
                  <a:srgbClr val="FF0000"/>
                </a:solidFill>
                <a:latin typeface="Arial Narrow" pitchFamily="34" charset="0"/>
              </a:rPr>
              <a:t>A</a:t>
            </a:r>
            <a:r>
              <a:rPr lang="es-ES" altLang="es-CO" sz="2800" b="1" dirty="0">
                <a:latin typeface="Arial Narrow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4490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2" grpId="0"/>
      <p:bldP spid="26634" grpId="0"/>
      <p:bldP spid="26638" grpId="0"/>
      <p:bldP spid="26639" grpId="0"/>
      <p:bldP spid="26640" grpId="0"/>
      <p:bldP spid="26642" grpId="0"/>
      <p:bldP spid="26643" grpId="0"/>
      <p:bldP spid="26644" grpId="0"/>
      <p:bldP spid="26646" grpId="0"/>
      <p:bldP spid="26648" grpId="0"/>
      <p:bldP spid="26649" grpId="0"/>
      <p:bldP spid="26650" grpId="0"/>
      <p:bldP spid="266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79388" y="152400"/>
            <a:ext cx="84264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Observa que el conjunto A tiene 3 elementos y su conjunto potencia osea P(A) tiene 8 elementos.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07950" y="1665288"/>
            <a:ext cx="3313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PROPIEDAD: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7950" y="2241550"/>
            <a:ext cx="87852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Dado un conjunto A cuyo número de elementos es n , entonces el número de elementos de su conjunto potencia es </a:t>
            </a:r>
            <a:r>
              <a:rPr lang="es-ES" altLang="es-CO" sz="2800" b="1" dirty="0">
                <a:solidFill>
                  <a:srgbClr val="E71505"/>
                </a:solidFill>
              </a:rPr>
              <a:t>2</a:t>
            </a:r>
            <a:r>
              <a:rPr lang="es-ES" altLang="es-CO" sz="2800" b="1" baseline="30000" dirty="0">
                <a:solidFill>
                  <a:srgbClr val="E71505"/>
                </a:solidFill>
              </a:rPr>
              <a:t>n</a:t>
            </a:r>
            <a:r>
              <a:rPr lang="es-ES" altLang="es-CO" sz="2800" b="1" dirty="0">
                <a:solidFill>
                  <a:srgbClr val="E71505"/>
                </a:solidFill>
              </a:rPr>
              <a:t>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2875" y="3702050"/>
            <a:ext cx="2447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25413" y="4365625"/>
            <a:ext cx="88931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500" b="1"/>
              <a:t>Dado el conjunto B ={x | x es un número par y 5 &lt; x &lt; 15}. Determinar el cardinal de P(B).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987675" y="5408613"/>
            <a:ext cx="2592388" cy="5746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059113" y="5445125"/>
            <a:ext cx="2449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i="1"/>
              <a:t>RESPUESTA</a:t>
            </a:r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323850" y="441325"/>
            <a:ext cx="4968230" cy="3384550"/>
          </a:xfrm>
          <a:prstGeom prst="wedgeRoundRectCallout">
            <a:avLst>
              <a:gd name="adj1" fmla="val 50931"/>
              <a:gd name="adj2" fmla="val 107130"/>
              <a:gd name="adj3" fmla="val 16667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719138" y="551656"/>
            <a:ext cx="4140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>
                <a:solidFill>
                  <a:schemeClr val="bg1"/>
                </a:solidFill>
              </a:rPr>
              <a:t>Si 5 &lt; x &lt; 15 y es un número par entonces B= {6, 8, 10, 12, 14}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39552" y="1924844"/>
            <a:ext cx="460851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>
                <a:solidFill>
                  <a:schemeClr val="bg1"/>
                </a:solidFill>
              </a:rPr>
              <a:t>Observa que el conjunto B tiene 5 elementos entonces: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94593" y="3178830"/>
            <a:ext cx="47892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err="1">
                <a:solidFill>
                  <a:schemeClr val="bg1"/>
                </a:solidFill>
              </a:rPr>
              <a:t>Card</a:t>
            </a:r>
            <a:r>
              <a:rPr lang="es-ES" altLang="es-CO" sz="2800" b="1" dirty="0">
                <a:solidFill>
                  <a:schemeClr val="bg1"/>
                </a:solidFill>
              </a:rPr>
              <a:t> P(B</a:t>
            </a:r>
            <a:r>
              <a:rPr lang="es-ES" altLang="es-CO" sz="2800" b="1" dirty="0" smtClean="0">
                <a:solidFill>
                  <a:schemeClr val="bg1"/>
                </a:solidFill>
              </a:rPr>
              <a:t>) = n </a:t>
            </a:r>
            <a:r>
              <a:rPr lang="es-ES" altLang="es-CO" sz="2800" b="1" dirty="0">
                <a:solidFill>
                  <a:schemeClr val="bg1"/>
                </a:solidFill>
              </a:rPr>
              <a:t>P(B</a:t>
            </a:r>
            <a:r>
              <a:rPr lang="es-ES" altLang="es-CO" sz="2800" b="1" dirty="0" smtClean="0">
                <a:solidFill>
                  <a:schemeClr val="bg1"/>
                </a:solidFill>
              </a:rPr>
              <a:t>) = 2</a:t>
            </a:r>
            <a:r>
              <a:rPr lang="es-ES" altLang="es-CO" sz="2800" b="1" baseline="30000" dirty="0" smtClean="0">
                <a:solidFill>
                  <a:schemeClr val="bg1"/>
                </a:solidFill>
              </a:rPr>
              <a:t>5 </a:t>
            </a:r>
            <a:r>
              <a:rPr lang="es-ES" altLang="es-CO" sz="2800" b="1" dirty="0" smtClean="0">
                <a:solidFill>
                  <a:schemeClr val="bg1"/>
                </a:solidFill>
              </a:rPr>
              <a:t>= 32</a:t>
            </a:r>
            <a:endParaRPr lang="es-ES" alt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5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6" presetID="35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/>
      <p:bldP spid="28679" grpId="0"/>
      <p:bldP spid="28680" grpId="0"/>
      <p:bldP spid="28681" grpId="0"/>
      <p:bldP spid="28682" grpId="0" animBg="1"/>
      <p:bldP spid="28682" grpId="1" animBg="1"/>
      <p:bldP spid="28683" grpId="0"/>
      <p:bldP spid="28683" grpId="1"/>
      <p:bldP spid="28684" grpId="0" animBg="1"/>
      <p:bldP spid="28684" grpId="1" animBg="1"/>
      <p:bldP spid="28685" grpId="0"/>
      <p:bldP spid="28685" grpId="1"/>
      <p:bldP spid="28686" grpId="0"/>
      <p:bldP spid="28686" grpId="1"/>
      <p:bldP spid="28688" grpId="0"/>
      <p:bldP spid="2868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75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61440"/>
              </p:ext>
            </p:extLst>
          </p:nvPr>
        </p:nvGraphicFramePr>
        <p:xfrm>
          <a:off x="395288" y="873125"/>
          <a:ext cx="8389937" cy="574675"/>
        </p:xfrm>
        <a:graphic>
          <a:graphicData uri="http://schemas.openxmlformats.org/drawingml/2006/table">
            <a:tbl>
              <a:tblPr/>
              <a:tblGrid>
                <a:gridCol w="8389937"/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Números Naturales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(N)      N = {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2, 3, 4, 5, ....}</a:t>
                      </a:r>
                    </a:p>
                  </a:txBody>
                  <a:tcPr marL="90000" marR="90000" marT="46800" marB="46800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073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692533"/>
              </p:ext>
            </p:extLst>
          </p:nvPr>
        </p:nvGraphicFramePr>
        <p:xfrm>
          <a:off x="395288" y="1592263"/>
          <a:ext cx="8389937" cy="576262"/>
        </p:xfrm>
        <a:graphic>
          <a:graphicData uri="http://schemas.openxmlformats.org/drawingml/2006/table">
            <a:tbl>
              <a:tblPr/>
              <a:tblGrid>
                <a:gridCol w="8389937"/>
              </a:tblGrid>
              <a:tr h="576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Números Enteros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(Z)      Z = {...,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 -1, 0, 1, 2, ....}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085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65510"/>
              </p:ext>
            </p:extLst>
          </p:nvPr>
        </p:nvGraphicFramePr>
        <p:xfrm>
          <a:off x="395288" y="2312988"/>
          <a:ext cx="8389937" cy="1116012"/>
        </p:xfrm>
        <a:graphic>
          <a:graphicData uri="http://schemas.openxmlformats.org/drawingml/2006/table">
            <a:tbl>
              <a:tblPr/>
              <a:tblGrid>
                <a:gridCol w="8389937"/>
              </a:tblGrid>
              <a:tr h="1116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Números Racionales (Q)                                              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 = {...,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 -1,     ,0,   ,    , 1,    , 2, ....}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116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8118"/>
              </p:ext>
            </p:extLst>
          </p:nvPr>
        </p:nvGraphicFramePr>
        <p:xfrm>
          <a:off x="395288" y="3571875"/>
          <a:ext cx="8389937" cy="517618"/>
        </p:xfrm>
        <a:graphic>
          <a:graphicData uri="http://schemas.openxmlformats.org/drawingml/2006/table">
            <a:tbl>
              <a:tblPr/>
              <a:tblGrid>
                <a:gridCol w="8389937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Números Irracionales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(I)    I = {...,              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,....}</a:t>
                      </a:r>
                    </a:p>
                  </a:txBody>
                  <a:tcPr marT="45449" marB="45449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098" name="Object 66"/>
          <p:cNvGraphicFramePr>
            <a:graphicFrameLocks noChangeAspect="1"/>
          </p:cNvGraphicFramePr>
          <p:nvPr/>
        </p:nvGraphicFramePr>
        <p:xfrm>
          <a:off x="5903913" y="3608388"/>
          <a:ext cx="15843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Equation" r:id="rId3" imgW="698500" imgH="241300" progId="Equation.DSMT4">
                  <p:embed/>
                </p:oleObj>
              </mc:Choice>
              <mc:Fallback>
                <p:oleObj name="Equation" r:id="rId3" imgW="698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913" y="3608388"/>
                        <a:ext cx="158432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09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89812"/>
              </p:ext>
            </p:extLst>
          </p:nvPr>
        </p:nvGraphicFramePr>
        <p:xfrm>
          <a:off x="395288" y="4256088"/>
          <a:ext cx="8389937" cy="1116012"/>
        </p:xfrm>
        <a:graphic>
          <a:graphicData uri="http://schemas.openxmlformats.org/drawingml/2006/table">
            <a:tbl>
              <a:tblPr/>
              <a:tblGrid>
                <a:gridCol w="8389937"/>
              </a:tblGrid>
              <a:tr h="1116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Números Reales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(R)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 = {...,-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2,-1,0,1,             ,2,3,....}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107" name="Object 75"/>
          <p:cNvGraphicFramePr>
            <a:graphicFrameLocks noChangeAspect="1"/>
          </p:cNvGraphicFramePr>
          <p:nvPr/>
        </p:nvGraphicFramePr>
        <p:xfrm>
          <a:off x="3024188" y="4797425"/>
          <a:ext cx="13335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" name="Equation" r:id="rId5" imgW="545863" imgH="241195" progId="Equation.DSMT4">
                  <p:embed/>
                </p:oleObj>
              </mc:Choice>
              <mc:Fallback>
                <p:oleObj name="Equation" r:id="rId5" imgW="54586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4797425"/>
                        <a:ext cx="13335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10" name="Object 78"/>
          <p:cNvGraphicFramePr>
            <a:graphicFrameLocks noChangeAspect="1"/>
          </p:cNvGraphicFramePr>
          <p:nvPr/>
        </p:nvGraphicFramePr>
        <p:xfrm>
          <a:off x="2492375" y="2708275"/>
          <a:ext cx="6032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0" name="Equation" r:id="rId7" imgW="279279" imgH="393529" progId="Equation.DSMT4">
                  <p:embed/>
                </p:oleObj>
              </mc:Choice>
              <mc:Fallback>
                <p:oleObj name="Equation" r:id="rId7" imgW="27927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2708275"/>
                        <a:ext cx="6032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11" name="Object 79"/>
          <p:cNvGraphicFramePr>
            <a:graphicFrameLocks noChangeAspect="1"/>
          </p:cNvGraphicFramePr>
          <p:nvPr/>
        </p:nvGraphicFramePr>
        <p:xfrm>
          <a:off x="3433763" y="2708275"/>
          <a:ext cx="30956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Equation" r:id="rId9" imgW="177646" imgH="393359" progId="Equation.DSMT4">
                  <p:embed/>
                </p:oleObj>
              </mc:Choice>
              <mc:Fallback>
                <p:oleObj name="Equation" r:id="rId9" imgW="177646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2708275"/>
                        <a:ext cx="309562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12" name="Object 80"/>
          <p:cNvGraphicFramePr>
            <a:graphicFrameLocks noChangeAspect="1"/>
          </p:cNvGraphicFramePr>
          <p:nvPr/>
        </p:nvGraphicFramePr>
        <p:xfrm>
          <a:off x="3960813" y="2708275"/>
          <a:ext cx="28733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" name="Equation" r:id="rId11" imgW="164957" imgH="393359" progId="Equation.DSMT4">
                  <p:embed/>
                </p:oleObj>
              </mc:Choice>
              <mc:Fallback>
                <p:oleObj name="Equation" r:id="rId11" imgW="164957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813" y="2708275"/>
                        <a:ext cx="287337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13" name="Object 81"/>
          <p:cNvGraphicFramePr>
            <a:graphicFrameLocks noChangeAspect="1"/>
          </p:cNvGraphicFramePr>
          <p:nvPr/>
        </p:nvGraphicFramePr>
        <p:xfrm>
          <a:off x="4716463" y="2708275"/>
          <a:ext cx="30956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3" name="Equation" r:id="rId13" imgW="177646" imgH="393359" progId="Equation.DSMT4">
                  <p:embed/>
                </p:oleObj>
              </mc:Choice>
              <mc:Fallback>
                <p:oleObj name="Equation" r:id="rId13" imgW="177646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708275"/>
                        <a:ext cx="309562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17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345103"/>
              </p:ext>
            </p:extLst>
          </p:nvPr>
        </p:nvGraphicFramePr>
        <p:xfrm>
          <a:off x="395288" y="5516563"/>
          <a:ext cx="8389937" cy="1116012"/>
        </p:xfrm>
        <a:graphic>
          <a:graphicData uri="http://schemas.openxmlformats.org/drawingml/2006/table">
            <a:tbl>
              <a:tblPr/>
              <a:tblGrid>
                <a:gridCol w="8389937"/>
              </a:tblGrid>
              <a:tr h="1116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Números Complejos 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(C)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= {...,-</a:t>
                      </a:r>
                      <a:r>
                        <a:rPr kumimoji="0" lang="es-E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    ,0,1,             ,2+3i,3,....}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123" name="Object 91"/>
          <p:cNvGraphicFramePr>
            <a:graphicFrameLocks noChangeAspect="1"/>
          </p:cNvGraphicFramePr>
          <p:nvPr/>
        </p:nvGraphicFramePr>
        <p:xfrm>
          <a:off x="3024188" y="6043613"/>
          <a:ext cx="13335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4" name="Equation" r:id="rId15" imgW="545863" imgH="241195" progId="Equation.DSMT4">
                  <p:embed/>
                </p:oleObj>
              </mc:Choice>
              <mc:Fallback>
                <p:oleObj name="Equation" r:id="rId15" imgW="54586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6043613"/>
                        <a:ext cx="13335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24" name="WordArt 92"/>
          <p:cNvSpPr>
            <a:spLocks noChangeArrowheads="1" noChangeShapeType="1" noTextEdit="1"/>
          </p:cNvSpPr>
          <p:nvPr/>
        </p:nvSpPr>
        <p:spPr bwMode="auto">
          <a:xfrm>
            <a:off x="1187450" y="152400"/>
            <a:ext cx="6480175" cy="50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CONJUNTOS NUMÉRICOS</a:t>
            </a:r>
          </a:p>
        </p:txBody>
      </p:sp>
      <p:graphicFrame>
        <p:nvGraphicFramePr>
          <p:cNvPr id="44125" name="Object 93"/>
          <p:cNvGraphicFramePr>
            <a:graphicFrameLocks noChangeAspect="1"/>
          </p:cNvGraphicFramePr>
          <p:nvPr/>
        </p:nvGraphicFramePr>
        <p:xfrm>
          <a:off x="1871663" y="5967413"/>
          <a:ext cx="60325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5" name="Equation" r:id="rId17" imgW="279279" imgH="393529" progId="Equation.DSMT4">
                  <p:embed/>
                </p:oleObj>
              </mc:Choice>
              <mc:Fallback>
                <p:oleObj name="Equation" r:id="rId17" imgW="27927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5967413"/>
                        <a:ext cx="60325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628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44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2000"/>
                                        <p:tgtEl>
                                          <p:spTgt spid="4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2000"/>
                                        <p:tgtEl>
                                          <p:spTgt spid="4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576263" y="981075"/>
            <a:ext cx="8208962" cy="5435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9729" name="Oval 33"/>
          <p:cNvSpPr>
            <a:spLocks noChangeArrowheads="1"/>
          </p:cNvSpPr>
          <p:nvPr/>
        </p:nvSpPr>
        <p:spPr bwMode="auto">
          <a:xfrm>
            <a:off x="1150938" y="1304925"/>
            <a:ext cx="7058025" cy="4716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9728" name="Oval 32"/>
          <p:cNvSpPr>
            <a:spLocks noChangeArrowheads="1"/>
          </p:cNvSpPr>
          <p:nvPr/>
        </p:nvSpPr>
        <p:spPr bwMode="auto">
          <a:xfrm>
            <a:off x="5400675" y="2528888"/>
            <a:ext cx="2484438" cy="187166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9727" name="Oval 31"/>
          <p:cNvSpPr>
            <a:spLocks noChangeArrowheads="1"/>
          </p:cNvSpPr>
          <p:nvPr/>
        </p:nvSpPr>
        <p:spPr bwMode="auto">
          <a:xfrm>
            <a:off x="1331913" y="2168525"/>
            <a:ext cx="3924300" cy="309562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9726" name="Oval 30"/>
          <p:cNvSpPr>
            <a:spLocks noChangeArrowheads="1"/>
          </p:cNvSpPr>
          <p:nvPr/>
        </p:nvSpPr>
        <p:spPr bwMode="auto">
          <a:xfrm>
            <a:off x="1403350" y="2781300"/>
            <a:ext cx="2592388" cy="1800225"/>
          </a:xfrm>
          <a:prstGeom prst="ellipse">
            <a:avLst/>
          </a:prstGeom>
          <a:solidFill>
            <a:srgbClr val="E715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1187450" y="225425"/>
            <a:ext cx="6480175" cy="50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CONJUNTOS NUMÉRICOS</a:t>
            </a:r>
          </a:p>
        </p:txBody>
      </p:sp>
      <p:sp>
        <p:nvSpPr>
          <p:cNvPr id="29725" name="Oval 29"/>
          <p:cNvSpPr>
            <a:spLocks noChangeArrowheads="1"/>
          </p:cNvSpPr>
          <p:nvPr/>
        </p:nvSpPr>
        <p:spPr bwMode="auto">
          <a:xfrm>
            <a:off x="1511300" y="3141663"/>
            <a:ext cx="1547813" cy="11525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1979613" y="3644900"/>
            <a:ext cx="504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latin typeface="Arial Black" pitchFamily="34" charset="0"/>
              </a:rPr>
              <a:t>N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024188" y="2960688"/>
            <a:ext cx="5048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chemeClr val="bg1"/>
                </a:solidFill>
                <a:latin typeface="Arial Black" pitchFamily="34" charset="0"/>
              </a:rPr>
              <a:t>Z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816350" y="2420938"/>
            <a:ext cx="504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latin typeface="Arial Black" pitchFamily="34" charset="0"/>
              </a:rPr>
              <a:t>Q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048375" y="2781300"/>
            <a:ext cx="504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latin typeface="Arial Black" pitchFamily="34" charset="0"/>
              </a:rPr>
              <a:t>I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4932363" y="1700213"/>
            <a:ext cx="504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solidFill>
                  <a:schemeClr val="bg1"/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684213" y="1052513"/>
            <a:ext cx="611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latin typeface="Arial Black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2603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30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10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0" grpId="0" animBg="1"/>
      <p:bldP spid="29729" grpId="0" animBg="1"/>
      <p:bldP spid="29728" grpId="0" animBg="1"/>
      <p:bldP spid="29727" grpId="0" animBg="1"/>
      <p:bldP spid="29726" grpId="0" animBg="1"/>
      <p:bldP spid="29701" grpId="0" animBg="1"/>
      <p:bldP spid="29725" grpId="0" animBg="1"/>
      <p:bldP spid="29732" grpId="0"/>
      <p:bldP spid="29733" grpId="0"/>
      <p:bldP spid="29734" grpId="0"/>
      <p:bldP spid="29735" grpId="0"/>
      <p:bldP spid="29736" grpId="0"/>
      <p:bldP spid="297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1116013" y="152400"/>
            <a:ext cx="6480175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CONJUNTOS NUMÉRICOS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79388" y="765175"/>
            <a:ext cx="5472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EJEMPLOS: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9388" y="1304925"/>
            <a:ext cx="8569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Expresar por extensión los siguientes conjuntos: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0" y="2060575"/>
            <a:ext cx="68356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A) </a:t>
            </a:r>
            <a:endParaRPr lang="es-ES" altLang="es-CO" sz="2800" b="1" dirty="0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685800" y="2074863"/>
          <a:ext cx="40306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Equation" r:id="rId3" imgW="1663700" imgH="241300" progId="Equation.DSMT4">
                  <p:embed/>
                </p:oleObj>
              </mc:Choice>
              <mc:Fallback>
                <p:oleObj name="Equation" r:id="rId3" imgW="16637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74863"/>
                        <a:ext cx="403066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0" y="2708275"/>
            <a:ext cx="6835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B)</a:t>
            </a:r>
            <a:endParaRPr lang="es-ES" altLang="es-CO" sz="2800" b="1" dirty="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0" y="3270250"/>
            <a:ext cx="68356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C)</a:t>
            </a:r>
            <a:endParaRPr lang="es-ES" altLang="es-CO" sz="2800" b="1" dirty="0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0" y="3917950"/>
            <a:ext cx="68356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D)</a:t>
            </a:r>
            <a:endParaRPr lang="es-ES" altLang="es-CO" sz="2800" b="1" dirty="0"/>
          </a:p>
        </p:txBody>
      </p:sp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671513" y="3897313"/>
          <a:ext cx="584517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Equation" r:id="rId5" imgW="2413000" imgH="304800" progId="Equation.DSMT4">
                  <p:embed/>
                </p:oleObj>
              </mc:Choice>
              <mc:Fallback>
                <p:oleObj name="Equation" r:id="rId5" imgW="24130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3897313"/>
                        <a:ext cx="584517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0" y="4565650"/>
            <a:ext cx="68356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E)</a:t>
            </a:r>
            <a:endParaRPr lang="es-ES" altLang="es-CO" sz="2800" b="1" dirty="0"/>
          </a:p>
        </p:txBody>
      </p:sp>
      <p:graphicFrame>
        <p:nvGraphicFramePr>
          <p:cNvPr id="30737" name="Object 17"/>
          <p:cNvGraphicFramePr>
            <a:graphicFrameLocks noChangeAspect="1"/>
          </p:cNvGraphicFramePr>
          <p:nvPr/>
        </p:nvGraphicFramePr>
        <p:xfrm>
          <a:off x="674688" y="4581525"/>
          <a:ext cx="56610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Equation" r:id="rId7" imgW="2336800" imgH="304800" progId="Equation.DSMT4">
                  <p:embed/>
                </p:oleObj>
              </mc:Choice>
              <mc:Fallback>
                <p:oleObj name="Equation" r:id="rId7" imgW="23368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4581525"/>
                        <a:ext cx="566102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8" name="Object 18"/>
          <p:cNvGraphicFramePr>
            <a:graphicFrameLocks noChangeAspect="1"/>
          </p:cNvGraphicFramePr>
          <p:nvPr/>
        </p:nvGraphicFramePr>
        <p:xfrm>
          <a:off x="623888" y="2759075"/>
          <a:ext cx="409257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Equation" r:id="rId9" imgW="1688367" imgH="241195" progId="Equation.DSMT4">
                  <p:embed/>
                </p:oleObj>
              </mc:Choice>
              <mc:Fallback>
                <p:oleObj name="Equation" r:id="rId9" imgW="1688367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2759075"/>
                        <a:ext cx="4092575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685800" y="3300413"/>
          <a:ext cx="403066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5" name="Equation" r:id="rId11" imgW="1663700" imgH="241300" progId="Equation.DSMT4">
                  <p:embed/>
                </p:oleObj>
              </mc:Choice>
              <mc:Fallback>
                <p:oleObj name="Equation" r:id="rId11" imgW="16637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300413"/>
                        <a:ext cx="403066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6443663" y="296863"/>
            <a:ext cx="1260475" cy="647700"/>
          </a:xfrm>
          <a:prstGeom prst="wedgeRectCallout">
            <a:avLst>
              <a:gd name="adj1" fmla="val -183625"/>
              <a:gd name="adj2" fmla="val 268630"/>
            </a:avLst>
          </a:prstGeom>
          <a:solidFill>
            <a:srgbClr val="FFFF00"/>
          </a:solidFill>
          <a:ln w="38100">
            <a:solidFill>
              <a:srgbClr val="E71505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80175" y="333375"/>
            <a:ext cx="12588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P={3}</a:t>
            </a:r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6659563" y="1304925"/>
            <a:ext cx="1908175" cy="647700"/>
          </a:xfrm>
          <a:prstGeom prst="wedgeRectCallout">
            <a:avLst>
              <a:gd name="adj1" fmla="val -150833"/>
              <a:gd name="adj2" fmla="val 222060"/>
            </a:avLst>
          </a:prstGeom>
          <a:solidFill>
            <a:srgbClr val="FFFF00"/>
          </a:solidFill>
          <a:ln w="38100">
            <a:solidFill>
              <a:srgbClr val="E71505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6659563" y="1341438"/>
            <a:ext cx="1908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Q={-3</a:t>
            </a:r>
            <a:r>
              <a:rPr lang="es-ES" altLang="es-CO" b="1" dirty="0" smtClean="0"/>
              <a:t>, 3</a:t>
            </a:r>
            <a:r>
              <a:rPr lang="es-ES" altLang="es-CO" b="1" dirty="0"/>
              <a:t>}</a:t>
            </a:r>
          </a:p>
        </p:txBody>
      </p:sp>
      <p:sp>
        <p:nvSpPr>
          <p:cNvPr id="30744" name="AutoShape 24"/>
          <p:cNvSpPr>
            <a:spLocks noChangeArrowheads="1"/>
          </p:cNvSpPr>
          <p:nvPr/>
        </p:nvSpPr>
        <p:spPr bwMode="auto">
          <a:xfrm>
            <a:off x="6300788" y="2420938"/>
            <a:ext cx="1366837" cy="612775"/>
          </a:xfrm>
          <a:prstGeom prst="wedgeRectCallout">
            <a:avLst>
              <a:gd name="adj1" fmla="val -164171"/>
              <a:gd name="adj2" fmla="val 144560"/>
            </a:avLst>
          </a:prstGeom>
          <a:solidFill>
            <a:srgbClr val="66FF33"/>
          </a:solidFill>
          <a:ln w="38100">
            <a:solidFill>
              <a:srgbClr val="E71505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6300788" y="2420938"/>
            <a:ext cx="1439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F = { }</a:t>
            </a:r>
          </a:p>
        </p:txBody>
      </p:sp>
      <p:sp>
        <p:nvSpPr>
          <p:cNvPr id="30747" name="AutoShape 27"/>
          <p:cNvSpPr>
            <a:spLocks noChangeArrowheads="1"/>
          </p:cNvSpPr>
          <p:nvPr/>
        </p:nvSpPr>
        <p:spPr bwMode="auto">
          <a:xfrm>
            <a:off x="6877050" y="3176588"/>
            <a:ext cx="2016125" cy="1152525"/>
          </a:xfrm>
          <a:prstGeom prst="wedgeRectCallout">
            <a:avLst>
              <a:gd name="adj1" fmla="val -72440"/>
              <a:gd name="adj2" fmla="val 38704"/>
            </a:avLst>
          </a:prstGeom>
          <a:solidFill>
            <a:srgbClr val="FFFF0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graphicFrame>
        <p:nvGraphicFramePr>
          <p:cNvPr id="30749" name="Object 29"/>
          <p:cNvGraphicFramePr>
            <a:graphicFrameLocks noChangeAspect="1"/>
          </p:cNvGraphicFramePr>
          <p:nvPr/>
        </p:nvGraphicFramePr>
        <p:xfrm>
          <a:off x="6921500" y="3249613"/>
          <a:ext cx="189865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6" name="Equation" r:id="rId13" imgW="761669" imgH="393529" progId="Equation.DSMT4">
                  <p:embed/>
                </p:oleObj>
              </mc:Choice>
              <mc:Fallback>
                <p:oleObj name="Equation" r:id="rId13" imgW="7616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3249613"/>
                        <a:ext cx="1898650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6804025" y="4581525"/>
            <a:ext cx="2160588" cy="649288"/>
          </a:xfrm>
          <a:prstGeom prst="wedgeRectCallout">
            <a:avLst>
              <a:gd name="adj1" fmla="val -74759"/>
              <a:gd name="adj2" fmla="val 3301"/>
            </a:avLst>
          </a:prstGeom>
          <a:solidFill>
            <a:srgbClr val="FFFF00"/>
          </a:solidFill>
          <a:ln w="38100">
            <a:solidFill>
              <a:srgbClr val="E71505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graphicFrame>
        <p:nvGraphicFramePr>
          <p:cNvPr id="30752" name="Object 32"/>
          <p:cNvGraphicFramePr>
            <a:graphicFrameLocks noChangeAspect="1"/>
          </p:cNvGraphicFramePr>
          <p:nvPr/>
        </p:nvGraphicFramePr>
        <p:xfrm>
          <a:off x="6845300" y="4616450"/>
          <a:ext cx="21193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Equation" r:id="rId15" imgW="850531" imgH="253890" progId="Equation.DSMT4">
                  <p:embed/>
                </p:oleObj>
              </mc:Choice>
              <mc:Fallback>
                <p:oleObj name="Equation" r:id="rId15" imgW="85053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00" y="4616450"/>
                        <a:ext cx="211931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2951163" y="5734050"/>
            <a:ext cx="3095625" cy="576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0761" name="Text Box 41"/>
          <p:cNvSpPr txBox="1">
            <a:spLocks noChangeArrowheads="1"/>
          </p:cNvSpPr>
          <p:nvPr/>
        </p:nvSpPr>
        <p:spPr bwMode="auto">
          <a:xfrm>
            <a:off x="2986088" y="5729288"/>
            <a:ext cx="3025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RESPUESTAS</a:t>
            </a:r>
          </a:p>
        </p:txBody>
      </p:sp>
    </p:spTree>
    <p:extLst>
      <p:ext uri="{BB962C8B-B14F-4D97-AF65-F5344CB8AC3E}">
        <p14:creationId xmlns:p14="http://schemas.microsoft.com/office/powerpoint/2010/main" val="299545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35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/>
      <p:bldP spid="30726" grpId="0"/>
      <p:bldP spid="30727" grpId="0"/>
      <p:bldP spid="30731" grpId="0"/>
      <p:bldP spid="30732" grpId="0"/>
      <p:bldP spid="30734" grpId="0"/>
      <p:bldP spid="30736" grpId="0"/>
      <p:bldP spid="30740" grpId="0" animBg="1"/>
      <p:bldP spid="30741" grpId="0"/>
      <p:bldP spid="30742" grpId="0" animBg="1"/>
      <p:bldP spid="30743" grpId="0"/>
      <p:bldP spid="30744" grpId="0" animBg="1"/>
      <p:bldP spid="30746" grpId="0"/>
      <p:bldP spid="30747" grpId="0" animBg="1"/>
      <p:bldP spid="30750" grpId="0" animBg="1"/>
      <p:bldP spid="30760" grpId="0" animBg="1"/>
      <p:bldP spid="30760" grpId="1" animBg="1"/>
      <p:bldP spid="30761" grpId="0"/>
      <p:bldP spid="3076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3" name="Oval 65"/>
          <p:cNvSpPr>
            <a:spLocks noChangeArrowheads="1"/>
          </p:cNvSpPr>
          <p:nvPr/>
        </p:nvSpPr>
        <p:spPr bwMode="auto">
          <a:xfrm>
            <a:off x="2627313" y="3141663"/>
            <a:ext cx="3168650" cy="2016125"/>
          </a:xfrm>
          <a:prstGeom prst="ellipse">
            <a:avLst/>
          </a:prstGeom>
          <a:solidFill>
            <a:srgbClr val="F2F6A8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114" name="Oval 66"/>
          <p:cNvSpPr>
            <a:spLocks noChangeArrowheads="1"/>
          </p:cNvSpPr>
          <p:nvPr/>
        </p:nvSpPr>
        <p:spPr bwMode="auto">
          <a:xfrm>
            <a:off x="4356100" y="3284538"/>
            <a:ext cx="2160588" cy="1800225"/>
          </a:xfrm>
          <a:prstGeom prst="ellipse">
            <a:avLst/>
          </a:prstGeom>
          <a:solidFill>
            <a:srgbClr val="F2F6A8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2268538" y="357028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7343775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6948488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2339975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2808288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323850" y="3141663"/>
            <a:ext cx="3168650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6659563" y="3284538"/>
            <a:ext cx="2160587" cy="18002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065" name="WordArt 17"/>
          <p:cNvSpPr>
            <a:spLocks noChangeArrowheads="1" noChangeShapeType="1" noTextEdit="1"/>
          </p:cNvSpPr>
          <p:nvPr/>
        </p:nvSpPr>
        <p:spPr bwMode="auto">
          <a:xfrm>
            <a:off x="1547812" y="116632"/>
            <a:ext cx="6048375" cy="5032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 dirty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UNION DE CONJUNTOS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492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A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867727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B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575469" y="836613"/>
            <a:ext cx="79930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/>
              <a:t>El conjunto “A  unión B” que se representa </a:t>
            </a:r>
            <a:r>
              <a:rPr lang="es-ES" altLang="es-CO" sz="2400" b="1" dirty="0" smtClean="0"/>
              <a:t>por A </a:t>
            </a:r>
            <a:r>
              <a:rPr lang="es-ES" altLang="es-CO" sz="2400" b="1" dirty="0" smtClean="0">
                <a:sym typeface="Symbol"/>
              </a:rPr>
              <a:t> B</a:t>
            </a:r>
            <a:r>
              <a:rPr lang="es-ES" altLang="es-CO" sz="2400" b="1" dirty="0" smtClean="0"/>
              <a:t>               </a:t>
            </a:r>
            <a:r>
              <a:rPr lang="es-ES" altLang="es-CO" sz="2400" b="1" dirty="0"/>
              <a:t>es el conjunto formado por todos los elementos que pertenecen a </a:t>
            </a:r>
            <a:r>
              <a:rPr lang="es-ES" altLang="es-CO" sz="2400" b="1" dirty="0"/>
              <a:t>A</a:t>
            </a:r>
            <a:r>
              <a:rPr lang="es-ES" altLang="es-CO" sz="2400" b="1" dirty="0" smtClean="0"/>
              <a:t>, a </a:t>
            </a:r>
            <a:r>
              <a:rPr lang="es-ES" altLang="es-CO" sz="2400" b="1" dirty="0"/>
              <a:t>B o a ambos conjuntos.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323850" y="2060575"/>
            <a:ext cx="1835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8101013" y="43656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9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8027988" y="34290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8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6877050" y="35734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684213" y="41497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684213" y="34290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</a:t>
            </a: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1331913" y="44370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</a:t>
            </a: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1331913" y="33575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</a:t>
            </a:r>
          </a:p>
        </p:txBody>
      </p:sp>
      <p:sp>
        <p:nvSpPr>
          <p:cNvPr id="2112" name="Oval 64"/>
          <p:cNvSpPr>
            <a:spLocks noChangeArrowheads="1"/>
          </p:cNvSpPr>
          <p:nvPr/>
        </p:nvSpPr>
        <p:spPr bwMode="auto">
          <a:xfrm>
            <a:off x="2627313" y="3141663"/>
            <a:ext cx="3168650" cy="2016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105" name="Oval 57"/>
          <p:cNvSpPr>
            <a:spLocks noChangeArrowheads="1"/>
          </p:cNvSpPr>
          <p:nvPr/>
        </p:nvSpPr>
        <p:spPr bwMode="auto">
          <a:xfrm>
            <a:off x="4356100" y="3284538"/>
            <a:ext cx="2160588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" name="1 CuadroTexto"/>
          <p:cNvSpPr txBox="1"/>
          <p:nvPr/>
        </p:nvSpPr>
        <p:spPr>
          <a:xfrm>
            <a:off x="904906" y="2492896"/>
            <a:ext cx="7334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{1, 2, 3, 4, 5, 6, 7} y B = {5, 6, 7, 8, 9}</a:t>
            </a:r>
            <a:endParaRPr lang="es-CO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89869" y="5364505"/>
            <a:ext cx="5964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 B = {1, 2, 3, 4, 5, 6, 7, 8, 9}</a:t>
            </a: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71416" y="6021288"/>
            <a:ext cx="5201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 B = {x | x  A  x  B}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75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48148E-6 L 3.61111E-6 -1.48148E-6 " pathEditMode="relative" rAng="0" ptsTypes="AA">
                                      <p:cBhvr>
                                        <p:cTn id="77" dur="2000" spd="-100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96296E-6 L -3.33333E-6 -2.96296E-6 " pathEditMode="relative" rAng="0" ptsTypes="AA">
                                      <p:cBhvr>
                                        <p:cTn id="79" dur="2000" spd="-100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07407E-6 L 3.61111E-6 -4.07407E-6 " pathEditMode="relative" rAng="0" ptsTypes="AA">
                                      <p:cBhvr>
                                        <p:cTn id="81" dur="2000" spd="-1000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1.11111E-6 L 4.16667E-6 1.11111E-6 " pathEditMode="relative" rAng="0" ptsTypes="AA">
                                      <p:cBhvr>
                                        <p:cTn id="83" dur="2000" spd="-1000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8 -4.44444E-6 L 0.00208 -4.44444E-6 " pathEditMode="relative" rAng="0" ptsTypes="AA">
                                      <p:cBhvr>
                                        <p:cTn id="85" dur="2000" spd="-1000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28 1.85185E-6 L -0.00972 1.85185E-6 " pathEditMode="relative" rAng="0" ptsTypes="AA">
                                      <p:cBhvr>
                                        <p:cTn id="87" dur="2000" spd="-100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89" dur="2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9 4.44444E-6 L 0.00209 4.44444E-6 " pathEditMode="relative" rAng="0" ptsTypes="AA">
                                      <p:cBhvr>
                                        <p:cTn id="91" dur="2000" spd="-1000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1 4.81481E-6 L -0.00191 4.81481E-6 " pathEditMode="relative" rAng="0" ptsTypes="AA">
                                      <p:cBhvr>
                                        <p:cTn id="93" dur="2000" spd="-100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71 1.85185E-6 L -0.01371 1.85185E-6 " pathEditMode="relative" rAng="0" ptsTypes="AA">
                                      <p:cBhvr>
                                        <p:cTn id="95" dur="2000" spd="-100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-4.44444E-6 L -0.00208 -4.44444E-6 " pathEditMode="relative" rAng="0" ptsTypes="AA">
                                      <p:cBhvr>
                                        <p:cTn id="97" dur="2000" spd="-100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2.59259E-6 L -0.24601 -2.59259E-6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4.44444E-6 L -0.00208 4.44444E-6 " pathEditMode="relative" rAng="0" ptsTypes="AA">
                                      <p:cBhvr>
                                        <p:cTn id="101" dur="2000" spd="-1000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3.7037E-7 L -0.00208 3.7037E-7 " pathEditMode="relative" rAng="0" ptsTypes="AA">
                                      <p:cBhvr>
                                        <p:cTn id="103" dur="2000" spd="-1000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27 0.00024 L -3.88889E-6 -0.00023 " pathEditMode="relative" rAng="0" ptsTypes="AA">
                                      <p:cBhvr>
                                        <p:cTn id="105" dur="2000" spd="-100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2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3" grpId="0" animBg="1"/>
      <p:bldP spid="2114" grpId="0" animBg="1"/>
      <p:bldP spid="2096" grpId="0"/>
      <p:bldP spid="2096" grpId="1"/>
      <p:bldP spid="2088" grpId="0"/>
      <p:bldP spid="2088" grpId="1"/>
      <p:bldP spid="2090" grpId="0"/>
      <p:bldP spid="2090" grpId="1"/>
      <p:bldP spid="2098" grpId="0"/>
      <p:bldP spid="2098" grpId="1"/>
      <p:bldP spid="2097" grpId="0"/>
      <p:bldP spid="2097" grpId="1"/>
      <p:bldP spid="2061" grpId="0" animBg="1"/>
      <p:bldP spid="2061" grpId="1" animBg="1"/>
      <p:bldP spid="2062" grpId="0" animBg="1"/>
      <p:bldP spid="2062" grpId="1" animBg="1"/>
      <p:bldP spid="2065" grpId="0" animBg="1"/>
      <p:bldP spid="2066" grpId="0"/>
      <p:bldP spid="2066" grpId="1"/>
      <p:bldP spid="2067" grpId="0"/>
      <p:bldP spid="2067" grpId="1"/>
      <p:bldP spid="2080" grpId="0"/>
      <p:bldP spid="2083" grpId="0"/>
      <p:bldP spid="2086" grpId="0"/>
      <p:bldP spid="2086" grpId="1"/>
      <p:bldP spid="2087" grpId="0"/>
      <p:bldP spid="2087" grpId="1"/>
      <p:bldP spid="2089" grpId="0"/>
      <p:bldP spid="2089" grpId="1"/>
      <p:bldP spid="2091" grpId="0"/>
      <p:bldP spid="2091" grpId="1"/>
      <p:bldP spid="2092" grpId="0"/>
      <p:bldP spid="2092" grpId="1"/>
      <p:bldP spid="2093" grpId="0"/>
      <p:bldP spid="2093" grpId="1"/>
      <p:bldP spid="2094" grpId="0"/>
      <p:bldP spid="2094" grpId="1"/>
      <p:bldP spid="2112" grpId="0" animBg="1"/>
      <p:bldP spid="2105" grpId="0" animBg="1"/>
      <p:bldP spid="2" grpId="0"/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1" name="AutoShape 19"/>
          <p:cNvSpPr>
            <a:spLocks noChangeArrowheads="1"/>
          </p:cNvSpPr>
          <p:nvPr/>
        </p:nvSpPr>
        <p:spPr bwMode="auto">
          <a:xfrm>
            <a:off x="5219700" y="1916113"/>
            <a:ext cx="2916238" cy="1944687"/>
          </a:xfrm>
          <a:prstGeom prst="diamond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19" name="Oval 7" descr="Confeti pequeño"/>
          <p:cNvSpPr>
            <a:spLocks noChangeArrowheads="1"/>
          </p:cNvSpPr>
          <p:nvPr/>
        </p:nvSpPr>
        <p:spPr bwMode="auto">
          <a:xfrm>
            <a:off x="755650" y="2133600"/>
            <a:ext cx="2087563" cy="1295400"/>
          </a:xfrm>
          <a:prstGeom prst="ellipse">
            <a:avLst/>
          </a:prstGeom>
          <a:pattFill prst="smConfetti">
            <a:fgClr>
              <a:schemeClr val="bg2"/>
            </a:fgClr>
            <a:bgClr>
              <a:srgbClr val="FFFF00"/>
            </a:bgClr>
          </a:patt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23" name="AutoShape 11" descr="Confeti pequeño"/>
          <p:cNvSpPr>
            <a:spLocks noChangeArrowheads="1"/>
          </p:cNvSpPr>
          <p:nvPr/>
        </p:nvSpPr>
        <p:spPr bwMode="auto">
          <a:xfrm>
            <a:off x="1906588" y="2133600"/>
            <a:ext cx="2052637" cy="1333500"/>
          </a:xfrm>
          <a:prstGeom prst="hexagon">
            <a:avLst>
              <a:gd name="adj" fmla="val 38482"/>
              <a:gd name="vf" fmla="val 115470"/>
            </a:avLst>
          </a:prstGeom>
          <a:pattFill prst="smConfetti">
            <a:fgClr>
              <a:schemeClr val="bg2"/>
            </a:fgClr>
            <a:bgClr>
              <a:srgbClr val="FFFF00"/>
            </a:bgClr>
          </a:patt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79388" y="152400"/>
            <a:ext cx="77755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REPRESENTACIONES GRÁFICAS DE LA UNIÓN DE CONJUNTOS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07950" y="1135063"/>
            <a:ext cx="446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Si A y B son no comparables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58775" y="1736725"/>
            <a:ext cx="3925888" cy="2266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906588" y="2133600"/>
            <a:ext cx="2052637" cy="1333500"/>
          </a:xfrm>
          <a:prstGeom prst="hexagon">
            <a:avLst>
              <a:gd name="adj" fmla="val 38482"/>
              <a:gd name="vf" fmla="val 11547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040313" y="1736725"/>
            <a:ext cx="3348037" cy="2266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26" name="Oval 14"/>
          <p:cNvSpPr>
            <a:spLocks noChangeArrowheads="1"/>
          </p:cNvSpPr>
          <p:nvPr/>
        </p:nvSpPr>
        <p:spPr bwMode="auto">
          <a:xfrm>
            <a:off x="755650" y="2133600"/>
            <a:ext cx="2087563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6264275" y="2420938"/>
            <a:ext cx="1044575" cy="865187"/>
          </a:xfrm>
          <a:prstGeom prst="ellipse">
            <a:avLst/>
          </a:prstGeom>
          <a:solidFill>
            <a:srgbClr val="FAFCA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4752975" y="1089025"/>
            <a:ext cx="4032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Si A y B son comparables</a:t>
            </a:r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4067175" y="4544268"/>
            <a:ext cx="4249738" cy="2197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34" name="AutoShape 22"/>
          <p:cNvSpPr>
            <a:spLocks noChangeArrowheads="1"/>
          </p:cNvSpPr>
          <p:nvPr/>
        </p:nvSpPr>
        <p:spPr bwMode="auto">
          <a:xfrm>
            <a:off x="4500563" y="5014168"/>
            <a:ext cx="1655762" cy="1295400"/>
          </a:xfrm>
          <a:prstGeom prst="plus">
            <a:avLst>
              <a:gd name="adj" fmla="val 25000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35" name="AutoShape 23"/>
          <p:cNvSpPr>
            <a:spLocks noChangeArrowheads="1"/>
          </p:cNvSpPr>
          <p:nvPr/>
        </p:nvSpPr>
        <p:spPr bwMode="auto">
          <a:xfrm>
            <a:off x="6551613" y="4761756"/>
            <a:ext cx="1260475" cy="1728787"/>
          </a:xfrm>
          <a:prstGeom prst="diamond">
            <a:avLst/>
          </a:prstGeom>
          <a:solidFill>
            <a:srgbClr val="35F3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36" name="AutoShape 24" descr="Confeti grande"/>
          <p:cNvSpPr>
            <a:spLocks noChangeArrowheads="1"/>
          </p:cNvSpPr>
          <p:nvPr/>
        </p:nvSpPr>
        <p:spPr bwMode="auto">
          <a:xfrm>
            <a:off x="4500563" y="5014168"/>
            <a:ext cx="1655762" cy="1295400"/>
          </a:xfrm>
          <a:prstGeom prst="plus">
            <a:avLst>
              <a:gd name="adj" fmla="val 25000"/>
            </a:avLst>
          </a:prstGeom>
          <a:pattFill prst="lgConfetti">
            <a:fgClr>
              <a:srgbClr val="FFFF00"/>
            </a:fgClr>
            <a:bgClr>
              <a:srgbClr val="35F343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37" name="AutoShape 25" descr="Confeti grande"/>
          <p:cNvSpPr>
            <a:spLocks noChangeArrowheads="1"/>
          </p:cNvSpPr>
          <p:nvPr/>
        </p:nvSpPr>
        <p:spPr bwMode="auto">
          <a:xfrm>
            <a:off x="6551613" y="4761756"/>
            <a:ext cx="1260475" cy="1728787"/>
          </a:xfrm>
          <a:prstGeom prst="diamond">
            <a:avLst/>
          </a:prstGeom>
          <a:pattFill prst="lgConfetti">
            <a:fgClr>
              <a:srgbClr val="FFFF00"/>
            </a:fgClr>
            <a:bgClr>
              <a:srgbClr val="35F343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250825" y="5085606"/>
            <a:ext cx="36369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Si A y B son conjuntos disjuntos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358775" y="1736725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4067175" y="4545856"/>
            <a:ext cx="539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5040313" y="1736725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684213" y="3105150"/>
            <a:ext cx="900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7235825" y="1916113"/>
            <a:ext cx="900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5003800" y="4545856"/>
            <a:ext cx="900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38946" name="Text Box 34"/>
          <p:cNvSpPr txBox="1">
            <a:spLocks noChangeArrowheads="1"/>
          </p:cNvSpPr>
          <p:nvPr/>
        </p:nvSpPr>
        <p:spPr bwMode="auto">
          <a:xfrm>
            <a:off x="7451725" y="4725243"/>
            <a:ext cx="503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3563938" y="1952625"/>
            <a:ext cx="900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38948" name="AutoShape 36" descr="Confeti pequeño"/>
          <p:cNvSpPr>
            <a:spLocks noChangeArrowheads="1"/>
          </p:cNvSpPr>
          <p:nvPr/>
        </p:nvSpPr>
        <p:spPr bwMode="auto">
          <a:xfrm>
            <a:off x="5219700" y="1916113"/>
            <a:ext cx="2916238" cy="1944687"/>
          </a:xfrm>
          <a:prstGeom prst="diamond">
            <a:avLst/>
          </a:prstGeom>
          <a:pattFill prst="smConfetti">
            <a:fgClr>
              <a:srgbClr val="E71505"/>
            </a:fgClr>
            <a:bgClr>
              <a:srgbClr val="FFFF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5832475" y="2673350"/>
            <a:ext cx="900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38949" name="Oval 37"/>
          <p:cNvSpPr>
            <a:spLocks noChangeArrowheads="1"/>
          </p:cNvSpPr>
          <p:nvPr/>
        </p:nvSpPr>
        <p:spPr bwMode="auto">
          <a:xfrm>
            <a:off x="6264275" y="2420938"/>
            <a:ext cx="1044575" cy="8651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1744591" y="4005064"/>
            <a:ext cx="10463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 smtClean="0">
                <a:solidFill>
                  <a:srgbClr val="0000FF"/>
                </a:solidFill>
              </a:rPr>
              <a:t>A </a:t>
            </a:r>
            <a:r>
              <a:rPr lang="es-ES" altLang="es-CO" sz="2400" b="1" dirty="0" smtClean="0">
                <a:solidFill>
                  <a:srgbClr val="0000FF"/>
                </a:solidFill>
                <a:sym typeface="Symbol"/>
              </a:rPr>
              <a:t> </a:t>
            </a:r>
            <a:r>
              <a:rPr lang="es-ES" altLang="es-CO" sz="2400" b="1" dirty="0" smtClean="0">
                <a:solidFill>
                  <a:srgbClr val="0000FF"/>
                </a:solidFill>
              </a:rPr>
              <a:t>B</a:t>
            </a:r>
            <a:endParaRPr lang="es-ES" altLang="es-CO" sz="2400" b="1" dirty="0">
              <a:solidFill>
                <a:srgbClr val="0000FF"/>
              </a:solidFill>
            </a:endParaRPr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6211959" y="4005064"/>
            <a:ext cx="11126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 smtClean="0">
                <a:solidFill>
                  <a:srgbClr val="0000FF"/>
                </a:solidFill>
              </a:rPr>
              <a:t>A </a:t>
            </a:r>
            <a:r>
              <a:rPr lang="es-ES" altLang="es-CO" sz="2400" b="1" dirty="0" smtClean="0">
                <a:solidFill>
                  <a:srgbClr val="0000FF"/>
                </a:solidFill>
                <a:sym typeface="Symbol"/>
              </a:rPr>
              <a:t> </a:t>
            </a:r>
            <a:r>
              <a:rPr lang="es-ES" altLang="es-CO" sz="2400" b="1" dirty="0" smtClean="0">
                <a:solidFill>
                  <a:srgbClr val="0000FF"/>
                </a:solidFill>
              </a:rPr>
              <a:t>B</a:t>
            </a:r>
            <a:endParaRPr lang="es-ES" altLang="es-CO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7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8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8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1" grpId="0" animBg="1"/>
      <p:bldP spid="38919" grpId="0" animBg="1"/>
      <p:bldP spid="38923" grpId="0" animBg="1"/>
      <p:bldP spid="38916" grpId="0"/>
      <p:bldP spid="38917" grpId="0"/>
      <p:bldP spid="38918" grpId="0" animBg="1"/>
      <p:bldP spid="38921" grpId="0" animBg="1"/>
      <p:bldP spid="38924" grpId="0" animBg="1"/>
      <p:bldP spid="38926" grpId="0" animBg="1"/>
      <p:bldP spid="38929" grpId="0" animBg="1"/>
      <p:bldP spid="38930" grpId="0"/>
      <p:bldP spid="38933" grpId="0" animBg="1"/>
      <p:bldP spid="38934" grpId="0" animBg="1"/>
      <p:bldP spid="38935" grpId="0" animBg="1"/>
      <p:bldP spid="38936" grpId="0" animBg="1"/>
      <p:bldP spid="38937" grpId="0" animBg="1"/>
      <p:bldP spid="38938" grpId="0"/>
      <p:bldP spid="38939" grpId="0"/>
      <p:bldP spid="38940" grpId="0"/>
      <p:bldP spid="38941" grpId="0"/>
      <p:bldP spid="38942" grpId="0"/>
      <p:bldP spid="38943" grpId="0"/>
      <p:bldP spid="38944" grpId="0"/>
      <p:bldP spid="38946" grpId="0"/>
      <p:bldP spid="38947" grpId="0"/>
      <p:bldP spid="38948" grpId="0" animBg="1"/>
      <p:bldP spid="38945" grpId="0"/>
      <p:bldP spid="38949" grpId="0" animBg="1"/>
      <p:bldP spid="38950" grpId="0"/>
      <p:bldP spid="3895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8313" y="188913"/>
            <a:ext cx="80279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0000FF"/>
                </a:solidFill>
              </a:rPr>
              <a:t>PROPIEDADES DE LA UNIÓN DE CONJUNTOS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07950" y="1592263"/>
            <a:ext cx="31321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</a:t>
            </a:r>
            <a:r>
              <a:rPr lang="es-ES" altLang="es-CO" b="1">
                <a:sym typeface="simbolo"/>
              </a:rPr>
              <a:t> A = A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07950" y="2201863"/>
            <a:ext cx="3887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</a:t>
            </a:r>
            <a:r>
              <a:rPr lang="es-ES" altLang="es-CO" b="1">
                <a:sym typeface="simbolo"/>
              </a:rPr>
              <a:t> B = B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</a:t>
            </a:r>
            <a:r>
              <a:rPr lang="es-ES" altLang="es-CO" b="1">
                <a:sym typeface="simbolo"/>
              </a:rPr>
              <a:t> A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07950" y="2781300"/>
            <a:ext cx="2916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</a:t>
            </a:r>
            <a:r>
              <a:rPr lang="es-ES" altLang="es-CO" b="1">
                <a:sym typeface="simbolo"/>
              </a:rPr>
              <a:t> </a:t>
            </a:r>
            <a:r>
              <a:rPr lang="el-GR" altLang="es-CO" b="1">
                <a:sym typeface="simbolo"/>
              </a:rPr>
              <a:t>Φ</a:t>
            </a:r>
            <a:r>
              <a:rPr lang="es-ES" altLang="es-CO" b="1">
                <a:sym typeface="simbolo"/>
              </a:rPr>
              <a:t> = A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06363" y="3392488"/>
            <a:ext cx="2952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</a:t>
            </a:r>
            <a:r>
              <a:rPr lang="es-ES" altLang="es-CO" b="1">
                <a:sym typeface="simbolo"/>
              </a:rPr>
              <a:t> U = U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06363" y="4002088"/>
            <a:ext cx="568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5.  (A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</a:t>
            </a:r>
            <a:r>
              <a:rPr lang="es-ES" altLang="es-CO" b="1">
                <a:solidFill>
                  <a:srgbClr val="E71505"/>
                </a:solidFill>
                <a:sym typeface="simbolo"/>
              </a:rPr>
              <a:t> </a:t>
            </a:r>
            <a:r>
              <a:rPr lang="es-ES" altLang="es-CO" b="1">
                <a:sym typeface="simbolo"/>
              </a:rPr>
              <a:t>B)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C =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(B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C)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106363" y="4652963"/>
            <a:ext cx="6518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6.  Si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B = </a:t>
            </a:r>
            <a:r>
              <a:rPr lang="el-GR" altLang="es-CO" b="1">
                <a:sym typeface="simbolo"/>
              </a:rPr>
              <a:t>Φ</a:t>
            </a:r>
            <a:r>
              <a:rPr lang="es-ES" altLang="es-CO" b="1">
                <a:sym typeface="simbolo"/>
              </a:rPr>
              <a:t> </a:t>
            </a:r>
            <a:r>
              <a:rPr lang="es-ES" altLang="es-CO" b="1">
                <a:sym typeface="Symbol" pitchFamily="18" charset="2"/>
              </a:rPr>
              <a:t> </a:t>
            </a:r>
            <a:r>
              <a:rPr lang="es-ES" altLang="es-CO" b="1">
                <a:sym typeface="MT Symbol"/>
              </a:rPr>
              <a:t>A = </a:t>
            </a:r>
            <a:r>
              <a:rPr lang="el-GR" altLang="es-CO" b="1">
                <a:sym typeface="MT Symbol"/>
              </a:rPr>
              <a:t>Φ</a:t>
            </a:r>
            <a:r>
              <a:rPr lang="es-ES" altLang="es-CO" b="1">
                <a:sym typeface="MT Symbol"/>
              </a:rPr>
              <a:t> </a:t>
            </a:r>
            <a:r>
              <a:rPr lang="es-ES" altLang="es-CO" b="1">
                <a:sym typeface="Symbol" pitchFamily="18" charset="2"/>
              </a:rPr>
              <a:t></a:t>
            </a:r>
            <a:r>
              <a:rPr lang="es-ES" altLang="es-CO" b="1">
                <a:sym typeface="MT Symbol"/>
              </a:rPr>
              <a:t> B = </a:t>
            </a:r>
            <a:r>
              <a:rPr lang="el-GR" altLang="es-CO" b="1">
                <a:sym typeface="MT Symbol"/>
              </a:rPr>
              <a:t>Φ</a:t>
            </a:r>
          </a:p>
        </p:txBody>
      </p:sp>
      <p:pic>
        <p:nvPicPr>
          <p:cNvPr id="41996" name="Picture 12" descr="Imagen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725" y="1665288"/>
            <a:ext cx="1533525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34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1990" grpId="0"/>
      <p:bldP spid="41991" grpId="0"/>
      <p:bldP spid="41992" grpId="0"/>
      <p:bldP spid="41993" grpId="0"/>
      <p:bldP spid="4199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1" name="Freeform 33"/>
          <p:cNvSpPr>
            <a:spLocks/>
          </p:cNvSpPr>
          <p:nvPr/>
        </p:nvSpPr>
        <p:spPr bwMode="auto">
          <a:xfrm>
            <a:off x="4357688" y="3324225"/>
            <a:ext cx="1443037" cy="1700213"/>
          </a:xfrm>
          <a:custGeom>
            <a:avLst/>
            <a:gdLst>
              <a:gd name="T0" fmla="*/ 2147483647 w 909"/>
              <a:gd name="T1" fmla="*/ 0 h 1071"/>
              <a:gd name="T2" fmla="*/ 2147483647 w 909"/>
              <a:gd name="T3" fmla="*/ 2147483647 h 1071"/>
              <a:gd name="T4" fmla="*/ 2147483647 w 909"/>
              <a:gd name="T5" fmla="*/ 2147483647 h 1071"/>
              <a:gd name="T6" fmla="*/ 2147483647 w 909"/>
              <a:gd name="T7" fmla="*/ 2147483647 h 1071"/>
              <a:gd name="T8" fmla="*/ 2147483647 w 909"/>
              <a:gd name="T9" fmla="*/ 2147483647 h 1071"/>
              <a:gd name="T10" fmla="*/ 2147483647 w 909"/>
              <a:gd name="T11" fmla="*/ 2147483647 h 1071"/>
              <a:gd name="T12" fmla="*/ 2147483647 w 909"/>
              <a:gd name="T13" fmla="*/ 2147483647 h 1071"/>
              <a:gd name="T14" fmla="*/ 2147483647 w 909"/>
              <a:gd name="T15" fmla="*/ 2147483647 h 1071"/>
              <a:gd name="T16" fmla="*/ 2147483647 w 909"/>
              <a:gd name="T17" fmla="*/ 2147483647 h 1071"/>
              <a:gd name="T18" fmla="*/ 2147483647 w 909"/>
              <a:gd name="T19" fmla="*/ 2147483647 h 1071"/>
              <a:gd name="T20" fmla="*/ 2147483647 w 909"/>
              <a:gd name="T21" fmla="*/ 2147483647 h 1071"/>
              <a:gd name="T22" fmla="*/ 2147483647 w 909"/>
              <a:gd name="T23" fmla="*/ 2147483647 h 1071"/>
              <a:gd name="T24" fmla="*/ 2147483647 w 909"/>
              <a:gd name="T25" fmla="*/ 2147483647 h 1071"/>
              <a:gd name="T26" fmla="*/ 2147483647 w 909"/>
              <a:gd name="T27" fmla="*/ 2147483647 h 1071"/>
              <a:gd name="T28" fmla="*/ 2147483647 w 909"/>
              <a:gd name="T29" fmla="*/ 2147483647 h 1071"/>
              <a:gd name="T30" fmla="*/ 2147483647 w 909"/>
              <a:gd name="T31" fmla="*/ 2147483647 h 1071"/>
              <a:gd name="T32" fmla="*/ 2147483647 w 909"/>
              <a:gd name="T33" fmla="*/ 2147483647 h 1071"/>
              <a:gd name="T34" fmla="*/ 2147483647 w 909"/>
              <a:gd name="T35" fmla="*/ 2147483647 h 1071"/>
              <a:gd name="T36" fmla="*/ 2147483647 w 909"/>
              <a:gd name="T37" fmla="*/ 2147483647 h 1071"/>
              <a:gd name="T38" fmla="*/ 2147483647 w 909"/>
              <a:gd name="T39" fmla="*/ 2147483647 h 1071"/>
              <a:gd name="T40" fmla="*/ 2147483647 w 909"/>
              <a:gd name="T41" fmla="*/ 2147483647 h 1071"/>
              <a:gd name="T42" fmla="*/ 2147483647 w 909"/>
              <a:gd name="T43" fmla="*/ 2147483647 h 1071"/>
              <a:gd name="T44" fmla="*/ 2147483647 w 909"/>
              <a:gd name="T45" fmla="*/ 2147483647 h 1071"/>
              <a:gd name="T46" fmla="*/ 2147483647 w 909"/>
              <a:gd name="T47" fmla="*/ 2147483647 h 1071"/>
              <a:gd name="T48" fmla="*/ 2147483647 w 909"/>
              <a:gd name="T49" fmla="*/ 2147483647 h 1071"/>
              <a:gd name="T50" fmla="*/ 2147483647 w 909"/>
              <a:gd name="T51" fmla="*/ 2147483647 h 1071"/>
              <a:gd name="T52" fmla="*/ 2147483647 w 909"/>
              <a:gd name="T53" fmla="*/ 2147483647 h 1071"/>
              <a:gd name="T54" fmla="*/ 2147483647 w 909"/>
              <a:gd name="T55" fmla="*/ 2147483647 h 1071"/>
              <a:gd name="T56" fmla="*/ 2147483647 w 909"/>
              <a:gd name="T57" fmla="*/ 2147483647 h 1071"/>
              <a:gd name="T58" fmla="*/ 2147483647 w 909"/>
              <a:gd name="T59" fmla="*/ 2147483647 h 1071"/>
              <a:gd name="T60" fmla="*/ 2147483647 w 909"/>
              <a:gd name="T61" fmla="*/ 2147483647 h 1071"/>
              <a:gd name="T62" fmla="*/ 2147483647 w 909"/>
              <a:gd name="T63" fmla="*/ 2147483647 h 1071"/>
              <a:gd name="T64" fmla="*/ 2147483647 w 909"/>
              <a:gd name="T65" fmla="*/ 2147483647 h 1071"/>
              <a:gd name="T66" fmla="*/ 2147483647 w 909"/>
              <a:gd name="T67" fmla="*/ 2147483647 h 1071"/>
              <a:gd name="T68" fmla="*/ 2147483647 w 909"/>
              <a:gd name="T69" fmla="*/ 2147483647 h 1071"/>
              <a:gd name="T70" fmla="*/ 2147483647 w 909"/>
              <a:gd name="T71" fmla="*/ 0 h 107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09"/>
              <a:gd name="T109" fmla="*/ 0 h 1071"/>
              <a:gd name="T110" fmla="*/ 909 w 909"/>
              <a:gd name="T111" fmla="*/ 1071 h 107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09" h="1071">
                <a:moveTo>
                  <a:pt x="480" y="0"/>
                </a:moveTo>
                <a:cubicBezTo>
                  <a:pt x="465" y="0"/>
                  <a:pt x="434" y="10"/>
                  <a:pt x="407" y="21"/>
                </a:cubicBezTo>
                <a:cubicBezTo>
                  <a:pt x="380" y="32"/>
                  <a:pt x="345" y="50"/>
                  <a:pt x="316" y="66"/>
                </a:cubicBezTo>
                <a:cubicBezTo>
                  <a:pt x="287" y="82"/>
                  <a:pt x="254" y="102"/>
                  <a:pt x="231" y="117"/>
                </a:cubicBezTo>
                <a:cubicBezTo>
                  <a:pt x="208" y="132"/>
                  <a:pt x="196" y="143"/>
                  <a:pt x="180" y="157"/>
                </a:cubicBezTo>
                <a:cubicBezTo>
                  <a:pt x="164" y="171"/>
                  <a:pt x="148" y="187"/>
                  <a:pt x="135" y="202"/>
                </a:cubicBezTo>
                <a:cubicBezTo>
                  <a:pt x="122" y="217"/>
                  <a:pt x="114" y="223"/>
                  <a:pt x="99" y="246"/>
                </a:cubicBezTo>
                <a:cubicBezTo>
                  <a:pt x="84" y="269"/>
                  <a:pt x="59" y="307"/>
                  <a:pt x="44" y="338"/>
                </a:cubicBezTo>
                <a:cubicBezTo>
                  <a:pt x="29" y="369"/>
                  <a:pt x="18" y="394"/>
                  <a:pt x="12" y="432"/>
                </a:cubicBezTo>
                <a:cubicBezTo>
                  <a:pt x="6" y="470"/>
                  <a:pt x="7" y="534"/>
                  <a:pt x="6" y="564"/>
                </a:cubicBezTo>
                <a:cubicBezTo>
                  <a:pt x="5" y="594"/>
                  <a:pt x="0" y="582"/>
                  <a:pt x="6" y="612"/>
                </a:cubicBezTo>
                <a:cubicBezTo>
                  <a:pt x="12" y="642"/>
                  <a:pt x="28" y="708"/>
                  <a:pt x="44" y="746"/>
                </a:cubicBezTo>
                <a:cubicBezTo>
                  <a:pt x="60" y="784"/>
                  <a:pt x="87" y="817"/>
                  <a:pt x="102" y="840"/>
                </a:cubicBezTo>
                <a:cubicBezTo>
                  <a:pt x="117" y="863"/>
                  <a:pt x="122" y="867"/>
                  <a:pt x="135" y="882"/>
                </a:cubicBezTo>
                <a:cubicBezTo>
                  <a:pt x="148" y="897"/>
                  <a:pt x="163" y="914"/>
                  <a:pt x="180" y="928"/>
                </a:cubicBezTo>
                <a:cubicBezTo>
                  <a:pt x="197" y="942"/>
                  <a:pt x="214" y="948"/>
                  <a:pt x="237" y="963"/>
                </a:cubicBezTo>
                <a:cubicBezTo>
                  <a:pt x="260" y="978"/>
                  <a:pt x="288" y="1002"/>
                  <a:pt x="316" y="1019"/>
                </a:cubicBezTo>
                <a:cubicBezTo>
                  <a:pt x="344" y="1036"/>
                  <a:pt x="386" y="1057"/>
                  <a:pt x="407" y="1064"/>
                </a:cubicBezTo>
                <a:cubicBezTo>
                  <a:pt x="428" y="1071"/>
                  <a:pt x="423" y="1067"/>
                  <a:pt x="444" y="1059"/>
                </a:cubicBezTo>
                <a:cubicBezTo>
                  <a:pt x="465" y="1051"/>
                  <a:pt x="495" y="1039"/>
                  <a:pt x="534" y="1017"/>
                </a:cubicBezTo>
                <a:cubicBezTo>
                  <a:pt x="573" y="995"/>
                  <a:pt x="647" y="950"/>
                  <a:pt x="679" y="928"/>
                </a:cubicBezTo>
                <a:cubicBezTo>
                  <a:pt x="711" y="906"/>
                  <a:pt x="710" y="897"/>
                  <a:pt x="725" y="882"/>
                </a:cubicBezTo>
                <a:cubicBezTo>
                  <a:pt x="740" y="867"/>
                  <a:pt x="755" y="852"/>
                  <a:pt x="770" y="837"/>
                </a:cubicBezTo>
                <a:cubicBezTo>
                  <a:pt x="785" y="822"/>
                  <a:pt x="800" y="815"/>
                  <a:pt x="815" y="792"/>
                </a:cubicBezTo>
                <a:cubicBezTo>
                  <a:pt x="830" y="769"/>
                  <a:pt x="846" y="738"/>
                  <a:pt x="861" y="701"/>
                </a:cubicBezTo>
                <a:cubicBezTo>
                  <a:pt x="876" y="664"/>
                  <a:pt x="897" y="612"/>
                  <a:pt x="903" y="567"/>
                </a:cubicBezTo>
                <a:cubicBezTo>
                  <a:pt x="909" y="522"/>
                  <a:pt x="901" y="467"/>
                  <a:pt x="894" y="429"/>
                </a:cubicBezTo>
                <a:cubicBezTo>
                  <a:pt x="887" y="391"/>
                  <a:pt x="874" y="368"/>
                  <a:pt x="861" y="338"/>
                </a:cubicBezTo>
                <a:cubicBezTo>
                  <a:pt x="848" y="308"/>
                  <a:pt x="830" y="270"/>
                  <a:pt x="815" y="247"/>
                </a:cubicBezTo>
                <a:cubicBezTo>
                  <a:pt x="800" y="224"/>
                  <a:pt x="785" y="217"/>
                  <a:pt x="770" y="202"/>
                </a:cubicBezTo>
                <a:cubicBezTo>
                  <a:pt x="755" y="187"/>
                  <a:pt x="740" y="172"/>
                  <a:pt x="725" y="157"/>
                </a:cubicBezTo>
                <a:cubicBezTo>
                  <a:pt x="710" y="142"/>
                  <a:pt x="701" y="128"/>
                  <a:pt x="679" y="111"/>
                </a:cubicBezTo>
                <a:cubicBezTo>
                  <a:pt x="657" y="94"/>
                  <a:pt x="614" y="72"/>
                  <a:pt x="591" y="57"/>
                </a:cubicBezTo>
                <a:cubicBezTo>
                  <a:pt x="568" y="42"/>
                  <a:pt x="559" y="30"/>
                  <a:pt x="543" y="21"/>
                </a:cubicBezTo>
                <a:cubicBezTo>
                  <a:pt x="527" y="12"/>
                  <a:pt x="508" y="9"/>
                  <a:pt x="498" y="6"/>
                </a:cubicBezTo>
                <a:cubicBezTo>
                  <a:pt x="488" y="3"/>
                  <a:pt x="484" y="1"/>
                  <a:pt x="48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268538" y="357028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7453313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948488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339975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916238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323850" y="3141663"/>
            <a:ext cx="3168650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6659563" y="3284538"/>
            <a:ext cx="2160587" cy="18002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492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A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867727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B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23850" y="836613"/>
            <a:ext cx="8496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/>
              <a:t>El conjunto “A  intersección  B” que se </a:t>
            </a:r>
            <a:r>
              <a:rPr lang="es-ES" altLang="es-CO" sz="2400" b="1" dirty="0" smtClean="0"/>
              <a:t>representa A </a:t>
            </a:r>
            <a:r>
              <a:rPr lang="es-ES" altLang="es-CO" sz="2400" b="1" dirty="0" smtClean="0">
                <a:sym typeface="Symbol"/>
              </a:rPr>
              <a:t> B es el  c</a:t>
            </a:r>
            <a:r>
              <a:rPr lang="es-ES" altLang="es-CO" sz="2400" b="1" dirty="0" smtClean="0"/>
              <a:t>onjunto </a:t>
            </a:r>
            <a:r>
              <a:rPr lang="es-ES" altLang="es-CO" sz="2400" b="1" dirty="0"/>
              <a:t>formado por todos los elementos que pertenecen a </a:t>
            </a:r>
            <a:r>
              <a:rPr lang="es-ES" altLang="es-CO" sz="2400" b="1" dirty="0" err="1"/>
              <a:t>A</a:t>
            </a:r>
            <a:r>
              <a:rPr lang="es-ES" altLang="es-CO" sz="2400" b="1" dirty="0"/>
              <a:t> y pertenecen a B.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23850" y="2060575"/>
            <a:ext cx="1655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Ejemplo: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8101013" y="43656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9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8027988" y="34290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8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6877050" y="35734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4213" y="41497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863600" y="34623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1331913" y="44370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1511300" y="32845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</a:t>
            </a:r>
          </a:p>
        </p:txBody>
      </p:sp>
      <p:sp>
        <p:nvSpPr>
          <p:cNvPr id="32795" name="Oval 27"/>
          <p:cNvSpPr>
            <a:spLocks noChangeArrowheads="1"/>
          </p:cNvSpPr>
          <p:nvPr/>
        </p:nvSpPr>
        <p:spPr bwMode="auto">
          <a:xfrm>
            <a:off x="4356100" y="3284538"/>
            <a:ext cx="2160588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2796" name="Oval 28"/>
          <p:cNvSpPr>
            <a:spLocks noChangeArrowheads="1"/>
          </p:cNvSpPr>
          <p:nvPr/>
        </p:nvSpPr>
        <p:spPr bwMode="auto">
          <a:xfrm>
            <a:off x="2627313" y="3141663"/>
            <a:ext cx="3168650" cy="2016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2797" name="WordArt 29"/>
          <p:cNvSpPr>
            <a:spLocks noChangeArrowheads="1" noChangeShapeType="1" noTextEdit="1"/>
          </p:cNvSpPr>
          <p:nvPr/>
        </p:nvSpPr>
        <p:spPr bwMode="auto">
          <a:xfrm>
            <a:off x="1547813" y="188913"/>
            <a:ext cx="6119812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INTERSECCION DE CONJUNTOS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04906" y="2492896"/>
            <a:ext cx="7334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{1, 2, 3, 4, 5, 6, 7} y B = {5, 6, 7, 8, 9}</a:t>
            </a:r>
            <a:endParaRPr lang="es-CO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55628" y="5364505"/>
            <a:ext cx="3232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 B = {5, 6, 7}</a:t>
            </a: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71416" y="6012577"/>
            <a:ext cx="5201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 B = {x | x  A  x  B}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77" dur="2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48148E-6 L 3.61111E-6 -1.48148E-6 " pathEditMode="relative" rAng="0" ptsTypes="AA">
                                      <p:cBhvr>
                                        <p:cTn id="79" dur="2000" spd="-100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96296E-6 L -3.33333E-6 -2.96296E-6 " pathEditMode="relative" rAng="0" ptsTypes="AA">
                                      <p:cBhvr>
                                        <p:cTn id="81" dur="2000" spd="-1000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07407E-6 L 3.61111E-6 -4.07407E-6 " pathEditMode="relative" rAng="0" ptsTypes="AA">
                                      <p:cBhvr>
                                        <p:cTn id="83" dur="2000" spd="-100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1.11111E-6 L 4.16667E-6 1.11111E-6 " pathEditMode="relative" rAng="0" ptsTypes="AA">
                                      <p:cBhvr>
                                        <p:cTn id="85" dur="2000" spd="-1000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8 -4.44444E-6 L 0.00208 -4.44444E-6 " pathEditMode="relative" rAng="0" ptsTypes="AA">
                                      <p:cBhvr>
                                        <p:cTn id="87" dur="2000" spd="-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28 1.85185E-6 L -0.00972 1.85185E-6 " pathEditMode="relative" rAng="0" ptsTypes="AA">
                                      <p:cBhvr>
                                        <p:cTn id="89" dur="2000" spd="-100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91" dur="2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9 4.44444E-6 L 0.00209 4.44444E-6 " pathEditMode="relative" rAng="0" ptsTypes="AA">
                                      <p:cBhvr>
                                        <p:cTn id="93" dur="2000" spd="-100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1 4.81481E-6 L -0.00191 4.81481E-6 " pathEditMode="relative" rAng="0" ptsTypes="AA">
                                      <p:cBhvr>
                                        <p:cTn id="95" dur="2000" spd="-100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71 1.85185E-6 L -0.01371 1.85185E-6 " pathEditMode="relative" rAng="0" ptsTypes="AA">
                                      <p:cBhvr>
                                        <p:cTn id="97" dur="2000" spd="-100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-4.44444E-6 L -0.00208 -4.44444E-6 " pathEditMode="relative" rAng="0" ptsTypes="AA">
                                      <p:cBhvr>
                                        <p:cTn id="99" dur="2000" spd="-100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2.59259E-6 L -0.24601 -2.59259E-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4.44444E-6 L -0.00208 4.44444E-6 " pathEditMode="relative" rAng="0" ptsTypes="AA">
                                      <p:cBhvr>
                                        <p:cTn id="103" dur="2000" spd="-100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3.7037E-7 L -0.00208 3.7037E-7 " pathEditMode="relative" rAng="0" ptsTypes="AA">
                                      <p:cBhvr>
                                        <p:cTn id="105" dur="2000" spd="-100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27 0.00024 L -3.88889E-6 -0.00023 " pathEditMode="relative" rAng="0" ptsTypes="AA">
                                      <p:cBhvr>
                                        <p:cTn id="107" dur="2000" spd="-100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1" grpId="0" animBg="1"/>
      <p:bldP spid="32772" grpId="0"/>
      <p:bldP spid="32772" grpId="1"/>
      <p:bldP spid="32773" grpId="0"/>
      <p:bldP spid="32773" grpId="1"/>
      <p:bldP spid="32774" grpId="0"/>
      <p:bldP spid="32774" grpId="1"/>
      <p:bldP spid="32775" grpId="0"/>
      <p:bldP spid="32775" grpId="1"/>
      <p:bldP spid="32776" grpId="0"/>
      <p:bldP spid="32776" grpId="1"/>
      <p:bldP spid="32777" grpId="0" animBg="1"/>
      <p:bldP spid="32777" grpId="1" animBg="1"/>
      <p:bldP spid="32778" grpId="0" animBg="1"/>
      <p:bldP spid="32778" grpId="1" animBg="1"/>
      <p:bldP spid="32780" grpId="0"/>
      <p:bldP spid="32780" grpId="1"/>
      <p:bldP spid="32781" grpId="0"/>
      <p:bldP spid="32781" grpId="1"/>
      <p:bldP spid="32782" grpId="0"/>
      <p:bldP spid="32785" grpId="0"/>
      <p:bldP spid="32787" grpId="0"/>
      <p:bldP spid="32787" grpId="1"/>
      <p:bldP spid="32788" grpId="0"/>
      <p:bldP spid="32788" grpId="1"/>
      <p:bldP spid="32789" grpId="0"/>
      <p:bldP spid="32789" grpId="1"/>
      <p:bldP spid="32790" grpId="0"/>
      <p:bldP spid="32790" grpId="1"/>
      <p:bldP spid="32791" grpId="0"/>
      <p:bldP spid="32791" grpId="1"/>
      <p:bldP spid="32792" grpId="0"/>
      <p:bldP spid="32792" grpId="1"/>
      <p:bldP spid="32793" grpId="0"/>
      <p:bldP spid="32793" grpId="1"/>
      <p:bldP spid="32795" grpId="0" animBg="1"/>
      <p:bldP spid="32796" grpId="0" animBg="1"/>
      <p:bldP spid="32797" grpId="0" animBg="1"/>
      <p:bldP spid="29" grpId="0"/>
      <p:bldP spid="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8" name="Freeform 32"/>
          <p:cNvSpPr>
            <a:spLocks/>
          </p:cNvSpPr>
          <p:nvPr/>
        </p:nvSpPr>
        <p:spPr bwMode="auto">
          <a:xfrm>
            <a:off x="1889125" y="2241550"/>
            <a:ext cx="966788" cy="1098550"/>
          </a:xfrm>
          <a:custGeom>
            <a:avLst/>
            <a:gdLst>
              <a:gd name="T0" fmla="*/ 2147483647 w 609"/>
              <a:gd name="T1" fmla="*/ 0 h 692"/>
              <a:gd name="T2" fmla="*/ 2147483647 w 609"/>
              <a:gd name="T3" fmla="*/ 2147483647 h 692"/>
              <a:gd name="T4" fmla="*/ 2147483647 w 609"/>
              <a:gd name="T5" fmla="*/ 2147483647 h 692"/>
              <a:gd name="T6" fmla="*/ 2147483647 w 609"/>
              <a:gd name="T7" fmla="*/ 2147483647 h 692"/>
              <a:gd name="T8" fmla="*/ 2147483647 w 609"/>
              <a:gd name="T9" fmla="*/ 2147483647 h 692"/>
              <a:gd name="T10" fmla="*/ 2147483647 w 609"/>
              <a:gd name="T11" fmla="*/ 2147483647 h 692"/>
              <a:gd name="T12" fmla="*/ 2147483647 w 609"/>
              <a:gd name="T13" fmla="*/ 2147483647 h 692"/>
              <a:gd name="T14" fmla="*/ 2147483647 w 609"/>
              <a:gd name="T15" fmla="*/ 2147483647 h 692"/>
              <a:gd name="T16" fmla="*/ 2147483647 w 609"/>
              <a:gd name="T17" fmla="*/ 2147483647 h 692"/>
              <a:gd name="T18" fmla="*/ 2147483647 w 609"/>
              <a:gd name="T19" fmla="*/ 2147483647 h 692"/>
              <a:gd name="T20" fmla="*/ 2147483647 w 609"/>
              <a:gd name="T21" fmla="*/ 2147483647 h 692"/>
              <a:gd name="T22" fmla="*/ 2147483647 w 609"/>
              <a:gd name="T23" fmla="*/ 2147483647 h 692"/>
              <a:gd name="T24" fmla="*/ 2147483647 w 609"/>
              <a:gd name="T25" fmla="*/ 2147483647 h 692"/>
              <a:gd name="T26" fmla="*/ 2147483647 w 609"/>
              <a:gd name="T27" fmla="*/ 2147483647 h 692"/>
              <a:gd name="T28" fmla="*/ 2147483647 w 609"/>
              <a:gd name="T29" fmla="*/ 2147483647 h 692"/>
              <a:gd name="T30" fmla="*/ 2147483647 w 609"/>
              <a:gd name="T31" fmla="*/ 2147483647 h 692"/>
              <a:gd name="T32" fmla="*/ 2147483647 w 609"/>
              <a:gd name="T33" fmla="*/ 2147483647 h 692"/>
              <a:gd name="T34" fmla="*/ 2147483647 w 609"/>
              <a:gd name="T35" fmla="*/ 2147483647 h 692"/>
              <a:gd name="T36" fmla="*/ 2147483647 w 609"/>
              <a:gd name="T37" fmla="*/ 2147483647 h 692"/>
              <a:gd name="T38" fmla="*/ 2147483647 w 609"/>
              <a:gd name="T39" fmla="*/ 2147483647 h 692"/>
              <a:gd name="T40" fmla="*/ 2147483647 w 609"/>
              <a:gd name="T41" fmla="*/ 2147483647 h 692"/>
              <a:gd name="T42" fmla="*/ 2147483647 w 609"/>
              <a:gd name="T43" fmla="*/ 2147483647 h 692"/>
              <a:gd name="T44" fmla="*/ 2147483647 w 609"/>
              <a:gd name="T45" fmla="*/ 2147483647 h 692"/>
              <a:gd name="T46" fmla="*/ 2147483647 w 609"/>
              <a:gd name="T47" fmla="*/ 2147483647 h 692"/>
              <a:gd name="T48" fmla="*/ 2147483647 w 609"/>
              <a:gd name="T49" fmla="*/ 0 h 6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09"/>
              <a:gd name="T76" fmla="*/ 0 h 692"/>
              <a:gd name="T77" fmla="*/ 609 w 609"/>
              <a:gd name="T78" fmla="*/ 692 h 69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09" h="692">
                <a:moveTo>
                  <a:pt x="284" y="0"/>
                </a:moveTo>
                <a:cubicBezTo>
                  <a:pt x="299" y="0"/>
                  <a:pt x="329" y="11"/>
                  <a:pt x="352" y="22"/>
                </a:cubicBezTo>
                <a:cubicBezTo>
                  <a:pt x="375" y="33"/>
                  <a:pt x="394" y="49"/>
                  <a:pt x="420" y="68"/>
                </a:cubicBezTo>
                <a:cubicBezTo>
                  <a:pt x="446" y="87"/>
                  <a:pt x="492" y="121"/>
                  <a:pt x="511" y="136"/>
                </a:cubicBezTo>
                <a:cubicBezTo>
                  <a:pt x="530" y="151"/>
                  <a:pt x="518" y="135"/>
                  <a:pt x="533" y="158"/>
                </a:cubicBezTo>
                <a:cubicBezTo>
                  <a:pt x="548" y="181"/>
                  <a:pt x="593" y="227"/>
                  <a:pt x="601" y="272"/>
                </a:cubicBezTo>
                <a:cubicBezTo>
                  <a:pt x="609" y="317"/>
                  <a:pt x="590" y="389"/>
                  <a:pt x="579" y="430"/>
                </a:cubicBezTo>
                <a:cubicBezTo>
                  <a:pt x="568" y="471"/>
                  <a:pt x="560" y="491"/>
                  <a:pt x="533" y="521"/>
                </a:cubicBezTo>
                <a:cubicBezTo>
                  <a:pt x="506" y="551"/>
                  <a:pt x="450" y="589"/>
                  <a:pt x="420" y="612"/>
                </a:cubicBezTo>
                <a:cubicBezTo>
                  <a:pt x="390" y="635"/>
                  <a:pt x="371" y="646"/>
                  <a:pt x="352" y="657"/>
                </a:cubicBezTo>
                <a:cubicBezTo>
                  <a:pt x="333" y="668"/>
                  <a:pt x="320" y="675"/>
                  <a:pt x="307" y="680"/>
                </a:cubicBezTo>
                <a:cubicBezTo>
                  <a:pt x="294" y="685"/>
                  <a:pt x="282" y="692"/>
                  <a:pt x="271" y="688"/>
                </a:cubicBezTo>
                <a:cubicBezTo>
                  <a:pt x="260" y="684"/>
                  <a:pt x="252" y="674"/>
                  <a:pt x="239" y="657"/>
                </a:cubicBezTo>
                <a:cubicBezTo>
                  <a:pt x="226" y="640"/>
                  <a:pt x="205" y="607"/>
                  <a:pt x="193" y="589"/>
                </a:cubicBezTo>
                <a:cubicBezTo>
                  <a:pt x="181" y="571"/>
                  <a:pt x="177" y="562"/>
                  <a:pt x="166" y="547"/>
                </a:cubicBezTo>
                <a:cubicBezTo>
                  <a:pt x="155" y="532"/>
                  <a:pt x="141" y="518"/>
                  <a:pt x="125" y="499"/>
                </a:cubicBezTo>
                <a:cubicBezTo>
                  <a:pt x="109" y="480"/>
                  <a:pt x="85" y="449"/>
                  <a:pt x="70" y="430"/>
                </a:cubicBezTo>
                <a:cubicBezTo>
                  <a:pt x="55" y="411"/>
                  <a:pt x="44" y="396"/>
                  <a:pt x="34" y="385"/>
                </a:cubicBezTo>
                <a:cubicBezTo>
                  <a:pt x="24" y="374"/>
                  <a:pt x="16" y="369"/>
                  <a:pt x="12" y="362"/>
                </a:cubicBezTo>
                <a:cubicBezTo>
                  <a:pt x="8" y="355"/>
                  <a:pt x="0" y="358"/>
                  <a:pt x="12" y="340"/>
                </a:cubicBezTo>
                <a:cubicBezTo>
                  <a:pt x="24" y="322"/>
                  <a:pt x="58" y="283"/>
                  <a:pt x="82" y="253"/>
                </a:cubicBezTo>
                <a:cubicBezTo>
                  <a:pt x="106" y="223"/>
                  <a:pt x="129" y="191"/>
                  <a:pt x="154" y="160"/>
                </a:cubicBezTo>
                <a:cubicBezTo>
                  <a:pt x="179" y="129"/>
                  <a:pt x="214" y="87"/>
                  <a:pt x="232" y="64"/>
                </a:cubicBezTo>
                <a:cubicBezTo>
                  <a:pt x="250" y="41"/>
                  <a:pt x="252" y="33"/>
                  <a:pt x="261" y="22"/>
                </a:cubicBezTo>
                <a:cubicBezTo>
                  <a:pt x="270" y="11"/>
                  <a:pt x="269" y="0"/>
                  <a:pt x="284" y="0"/>
                </a:cubicBezTo>
                <a:close/>
              </a:path>
            </a:pathLst>
          </a:custGeom>
          <a:gradFill rotWithShape="1">
            <a:gsLst>
              <a:gs pos="0">
                <a:srgbClr val="3333FF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219700" y="1808163"/>
            <a:ext cx="2916238" cy="1944687"/>
          </a:xfrm>
          <a:prstGeom prst="diamond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84213" y="152400"/>
            <a:ext cx="77755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0000FF"/>
                </a:solidFill>
              </a:rPr>
              <a:t>REPRESENTACIONES GRÁFICAS DE LA INTERSECCIÓN DE CONJUNTOS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07950" y="1135063"/>
            <a:ext cx="446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Si A y B son no comparables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58775" y="1736725"/>
            <a:ext cx="3925888" cy="2266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1906588" y="2133600"/>
            <a:ext cx="2052637" cy="1333500"/>
          </a:xfrm>
          <a:prstGeom prst="hexagon">
            <a:avLst>
              <a:gd name="adj" fmla="val 38482"/>
              <a:gd name="vf" fmla="val 11547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040313" y="1628775"/>
            <a:ext cx="3348037" cy="2266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755650" y="2133600"/>
            <a:ext cx="2087563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752975" y="1089025"/>
            <a:ext cx="4032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Si A y B son comparables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4210694" y="4544268"/>
            <a:ext cx="4249738" cy="2197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50" name="AutoShape 14"/>
          <p:cNvSpPr>
            <a:spLocks noChangeArrowheads="1"/>
          </p:cNvSpPr>
          <p:nvPr/>
        </p:nvSpPr>
        <p:spPr bwMode="auto">
          <a:xfrm>
            <a:off x="4644082" y="5014168"/>
            <a:ext cx="1655762" cy="1295400"/>
          </a:xfrm>
          <a:prstGeom prst="plus">
            <a:avLst>
              <a:gd name="adj" fmla="val 25000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6695132" y="4761756"/>
            <a:ext cx="1260475" cy="1728787"/>
          </a:xfrm>
          <a:prstGeom prst="diamond">
            <a:avLst/>
          </a:prstGeom>
          <a:solidFill>
            <a:srgbClr val="35F3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394344" y="5085606"/>
            <a:ext cx="36369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Si A y B son conjuntos disjuntos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58775" y="1736725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210694" y="4545856"/>
            <a:ext cx="539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40313" y="1628775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684213" y="3105150"/>
            <a:ext cx="900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7235825" y="1808163"/>
            <a:ext cx="900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5147319" y="4545856"/>
            <a:ext cx="900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7595244" y="4725243"/>
            <a:ext cx="503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3563938" y="1952625"/>
            <a:ext cx="900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1773162" y="4003675"/>
            <a:ext cx="1097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>
                <a:solidFill>
                  <a:srgbClr val="0000FF"/>
                </a:solidFill>
              </a:rPr>
              <a:t>A </a:t>
            </a:r>
            <a:r>
              <a:rPr lang="es-ES" altLang="es-CO" sz="2400" b="1" dirty="0">
                <a:solidFill>
                  <a:srgbClr val="0000FF"/>
                </a:solidFill>
                <a:sym typeface="Symbol" pitchFamily="18" charset="2"/>
              </a:rPr>
              <a:t> </a:t>
            </a:r>
            <a:r>
              <a:rPr lang="es-ES" altLang="es-CO" sz="2400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5872234" y="3895725"/>
            <a:ext cx="168419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>
                <a:solidFill>
                  <a:srgbClr val="0000FF"/>
                </a:solidFill>
              </a:rPr>
              <a:t>A </a:t>
            </a:r>
            <a:r>
              <a:rPr lang="es-ES" altLang="es-CO" sz="2400" b="1" dirty="0">
                <a:solidFill>
                  <a:srgbClr val="0000FF"/>
                </a:solidFill>
                <a:sym typeface="Symbol" pitchFamily="18" charset="2"/>
              </a:rPr>
              <a:t> </a:t>
            </a:r>
            <a:r>
              <a:rPr lang="es-ES" altLang="es-CO" sz="2400" b="1" dirty="0">
                <a:solidFill>
                  <a:srgbClr val="0000FF"/>
                </a:solidFill>
              </a:rPr>
              <a:t>B = B</a:t>
            </a:r>
          </a:p>
        </p:txBody>
      </p:sp>
      <p:sp>
        <p:nvSpPr>
          <p:cNvPr id="39969" name="AutoShape 33"/>
          <p:cNvSpPr>
            <a:spLocks noChangeArrowheads="1"/>
          </p:cNvSpPr>
          <p:nvPr/>
        </p:nvSpPr>
        <p:spPr bwMode="auto">
          <a:xfrm>
            <a:off x="5219700" y="1808163"/>
            <a:ext cx="2916238" cy="1944687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6264275" y="2420938"/>
            <a:ext cx="1044575" cy="865187"/>
          </a:xfrm>
          <a:prstGeom prst="ellipse">
            <a:avLst/>
          </a:prstGeom>
          <a:solidFill>
            <a:srgbClr val="FAFCA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5832475" y="2565400"/>
            <a:ext cx="900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39970" name="Oval 34"/>
          <p:cNvSpPr>
            <a:spLocks noChangeArrowheads="1"/>
          </p:cNvSpPr>
          <p:nvPr/>
        </p:nvSpPr>
        <p:spPr bwMode="auto">
          <a:xfrm>
            <a:off x="6264275" y="2312988"/>
            <a:ext cx="1044575" cy="865187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50000">
                <a:srgbClr val="FFFF00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1402407" y="5985718"/>
            <a:ext cx="1657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>
                <a:solidFill>
                  <a:srgbClr val="0000FF"/>
                </a:solidFill>
              </a:rPr>
              <a:t>A </a:t>
            </a:r>
            <a:r>
              <a:rPr lang="es-ES" altLang="es-CO" sz="2400" b="1">
                <a:solidFill>
                  <a:srgbClr val="0000FF"/>
                </a:solidFill>
                <a:sym typeface="Symbol" pitchFamily="18" charset="2"/>
              </a:rPr>
              <a:t> </a:t>
            </a:r>
            <a:r>
              <a:rPr lang="es-ES" altLang="es-CO" sz="2400" b="1">
                <a:solidFill>
                  <a:srgbClr val="0000FF"/>
                </a:solidFill>
              </a:rPr>
              <a:t>B = </a:t>
            </a:r>
            <a:r>
              <a:rPr lang="es-ES" altLang="es-CO" sz="2400" b="1">
                <a:solidFill>
                  <a:srgbClr val="0000FF"/>
                </a:solidFill>
                <a:sym typeface="Symbol" pitchFamily="18" charset="2"/>
              </a:rPr>
              <a:t></a:t>
            </a:r>
            <a:endParaRPr lang="el-GR" altLang="es-CO" sz="2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59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8" grpId="0" animBg="1"/>
      <p:bldP spid="39938" grpId="0" animBg="1"/>
      <p:bldP spid="39941" grpId="0"/>
      <p:bldP spid="39942" grpId="0"/>
      <p:bldP spid="39943" grpId="0" animBg="1"/>
      <p:bldP spid="39944" grpId="0" animBg="1"/>
      <p:bldP spid="39945" grpId="0" animBg="1"/>
      <p:bldP spid="39946" grpId="0" animBg="1"/>
      <p:bldP spid="39948" grpId="0"/>
      <p:bldP spid="39949" grpId="0" animBg="1"/>
      <p:bldP spid="39950" grpId="0" animBg="1"/>
      <p:bldP spid="39951" grpId="0" animBg="1"/>
      <p:bldP spid="39954" grpId="0"/>
      <p:bldP spid="39955" grpId="0"/>
      <p:bldP spid="39956" grpId="0"/>
      <p:bldP spid="39957" grpId="0"/>
      <p:bldP spid="39958" grpId="0"/>
      <p:bldP spid="39959" grpId="0"/>
      <p:bldP spid="39960" grpId="0"/>
      <p:bldP spid="39961" grpId="0"/>
      <p:bldP spid="39962" grpId="0"/>
      <p:bldP spid="39966" grpId="0"/>
      <p:bldP spid="39967" grpId="0"/>
      <p:bldP spid="39969" grpId="0" animBg="1"/>
      <p:bldP spid="39947" grpId="0" animBg="1"/>
      <p:bldP spid="39964" grpId="0"/>
      <p:bldP spid="39970" grpId="0" animBg="1"/>
      <p:bldP spid="399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44463" y="333375"/>
            <a:ext cx="8856662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/>
              <a:t>Un conjunto se puede entender como una colección o agrupación bien definida de objetos de cualquier clase. Los objetos que forman un conjunto son llamados miembros o elementos del conjunto.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7950" y="3687763"/>
            <a:ext cx="2303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solidFill>
                  <a:srgbClr val="E71505"/>
                </a:solidFill>
              </a:rPr>
              <a:t>Ejemplo:</a:t>
            </a:r>
          </a:p>
        </p:txBody>
      </p:sp>
      <p:pic>
        <p:nvPicPr>
          <p:cNvPr id="11273" name="Picture 9" descr="Group of 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50" y="3838575"/>
            <a:ext cx="2125663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79388" y="4437063"/>
            <a:ext cx="5689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/>
              <a:t>En la figura adjunta tienes un conjunto de personas</a:t>
            </a:r>
          </a:p>
        </p:txBody>
      </p:sp>
    </p:spTree>
    <p:extLst>
      <p:ext uri="{BB962C8B-B14F-4D97-AF65-F5344CB8AC3E}">
        <p14:creationId xmlns:p14="http://schemas.microsoft.com/office/powerpoint/2010/main" val="277917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68313" y="188913"/>
            <a:ext cx="80279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0000FF"/>
                </a:solidFill>
              </a:rPr>
              <a:t>PROPIEDADES DE LA INTERSECCIÓN DE CONJUNTOS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7950" y="1592263"/>
            <a:ext cx="31321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</a:t>
            </a:r>
            <a:r>
              <a:rPr lang="es-ES" altLang="es-CO" b="1">
                <a:sym typeface="simbolo"/>
              </a:rPr>
              <a:t> A = A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07950" y="2201863"/>
            <a:ext cx="3887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</a:t>
            </a:r>
            <a:r>
              <a:rPr lang="es-ES" altLang="es-CO" b="1">
                <a:sym typeface="simbolo"/>
              </a:rPr>
              <a:t> B = B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</a:t>
            </a:r>
            <a:r>
              <a:rPr lang="es-ES" altLang="es-CO" b="1">
                <a:sym typeface="simbolo"/>
              </a:rPr>
              <a:t>  A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07950" y="2781300"/>
            <a:ext cx="2916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</a:t>
            </a:r>
            <a:r>
              <a:rPr lang="es-ES" altLang="es-CO" b="1">
                <a:sym typeface="simbolo"/>
              </a:rPr>
              <a:t> </a:t>
            </a:r>
            <a:r>
              <a:rPr lang="el-GR" altLang="es-CO" b="1">
                <a:sym typeface="simbolo"/>
              </a:rPr>
              <a:t>Φ</a:t>
            </a:r>
            <a:r>
              <a:rPr lang="es-ES" altLang="es-CO" b="1">
                <a:sym typeface="simbolo"/>
              </a:rPr>
              <a:t> = </a:t>
            </a:r>
            <a:r>
              <a:rPr lang="el-GR" altLang="es-CO" b="1">
                <a:sym typeface="simbolo"/>
              </a:rPr>
              <a:t>Φ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06363" y="3392488"/>
            <a:ext cx="2952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</a:t>
            </a:r>
            <a:r>
              <a:rPr lang="es-ES" altLang="es-CO" b="1">
                <a:sym typeface="simbolo"/>
              </a:rPr>
              <a:t> U = A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06363" y="4002088"/>
            <a:ext cx="5761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5.  (A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B)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C =A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(B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C)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106363" y="4616450"/>
            <a:ext cx="6842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6.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(B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C) = (A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B)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(A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C)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295275" y="5226050"/>
            <a:ext cx="6662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   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(B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C) = (A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B)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 </a:t>
            </a:r>
            <a:r>
              <a:rPr lang="es-ES" altLang="es-CO" b="1">
                <a:sym typeface="simbolo"/>
              </a:rPr>
              <a:t>(A </a:t>
            </a:r>
            <a:r>
              <a:rPr lang="es-ES" altLang="es-CO" b="1">
                <a:solidFill>
                  <a:srgbClr val="E71505"/>
                </a:solidFill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C)</a:t>
            </a:r>
          </a:p>
        </p:txBody>
      </p:sp>
      <p:pic>
        <p:nvPicPr>
          <p:cNvPr id="43019" name="Picture 11" descr="bluem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738" y="1881188"/>
            <a:ext cx="257333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0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2" grpId="0"/>
      <p:bldP spid="43013" grpId="0"/>
      <p:bldP spid="43014" grpId="0"/>
      <p:bldP spid="43015" grpId="0"/>
      <p:bldP spid="43017" grpId="0"/>
      <p:bldP spid="430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1" name="Freeform 29"/>
          <p:cNvSpPr>
            <a:spLocks/>
          </p:cNvSpPr>
          <p:nvPr/>
        </p:nvSpPr>
        <p:spPr bwMode="auto">
          <a:xfrm>
            <a:off x="2624138" y="3135313"/>
            <a:ext cx="2492375" cy="2020887"/>
          </a:xfrm>
          <a:custGeom>
            <a:avLst/>
            <a:gdLst>
              <a:gd name="T0" fmla="*/ 2147483647 w 1570"/>
              <a:gd name="T1" fmla="*/ 2147483647 h 1273"/>
              <a:gd name="T2" fmla="*/ 2147483647 w 1570"/>
              <a:gd name="T3" fmla="*/ 2147483647 h 1273"/>
              <a:gd name="T4" fmla="*/ 2147483647 w 1570"/>
              <a:gd name="T5" fmla="*/ 2147483647 h 1273"/>
              <a:gd name="T6" fmla="*/ 2147483647 w 1570"/>
              <a:gd name="T7" fmla="*/ 2147483647 h 1273"/>
              <a:gd name="T8" fmla="*/ 2147483647 w 1570"/>
              <a:gd name="T9" fmla="*/ 2147483647 h 1273"/>
              <a:gd name="T10" fmla="*/ 2147483647 w 1570"/>
              <a:gd name="T11" fmla="*/ 2147483647 h 1273"/>
              <a:gd name="T12" fmla="*/ 2147483647 w 1570"/>
              <a:gd name="T13" fmla="*/ 2147483647 h 1273"/>
              <a:gd name="T14" fmla="*/ 2147483647 w 1570"/>
              <a:gd name="T15" fmla="*/ 2147483647 h 1273"/>
              <a:gd name="T16" fmla="*/ 2147483647 w 1570"/>
              <a:gd name="T17" fmla="*/ 2147483647 h 1273"/>
              <a:gd name="T18" fmla="*/ 2147483647 w 1570"/>
              <a:gd name="T19" fmla="*/ 2147483647 h 1273"/>
              <a:gd name="T20" fmla="*/ 2147483647 w 1570"/>
              <a:gd name="T21" fmla="*/ 2147483647 h 1273"/>
              <a:gd name="T22" fmla="*/ 2147483647 w 1570"/>
              <a:gd name="T23" fmla="*/ 2147483647 h 1273"/>
              <a:gd name="T24" fmla="*/ 2147483647 w 1570"/>
              <a:gd name="T25" fmla="*/ 2147483647 h 1273"/>
              <a:gd name="T26" fmla="*/ 2147483647 w 1570"/>
              <a:gd name="T27" fmla="*/ 2147483647 h 1273"/>
              <a:gd name="T28" fmla="*/ 2147483647 w 1570"/>
              <a:gd name="T29" fmla="*/ 2147483647 h 1273"/>
              <a:gd name="T30" fmla="*/ 2147483647 w 1570"/>
              <a:gd name="T31" fmla="*/ 2147483647 h 1273"/>
              <a:gd name="T32" fmla="*/ 2147483647 w 1570"/>
              <a:gd name="T33" fmla="*/ 2147483647 h 1273"/>
              <a:gd name="T34" fmla="*/ 2147483647 w 1570"/>
              <a:gd name="T35" fmla="*/ 2147483647 h 1273"/>
              <a:gd name="T36" fmla="*/ 2147483647 w 1570"/>
              <a:gd name="T37" fmla="*/ 2147483647 h 1273"/>
              <a:gd name="T38" fmla="*/ 2147483647 w 1570"/>
              <a:gd name="T39" fmla="*/ 2147483647 h 1273"/>
              <a:gd name="T40" fmla="*/ 2147483647 w 1570"/>
              <a:gd name="T41" fmla="*/ 2147483647 h 1273"/>
              <a:gd name="T42" fmla="*/ 2147483647 w 1570"/>
              <a:gd name="T43" fmla="*/ 2147483647 h 1273"/>
              <a:gd name="T44" fmla="*/ 2147483647 w 1570"/>
              <a:gd name="T45" fmla="*/ 2147483647 h 1273"/>
              <a:gd name="T46" fmla="*/ 2147483647 w 1570"/>
              <a:gd name="T47" fmla="*/ 2147483647 h 1273"/>
              <a:gd name="T48" fmla="*/ 2147483647 w 1570"/>
              <a:gd name="T49" fmla="*/ 2147483647 h 1273"/>
              <a:gd name="T50" fmla="*/ 2147483647 w 1570"/>
              <a:gd name="T51" fmla="*/ 2147483647 h 1273"/>
              <a:gd name="T52" fmla="*/ 2147483647 w 1570"/>
              <a:gd name="T53" fmla="*/ 2147483647 h 1273"/>
              <a:gd name="T54" fmla="*/ 2147483647 w 1570"/>
              <a:gd name="T55" fmla="*/ 2147483647 h 1273"/>
              <a:gd name="T56" fmla="*/ 2147483647 w 1570"/>
              <a:gd name="T57" fmla="*/ 2147483647 h 1273"/>
              <a:gd name="T58" fmla="*/ 2147483647 w 1570"/>
              <a:gd name="T59" fmla="*/ 2147483647 h 1273"/>
              <a:gd name="T60" fmla="*/ 2147483647 w 1570"/>
              <a:gd name="T61" fmla="*/ 2147483647 h 1273"/>
              <a:gd name="T62" fmla="*/ 2147483647 w 1570"/>
              <a:gd name="T63" fmla="*/ 2147483647 h 1273"/>
              <a:gd name="T64" fmla="*/ 2147483647 w 1570"/>
              <a:gd name="T65" fmla="*/ 2147483647 h 1273"/>
              <a:gd name="T66" fmla="*/ 2147483647 w 1570"/>
              <a:gd name="T67" fmla="*/ 2147483647 h 1273"/>
              <a:gd name="T68" fmla="*/ 2147483647 w 1570"/>
              <a:gd name="T69" fmla="*/ 2147483647 h 1273"/>
              <a:gd name="T70" fmla="*/ 2147483647 w 1570"/>
              <a:gd name="T71" fmla="*/ 2147483647 h 1273"/>
              <a:gd name="T72" fmla="*/ 2147483647 w 1570"/>
              <a:gd name="T73" fmla="*/ 2147483647 h 1273"/>
              <a:gd name="T74" fmla="*/ 2147483647 w 1570"/>
              <a:gd name="T75" fmla="*/ 2147483647 h 1273"/>
              <a:gd name="T76" fmla="*/ 2147483647 w 1570"/>
              <a:gd name="T77" fmla="*/ 2147483647 h 1273"/>
              <a:gd name="T78" fmla="*/ 2147483647 w 1570"/>
              <a:gd name="T79" fmla="*/ 2147483647 h 1273"/>
              <a:gd name="T80" fmla="*/ 2147483647 w 1570"/>
              <a:gd name="T81" fmla="*/ 2147483647 h 1273"/>
              <a:gd name="T82" fmla="*/ 2147483647 w 1570"/>
              <a:gd name="T83" fmla="*/ 2147483647 h 1273"/>
              <a:gd name="T84" fmla="*/ 2147483647 w 1570"/>
              <a:gd name="T85" fmla="*/ 2147483647 h 1273"/>
              <a:gd name="T86" fmla="*/ 2147483647 w 1570"/>
              <a:gd name="T87" fmla="*/ 2147483647 h 1273"/>
              <a:gd name="T88" fmla="*/ 2147483647 w 1570"/>
              <a:gd name="T89" fmla="*/ 2147483647 h 1273"/>
              <a:gd name="T90" fmla="*/ 2147483647 w 1570"/>
              <a:gd name="T91" fmla="*/ 2147483647 h 1273"/>
              <a:gd name="T92" fmla="*/ 2147483647 w 1570"/>
              <a:gd name="T93" fmla="*/ 2147483647 h 1273"/>
              <a:gd name="T94" fmla="*/ 2147483647 w 1570"/>
              <a:gd name="T95" fmla="*/ 2147483647 h 127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570"/>
              <a:gd name="T145" fmla="*/ 0 h 1273"/>
              <a:gd name="T146" fmla="*/ 1570 w 1570"/>
              <a:gd name="T147" fmla="*/ 1273 h 127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570" h="1273">
                <a:moveTo>
                  <a:pt x="1566" y="116"/>
                </a:moveTo>
                <a:cubicBezTo>
                  <a:pt x="1562" y="106"/>
                  <a:pt x="1507" y="91"/>
                  <a:pt x="1473" y="80"/>
                </a:cubicBezTo>
                <a:cubicBezTo>
                  <a:pt x="1439" y="69"/>
                  <a:pt x="1400" y="58"/>
                  <a:pt x="1363" y="49"/>
                </a:cubicBezTo>
                <a:cubicBezTo>
                  <a:pt x="1326" y="40"/>
                  <a:pt x="1299" y="33"/>
                  <a:pt x="1250" y="26"/>
                </a:cubicBezTo>
                <a:cubicBezTo>
                  <a:pt x="1201" y="19"/>
                  <a:pt x="1117" y="8"/>
                  <a:pt x="1068" y="4"/>
                </a:cubicBezTo>
                <a:cubicBezTo>
                  <a:pt x="1019" y="0"/>
                  <a:pt x="997" y="2"/>
                  <a:pt x="955" y="4"/>
                </a:cubicBezTo>
                <a:cubicBezTo>
                  <a:pt x="913" y="6"/>
                  <a:pt x="865" y="10"/>
                  <a:pt x="816" y="17"/>
                </a:cubicBezTo>
                <a:cubicBezTo>
                  <a:pt x="767" y="24"/>
                  <a:pt x="701" y="40"/>
                  <a:pt x="660" y="49"/>
                </a:cubicBezTo>
                <a:cubicBezTo>
                  <a:pt x="619" y="58"/>
                  <a:pt x="603" y="63"/>
                  <a:pt x="569" y="72"/>
                </a:cubicBezTo>
                <a:cubicBezTo>
                  <a:pt x="535" y="81"/>
                  <a:pt x="494" y="89"/>
                  <a:pt x="456" y="104"/>
                </a:cubicBezTo>
                <a:cubicBezTo>
                  <a:pt x="418" y="119"/>
                  <a:pt x="369" y="149"/>
                  <a:pt x="342" y="162"/>
                </a:cubicBezTo>
                <a:cubicBezTo>
                  <a:pt x="315" y="175"/>
                  <a:pt x="320" y="170"/>
                  <a:pt x="297" y="185"/>
                </a:cubicBezTo>
                <a:cubicBezTo>
                  <a:pt x="274" y="200"/>
                  <a:pt x="233" y="230"/>
                  <a:pt x="206" y="253"/>
                </a:cubicBezTo>
                <a:cubicBezTo>
                  <a:pt x="179" y="276"/>
                  <a:pt x="157" y="298"/>
                  <a:pt x="138" y="321"/>
                </a:cubicBezTo>
                <a:cubicBezTo>
                  <a:pt x="119" y="344"/>
                  <a:pt x="110" y="363"/>
                  <a:pt x="93" y="389"/>
                </a:cubicBezTo>
                <a:cubicBezTo>
                  <a:pt x="76" y="415"/>
                  <a:pt x="50" y="446"/>
                  <a:pt x="36" y="479"/>
                </a:cubicBezTo>
                <a:cubicBezTo>
                  <a:pt x="22" y="512"/>
                  <a:pt x="14" y="554"/>
                  <a:pt x="9" y="587"/>
                </a:cubicBezTo>
                <a:cubicBezTo>
                  <a:pt x="4" y="620"/>
                  <a:pt x="0" y="641"/>
                  <a:pt x="6" y="680"/>
                </a:cubicBezTo>
                <a:cubicBezTo>
                  <a:pt x="12" y="719"/>
                  <a:pt x="33" y="781"/>
                  <a:pt x="48" y="820"/>
                </a:cubicBezTo>
                <a:cubicBezTo>
                  <a:pt x="63" y="859"/>
                  <a:pt x="74" y="885"/>
                  <a:pt x="93" y="911"/>
                </a:cubicBezTo>
                <a:cubicBezTo>
                  <a:pt x="112" y="937"/>
                  <a:pt x="131" y="953"/>
                  <a:pt x="161" y="979"/>
                </a:cubicBezTo>
                <a:cubicBezTo>
                  <a:pt x="191" y="1005"/>
                  <a:pt x="238" y="1044"/>
                  <a:pt x="274" y="1070"/>
                </a:cubicBezTo>
                <a:cubicBezTo>
                  <a:pt x="310" y="1096"/>
                  <a:pt x="340" y="1117"/>
                  <a:pt x="378" y="1136"/>
                </a:cubicBezTo>
                <a:cubicBezTo>
                  <a:pt x="416" y="1155"/>
                  <a:pt x="458" y="1168"/>
                  <a:pt x="501" y="1183"/>
                </a:cubicBezTo>
                <a:cubicBezTo>
                  <a:pt x="544" y="1198"/>
                  <a:pt x="592" y="1217"/>
                  <a:pt x="637" y="1228"/>
                </a:cubicBezTo>
                <a:cubicBezTo>
                  <a:pt x="682" y="1239"/>
                  <a:pt x="725" y="1244"/>
                  <a:pt x="773" y="1251"/>
                </a:cubicBezTo>
                <a:cubicBezTo>
                  <a:pt x="821" y="1258"/>
                  <a:pt x="867" y="1269"/>
                  <a:pt x="924" y="1271"/>
                </a:cubicBezTo>
                <a:cubicBezTo>
                  <a:pt x="981" y="1273"/>
                  <a:pt x="1050" y="1270"/>
                  <a:pt x="1113" y="1265"/>
                </a:cubicBezTo>
                <a:cubicBezTo>
                  <a:pt x="1176" y="1260"/>
                  <a:pt x="1245" y="1249"/>
                  <a:pt x="1302" y="1238"/>
                </a:cubicBezTo>
                <a:cubicBezTo>
                  <a:pt x="1359" y="1227"/>
                  <a:pt x="1419" y="1211"/>
                  <a:pt x="1452" y="1202"/>
                </a:cubicBezTo>
                <a:cubicBezTo>
                  <a:pt x="1485" y="1193"/>
                  <a:pt x="1494" y="1187"/>
                  <a:pt x="1499" y="1183"/>
                </a:cubicBezTo>
                <a:cubicBezTo>
                  <a:pt x="1504" y="1179"/>
                  <a:pt x="1497" y="1184"/>
                  <a:pt x="1482" y="1178"/>
                </a:cubicBezTo>
                <a:cubicBezTo>
                  <a:pt x="1467" y="1172"/>
                  <a:pt x="1427" y="1155"/>
                  <a:pt x="1407" y="1145"/>
                </a:cubicBezTo>
                <a:cubicBezTo>
                  <a:pt x="1387" y="1135"/>
                  <a:pt x="1382" y="1127"/>
                  <a:pt x="1363" y="1115"/>
                </a:cubicBezTo>
                <a:cubicBezTo>
                  <a:pt x="1344" y="1103"/>
                  <a:pt x="1321" y="1093"/>
                  <a:pt x="1295" y="1070"/>
                </a:cubicBezTo>
                <a:cubicBezTo>
                  <a:pt x="1269" y="1047"/>
                  <a:pt x="1227" y="1005"/>
                  <a:pt x="1204" y="979"/>
                </a:cubicBezTo>
                <a:cubicBezTo>
                  <a:pt x="1181" y="953"/>
                  <a:pt x="1172" y="935"/>
                  <a:pt x="1159" y="911"/>
                </a:cubicBezTo>
                <a:cubicBezTo>
                  <a:pt x="1146" y="887"/>
                  <a:pt x="1135" y="863"/>
                  <a:pt x="1125" y="836"/>
                </a:cubicBezTo>
                <a:cubicBezTo>
                  <a:pt x="1115" y="809"/>
                  <a:pt x="1104" y="781"/>
                  <a:pt x="1098" y="752"/>
                </a:cubicBezTo>
                <a:cubicBezTo>
                  <a:pt x="1092" y="723"/>
                  <a:pt x="1092" y="687"/>
                  <a:pt x="1091" y="661"/>
                </a:cubicBezTo>
                <a:cubicBezTo>
                  <a:pt x="1090" y="635"/>
                  <a:pt x="1084" y="623"/>
                  <a:pt x="1091" y="593"/>
                </a:cubicBezTo>
                <a:cubicBezTo>
                  <a:pt x="1098" y="563"/>
                  <a:pt x="1123" y="513"/>
                  <a:pt x="1136" y="480"/>
                </a:cubicBezTo>
                <a:cubicBezTo>
                  <a:pt x="1149" y="447"/>
                  <a:pt x="1151" y="425"/>
                  <a:pt x="1170" y="395"/>
                </a:cubicBezTo>
                <a:cubicBezTo>
                  <a:pt x="1189" y="365"/>
                  <a:pt x="1225" y="325"/>
                  <a:pt x="1250" y="298"/>
                </a:cubicBezTo>
                <a:cubicBezTo>
                  <a:pt x="1275" y="271"/>
                  <a:pt x="1294" y="252"/>
                  <a:pt x="1320" y="233"/>
                </a:cubicBezTo>
                <a:cubicBezTo>
                  <a:pt x="1346" y="214"/>
                  <a:pt x="1378" y="200"/>
                  <a:pt x="1408" y="185"/>
                </a:cubicBezTo>
                <a:cubicBezTo>
                  <a:pt x="1438" y="170"/>
                  <a:pt x="1473" y="151"/>
                  <a:pt x="1499" y="140"/>
                </a:cubicBezTo>
                <a:cubicBezTo>
                  <a:pt x="1525" y="129"/>
                  <a:pt x="1570" y="126"/>
                  <a:pt x="1566" y="11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68538" y="357028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453313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948488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339975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916238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23850" y="3141663"/>
            <a:ext cx="3168650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6659563" y="3284538"/>
            <a:ext cx="2160587" cy="18002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492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A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67727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B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3850" y="836613"/>
            <a:ext cx="84978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El conjunto “A  menos  B” que se representa                  es el conjunto formado por todos los elementos que pertenecen a A y  no pertenecen a B.</a:t>
            </a:r>
          </a:p>
        </p:txBody>
      </p:sp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7085013" y="836613"/>
          <a:ext cx="100647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3" imgW="444114" imgH="164957" progId="Equation.DSMT4">
                  <p:embed/>
                </p:oleObj>
              </mc:Choice>
              <mc:Fallback>
                <p:oleObj name="Equation" r:id="rId3" imgW="444114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013" y="836613"/>
                        <a:ext cx="1006475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23850" y="2060575"/>
            <a:ext cx="2016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8101013" y="43656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9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8027988" y="34290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8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77050" y="35734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684213" y="41497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863600" y="34623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331913" y="44370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1511300" y="32845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</a:t>
            </a:r>
          </a:p>
        </p:txBody>
      </p:sp>
      <p:sp>
        <p:nvSpPr>
          <p:cNvPr id="33818" name="Oval 26"/>
          <p:cNvSpPr>
            <a:spLocks noChangeArrowheads="1"/>
          </p:cNvSpPr>
          <p:nvPr/>
        </p:nvSpPr>
        <p:spPr bwMode="auto">
          <a:xfrm>
            <a:off x="2627313" y="3141663"/>
            <a:ext cx="3168650" cy="2016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3820" name="WordArt 28"/>
          <p:cNvSpPr>
            <a:spLocks noChangeArrowheads="1" noChangeShapeType="1" noTextEdit="1"/>
          </p:cNvSpPr>
          <p:nvPr/>
        </p:nvSpPr>
        <p:spPr bwMode="auto">
          <a:xfrm>
            <a:off x="1476375" y="152400"/>
            <a:ext cx="6048375" cy="50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DIFERENCIA DE CONJUNTOS</a:t>
            </a:r>
          </a:p>
        </p:txBody>
      </p:sp>
      <p:sp>
        <p:nvSpPr>
          <p:cNvPr id="33817" name="Oval 25"/>
          <p:cNvSpPr>
            <a:spLocks noChangeArrowheads="1"/>
          </p:cNvSpPr>
          <p:nvPr/>
        </p:nvSpPr>
        <p:spPr bwMode="auto">
          <a:xfrm>
            <a:off x="4356100" y="3284538"/>
            <a:ext cx="2160588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28" name="27 CuadroTexto"/>
          <p:cNvSpPr txBox="1"/>
          <p:nvPr/>
        </p:nvSpPr>
        <p:spPr>
          <a:xfrm>
            <a:off x="904906" y="2514962"/>
            <a:ext cx="7334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{1, 2, 3, 4, 5, 6, 7} y B = {5, 6, 7, 8, 9}</a:t>
            </a:r>
            <a:endParaRPr lang="es-CO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722807" y="5373216"/>
            <a:ext cx="3698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– B = {1, 2, 3, 4}</a:t>
            </a: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15498" y="6084585"/>
            <a:ext cx="5113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= {x | x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 A  x  B}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8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80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48148E-6 L 3.61111E-6 -1.48148E-6 " pathEditMode="relative" rAng="0" ptsTypes="AA">
                                      <p:cBhvr>
                                        <p:cTn id="82" dur="2000" spd="-100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96296E-6 L -3.33333E-6 -2.96296E-6 " pathEditMode="relative" rAng="0" ptsTypes="AA">
                                      <p:cBhvr>
                                        <p:cTn id="84" dur="2000" spd="-100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07407E-6 L 3.61111E-6 -4.07407E-6 " pathEditMode="relative" rAng="0" ptsTypes="AA">
                                      <p:cBhvr>
                                        <p:cTn id="86" dur="2000" spd="-100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1.11111E-6 L 4.16667E-6 1.11111E-6 " pathEditMode="relative" rAng="0" ptsTypes="AA">
                                      <p:cBhvr>
                                        <p:cTn id="88" dur="2000" spd="-100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8 -4.44444E-6 L 0.00208 -4.44444E-6 " pathEditMode="relative" rAng="0" ptsTypes="AA">
                                      <p:cBhvr>
                                        <p:cTn id="90" dur="2000" spd="-100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28 1.85185E-6 L -0.00972 1.85185E-6 " pathEditMode="relative" rAng="0" ptsTypes="AA">
                                      <p:cBhvr>
                                        <p:cTn id="92" dur="2000" spd="-100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94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9 4.44444E-6 L 0.00209 4.44444E-6 " pathEditMode="relative" rAng="0" ptsTypes="AA">
                                      <p:cBhvr>
                                        <p:cTn id="96" dur="2000" spd="-100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1 4.81481E-6 L -0.00191 4.81481E-6 " pathEditMode="relative" rAng="0" ptsTypes="AA">
                                      <p:cBhvr>
                                        <p:cTn id="98" dur="2000" spd="-100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71 1.85185E-6 L -0.01371 1.85185E-6 " pathEditMode="relative" rAng="0" ptsTypes="AA">
                                      <p:cBhvr>
                                        <p:cTn id="100" dur="2000" spd="-100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-4.44444E-6 L -0.00208 -4.44444E-6 " pathEditMode="relative" rAng="0" ptsTypes="AA">
                                      <p:cBhvr>
                                        <p:cTn id="102" dur="2000" spd="-100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2.59259E-6 L -0.24601 -2.59259E-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4.44444E-6 L -0.00208 4.44444E-6 " pathEditMode="relative" rAng="0" ptsTypes="AA">
                                      <p:cBhvr>
                                        <p:cTn id="106" dur="2000" spd="-100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3.7037E-7 L -0.00208 3.7037E-7 " pathEditMode="relative" rAng="0" ptsTypes="AA">
                                      <p:cBhvr>
                                        <p:cTn id="108" dur="2000" spd="-100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27 0.00024 L -3.88889E-6 -0.00023 " pathEditMode="relative" rAng="0" ptsTypes="AA">
                                      <p:cBhvr>
                                        <p:cTn id="110" dur="2000" spd="-100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01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1" grpId="0" animBg="1"/>
      <p:bldP spid="33795" grpId="0"/>
      <p:bldP spid="33795" grpId="1"/>
      <p:bldP spid="33796" grpId="0"/>
      <p:bldP spid="33796" grpId="1"/>
      <p:bldP spid="33797" grpId="0"/>
      <p:bldP spid="33797" grpId="1"/>
      <p:bldP spid="33798" grpId="0"/>
      <p:bldP spid="33798" grpId="1"/>
      <p:bldP spid="33799" grpId="0"/>
      <p:bldP spid="33799" grpId="1"/>
      <p:bldP spid="33800" grpId="0" animBg="1"/>
      <p:bldP spid="33800" grpId="1" animBg="1"/>
      <p:bldP spid="33801" grpId="0" animBg="1"/>
      <p:bldP spid="33801" grpId="1" animBg="1"/>
      <p:bldP spid="33802" grpId="0"/>
      <p:bldP spid="33802" grpId="1"/>
      <p:bldP spid="33803" grpId="0"/>
      <p:bldP spid="33803" grpId="1"/>
      <p:bldP spid="33804" grpId="0"/>
      <p:bldP spid="33807" grpId="0"/>
      <p:bldP spid="33809" grpId="0"/>
      <p:bldP spid="33809" grpId="1"/>
      <p:bldP spid="33810" grpId="0"/>
      <p:bldP spid="33810" grpId="1"/>
      <p:bldP spid="33811" grpId="0"/>
      <p:bldP spid="33811" grpId="1"/>
      <p:bldP spid="33812" grpId="0"/>
      <p:bldP spid="33812" grpId="1"/>
      <p:bldP spid="33813" grpId="0"/>
      <p:bldP spid="33813" grpId="1"/>
      <p:bldP spid="33814" grpId="0"/>
      <p:bldP spid="33814" grpId="1"/>
      <p:bldP spid="33815" grpId="0"/>
      <p:bldP spid="33815" grpId="1"/>
      <p:bldP spid="33818" grpId="0" animBg="1"/>
      <p:bldP spid="33820" grpId="0" animBg="1"/>
      <p:bldP spid="33817" grpId="0" animBg="1"/>
      <p:bldP spid="28" grpId="0"/>
      <p:bldP spid="2" grpId="0"/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4" name="Freeform 28"/>
          <p:cNvSpPr>
            <a:spLocks/>
          </p:cNvSpPr>
          <p:nvPr/>
        </p:nvSpPr>
        <p:spPr bwMode="auto">
          <a:xfrm>
            <a:off x="4983163" y="3278188"/>
            <a:ext cx="1533525" cy="1809750"/>
          </a:xfrm>
          <a:custGeom>
            <a:avLst/>
            <a:gdLst>
              <a:gd name="T0" fmla="*/ 2147483647 w 966"/>
              <a:gd name="T1" fmla="*/ 2147483647 h 1140"/>
              <a:gd name="T2" fmla="*/ 2147483647 w 966"/>
              <a:gd name="T3" fmla="*/ 2147483647 h 1140"/>
              <a:gd name="T4" fmla="*/ 2147483647 w 966"/>
              <a:gd name="T5" fmla="*/ 2147483647 h 1140"/>
              <a:gd name="T6" fmla="*/ 2147483647 w 966"/>
              <a:gd name="T7" fmla="*/ 2147483647 h 1140"/>
              <a:gd name="T8" fmla="*/ 2147483647 w 966"/>
              <a:gd name="T9" fmla="*/ 2147483647 h 1140"/>
              <a:gd name="T10" fmla="*/ 2147483647 w 966"/>
              <a:gd name="T11" fmla="*/ 2147483647 h 1140"/>
              <a:gd name="T12" fmla="*/ 2147483647 w 966"/>
              <a:gd name="T13" fmla="*/ 2147483647 h 1140"/>
              <a:gd name="T14" fmla="*/ 2147483647 w 966"/>
              <a:gd name="T15" fmla="*/ 2147483647 h 1140"/>
              <a:gd name="T16" fmla="*/ 2147483647 w 966"/>
              <a:gd name="T17" fmla="*/ 2147483647 h 1140"/>
              <a:gd name="T18" fmla="*/ 2147483647 w 966"/>
              <a:gd name="T19" fmla="*/ 2147483647 h 1140"/>
              <a:gd name="T20" fmla="*/ 2147483647 w 966"/>
              <a:gd name="T21" fmla="*/ 2147483647 h 1140"/>
              <a:gd name="T22" fmla="*/ 2147483647 w 966"/>
              <a:gd name="T23" fmla="*/ 2147483647 h 1140"/>
              <a:gd name="T24" fmla="*/ 2147483647 w 966"/>
              <a:gd name="T25" fmla="*/ 2147483647 h 1140"/>
              <a:gd name="T26" fmla="*/ 2147483647 w 966"/>
              <a:gd name="T27" fmla="*/ 2147483647 h 1140"/>
              <a:gd name="T28" fmla="*/ 2147483647 w 966"/>
              <a:gd name="T29" fmla="*/ 2147483647 h 1140"/>
              <a:gd name="T30" fmla="*/ 2147483647 w 966"/>
              <a:gd name="T31" fmla="*/ 2147483647 h 1140"/>
              <a:gd name="T32" fmla="*/ 2147483647 w 966"/>
              <a:gd name="T33" fmla="*/ 2147483647 h 1140"/>
              <a:gd name="T34" fmla="*/ 2147483647 w 966"/>
              <a:gd name="T35" fmla="*/ 2147483647 h 1140"/>
              <a:gd name="T36" fmla="*/ 2147483647 w 966"/>
              <a:gd name="T37" fmla="*/ 2147483647 h 1140"/>
              <a:gd name="T38" fmla="*/ 2147483647 w 966"/>
              <a:gd name="T39" fmla="*/ 2147483647 h 1140"/>
              <a:gd name="T40" fmla="*/ 2147483647 w 966"/>
              <a:gd name="T41" fmla="*/ 2147483647 h 1140"/>
              <a:gd name="T42" fmla="*/ 2147483647 w 966"/>
              <a:gd name="T43" fmla="*/ 2147483647 h 1140"/>
              <a:gd name="T44" fmla="*/ 2147483647 w 966"/>
              <a:gd name="T45" fmla="*/ 2147483647 h 1140"/>
              <a:gd name="T46" fmla="*/ 2147483647 w 966"/>
              <a:gd name="T47" fmla="*/ 2147483647 h 1140"/>
              <a:gd name="T48" fmla="*/ 2147483647 w 966"/>
              <a:gd name="T49" fmla="*/ 2147483647 h 1140"/>
              <a:gd name="T50" fmla="*/ 2147483647 w 966"/>
              <a:gd name="T51" fmla="*/ 2147483647 h 1140"/>
              <a:gd name="T52" fmla="*/ 2147483647 w 966"/>
              <a:gd name="T53" fmla="*/ 2147483647 h 1140"/>
              <a:gd name="T54" fmla="*/ 2147483647 w 966"/>
              <a:gd name="T55" fmla="*/ 2147483647 h 1140"/>
              <a:gd name="T56" fmla="*/ 2147483647 w 966"/>
              <a:gd name="T57" fmla="*/ 2147483647 h 1140"/>
              <a:gd name="T58" fmla="*/ 2147483647 w 966"/>
              <a:gd name="T59" fmla="*/ 2147483647 h 1140"/>
              <a:gd name="T60" fmla="*/ 2147483647 w 966"/>
              <a:gd name="T61" fmla="*/ 2147483647 h 1140"/>
              <a:gd name="T62" fmla="*/ 2147483647 w 966"/>
              <a:gd name="T63" fmla="*/ 2147483647 h 1140"/>
              <a:gd name="T64" fmla="*/ 2147483647 w 966"/>
              <a:gd name="T65" fmla="*/ 2147483647 h 1140"/>
              <a:gd name="T66" fmla="*/ 2147483647 w 966"/>
              <a:gd name="T67" fmla="*/ 2147483647 h 1140"/>
              <a:gd name="T68" fmla="*/ 2147483647 w 966"/>
              <a:gd name="T69" fmla="*/ 2147483647 h 114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66"/>
              <a:gd name="T106" fmla="*/ 0 h 1140"/>
              <a:gd name="T107" fmla="*/ 966 w 966"/>
              <a:gd name="T108" fmla="*/ 1140 h 114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66" h="1140">
                <a:moveTo>
                  <a:pt x="81" y="27"/>
                </a:moveTo>
                <a:cubicBezTo>
                  <a:pt x="92" y="19"/>
                  <a:pt x="157" y="8"/>
                  <a:pt x="195" y="4"/>
                </a:cubicBezTo>
                <a:cubicBezTo>
                  <a:pt x="233" y="0"/>
                  <a:pt x="278" y="4"/>
                  <a:pt x="308" y="4"/>
                </a:cubicBezTo>
                <a:cubicBezTo>
                  <a:pt x="338" y="4"/>
                  <a:pt x="346" y="0"/>
                  <a:pt x="376" y="4"/>
                </a:cubicBezTo>
                <a:cubicBezTo>
                  <a:pt x="406" y="8"/>
                  <a:pt x="451" y="16"/>
                  <a:pt x="489" y="27"/>
                </a:cubicBezTo>
                <a:cubicBezTo>
                  <a:pt x="527" y="38"/>
                  <a:pt x="565" y="53"/>
                  <a:pt x="603" y="72"/>
                </a:cubicBezTo>
                <a:cubicBezTo>
                  <a:pt x="641" y="91"/>
                  <a:pt x="682" y="117"/>
                  <a:pt x="716" y="140"/>
                </a:cubicBezTo>
                <a:cubicBezTo>
                  <a:pt x="750" y="163"/>
                  <a:pt x="777" y="178"/>
                  <a:pt x="807" y="208"/>
                </a:cubicBezTo>
                <a:cubicBezTo>
                  <a:pt x="837" y="238"/>
                  <a:pt x="875" y="288"/>
                  <a:pt x="898" y="322"/>
                </a:cubicBezTo>
                <a:cubicBezTo>
                  <a:pt x="921" y="356"/>
                  <a:pt x="932" y="372"/>
                  <a:pt x="943" y="413"/>
                </a:cubicBezTo>
                <a:cubicBezTo>
                  <a:pt x="954" y="454"/>
                  <a:pt x="966" y="522"/>
                  <a:pt x="966" y="571"/>
                </a:cubicBezTo>
                <a:cubicBezTo>
                  <a:pt x="966" y="620"/>
                  <a:pt x="951" y="673"/>
                  <a:pt x="943" y="707"/>
                </a:cubicBezTo>
                <a:cubicBezTo>
                  <a:pt x="935" y="741"/>
                  <a:pt x="939" y="741"/>
                  <a:pt x="920" y="775"/>
                </a:cubicBezTo>
                <a:cubicBezTo>
                  <a:pt x="901" y="809"/>
                  <a:pt x="863" y="873"/>
                  <a:pt x="830" y="911"/>
                </a:cubicBezTo>
                <a:cubicBezTo>
                  <a:pt x="797" y="949"/>
                  <a:pt x="768" y="971"/>
                  <a:pt x="722" y="1001"/>
                </a:cubicBezTo>
                <a:cubicBezTo>
                  <a:pt x="676" y="1031"/>
                  <a:pt x="613" y="1072"/>
                  <a:pt x="557" y="1093"/>
                </a:cubicBezTo>
                <a:cubicBezTo>
                  <a:pt x="501" y="1114"/>
                  <a:pt x="440" y="1123"/>
                  <a:pt x="383" y="1130"/>
                </a:cubicBezTo>
                <a:cubicBezTo>
                  <a:pt x="326" y="1137"/>
                  <a:pt x="267" y="1140"/>
                  <a:pt x="217" y="1138"/>
                </a:cubicBezTo>
                <a:cubicBezTo>
                  <a:pt x="167" y="1136"/>
                  <a:pt x="116" y="1123"/>
                  <a:pt x="81" y="1116"/>
                </a:cubicBezTo>
                <a:cubicBezTo>
                  <a:pt x="46" y="1109"/>
                  <a:pt x="10" y="1099"/>
                  <a:pt x="5" y="1094"/>
                </a:cubicBezTo>
                <a:cubicBezTo>
                  <a:pt x="0" y="1089"/>
                  <a:pt x="33" y="1092"/>
                  <a:pt x="53" y="1085"/>
                </a:cubicBezTo>
                <a:cubicBezTo>
                  <a:pt x="73" y="1078"/>
                  <a:pt x="97" y="1069"/>
                  <a:pt x="128" y="1052"/>
                </a:cubicBezTo>
                <a:cubicBezTo>
                  <a:pt x="159" y="1035"/>
                  <a:pt x="206" y="1003"/>
                  <a:pt x="240" y="980"/>
                </a:cubicBezTo>
                <a:cubicBezTo>
                  <a:pt x="274" y="957"/>
                  <a:pt x="305" y="934"/>
                  <a:pt x="331" y="911"/>
                </a:cubicBezTo>
                <a:cubicBezTo>
                  <a:pt x="357" y="888"/>
                  <a:pt x="376" y="873"/>
                  <a:pt x="399" y="843"/>
                </a:cubicBezTo>
                <a:cubicBezTo>
                  <a:pt x="422" y="813"/>
                  <a:pt x="448" y="768"/>
                  <a:pt x="467" y="730"/>
                </a:cubicBezTo>
                <a:cubicBezTo>
                  <a:pt x="486" y="692"/>
                  <a:pt x="505" y="655"/>
                  <a:pt x="512" y="617"/>
                </a:cubicBezTo>
                <a:cubicBezTo>
                  <a:pt x="519" y="579"/>
                  <a:pt x="517" y="542"/>
                  <a:pt x="512" y="503"/>
                </a:cubicBezTo>
                <a:cubicBezTo>
                  <a:pt x="507" y="464"/>
                  <a:pt x="496" y="418"/>
                  <a:pt x="482" y="383"/>
                </a:cubicBezTo>
                <a:cubicBezTo>
                  <a:pt x="468" y="348"/>
                  <a:pt x="443" y="318"/>
                  <a:pt x="425" y="293"/>
                </a:cubicBezTo>
                <a:cubicBezTo>
                  <a:pt x="407" y="268"/>
                  <a:pt x="395" y="253"/>
                  <a:pt x="376" y="231"/>
                </a:cubicBezTo>
                <a:cubicBezTo>
                  <a:pt x="357" y="209"/>
                  <a:pt x="335" y="186"/>
                  <a:pt x="308" y="163"/>
                </a:cubicBezTo>
                <a:cubicBezTo>
                  <a:pt x="281" y="140"/>
                  <a:pt x="247" y="114"/>
                  <a:pt x="217" y="95"/>
                </a:cubicBezTo>
                <a:cubicBezTo>
                  <a:pt x="187" y="76"/>
                  <a:pt x="150" y="61"/>
                  <a:pt x="127" y="50"/>
                </a:cubicBezTo>
                <a:cubicBezTo>
                  <a:pt x="104" y="39"/>
                  <a:pt x="70" y="35"/>
                  <a:pt x="81" y="2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268538" y="357028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7453313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948488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339975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916238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323850" y="3141663"/>
            <a:ext cx="3168650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6659563" y="3284538"/>
            <a:ext cx="2160587" cy="18002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492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A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867727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B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791369" y="836613"/>
            <a:ext cx="75612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/>
              <a:t>El conjunto “B  menos  A” que se representa </a:t>
            </a:r>
            <a:r>
              <a:rPr lang="es-ES" altLang="es-CO" sz="2400" b="1" dirty="0" smtClean="0"/>
              <a:t>B – A es </a:t>
            </a:r>
            <a:r>
              <a:rPr lang="es-ES" altLang="es-CO" sz="2400" b="1" dirty="0"/>
              <a:t>el conjunto formado por todos los elementos que pertenecen a B y no pertenecen a </a:t>
            </a:r>
            <a:r>
              <a:rPr lang="es-ES" altLang="es-CO" sz="2400" b="1" dirty="0" err="1"/>
              <a:t>A</a:t>
            </a:r>
            <a:r>
              <a:rPr lang="es-ES" altLang="es-CO" sz="2400" b="1" dirty="0"/>
              <a:t>.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23850" y="2060575"/>
            <a:ext cx="2124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8101013" y="43656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9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8027988" y="34290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8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877050" y="35734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84213" y="41497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63600" y="34623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331913" y="44370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1511300" y="32845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</a:t>
            </a:r>
          </a:p>
        </p:txBody>
      </p:sp>
      <p:sp>
        <p:nvSpPr>
          <p:cNvPr id="34841" name="Oval 25"/>
          <p:cNvSpPr>
            <a:spLocks noChangeArrowheads="1"/>
          </p:cNvSpPr>
          <p:nvPr/>
        </p:nvSpPr>
        <p:spPr bwMode="auto">
          <a:xfrm>
            <a:off x="4356100" y="3284538"/>
            <a:ext cx="2160588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4842" name="Oval 26"/>
          <p:cNvSpPr>
            <a:spLocks noChangeArrowheads="1"/>
          </p:cNvSpPr>
          <p:nvPr/>
        </p:nvSpPr>
        <p:spPr bwMode="auto">
          <a:xfrm>
            <a:off x="2627313" y="3141663"/>
            <a:ext cx="3168650" cy="2016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4843" name="WordArt 27"/>
          <p:cNvSpPr>
            <a:spLocks noChangeArrowheads="1" noChangeShapeType="1" noTextEdit="1"/>
          </p:cNvSpPr>
          <p:nvPr/>
        </p:nvSpPr>
        <p:spPr bwMode="auto">
          <a:xfrm>
            <a:off x="2016125" y="152400"/>
            <a:ext cx="4535488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¿A – B = B – A?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904906" y="2514962"/>
            <a:ext cx="7334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{1, 2, 3, 4, 5, 6, 7} y B = {5, 6, 7, 8, 9}</a:t>
            </a:r>
            <a:endParaRPr lang="es-CO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4967" y="5373216"/>
            <a:ext cx="2674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 – A = {8, 9}</a:t>
            </a: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15498" y="6021288"/>
            <a:ext cx="5113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– A = {x | x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 B  x  A}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90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78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48148E-6 L 3.61111E-6 -1.48148E-6 " pathEditMode="relative" rAng="0" ptsTypes="AA">
                                      <p:cBhvr>
                                        <p:cTn id="80" dur="2000" spd="-100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96296E-6 L -3.33333E-6 -2.96296E-6 " pathEditMode="relative" rAng="0" ptsTypes="AA">
                                      <p:cBhvr>
                                        <p:cTn id="82" dur="2000" spd="-100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07407E-6 L 3.61111E-6 -4.07407E-6 " pathEditMode="relative" rAng="0" ptsTypes="AA">
                                      <p:cBhvr>
                                        <p:cTn id="84" dur="2000" spd="-100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1.11111E-6 L 4.16667E-6 1.11111E-6 " pathEditMode="relative" rAng="0" ptsTypes="AA">
                                      <p:cBhvr>
                                        <p:cTn id="86" dur="2000" spd="-100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8 -4.44444E-6 L 0.00208 -4.44444E-6 " pathEditMode="relative" rAng="0" ptsTypes="AA">
                                      <p:cBhvr>
                                        <p:cTn id="88" dur="2000" spd="-100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28 1.85185E-6 L -0.00972 1.85185E-6 " pathEditMode="relative" rAng="0" ptsTypes="AA">
                                      <p:cBhvr>
                                        <p:cTn id="90" dur="2000" spd="-100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92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9 4.44444E-6 L 0.00209 4.44444E-6 " pathEditMode="relative" rAng="0" ptsTypes="AA">
                                      <p:cBhvr>
                                        <p:cTn id="94" dur="2000" spd="-100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1 4.81481E-6 L -0.00191 4.81481E-6 " pathEditMode="relative" rAng="0" ptsTypes="AA">
                                      <p:cBhvr>
                                        <p:cTn id="96" dur="2000" spd="-100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71 1.85185E-6 L -0.01371 1.85185E-6 " pathEditMode="relative" rAng="0" ptsTypes="AA">
                                      <p:cBhvr>
                                        <p:cTn id="98" dur="2000" spd="-100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-4.44444E-6 L -0.00208 -4.44444E-6 " pathEditMode="relative" rAng="0" ptsTypes="AA">
                                      <p:cBhvr>
                                        <p:cTn id="100" dur="2000" spd="-100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2.59259E-6 L -0.24601 -2.59259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4.44444E-6 L -0.00208 4.44444E-6 " pathEditMode="relative" rAng="0" ptsTypes="AA">
                                      <p:cBhvr>
                                        <p:cTn id="104" dur="2000" spd="-100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3.7037E-7 L -0.00208 3.7037E-7 " pathEditMode="relative" rAng="0" ptsTypes="AA">
                                      <p:cBhvr>
                                        <p:cTn id="106" dur="2000" spd="-100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27 0.00024 L -3.88889E-6 -0.00023 " pathEditMode="relative" rAng="0" ptsTypes="AA">
                                      <p:cBhvr>
                                        <p:cTn id="108" dur="2000" spd="-100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4" grpId="0" animBg="1"/>
      <p:bldP spid="34819" grpId="0"/>
      <p:bldP spid="34819" grpId="1"/>
      <p:bldP spid="34820" grpId="0"/>
      <p:bldP spid="34820" grpId="1"/>
      <p:bldP spid="34821" grpId="0"/>
      <p:bldP spid="34821" grpId="1"/>
      <p:bldP spid="34822" grpId="0"/>
      <p:bldP spid="34822" grpId="1"/>
      <p:bldP spid="34823" grpId="0"/>
      <p:bldP spid="34823" grpId="1"/>
      <p:bldP spid="34824" grpId="0" animBg="1"/>
      <p:bldP spid="34824" grpId="1" animBg="1"/>
      <p:bldP spid="34825" grpId="0" animBg="1"/>
      <p:bldP spid="34825" grpId="1" animBg="1"/>
      <p:bldP spid="34826" grpId="0"/>
      <p:bldP spid="34826" grpId="1"/>
      <p:bldP spid="34827" grpId="0"/>
      <p:bldP spid="34827" grpId="1"/>
      <p:bldP spid="34828" grpId="0"/>
      <p:bldP spid="34831" grpId="0"/>
      <p:bldP spid="34833" grpId="0"/>
      <p:bldP spid="34833" grpId="1"/>
      <p:bldP spid="34834" grpId="0"/>
      <p:bldP spid="34834" grpId="1"/>
      <p:bldP spid="34835" grpId="0"/>
      <p:bldP spid="34835" grpId="1"/>
      <p:bldP spid="34836" grpId="0"/>
      <p:bldP spid="34836" grpId="1"/>
      <p:bldP spid="34837" grpId="0"/>
      <p:bldP spid="34837" grpId="1"/>
      <p:bldP spid="34838" grpId="0"/>
      <p:bldP spid="34838" grpId="1"/>
      <p:bldP spid="34839" grpId="0"/>
      <p:bldP spid="34839" grpId="1"/>
      <p:bldP spid="34841" grpId="0" animBg="1"/>
      <p:bldP spid="34842" grpId="0" animBg="1"/>
      <p:bldP spid="34843" grpId="0" animBg="1"/>
      <p:bldP spid="28" grpId="0"/>
      <p:bldP spid="2" grpId="0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2" name="Freeform 32"/>
          <p:cNvSpPr>
            <a:spLocks/>
          </p:cNvSpPr>
          <p:nvPr/>
        </p:nvSpPr>
        <p:spPr bwMode="auto">
          <a:xfrm>
            <a:off x="757238" y="2128838"/>
            <a:ext cx="1600200" cy="1306512"/>
          </a:xfrm>
          <a:custGeom>
            <a:avLst/>
            <a:gdLst>
              <a:gd name="T0" fmla="*/ 2147483647 w 1008"/>
              <a:gd name="T1" fmla="*/ 2147483647 h 823"/>
              <a:gd name="T2" fmla="*/ 2147483647 w 1008"/>
              <a:gd name="T3" fmla="*/ 2147483647 h 823"/>
              <a:gd name="T4" fmla="*/ 2147483647 w 1008"/>
              <a:gd name="T5" fmla="*/ 2147483647 h 823"/>
              <a:gd name="T6" fmla="*/ 2147483647 w 1008"/>
              <a:gd name="T7" fmla="*/ 2147483647 h 823"/>
              <a:gd name="T8" fmla="*/ 2147483647 w 1008"/>
              <a:gd name="T9" fmla="*/ 2147483647 h 823"/>
              <a:gd name="T10" fmla="*/ 2147483647 w 1008"/>
              <a:gd name="T11" fmla="*/ 2147483647 h 823"/>
              <a:gd name="T12" fmla="*/ 2147483647 w 1008"/>
              <a:gd name="T13" fmla="*/ 2147483647 h 823"/>
              <a:gd name="T14" fmla="*/ 2147483647 w 1008"/>
              <a:gd name="T15" fmla="*/ 2147483647 h 823"/>
              <a:gd name="T16" fmla="*/ 2147483647 w 1008"/>
              <a:gd name="T17" fmla="*/ 2147483647 h 823"/>
              <a:gd name="T18" fmla="*/ 2147483647 w 1008"/>
              <a:gd name="T19" fmla="*/ 2147483647 h 823"/>
              <a:gd name="T20" fmla="*/ 2147483647 w 1008"/>
              <a:gd name="T21" fmla="*/ 2147483647 h 823"/>
              <a:gd name="T22" fmla="*/ 2147483647 w 1008"/>
              <a:gd name="T23" fmla="*/ 2147483647 h 823"/>
              <a:gd name="T24" fmla="*/ 2147483647 w 1008"/>
              <a:gd name="T25" fmla="*/ 2147483647 h 823"/>
              <a:gd name="T26" fmla="*/ 2147483647 w 1008"/>
              <a:gd name="T27" fmla="*/ 2147483647 h 823"/>
              <a:gd name="T28" fmla="*/ 2147483647 w 1008"/>
              <a:gd name="T29" fmla="*/ 2147483647 h 823"/>
              <a:gd name="T30" fmla="*/ 2147483647 w 1008"/>
              <a:gd name="T31" fmla="*/ 2147483647 h 823"/>
              <a:gd name="T32" fmla="*/ 2147483647 w 1008"/>
              <a:gd name="T33" fmla="*/ 2147483647 h 823"/>
              <a:gd name="T34" fmla="*/ 2147483647 w 1008"/>
              <a:gd name="T35" fmla="*/ 2147483647 h 823"/>
              <a:gd name="T36" fmla="*/ 2147483647 w 1008"/>
              <a:gd name="T37" fmla="*/ 2147483647 h 823"/>
              <a:gd name="T38" fmla="*/ 2147483647 w 1008"/>
              <a:gd name="T39" fmla="*/ 2147483647 h 823"/>
              <a:gd name="T40" fmla="*/ 2147483647 w 1008"/>
              <a:gd name="T41" fmla="*/ 2147483647 h 823"/>
              <a:gd name="T42" fmla="*/ 2147483647 w 1008"/>
              <a:gd name="T43" fmla="*/ 2147483647 h 82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08"/>
              <a:gd name="T67" fmla="*/ 0 h 823"/>
              <a:gd name="T68" fmla="*/ 1008 w 1008"/>
              <a:gd name="T69" fmla="*/ 823 h 82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08" h="823">
                <a:moveTo>
                  <a:pt x="726" y="426"/>
                </a:moveTo>
                <a:cubicBezTo>
                  <a:pt x="726" y="396"/>
                  <a:pt x="752" y="375"/>
                  <a:pt x="793" y="320"/>
                </a:cubicBezTo>
                <a:cubicBezTo>
                  <a:pt x="834" y="265"/>
                  <a:pt x="940" y="134"/>
                  <a:pt x="974" y="93"/>
                </a:cubicBezTo>
                <a:cubicBezTo>
                  <a:pt x="1008" y="52"/>
                  <a:pt x="1001" y="78"/>
                  <a:pt x="997" y="71"/>
                </a:cubicBezTo>
                <a:cubicBezTo>
                  <a:pt x="993" y="64"/>
                  <a:pt x="975" y="56"/>
                  <a:pt x="952" y="48"/>
                </a:cubicBezTo>
                <a:cubicBezTo>
                  <a:pt x="929" y="40"/>
                  <a:pt x="888" y="31"/>
                  <a:pt x="861" y="25"/>
                </a:cubicBezTo>
                <a:cubicBezTo>
                  <a:pt x="834" y="19"/>
                  <a:pt x="834" y="13"/>
                  <a:pt x="789" y="9"/>
                </a:cubicBezTo>
                <a:cubicBezTo>
                  <a:pt x="744" y="5"/>
                  <a:pt x="649" y="0"/>
                  <a:pt x="589" y="3"/>
                </a:cubicBezTo>
                <a:cubicBezTo>
                  <a:pt x="529" y="6"/>
                  <a:pt x="490" y="10"/>
                  <a:pt x="430" y="25"/>
                </a:cubicBezTo>
                <a:cubicBezTo>
                  <a:pt x="370" y="40"/>
                  <a:pt x="279" y="67"/>
                  <a:pt x="226" y="93"/>
                </a:cubicBezTo>
                <a:cubicBezTo>
                  <a:pt x="173" y="119"/>
                  <a:pt x="147" y="147"/>
                  <a:pt x="112" y="184"/>
                </a:cubicBezTo>
                <a:cubicBezTo>
                  <a:pt x="77" y="221"/>
                  <a:pt x="30" y="261"/>
                  <a:pt x="15" y="318"/>
                </a:cubicBezTo>
                <a:cubicBezTo>
                  <a:pt x="0" y="375"/>
                  <a:pt x="2" y="467"/>
                  <a:pt x="22" y="524"/>
                </a:cubicBezTo>
                <a:cubicBezTo>
                  <a:pt x="42" y="581"/>
                  <a:pt x="78" y="618"/>
                  <a:pt x="135" y="660"/>
                </a:cubicBezTo>
                <a:cubicBezTo>
                  <a:pt x="192" y="702"/>
                  <a:pt x="290" y="748"/>
                  <a:pt x="362" y="774"/>
                </a:cubicBezTo>
                <a:cubicBezTo>
                  <a:pt x="434" y="800"/>
                  <a:pt x="483" y="815"/>
                  <a:pt x="566" y="819"/>
                </a:cubicBezTo>
                <a:cubicBezTo>
                  <a:pt x="649" y="823"/>
                  <a:pt x="792" y="806"/>
                  <a:pt x="861" y="796"/>
                </a:cubicBezTo>
                <a:cubicBezTo>
                  <a:pt x="930" y="786"/>
                  <a:pt x="969" y="776"/>
                  <a:pt x="981" y="759"/>
                </a:cubicBezTo>
                <a:cubicBezTo>
                  <a:pt x="993" y="742"/>
                  <a:pt x="956" y="724"/>
                  <a:pt x="936" y="696"/>
                </a:cubicBezTo>
                <a:cubicBezTo>
                  <a:pt x="916" y="668"/>
                  <a:pt x="885" y="625"/>
                  <a:pt x="861" y="592"/>
                </a:cubicBezTo>
                <a:cubicBezTo>
                  <a:pt x="837" y="559"/>
                  <a:pt x="815" y="529"/>
                  <a:pt x="793" y="501"/>
                </a:cubicBezTo>
                <a:cubicBezTo>
                  <a:pt x="771" y="473"/>
                  <a:pt x="726" y="456"/>
                  <a:pt x="726" y="426"/>
                </a:cubicBezTo>
                <a:close/>
              </a:path>
            </a:pathLst>
          </a:cu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219700" y="1916113"/>
            <a:ext cx="2916238" cy="1944687"/>
          </a:xfrm>
          <a:prstGeom prst="diamond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79388" y="152400"/>
            <a:ext cx="77755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REPRESENTACIONES GRÁFICAS DE LA DIFERENCIA DE CONJUNTOS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07950" y="1135063"/>
            <a:ext cx="446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Si A y B son no comparables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58775" y="1736725"/>
            <a:ext cx="3925888" cy="2266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1906588" y="2133600"/>
            <a:ext cx="2052637" cy="1333500"/>
          </a:xfrm>
          <a:prstGeom prst="hexagon">
            <a:avLst>
              <a:gd name="adj" fmla="val 38482"/>
              <a:gd name="vf" fmla="val 11547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5040313" y="1736725"/>
            <a:ext cx="3348037" cy="2266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755650" y="2133600"/>
            <a:ext cx="2087563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752975" y="1089025"/>
            <a:ext cx="4032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/>
              <a:t>Si A y B son comparables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4391669" y="4544268"/>
            <a:ext cx="4068763" cy="2197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4825057" y="5014168"/>
            <a:ext cx="1655762" cy="1295400"/>
          </a:xfrm>
          <a:prstGeom prst="plus">
            <a:avLst>
              <a:gd name="adj" fmla="val 25000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6876107" y="4761756"/>
            <a:ext cx="1260475" cy="1728787"/>
          </a:xfrm>
          <a:prstGeom prst="diamond">
            <a:avLst/>
          </a:prstGeom>
          <a:solidFill>
            <a:srgbClr val="35F34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75319" y="5085606"/>
            <a:ext cx="36369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Si A y B son conjuntos disjuntos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358775" y="1736725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4391669" y="4545856"/>
            <a:ext cx="539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5040313" y="1736725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684213" y="3105150"/>
            <a:ext cx="900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7235825" y="1916113"/>
            <a:ext cx="900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5328294" y="4545856"/>
            <a:ext cx="900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7776219" y="4725243"/>
            <a:ext cx="503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3563938" y="1952625"/>
            <a:ext cx="900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1816317" y="4005095"/>
            <a:ext cx="101154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>
                <a:solidFill>
                  <a:srgbClr val="0000FF"/>
                </a:solidFill>
              </a:rPr>
              <a:t>A – B 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6263330" y="4005095"/>
            <a:ext cx="101154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>
                <a:solidFill>
                  <a:srgbClr val="0000FF"/>
                </a:solidFill>
              </a:rPr>
              <a:t>A </a:t>
            </a:r>
            <a:r>
              <a:rPr lang="es-ES" altLang="es-CO" sz="2400" b="1" dirty="0">
                <a:solidFill>
                  <a:srgbClr val="0000FF"/>
                </a:solidFill>
                <a:sym typeface="simbolo"/>
              </a:rPr>
              <a:t>– </a:t>
            </a:r>
            <a:r>
              <a:rPr lang="es-ES" altLang="es-CO" sz="2400" b="1" dirty="0">
                <a:solidFill>
                  <a:srgbClr val="0000FF"/>
                </a:solidFill>
              </a:rPr>
              <a:t>B </a:t>
            </a:r>
          </a:p>
        </p:txBody>
      </p:sp>
      <p:sp>
        <p:nvSpPr>
          <p:cNvPr id="40985" name="AutoShape 25"/>
          <p:cNvSpPr>
            <a:spLocks noChangeArrowheads="1"/>
          </p:cNvSpPr>
          <p:nvPr/>
        </p:nvSpPr>
        <p:spPr bwMode="auto">
          <a:xfrm>
            <a:off x="5219700" y="1916113"/>
            <a:ext cx="2916238" cy="1944687"/>
          </a:xfrm>
          <a:prstGeom prst="diamond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86" name="Oval 26"/>
          <p:cNvSpPr>
            <a:spLocks noChangeArrowheads="1"/>
          </p:cNvSpPr>
          <p:nvPr/>
        </p:nvSpPr>
        <p:spPr bwMode="auto">
          <a:xfrm>
            <a:off x="6264275" y="2420938"/>
            <a:ext cx="1044575" cy="865187"/>
          </a:xfrm>
          <a:prstGeom prst="ellipse">
            <a:avLst/>
          </a:prstGeom>
          <a:solidFill>
            <a:srgbClr val="FAFCA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5832475" y="2673350"/>
            <a:ext cx="900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40988" name="Oval 28"/>
          <p:cNvSpPr>
            <a:spLocks noChangeArrowheads="1"/>
          </p:cNvSpPr>
          <p:nvPr/>
        </p:nvSpPr>
        <p:spPr bwMode="auto">
          <a:xfrm>
            <a:off x="6264275" y="2420938"/>
            <a:ext cx="1044575" cy="865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1583382" y="5985718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>
                <a:solidFill>
                  <a:srgbClr val="0000FF"/>
                </a:solidFill>
              </a:rPr>
              <a:t>A </a:t>
            </a:r>
            <a:r>
              <a:rPr lang="es-ES" altLang="es-CO" sz="2400" b="1">
                <a:solidFill>
                  <a:srgbClr val="0000FF"/>
                </a:solidFill>
                <a:sym typeface="simbolo"/>
              </a:rPr>
              <a:t>– </a:t>
            </a:r>
            <a:r>
              <a:rPr lang="es-ES" altLang="es-CO" sz="2400" b="1">
                <a:solidFill>
                  <a:srgbClr val="0000FF"/>
                </a:solidFill>
              </a:rPr>
              <a:t>B = A</a:t>
            </a:r>
            <a:endParaRPr lang="el-GR" altLang="es-CO" sz="2400" b="1">
              <a:solidFill>
                <a:srgbClr val="0000FF"/>
              </a:solidFill>
            </a:endParaRPr>
          </a:p>
        </p:txBody>
      </p:sp>
      <p:sp>
        <p:nvSpPr>
          <p:cNvPr id="40993" name="AutoShape 33"/>
          <p:cNvSpPr>
            <a:spLocks noChangeArrowheads="1"/>
          </p:cNvSpPr>
          <p:nvPr/>
        </p:nvSpPr>
        <p:spPr bwMode="auto">
          <a:xfrm>
            <a:off x="6876107" y="4761756"/>
            <a:ext cx="1260475" cy="1728787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40994" name="AutoShape 34"/>
          <p:cNvSpPr>
            <a:spLocks noChangeArrowheads="1"/>
          </p:cNvSpPr>
          <p:nvPr/>
        </p:nvSpPr>
        <p:spPr bwMode="auto">
          <a:xfrm>
            <a:off x="4825057" y="5014168"/>
            <a:ext cx="1655762" cy="1295400"/>
          </a:xfrm>
          <a:prstGeom prst="plus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284422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2" grpId="0" animBg="1"/>
      <p:bldP spid="40963" grpId="0" animBg="1"/>
      <p:bldP spid="40964" grpId="0"/>
      <p:bldP spid="40965" grpId="0"/>
      <p:bldP spid="40966" grpId="0" animBg="1"/>
      <p:bldP spid="40967" grpId="0" animBg="1"/>
      <p:bldP spid="40968" grpId="0" animBg="1"/>
      <p:bldP spid="40969" grpId="0" animBg="1"/>
      <p:bldP spid="40970" grpId="0"/>
      <p:bldP spid="40971" grpId="0" animBg="1"/>
      <p:bldP spid="40972" grpId="0" animBg="1"/>
      <p:bldP spid="40973" grpId="0" animBg="1"/>
      <p:bldP spid="40974" grpId="0"/>
      <p:bldP spid="40975" grpId="0"/>
      <p:bldP spid="40976" grpId="0"/>
      <p:bldP spid="40977" grpId="0"/>
      <p:bldP spid="40978" grpId="0"/>
      <p:bldP spid="40979" grpId="0"/>
      <p:bldP spid="40980" grpId="0"/>
      <p:bldP spid="40981" grpId="0"/>
      <p:bldP spid="40982" grpId="0"/>
      <p:bldP spid="40983" grpId="0"/>
      <p:bldP spid="40984" grpId="0"/>
      <p:bldP spid="40985" grpId="0" animBg="1"/>
      <p:bldP spid="40986" grpId="0" animBg="1"/>
      <p:bldP spid="40987" grpId="0"/>
      <p:bldP spid="40988" grpId="0" animBg="1"/>
      <p:bldP spid="40989" grpId="0"/>
      <p:bldP spid="40993" grpId="0" animBg="1"/>
      <p:bldP spid="4099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9" name="Freeform 29"/>
          <p:cNvSpPr>
            <a:spLocks/>
          </p:cNvSpPr>
          <p:nvPr/>
        </p:nvSpPr>
        <p:spPr bwMode="auto">
          <a:xfrm>
            <a:off x="2620963" y="3130550"/>
            <a:ext cx="2527300" cy="2033588"/>
          </a:xfrm>
          <a:custGeom>
            <a:avLst/>
            <a:gdLst>
              <a:gd name="T0" fmla="*/ 2147483647 w 1592"/>
              <a:gd name="T1" fmla="*/ 2147483647 h 1281"/>
              <a:gd name="T2" fmla="*/ 2147483647 w 1592"/>
              <a:gd name="T3" fmla="*/ 2147483647 h 1281"/>
              <a:gd name="T4" fmla="*/ 2147483647 w 1592"/>
              <a:gd name="T5" fmla="*/ 2147483647 h 1281"/>
              <a:gd name="T6" fmla="*/ 2147483647 w 1592"/>
              <a:gd name="T7" fmla="*/ 2147483647 h 1281"/>
              <a:gd name="T8" fmla="*/ 2147483647 w 1592"/>
              <a:gd name="T9" fmla="*/ 2147483647 h 1281"/>
              <a:gd name="T10" fmla="*/ 2147483647 w 1592"/>
              <a:gd name="T11" fmla="*/ 2147483647 h 1281"/>
              <a:gd name="T12" fmla="*/ 2147483647 w 1592"/>
              <a:gd name="T13" fmla="*/ 2147483647 h 1281"/>
              <a:gd name="T14" fmla="*/ 2147483647 w 1592"/>
              <a:gd name="T15" fmla="*/ 2147483647 h 1281"/>
              <a:gd name="T16" fmla="*/ 2147483647 w 1592"/>
              <a:gd name="T17" fmla="*/ 2147483647 h 1281"/>
              <a:gd name="T18" fmla="*/ 2147483647 w 1592"/>
              <a:gd name="T19" fmla="*/ 2147483647 h 1281"/>
              <a:gd name="T20" fmla="*/ 2147483647 w 1592"/>
              <a:gd name="T21" fmla="*/ 2147483647 h 1281"/>
              <a:gd name="T22" fmla="*/ 2147483647 w 1592"/>
              <a:gd name="T23" fmla="*/ 2147483647 h 1281"/>
              <a:gd name="T24" fmla="*/ 2147483647 w 1592"/>
              <a:gd name="T25" fmla="*/ 2147483647 h 1281"/>
              <a:gd name="T26" fmla="*/ 2147483647 w 1592"/>
              <a:gd name="T27" fmla="*/ 2147483647 h 1281"/>
              <a:gd name="T28" fmla="*/ 2147483647 w 1592"/>
              <a:gd name="T29" fmla="*/ 2147483647 h 1281"/>
              <a:gd name="T30" fmla="*/ 2147483647 w 1592"/>
              <a:gd name="T31" fmla="*/ 2147483647 h 1281"/>
              <a:gd name="T32" fmla="*/ 2147483647 w 1592"/>
              <a:gd name="T33" fmla="*/ 2147483647 h 1281"/>
              <a:gd name="T34" fmla="*/ 2147483647 w 1592"/>
              <a:gd name="T35" fmla="*/ 2147483647 h 1281"/>
              <a:gd name="T36" fmla="*/ 2147483647 w 1592"/>
              <a:gd name="T37" fmla="*/ 2147483647 h 1281"/>
              <a:gd name="T38" fmla="*/ 2147483647 w 1592"/>
              <a:gd name="T39" fmla="*/ 2147483647 h 1281"/>
              <a:gd name="T40" fmla="*/ 2147483647 w 1592"/>
              <a:gd name="T41" fmla="*/ 2147483647 h 1281"/>
              <a:gd name="T42" fmla="*/ 2147483647 w 1592"/>
              <a:gd name="T43" fmla="*/ 2147483647 h 1281"/>
              <a:gd name="T44" fmla="*/ 2147483647 w 1592"/>
              <a:gd name="T45" fmla="*/ 2147483647 h 1281"/>
              <a:gd name="T46" fmla="*/ 2147483647 w 1592"/>
              <a:gd name="T47" fmla="*/ 2147483647 h 1281"/>
              <a:gd name="T48" fmla="*/ 2147483647 w 1592"/>
              <a:gd name="T49" fmla="*/ 2147483647 h 1281"/>
              <a:gd name="T50" fmla="*/ 2147483647 w 1592"/>
              <a:gd name="T51" fmla="*/ 2147483647 h 1281"/>
              <a:gd name="T52" fmla="*/ 2147483647 w 1592"/>
              <a:gd name="T53" fmla="*/ 2147483647 h 1281"/>
              <a:gd name="T54" fmla="*/ 2147483647 w 1592"/>
              <a:gd name="T55" fmla="*/ 2147483647 h 1281"/>
              <a:gd name="T56" fmla="*/ 2147483647 w 1592"/>
              <a:gd name="T57" fmla="*/ 2147483647 h 1281"/>
              <a:gd name="T58" fmla="*/ 2147483647 w 1592"/>
              <a:gd name="T59" fmla="*/ 2147483647 h 1281"/>
              <a:gd name="T60" fmla="*/ 2147483647 w 1592"/>
              <a:gd name="T61" fmla="*/ 2147483647 h 1281"/>
              <a:gd name="T62" fmla="*/ 2147483647 w 1592"/>
              <a:gd name="T63" fmla="*/ 2147483647 h 1281"/>
              <a:gd name="T64" fmla="*/ 2147483647 w 1592"/>
              <a:gd name="T65" fmla="*/ 2147483647 h 1281"/>
              <a:gd name="T66" fmla="*/ 2147483647 w 1592"/>
              <a:gd name="T67" fmla="*/ 2147483647 h 1281"/>
              <a:gd name="T68" fmla="*/ 2147483647 w 1592"/>
              <a:gd name="T69" fmla="*/ 2147483647 h 1281"/>
              <a:gd name="T70" fmla="*/ 2147483647 w 1592"/>
              <a:gd name="T71" fmla="*/ 2147483647 h 1281"/>
              <a:gd name="T72" fmla="*/ 2147483647 w 1592"/>
              <a:gd name="T73" fmla="*/ 2147483647 h 128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592"/>
              <a:gd name="T112" fmla="*/ 0 h 1281"/>
              <a:gd name="T113" fmla="*/ 1592 w 1592"/>
              <a:gd name="T114" fmla="*/ 1281 h 128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592" h="1281">
                <a:moveTo>
                  <a:pt x="1577" y="119"/>
                </a:moveTo>
                <a:cubicBezTo>
                  <a:pt x="1562" y="105"/>
                  <a:pt x="1489" y="77"/>
                  <a:pt x="1412" y="59"/>
                </a:cubicBezTo>
                <a:cubicBezTo>
                  <a:pt x="1335" y="41"/>
                  <a:pt x="1195" y="20"/>
                  <a:pt x="1115" y="11"/>
                </a:cubicBezTo>
                <a:cubicBezTo>
                  <a:pt x="1035" y="2"/>
                  <a:pt x="1013" y="0"/>
                  <a:pt x="934" y="7"/>
                </a:cubicBezTo>
                <a:cubicBezTo>
                  <a:pt x="855" y="14"/>
                  <a:pt x="714" y="36"/>
                  <a:pt x="639" y="52"/>
                </a:cubicBezTo>
                <a:cubicBezTo>
                  <a:pt x="564" y="68"/>
                  <a:pt x="532" y="85"/>
                  <a:pt x="482" y="104"/>
                </a:cubicBezTo>
                <a:cubicBezTo>
                  <a:pt x="432" y="123"/>
                  <a:pt x="387" y="137"/>
                  <a:pt x="338" y="164"/>
                </a:cubicBezTo>
                <a:cubicBezTo>
                  <a:pt x="289" y="191"/>
                  <a:pt x="229" y="232"/>
                  <a:pt x="188" y="266"/>
                </a:cubicBezTo>
                <a:cubicBezTo>
                  <a:pt x="147" y="300"/>
                  <a:pt x="122" y="329"/>
                  <a:pt x="95" y="369"/>
                </a:cubicBezTo>
                <a:cubicBezTo>
                  <a:pt x="68" y="409"/>
                  <a:pt x="42" y="464"/>
                  <a:pt x="27" y="506"/>
                </a:cubicBezTo>
                <a:cubicBezTo>
                  <a:pt x="12" y="548"/>
                  <a:pt x="8" y="589"/>
                  <a:pt x="4" y="619"/>
                </a:cubicBezTo>
                <a:cubicBezTo>
                  <a:pt x="0" y="649"/>
                  <a:pt x="0" y="661"/>
                  <a:pt x="4" y="687"/>
                </a:cubicBezTo>
                <a:cubicBezTo>
                  <a:pt x="8" y="713"/>
                  <a:pt x="12" y="740"/>
                  <a:pt x="27" y="778"/>
                </a:cubicBezTo>
                <a:cubicBezTo>
                  <a:pt x="42" y="816"/>
                  <a:pt x="69" y="876"/>
                  <a:pt x="95" y="914"/>
                </a:cubicBezTo>
                <a:cubicBezTo>
                  <a:pt x="121" y="952"/>
                  <a:pt x="163" y="981"/>
                  <a:pt x="186" y="1004"/>
                </a:cubicBezTo>
                <a:cubicBezTo>
                  <a:pt x="209" y="1027"/>
                  <a:pt x="197" y="1027"/>
                  <a:pt x="231" y="1050"/>
                </a:cubicBezTo>
                <a:cubicBezTo>
                  <a:pt x="265" y="1073"/>
                  <a:pt x="348" y="1118"/>
                  <a:pt x="390" y="1141"/>
                </a:cubicBezTo>
                <a:cubicBezTo>
                  <a:pt x="432" y="1164"/>
                  <a:pt x="455" y="1175"/>
                  <a:pt x="481" y="1186"/>
                </a:cubicBezTo>
                <a:cubicBezTo>
                  <a:pt x="507" y="1197"/>
                  <a:pt x="504" y="1198"/>
                  <a:pt x="549" y="1209"/>
                </a:cubicBezTo>
                <a:cubicBezTo>
                  <a:pt x="594" y="1220"/>
                  <a:pt x="681" y="1243"/>
                  <a:pt x="753" y="1254"/>
                </a:cubicBezTo>
                <a:cubicBezTo>
                  <a:pt x="825" y="1265"/>
                  <a:pt x="927" y="1273"/>
                  <a:pt x="980" y="1277"/>
                </a:cubicBezTo>
                <a:cubicBezTo>
                  <a:pt x="1033" y="1281"/>
                  <a:pt x="1025" y="1281"/>
                  <a:pt x="1070" y="1277"/>
                </a:cubicBezTo>
                <a:cubicBezTo>
                  <a:pt x="1115" y="1273"/>
                  <a:pt x="1203" y="1262"/>
                  <a:pt x="1252" y="1254"/>
                </a:cubicBezTo>
                <a:cubicBezTo>
                  <a:pt x="1301" y="1246"/>
                  <a:pt x="1324" y="1242"/>
                  <a:pt x="1365" y="1231"/>
                </a:cubicBezTo>
                <a:cubicBezTo>
                  <a:pt x="1406" y="1220"/>
                  <a:pt x="1489" y="1198"/>
                  <a:pt x="1501" y="1186"/>
                </a:cubicBezTo>
                <a:cubicBezTo>
                  <a:pt x="1513" y="1174"/>
                  <a:pt x="1465" y="1172"/>
                  <a:pt x="1436" y="1157"/>
                </a:cubicBezTo>
                <a:cubicBezTo>
                  <a:pt x="1407" y="1142"/>
                  <a:pt x="1359" y="1120"/>
                  <a:pt x="1325" y="1094"/>
                </a:cubicBezTo>
                <a:cubicBezTo>
                  <a:pt x="1291" y="1068"/>
                  <a:pt x="1256" y="1034"/>
                  <a:pt x="1229" y="1004"/>
                </a:cubicBezTo>
                <a:cubicBezTo>
                  <a:pt x="1202" y="974"/>
                  <a:pt x="1180" y="948"/>
                  <a:pt x="1161" y="914"/>
                </a:cubicBezTo>
                <a:cubicBezTo>
                  <a:pt x="1142" y="880"/>
                  <a:pt x="1127" y="842"/>
                  <a:pt x="1116" y="800"/>
                </a:cubicBezTo>
                <a:cubicBezTo>
                  <a:pt x="1105" y="758"/>
                  <a:pt x="1093" y="709"/>
                  <a:pt x="1093" y="664"/>
                </a:cubicBezTo>
                <a:cubicBezTo>
                  <a:pt x="1093" y="619"/>
                  <a:pt x="1101" y="576"/>
                  <a:pt x="1116" y="528"/>
                </a:cubicBezTo>
                <a:cubicBezTo>
                  <a:pt x="1131" y="480"/>
                  <a:pt x="1158" y="416"/>
                  <a:pt x="1184" y="374"/>
                </a:cubicBezTo>
                <a:cubicBezTo>
                  <a:pt x="1210" y="332"/>
                  <a:pt x="1238" y="311"/>
                  <a:pt x="1274" y="279"/>
                </a:cubicBezTo>
                <a:cubicBezTo>
                  <a:pt x="1310" y="247"/>
                  <a:pt x="1365" y="202"/>
                  <a:pt x="1403" y="179"/>
                </a:cubicBezTo>
                <a:cubicBezTo>
                  <a:pt x="1441" y="156"/>
                  <a:pt x="1472" y="153"/>
                  <a:pt x="1501" y="143"/>
                </a:cubicBezTo>
                <a:cubicBezTo>
                  <a:pt x="1530" y="133"/>
                  <a:pt x="1592" y="133"/>
                  <a:pt x="1577" y="119"/>
                </a:cubicBezTo>
                <a:close/>
              </a:path>
            </a:pathLst>
          </a:custGeom>
          <a:solidFill>
            <a:srgbClr val="35F34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5842" name="Freeform 2"/>
          <p:cNvSpPr>
            <a:spLocks/>
          </p:cNvSpPr>
          <p:nvPr/>
        </p:nvSpPr>
        <p:spPr bwMode="auto">
          <a:xfrm>
            <a:off x="4983163" y="3278188"/>
            <a:ext cx="1533525" cy="1809750"/>
          </a:xfrm>
          <a:custGeom>
            <a:avLst/>
            <a:gdLst>
              <a:gd name="T0" fmla="*/ 2147483647 w 966"/>
              <a:gd name="T1" fmla="*/ 2147483647 h 1140"/>
              <a:gd name="T2" fmla="*/ 2147483647 w 966"/>
              <a:gd name="T3" fmla="*/ 2147483647 h 1140"/>
              <a:gd name="T4" fmla="*/ 2147483647 w 966"/>
              <a:gd name="T5" fmla="*/ 2147483647 h 1140"/>
              <a:gd name="T6" fmla="*/ 2147483647 w 966"/>
              <a:gd name="T7" fmla="*/ 2147483647 h 1140"/>
              <a:gd name="T8" fmla="*/ 2147483647 w 966"/>
              <a:gd name="T9" fmla="*/ 2147483647 h 1140"/>
              <a:gd name="T10" fmla="*/ 2147483647 w 966"/>
              <a:gd name="T11" fmla="*/ 2147483647 h 1140"/>
              <a:gd name="T12" fmla="*/ 2147483647 w 966"/>
              <a:gd name="T13" fmla="*/ 2147483647 h 1140"/>
              <a:gd name="T14" fmla="*/ 2147483647 w 966"/>
              <a:gd name="T15" fmla="*/ 2147483647 h 1140"/>
              <a:gd name="T16" fmla="*/ 2147483647 w 966"/>
              <a:gd name="T17" fmla="*/ 2147483647 h 1140"/>
              <a:gd name="T18" fmla="*/ 2147483647 w 966"/>
              <a:gd name="T19" fmla="*/ 2147483647 h 1140"/>
              <a:gd name="T20" fmla="*/ 2147483647 w 966"/>
              <a:gd name="T21" fmla="*/ 2147483647 h 1140"/>
              <a:gd name="T22" fmla="*/ 2147483647 w 966"/>
              <a:gd name="T23" fmla="*/ 2147483647 h 1140"/>
              <a:gd name="T24" fmla="*/ 2147483647 w 966"/>
              <a:gd name="T25" fmla="*/ 2147483647 h 1140"/>
              <a:gd name="T26" fmla="*/ 2147483647 w 966"/>
              <a:gd name="T27" fmla="*/ 2147483647 h 1140"/>
              <a:gd name="T28" fmla="*/ 2147483647 w 966"/>
              <a:gd name="T29" fmla="*/ 2147483647 h 1140"/>
              <a:gd name="T30" fmla="*/ 2147483647 w 966"/>
              <a:gd name="T31" fmla="*/ 2147483647 h 1140"/>
              <a:gd name="T32" fmla="*/ 2147483647 w 966"/>
              <a:gd name="T33" fmla="*/ 2147483647 h 1140"/>
              <a:gd name="T34" fmla="*/ 2147483647 w 966"/>
              <a:gd name="T35" fmla="*/ 2147483647 h 1140"/>
              <a:gd name="T36" fmla="*/ 2147483647 w 966"/>
              <a:gd name="T37" fmla="*/ 2147483647 h 1140"/>
              <a:gd name="T38" fmla="*/ 2147483647 w 966"/>
              <a:gd name="T39" fmla="*/ 2147483647 h 1140"/>
              <a:gd name="T40" fmla="*/ 2147483647 w 966"/>
              <a:gd name="T41" fmla="*/ 2147483647 h 1140"/>
              <a:gd name="T42" fmla="*/ 2147483647 w 966"/>
              <a:gd name="T43" fmla="*/ 2147483647 h 1140"/>
              <a:gd name="T44" fmla="*/ 2147483647 w 966"/>
              <a:gd name="T45" fmla="*/ 2147483647 h 1140"/>
              <a:gd name="T46" fmla="*/ 2147483647 w 966"/>
              <a:gd name="T47" fmla="*/ 2147483647 h 1140"/>
              <a:gd name="T48" fmla="*/ 2147483647 w 966"/>
              <a:gd name="T49" fmla="*/ 2147483647 h 1140"/>
              <a:gd name="T50" fmla="*/ 2147483647 w 966"/>
              <a:gd name="T51" fmla="*/ 2147483647 h 1140"/>
              <a:gd name="T52" fmla="*/ 2147483647 w 966"/>
              <a:gd name="T53" fmla="*/ 2147483647 h 1140"/>
              <a:gd name="T54" fmla="*/ 2147483647 w 966"/>
              <a:gd name="T55" fmla="*/ 2147483647 h 1140"/>
              <a:gd name="T56" fmla="*/ 2147483647 w 966"/>
              <a:gd name="T57" fmla="*/ 2147483647 h 1140"/>
              <a:gd name="T58" fmla="*/ 2147483647 w 966"/>
              <a:gd name="T59" fmla="*/ 2147483647 h 1140"/>
              <a:gd name="T60" fmla="*/ 2147483647 w 966"/>
              <a:gd name="T61" fmla="*/ 2147483647 h 1140"/>
              <a:gd name="T62" fmla="*/ 2147483647 w 966"/>
              <a:gd name="T63" fmla="*/ 2147483647 h 1140"/>
              <a:gd name="T64" fmla="*/ 2147483647 w 966"/>
              <a:gd name="T65" fmla="*/ 2147483647 h 1140"/>
              <a:gd name="T66" fmla="*/ 2147483647 w 966"/>
              <a:gd name="T67" fmla="*/ 2147483647 h 1140"/>
              <a:gd name="T68" fmla="*/ 2147483647 w 966"/>
              <a:gd name="T69" fmla="*/ 2147483647 h 114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66"/>
              <a:gd name="T106" fmla="*/ 0 h 1140"/>
              <a:gd name="T107" fmla="*/ 966 w 966"/>
              <a:gd name="T108" fmla="*/ 1140 h 114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66" h="1140">
                <a:moveTo>
                  <a:pt x="81" y="27"/>
                </a:moveTo>
                <a:cubicBezTo>
                  <a:pt x="92" y="19"/>
                  <a:pt x="157" y="8"/>
                  <a:pt x="195" y="4"/>
                </a:cubicBezTo>
                <a:cubicBezTo>
                  <a:pt x="233" y="0"/>
                  <a:pt x="278" y="4"/>
                  <a:pt x="308" y="4"/>
                </a:cubicBezTo>
                <a:cubicBezTo>
                  <a:pt x="338" y="4"/>
                  <a:pt x="346" y="0"/>
                  <a:pt x="376" y="4"/>
                </a:cubicBezTo>
                <a:cubicBezTo>
                  <a:pt x="406" y="8"/>
                  <a:pt x="451" y="16"/>
                  <a:pt x="489" y="27"/>
                </a:cubicBezTo>
                <a:cubicBezTo>
                  <a:pt x="527" y="38"/>
                  <a:pt x="565" y="53"/>
                  <a:pt x="603" y="72"/>
                </a:cubicBezTo>
                <a:cubicBezTo>
                  <a:pt x="641" y="91"/>
                  <a:pt x="682" y="117"/>
                  <a:pt x="716" y="140"/>
                </a:cubicBezTo>
                <a:cubicBezTo>
                  <a:pt x="750" y="163"/>
                  <a:pt x="777" y="178"/>
                  <a:pt x="807" y="208"/>
                </a:cubicBezTo>
                <a:cubicBezTo>
                  <a:pt x="837" y="238"/>
                  <a:pt x="875" y="288"/>
                  <a:pt x="898" y="322"/>
                </a:cubicBezTo>
                <a:cubicBezTo>
                  <a:pt x="921" y="356"/>
                  <a:pt x="932" y="372"/>
                  <a:pt x="943" y="413"/>
                </a:cubicBezTo>
                <a:cubicBezTo>
                  <a:pt x="954" y="454"/>
                  <a:pt x="966" y="522"/>
                  <a:pt x="966" y="571"/>
                </a:cubicBezTo>
                <a:cubicBezTo>
                  <a:pt x="966" y="620"/>
                  <a:pt x="951" y="673"/>
                  <a:pt x="943" y="707"/>
                </a:cubicBezTo>
                <a:cubicBezTo>
                  <a:pt x="935" y="741"/>
                  <a:pt x="939" y="741"/>
                  <a:pt x="920" y="775"/>
                </a:cubicBezTo>
                <a:cubicBezTo>
                  <a:pt x="901" y="809"/>
                  <a:pt x="863" y="873"/>
                  <a:pt x="830" y="911"/>
                </a:cubicBezTo>
                <a:cubicBezTo>
                  <a:pt x="797" y="949"/>
                  <a:pt x="768" y="971"/>
                  <a:pt x="722" y="1001"/>
                </a:cubicBezTo>
                <a:cubicBezTo>
                  <a:pt x="676" y="1031"/>
                  <a:pt x="613" y="1072"/>
                  <a:pt x="557" y="1093"/>
                </a:cubicBezTo>
                <a:cubicBezTo>
                  <a:pt x="501" y="1114"/>
                  <a:pt x="440" y="1123"/>
                  <a:pt x="383" y="1130"/>
                </a:cubicBezTo>
                <a:cubicBezTo>
                  <a:pt x="326" y="1137"/>
                  <a:pt x="267" y="1140"/>
                  <a:pt x="217" y="1138"/>
                </a:cubicBezTo>
                <a:cubicBezTo>
                  <a:pt x="167" y="1136"/>
                  <a:pt x="116" y="1123"/>
                  <a:pt x="81" y="1116"/>
                </a:cubicBezTo>
                <a:cubicBezTo>
                  <a:pt x="46" y="1109"/>
                  <a:pt x="10" y="1099"/>
                  <a:pt x="5" y="1094"/>
                </a:cubicBezTo>
                <a:cubicBezTo>
                  <a:pt x="0" y="1089"/>
                  <a:pt x="33" y="1092"/>
                  <a:pt x="53" y="1085"/>
                </a:cubicBezTo>
                <a:cubicBezTo>
                  <a:pt x="73" y="1078"/>
                  <a:pt x="97" y="1069"/>
                  <a:pt x="128" y="1052"/>
                </a:cubicBezTo>
                <a:cubicBezTo>
                  <a:pt x="159" y="1035"/>
                  <a:pt x="206" y="1003"/>
                  <a:pt x="240" y="980"/>
                </a:cubicBezTo>
                <a:cubicBezTo>
                  <a:pt x="274" y="957"/>
                  <a:pt x="305" y="934"/>
                  <a:pt x="331" y="911"/>
                </a:cubicBezTo>
                <a:cubicBezTo>
                  <a:pt x="357" y="888"/>
                  <a:pt x="376" y="873"/>
                  <a:pt x="399" y="843"/>
                </a:cubicBezTo>
                <a:cubicBezTo>
                  <a:pt x="422" y="813"/>
                  <a:pt x="448" y="768"/>
                  <a:pt x="467" y="730"/>
                </a:cubicBezTo>
                <a:cubicBezTo>
                  <a:pt x="486" y="692"/>
                  <a:pt x="505" y="655"/>
                  <a:pt x="512" y="617"/>
                </a:cubicBezTo>
                <a:cubicBezTo>
                  <a:pt x="519" y="579"/>
                  <a:pt x="517" y="542"/>
                  <a:pt x="512" y="503"/>
                </a:cubicBezTo>
                <a:cubicBezTo>
                  <a:pt x="507" y="464"/>
                  <a:pt x="496" y="418"/>
                  <a:pt x="482" y="383"/>
                </a:cubicBezTo>
                <a:cubicBezTo>
                  <a:pt x="468" y="348"/>
                  <a:pt x="443" y="318"/>
                  <a:pt x="425" y="293"/>
                </a:cubicBezTo>
                <a:cubicBezTo>
                  <a:pt x="407" y="268"/>
                  <a:pt x="395" y="253"/>
                  <a:pt x="376" y="231"/>
                </a:cubicBezTo>
                <a:cubicBezTo>
                  <a:pt x="357" y="209"/>
                  <a:pt x="335" y="186"/>
                  <a:pt x="308" y="163"/>
                </a:cubicBezTo>
                <a:cubicBezTo>
                  <a:pt x="281" y="140"/>
                  <a:pt x="247" y="114"/>
                  <a:pt x="217" y="95"/>
                </a:cubicBezTo>
                <a:cubicBezTo>
                  <a:pt x="187" y="76"/>
                  <a:pt x="150" y="61"/>
                  <a:pt x="127" y="50"/>
                </a:cubicBezTo>
                <a:cubicBezTo>
                  <a:pt x="104" y="39"/>
                  <a:pt x="70" y="35"/>
                  <a:pt x="81" y="27"/>
                </a:cubicBezTo>
                <a:close/>
              </a:path>
            </a:pathLst>
          </a:custGeom>
          <a:solidFill>
            <a:srgbClr val="35F34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68538" y="357028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453313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948488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339975" y="42926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916238" y="38608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23850" y="3141663"/>
            <a:ext cx="3168650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6659563" y="3284538"/>
            <a:ext cx="2160587" cy="18002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492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A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8677275" y="32131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>
                <a:latin typeface="Arial Black" pitchFamily="34" charset="0"/>
              </a:rPr>
              <a:t>B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33362" y="873125"/>
            <a:ext cx="8677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b="1" dirty="0"/>
              <a:t>El conjunto “A  diferencia simétrica B ” que se representa </a:t>
            </a:r>
            <a:r>
              <a:rPr lang="es-ES" altLang="es-CO" sz="2400" b="1" dirty="0" smtClean="0"/>
              <a:t>A </a:t>
            </a:r>
            <a:r>
              <a:rPr lang="es-ES" altLang="es-CO" sz="2400" b="1" dirty="0" smtClean="0">
                <a:sym typeface="Symbol"/>
              </a:rPr>
              <a:t> B </a:t>
            </a:r>
            <a:r>
              <a:rPr lang="es-ES" altLang="es-CO" sz="2400" b="1" dirty="0" smtClean="0"/>
              <a:t>es </a:t>
            </a:r>
            <a:r>
              <a:rPr lang="es-ES" altLang="es-CO" sz="2400" b="1" dirty="0"/>
              <a:t>el conjunto formado por todos los elementos que pertenecen a (A-B) o(B-A).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323850" y="2060575"/>
            <a:ext cx="1979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8101013" y="43656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9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8027988" y="34290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8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6877050" y="35734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684213" y="41497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863600" y="34623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331913" y="4437063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1511300" y="3284538"/>
            <a:ext cx="431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</a:t>
            </a:r>
          </a:p>
        </p:txBody>
      </p:sp>
      <p:sp>
        <p:nvSpPr>
          <p:cNvPr id="35865" name="Oval 25"/>
          <p:cNvSpPr>
            <a:spLocks noChangeArrowheads="1"/>
          </p:cNvSpPr>
          <p:nvPr/>
        </p:nvSpPr>
        <p:spPr bwMode="auto">
          <a:xfrm>
            <a:off x="4356100" y="3284538"/>
            <a:ext cx="2160588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5866" name="Oval 26"/>
          <p:cNvSpPr>
            <a:spLocks noChangeArrowheads="1"/>
          </p:cNvSpPr>
          <p:nvPr/>
        </p:nvSpPr>
        <p:spPr bwMode="auto">
          <a:xfrm>
            <a:off x="2627313" y="3141663"/>
            <a:ext cx="3168650" cy="2016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5868" name="WordArt 28"/>
          <p:cNvSpPr>
            <a:spLocks noChangeArrowheads="1" noChangeShapeType="1" noTextEdit="1"/>
          </p:cNvSpPr>
          <p:nvPr/>
        </p:nvSpPr>
        <p:spPr bwMode="auto">
          <a:xfrm>
            <a:off x="1511300" y="44450"/>
            <a:ext cx="61214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80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DIFERENCIA SIMÉTRICA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904906" y="2492896"/>
            <a:ext cx="7334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{1, 2, 3, 4, 5, 6, 7} y B = {5, 6, 7, 8, 9}</a:t>
            </a:r>
            <a:endParaRPr lang="es-CO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6261" y="5373216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 B = {1, 2, 3}  {8, 9]</a:t>
            </a: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72974" y="6093296"/>
            <a:ext cx="739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 B = { x | x  (A – B)  x  (B – A)}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64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75" dur="2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48148E-6 L 3.61111E-6 -1.48148E-6 " pathEditMode="relative" rAng="0" ptsTypes="AA">
                                      <p:cBhvr>
                                        <p:cTn id="77" dur="2000" spd="-1000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96296E-6 L -3.33333E-6 -2.96296E-6 " pathEditMode="relative" rAng="0" ptsTypes="AA">
                                      <p:cBhvr>
                                        <p:cTn id="79" dur="2000" spd="-100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07407E-6 L 3.61111E-6 -4.07407E-6 " pathEditMode="relative" rAng="0" ptsTypes="AA">
                                      <p:cBhvr>
                                        <p:cTn id="81" dur="2000" spd="-100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1.11111E-6 L 4.16667E-6 1.11111E-6 " pathEditMode="relative" rAng="0" ptsTypes="AA">
                                      <p:cBhvr>
                                        <p:cTn id="83" dur="2000" spd="-100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8 -4.44444E-6 L 0.00208 -4.44444E-6 " pathEditMode="relative" rAng="0" ptsTypes="AA">
                                      <p:cBhvr>
                                        <p:cTn id="85" dur="2000" spd="-100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28 1.85185E-6 L -0.00972 1.85185E-6 " pathEditMode="relative" rAng="0" ptsTypes="AA">
                                      <p:cBhvr>
                                        <p:cTn id="87" dur="2000" spd="-100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89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9 4.44444E-6 L 0.00209 4.44444E-6 " pathEditMode="relative" rAng="0" ptsTypes="AA">
                                      <p:cBhvr>
                                        <p:cTn id="91" dur="2000" spd="-100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1 4.81481E-6 L -0.00191 4.81481E-6 " pathEditMode="relative" rAng="0" ptsTypes="AA">
                                      <p:cBhvr>
                                        <p:cTn id="93" dur="2000" spd="-100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71 1.85185E-6 L -0.01371 1.85185E-6 " pathEditMode="relative" rAng="0" ptsTypes="AA">
                                      <p:cBhvr>
                                        <p:cTn id="95" dur="2000" spd="-100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-4.44444E-6 L -0.00208 -4.44444E-6 " pathEditMode="relative" rAng="0" ptsTypes="AA">
                                      <p:cBhvr>
                                        <p:cTn id="97" dur="2000" spd="-100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2.59259E-6 L -0.24601 -2.59259E-6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4.44444E-6 L -0.00208 4.44444E-6 " pathEditMode="relative" rAng="0" ptsTypes="AA">
                                      <p:cBhvr>
                                        <p:cTn id="101" dur="2000" spd="-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3.7037E-7 L -0.00208 3.7037E-7 " pathEditMode="relative" rAng="0" ptsTypes="AA">
                                      <p:cBhvr>
                                        <p:cTn id="103" dur="2000" spd="-100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27 0.00024 L -3.88889E-6 -0.00023 " pathEditMode="relative" rAng="0" ptsTypes="AA">
                                      <p:cBhvr>
                                        <p:cTn id="105" dur="2000" spd="-100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9" grpId="0" animBg="1"/>
      <p:bldP spid="35842" grpId="0" animBg="1"/>
      <p:bldP spid="35843" grpId="0"/>
      <p:bldP spid="35843" grpId="1"/>
      <p:bldP spid="35844" grpId="0"/>
      <p:bldP spid="35844" grpId="1"/>
      <p:bldP spid="35845" grpId="0"/>
      <p:bldP spid="35845" grpId="1"/>
      <p:bldP spid="35846" grpId="0"/>
      <p:bldP spid="35846" grpId="1"/>
      <p:bldP spid="35847" grpId="0"/>
      <p:bldP spid="35847" grpId="1"/>
      <p:bldP spid="35848" grpId="0" animBg="1"/>
      <p:bldP spid="35848" grpId="1" animBg="1"/>
      <p:bldP spid="35849" grpId="0" animBg="1"/>
      <p:bldP spid="35849" grpId="1" animBg="1"/>
      <p:bldP spid="35850" grpId="0"/>
      <p:bldP spid="35850" grpId="1"/>
      <p:bldP spid="35851" grpId="0"/>
      <p:bldP spid="35851" grpId="1"/>
      <p:bldP spid="35852" grpId="0"/>
      <p:bldP spid="35855" grpId="0"/>
      <p:bldP spid="35857" grpId="0"/>
      <p:bldP spid="35857" grpId="1"/>
      <p:bldP spid="35858" grpId="0"/>
      <p:bldP spid="35858" grpId="1"/>
      <p:bldP spid="35859" grpId="0"/>
      <p:bldP spid="35859" grpId="1"/>
      <p:bldP spid="35860" grpId="0"/>
      <p:bldP spid="35860" grpId="1"/>
      <p:bldP spid="35861" grpId="0"/>
      <p:bldP spid="35861" grpId="1"/>
      <p:bldP spid="35862" grpId="0"/>
      <p:bldP spid="35862" grpId="1"/>
      <p:bldP spid="35863" grpId="0"/>
      <p:bldP spid="35863" grpId="1"/>
      <p:bldP spid="35865" grpId="0" animBg="1"/>
      <p:bldP spid="35866" grpId="0" animBg="1"/>
      <p:bldP spid="35868" grpId="0" animBg="1"/>
      <p:bldP spid="30" grpId="0"/>
      <p:bldP spid="2" grpId="0"/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863600" y="4473575"/>
            <a:ext cx="3779838" cy="16557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7904" name="Oval 16"/>
          <p:cNvSpPr>
            <a:spLocks noChangeArrowheads="1"/>
          </p:cNvSpPr>
          <p:nvPr/>
        </p:nvSpPr>
        <p:spPr bwMode="auto">
          <a:xfrm>
            <a:off x="3384550" y="4473575"/>
            <a:ext cx="3779838" cy="16557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7906" name="Freeform 18"/>
          <p:cNvSpPr>
            <a:spLocks/>
          </p:cNvSpPr>
          <p:nvPr/>
        </p:nvSpPr>
        <p:spPr bwMode="auto">
          <a:xfrm>
            <a:off x="3384550" y="4676775"/>
            <a:ext cx="1258888" cy="1243013"/>
          </a:xfrm>
          <a:custGeom>
            <a:avLst/>
            <a:gdLst>
              <a:gd name="T0" fmla="*/ 2147483647 w 793"/>
              <a:gd name="T1" fmla="*/ 2147483647 h 783"/>
              <a:gd name="T2" fmla="*/ 2147483647 w 793"/>
              <a:gd name="T3" fmla="*/ 2147483647 h 783"/>
              <a:gd name="T4" fmla="*/ 2147483647 w 793"/>
              <a:gd name="T5" fmla="*/ 2147483647 h 783"/>
              <a:gd name="T6" fmla="*/ 2147483647 w 793"/>
              <a:gd name="T7" fmla="*/ 2147483647 h 783"/>
              <a:gd name="T8" fmla="*/ 2147483647 w 793"/>
              <a:gd name="T9" fmla="*/ 2147483647 h 783"/>
              <a:gd name="T10" fmla="*/ 2147483647 w 793"/>
              <a:gd name="T11" fmla="*/ 2147483647 h 783"/>
              <a:gd name="T12" fmla="*/ 2147483647 w 793"/>
              <a:gd name="T13" fmla="*/ 2147483647 h 783"/>
              <a:gd name="T14" fmla="*/ 2147483647 w 793"/>
              <a:gd name="T15" fmla="*/ 2147483647 h 783"/>
              <a:gd name="T16" fmla="*/ 2147483647 w 793"/>
              <a:gd name="T17" fmla="*/ 2147483647 h 783"/>
              <a:gd name="T18" fmla="*/ 2147483647 w 793"/>
              <a:gd name="T19" fmla="*/ 2147483647 h 783"/>
              <a:gd name="T20" fmla="*/ 2147483647 w 793"/>
              <a:gd name="T21" fmla="*/ 2147483647 h 783"/>
              <a:gd name="T22" fmla="*/ 2147483647 w 793"/>
              <a:gd name="T23" fmla="*/ 2147483647 h 783"/>
              <a:gd name="T24" fmla="*/ 2147483647 w 793"/>
              <a:gd name="T25" fmla="*/ 2147483647 h 783"/>
              <a:gd name="T26" fmla="*/ 2147483647 w 793"/>
              <a:gd name="T27" fmla="*/ 2147483647 h 783"/>
              <a:gd name="T28" fmla="*/ 2147483647 w 793"/>
              <a:gd name="T29" fmla="*/ 2147483647 h 783"/>
              <a:gd name="T30" fmla="*/ 2147483647 w 793"/>
              <a:gd name="T31" fmla="*/ 2147483647 h 783"/>
              <a:gd name="T32" fmla="*/ 2147483647 w 793"/>
              <a:gd name="T33" fmla="*/ 2147483647 h 783"/>
              <a:gd name="T34" fmla="*/ 2147483647 w 793"/>
              <a:gd name="T35" fmla="*/ 2147483647 h 783"/>
              <a:gd name="T36" fmla="*/ 2147483647 w 793"/>
              <a:gd name="T37" fmla="*/ 2147483647 h 783"/>
              <a:gd name="T38" fmla="*/ 2147483647 w 793"/>
              <a:gd name="T39" fmla="*/ 2147483647 h 783"/>
              <a:gd name="T40" fmla="*/ 0 w 793"/>
              <a:gd name="T41" fmla="*/ 2147483647 h 783"/>
              <a:gd name="T42" fmla="*/ 2147483647 w 793"/>
              <a:gd name="T43" fmla="*/ 2147483647 h 783"/>
              <a:gd name="T44" fmla="*/ 2147483647 w 793"/>
              <a:gd name="T45" fmla="*/ 2147483647 h 783"/>
              <a:gd name="T46" fmla="*/ 2147483647 w 793"/>
              <a:gd name="T47" fmla="*/ 2147483647 h 783"/>
              <a:gd name="T48" fmla="*/ 2147483647 w 793"/>
              <a:gd name="T49" fmla="*/ 2147483647 h 783"/>
              <a:gd name="T50" fmla="*/ 2147483647 w 793"/>
              <a:gd name="T51" fmla="*/ 2147483647 h 783"/>
              <a:gd name="T52" fmla="*/ 2147483647 w 793"/>
              <a:gd name="T53" fmla="*/ 2147483647 h 783"/>
              <a:gd name="T54" fmla="*/ 2147483647 w 793"/>
              <a:gd name="T55" fmla="*/ 2147483647 h 783"/>
              <a:gd name="T56" fmla="*/ 2147483647 w 793"/>
              <a:gd name="T57" fmla="*/ 2147483647 h 78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793"/>
              <a:gd name="T88" fmla="*/ 0 h 783"/>
              <a:gd name="T89" fmla="*/ 793 w 793"/>
              <a:gd name="T90" fmla="*/ 783 h 78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793" h="783">
                <a:moveTo>
                  <a:pt x="408" y="8"/>
                </a:moveTo>
                <a:cubicBezTo>
                  <a:pt x="427" y="16"/>
                  <a:pt x="476" y="42"/>
                  <a:pt x="499" y="53"/>
                </a:cubicBezTo>
                <a:cubicBezTo>
                  <a:pt x="522" y="64"/>
                  <a:pt x="529" y="68"/>
                  <a:pt x="544" y="76"/>
                </a:cubicBezTo>
                <a:cubicBezTo>
                  <a:pt x="559" y="84"/>
                  <a:pt x="566" y="84"/>
                  <a:pt x="589" y="99"/>
                </a:cubicBezTo>
                <a:cubicBezTo>
                  <a:pt x="612" y="114"/>
                  <a:pt x="657" y="148"/>
                  <a:pt x="680" y="167"/>
                </a:cubicBezTo>
                <a:cubicBezTo>
                  <a:pt x="703" y="186"/>
                  <a:pt x="710" y="193"/>
                  <a:pt x="725" y="212"/>
                </a:cubicBezTo>
                <a:cubicBezTo>
                  <a:pt x="740" y="231"/>
                  <a:pt x="760" y="250"/>
                  <a:pt x="771" y="280"/>
                </a:cubicBezTo>
                <a:cubicBezTo>
                  <a:pt x="782" y="310"/>
                  <a:pt x="793" y="359"/>
                  <a:pt x="793" y="393"/>
                </a:cubicBezTo>
                <a:cubicBezTo>
                  <a:pt x="793" y="427"/>
                  <a:pt x="782" y="458"/>
                  <a:pt x="771" y="484"/>
                </a:cubicBezTo>
                <a:cubicBezTo>
                  <a:pt x="760" y="510"/>
                  <a:pt x="740" y="529"/>
                  <a:pt x="725" y="552"/>
                </a:cubicBezTo>
                <a:cubicBezTo>
                  <a:pt x="710" y="575"/>
                  <a:pt x="699" y="601"/>
                  <a:pt x="680" y="620"/>
                </a:cubicBezTo>
                <a:cubicBezTo>
                  <a:pt x="661" y="639"/>
                  <a:pt x="635" y="651"/>
                  <a:pt x="612" y="666"/>
                </a:cubicBezTo>
                <a:cubicBezTo>
                  <a:pt x="589" y="681"/>
                  <a:pt x="563" y="700"/>
                  <a:pt x="544" y="711"/>
                </a:cubicBezTo>
                <a:cubicBezTo>
                  <a:pt x="525" y="722"/>
                  <a:pt x="522" y="723"/>
                  <a:pt x="499" y="734"/>
                </a:cubicBezTo>
                <a:cubicBezTo>
                  <a:pt x="476" y="745"/>
                  <a:pt x="434" y="775"/>
                  <a:pt x="408" y="779"/>
                </a:cubicBezTo>
                <a:cubicBezTo>
                  <a:pt x="382" y="783"/>
                  <a:pt x="366" y="767"/>
                  <a:pt x="340" y="756"/>
                </a:cubicBezTo>
                <a:cubicBezTo>
                  <a:pt x="314" y="745"/>
                  <a:pt x="275" y="726"/>
                  <a:pt x="249" y="711"/>
                </a:cubicBezTo>
                <a:cubicBezTo>
                  <a:pt x="223" y="696"/>
                  <a:pt x="204" y="681"/>
                  <a:pt x="181" y="666"/>
                </a:cubicBezTo>
                <a:cubicBezTo>
                  <a:pt x="158" y="651"/>
                  <a:pt x="139" y="646"/>
                  <a:pt x="113" y="620"/>
                </a:cubicBezTo>
                <a:cubicBezTo>
                  <a:pt x="87" y="594"/>
                  <a:pt x="41" y="545"/>
                  <a:pt x="22" y="507"/>
                </a:cubicBezTo>
                <a:cubicBezTo>
                  <a:pt x="3" y="469"/>
                  <a:pt x="0" y="431"/>
                  <a:pt x="0" y="393"/>
                </a:cubicBezTo>
                <a:cubicBezTo>
                  <a:pt x="0" y="355"/>
                  <a:pt x="7" y="314"/>
                  <a:pt x="22" y="280"/>
                </a:cubicBezTo>
                <a:cubicBezTo>
                  <a:pt x="37" y="246"/>
                  <a:pt x="71" y="212"/>
                  <a:pt x="90" y="189"/>
                </a:cubicBezTo>
                <a:cubicBezTo>
                  <a:pt x="109" y="166"/>
                  <a:pt x="117" y="159"/>
                  <a:pt x="136" y="144"/>
                </a:cubicBezTo>
                <a:cubicBezTo>
                  <a:pt x="155" y="129"/>
                  <a:pt x="178" y="114"/>
                  <a:pt x="204" y="99"/>
                </a:cubicBezTo>
                <a:cubicBezTo>
                  <a:pt x="230" y="84"/>
                  <a:pt x="271" y="64"/>
                  <a:pt x="294" y="53"/>
                </a:cubicBezTo>
                <a:cubicBezTo>
                  <a:pt x="317" y="42"/>
                  <a:pt x="325" y="37"/>
                  <a:pt x="340" y="30"/>
                </a:cubicBezTo>
                <a:cubicBezTo>
                  <a:pt x="355" y="23"/>
                  <a:pt x="374" y="12"/>
                  <a:pt x="385" y="8"/>
                </a:cubicBezTo>
                <a:cubicBezTo>
                  <a:pt x="396" y="4"/>
                  <a:pt x="389" y="0"/>
                  <a:pt x="408" y="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7900" name="Freeform 12"/>
          <p:cNvSpPr>
            <a:spLocks/>
          </p:cNvSpPr>
          <p:nvPr/>
        </p:nvSpPr>
        <p:spPr bwMode="auto">
          <a:xfrm>
            <a:off x="3981450" y="1663700"/>
            <a:ext cx="3111500" cy="1657350"/>
          </a:xfrm>
          <a:custGeom>
            <a:avLst/>
            <a:gdLst>
              <a:gd name="T0" fmla="*/ 2147483647 w 1960"/>
              <a:gd name="T1" fmla="*/ 2147483647 h 1044"/>
              <a:gd name="T2" fmla="*/ 2147483647 w 1960"/>
              <a:gd name="T3" fmla="*/ 2147483647 h 1044"/>
              <a:gd name="T4" fmla="*/ 2147483647 w 1960"/>
              <a:gd name="T5" fmla="*/ 2147483647 h 1044"/>
              <a:gd name="T6" fmla="*/ 2147483647 w 1960"/>
              <a:gd name="T7" fmla="*/ 2147483647 h 1044"/>
              <a:gd name="T8" fmla="*/ 2147483647 w 1960"/>
              <a:gd name="T9" fmla="*/ 2147483647 h 1044"/>
              <a:gd name="T10" fmla="*/ 2147483647 w 1960"/>
              <a:gd name="T11" fmla="*/ 2147483647 h 1044"/>
              <a:gd name="T12" fmla="*/ 2147483647 w 1960"/>
              <a:gd name="T13" fmla="*/ 2147483647 h 1044"/>
              <a:gd name="T14" fmla="*/ 2147483647 w 1960"/>
              <a:gd name="T15" fmla="*/ 2147483647 h 1044"/>
              <a:gd name="T16" fmla="*/ 2147483647 w 1960"/>
              <a:gd name="T17" fmla="*/ 2147483647 h 1044"/>
              <a:gd name="T18" fmla="*/ 2147483647 w 1960"/>
              <a:gd name="T19" fmla="*/ 2147483647 h 1044"/>
              <a:gd name="T20" fmla="*/ 2147483647 w 1960"/>
              <a:gd name="T21" fmla="*/ 2147483647 h 1044"/>
              <a:gd name="T22" fmla="*/ 2147483647 w 1960"/>
              <a:gd name="T23" fmla="*/ 2147483647 h 1044"/>
              <a:gd name="T24" fmla="*/ 2147483647 w 1960"/>
              <a:gd name="T25" fmla="*/ 2147483647 h 1044"/>
              <a:gd name="T26" fmla="*/ 2147483647 w 1960"/>
              <a:gd name="T27" fmla="*/ 2147483647 h 1044"/>
              <a:gd name="T28" fmla="*/ 2147483647 w 1960"/>
              <a:gd name="T29" fmla="*/ 2147483647 h 1044"/>
              <a:gd name="T30" fmla="*/ 2147483647 w 1960"/>
              <a:gd name="T31" fmla="*/ 2147483647 h 1044"/>
              <a:gd name="T32" fmla="*/ 2147483647 w 1960"/>
              <a:gd name="T33" fmla="*/ 2147483647 h 1044"/>
              <a:gd name="T34" fmla="*/ 2147483647 w 1960"/>
              <a:gd name="T35" fmla="*/ 2147483647 h 1044"/>
              <a:gd name="T36" fmla="*/ 2147483647 w 1960"/>
              <a:gd name="T37" fmla="*/ 2147483647 h 1044"/>
              <a:gd name="T38" fmla="*/ 2147483647 w 1960"/>
              <a:gd name="T39" fmla="*/ 2147483647 h 1044"/>
              <a:gd name="T40" fmla="*/ 2147483647 w 1960"/>
              <a:gd name="T41" fmla="*/ 2147483647 h 1044"/>
              <a:gd name="T42" fmla="*/ 2147483647 w 1960"/>
              <a:gd name="T43" fmla="*/ 2147483647 h 1044"/>
              <a:gd name="T44" fmla="*/ 2147483647 w 1960"/>
              <a:gd name="T45" fmla="*/ 2147483647 h 1044"/>
              <a:gd name="T46" fmla="*/ 2147483647 w 1960"/>
              <a:gd name="T47" fmla="*/ 2147483647 h 1044"/>
              <a:gd name="T48" fmla="*/ 2147483647 w 1960"/>
              <a:gd name="T49" fmla="*/ 2147483647 h 1044"/>
              <a:gd name="T50" fmla="*/ 2147483647 w 1960"/>
              <a:gd name="T51" fmla="*/ 2147483647 h 1044"/>
              <a:gd name="T52" fmla="*/ 2147483647 w 1960"/>
              <a:gd name="T53" fmla="*/ 2147483647 h 1044"/>
              <a:gd name="T54" fmla="*/ 2147483647 w 1960"/>
              <a:gd name="T55" fmla="*/ 2147483647 h 1044"/>
              <a:gd name="T56" fmla="*/ 2147483647 w 1960"/>
              <a:gd name="T57" fmla="*/ 2147483647 h 1044"/>
              <a:gd name="T58" fmla="*/ 2147483647 w 1960"/>
              <a:gd name="T59" fmla="*/ 2147483647 h 1044"/>
              <a:gd name="T60" fmla="*/ 2147483647 w 1960"/>
              <a:gd name="T61" fmla="*/ 2147483647 h 1044"/>
              <a:gd name="T62" fmla="*/ 2147483647 w 1960"/>
              <a:gd name="T63" fmla="*/ 2147483647 h 1044"/>
              <a:gd name="T64" fmla="*/ 2147483647 w 1960"/>
              <a:gd name="T65" fmla="*/ 2147483647 h 1044"/>
              <a:gd name="T66" fmla="*/ 2147483647 w 1960"/>
              <a:gd name="T67" fmla="*/ 2147483647 h 1044"/>
              <a:gd name="T68" fmla="*/ 2147483647 w 1960"/>
              <a:gd name="T69" fmla="*/ 2147483647 h 1044"/>
              <a:gd name="T70" fmla="*/ 2147483647 w 1960"/>
              <a:gd name="T71" fmla="*/ 2147483647 h 1044"/>
              <a:gd name="T72" fmla="*/ 2147483647 w 1960"/>
              <a:gd name="T73" fmla="*/ 2147483647 h 1044"/>
              <a:gd name="T74" fmla="*/ 2147483647 w 1960"/>
              <a:gd name="T75" fmla="*/ 2147483647 h 1044"/>
              <a:gd name="T76" fmla="*/ 2147483647 w 1960"/>
              <a:gd name="T77" fmla="*/ 2147483647 h 1044"/>
              <a:gd name="T78" fmla="*/ 2147483647 w 1960"/>
              <a:gd name="T79" fmla="*/ 2147483647 h 1044"/>
              <a:gd name="T80" fmla="*/ 2147483647 w 1960"/>
              <a:gd name="T81" fmla="*/ 2147483647 h 1044"/>
              <a:gd name="T82" fmla="*/ 2147483647 w 1960"/>
              <a:gd name="T83" fmla="*/ 2147483647 h 1044"/>
              <a:gd name="T84" fmla="*/ 2147483647 w 1960"/>
              <a:gd name="T85" fmla="*/ 2147483647 h 1044"/>
              <a:gd name="T86" fmla="*/ 2147483647 w 1960"/>
              <a:gd name="T87" fmla="*/ 2147483647 h 104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960"/>
              <a:gd name="T133" fmla="*/ 0 h 1044"/>
              <a:gd name="T134" fmla="*/ 1960 w 1960"/>
              <a:gd name="T135" fmla="*/ 1044 h 104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960" h="1044">
                <a:moveTo>
                  <a:pt x="18" y="122"/>
                </a:moveTo>
                <a:cubicBezTo>
                  <a:pt x="7" y="108"/>
                  <a:pt x="56" y="107"/>
                  <a:pt x="81" y="98"/>
                </a:cubicBezTo>
                <a:cubicBezTo>
                  <a:pt x="106" y="89"/>
                  <a:pt x="138" y="78"/>
                  <a:pt x="168" y="69"/>
                </a:cubicBezTo>
                <a:cubicBezTo>
                  <a:pt x="198" y="60"/>
                  <a:pt x="221" y="54"/>
                  <a:pt x="259" y="46"/>
                </a:cubicBezTo>
                <a:cubicBezTo>
                  <a:pt x="297" y="38"/>
                  <a:pt x="350" y="29"/>
                  <a:pt x="395" y="23"/>
                </a:cubicBezTo>
                <a:cubicBezTo>
                  <a:pt x="440" y="17"/>
                  <a:pt x="483" y="12"/>
                  <a:pt x="528" y="8"/>
                </a:cubicBezTo>
                <a:cubicBezTo>
                  <a:pt x="573" y="4"/>
                  <a:pt x="614" y="2"/>
                  <a:pt x="667" y="1"/>
                </a:cubicBezTo>
                <a:cubicBezTo>
                  <a:pt x="720" y="0"/>
                  <a:pt x="796" y="0"/>
                  <a:pt x="848" y="1"/>
                </a:cubicBezTo>
                <a:cubicBezTo>
                  <a:pt x="900" y="2"/>
                  <a:pt x="936" y="4"/>
                  <a:pt x="981" y="8"/>
                </a:cubicBezTo>
                <a:cubicBezTo>
                  <a:pt x="1026" y="12"/>
                  <a:pt x="1070" y="17"/>
                  <a:pt x="1120" y="23"/>
                </a:cubicBezTo>
                <a:cubicBezTo>
                  <a:pt x="1170" y="29"/>
                  <a:pt x="1226" y="35"/>
                  <a:pt x="1279" y="46"/>
                </a:cubicBezTo>
                <a:cubicBezTo>
                  <a:pt x="1332" y="57"/>
                  <a:pt x="1388" y="77"/>
                  <a:pt x="1437" y="92"/>
                </a:cubicBezTo>
                <a:cubicBezTo>
                  <a:pt x="1486" y="107"/>
                  <a:pt x="1533" y="120"/>
                  <a:pt x="1574" y="137"/>
                </a:cubicBezTo>
                <a:cubicBezTo>
                  <a:pt x="1615" y="154"/>
                  <a:pt x="1644" y="171"/>
                  <a:pt x="1686" y="194"/>
                </a:cubicBezTo>
                <a:cubicBezTo>
                  <a:pt x="1728" y="217"/>
                  <a:pt x="1793" y="249"/>
                  <a:pt x="1824" y="273"/>
                </a:cubicBezTo>
                <a:cubicBezTo>
                  <a:pt x="1855" y="297"/>
                  <a:pt x="1853" y="315"/>
                  <a:pt x="1872" y="338"/>
                </a:cubicBezTo>
                <a:cubicBezTo>
                  <a:pt x="1891" y="361"/>
                  <a:pt x="1922" y="382"/>
                  <a:pt x="1937" y="409"/>
                </a:cubicBezTo>
                <a:cubicBezTo>
                  <a:pt x="1952" y="436"/>
                  <a:pt x="1960" y="466"/>
                  <a:pt x="1960" y="500"/>
                </a:cubicBezTo>
                <a:cubicBezTo>
                  <a:pt x="1960" y="534"/>
                  <a:pt x="1948" y="579"/>
                  <a:pt x="1937" y="613"/>
                </a:cubicBezTo>
                <a:cubicBezTo>
                  <a:pt x="1926" y="647"/>
                  <a:pt x="1922" y="670"/>
                  <a:pt x="1892" y="704"/>
                </a:cubicBezTo>
                <a:cubicBezTo>
                  <a:pt x="1862" y="738"/>
                  <a:pt x="1808" y="783"/>
                  <a:pt x="1755" y="817"/>
                </a:cubicBezTo>
                <a:cubicBezTo>
                  <a:pt x="1702" y="851"/>
                  <a:pt x="1653" y="879"/>
                  <a:pt x="1574" y="908"/>
                </a:cubicBezTo>
                <a:cubicBezTo>
                  <a:pt x="1495" y="937"/>
                  <a:pt x="1360" y="973"/>
                  <a:pt x="1281" y="992"/>
                </a:cubicBezTo>
                <a:cubicBezTo>
                  <a:pt x="1202" y="1011"/>
                  <a:pt x="1163" y="1013"/>
                  <a:pt x="1098" y="1021"/>
                </a:cubicBezTo>
                <a:cubicBezTo>
                  <a:pt x="1033" y="1029"/>
                  <a:pt x="948" y="1036"/>
                  <a:pt x="891" y="1040"/>
                </a:cubicBezTo>
                <a:cubicBezTo>
                  <a:pt x="834" y="1044"/>
                  <a:pt x="806" y="1044"/>
                  <a:pt x="758" y="1044"/>
                </a:cubicBezTo>
                <a:cubicBezTo>
                  <a:pt x="710" y="1044"/>
                  <a:pt x="649" y="1041"/>
                  <a:pt x="600" y="1037"/>
                </a:cubicBezTo>
                <a:cubicBezTo>
                  <a:pt x="551" y="1033"/>
                  <a:pt x="501" y="1025"/>
                  <a:pt x="463" y="1021"/>
                </a:cubicBezTo>
                <a:cubicBezTo>
                  <a:pt x="425" y="1017"/>
                  <a:pt x="414" y="1020"/>
                  <a:pt x="372" y="1013"/>
                </a:cubicBezTo>
                <a:cubicBezTo>
                  <a:pt x="330" y="1006"/>
                  <a:pt x="258" y="986"/>
                  <a:pt x="213" y="976"/>
                </a:cubicBezTo>
                <a:cubicBezTo>
                  <a:pt x="168" y="966"/>
                  <a:pt x="130" y="960"/>
                  <a:pt x="100" y="953"/>
                </a:cubicBezTo>
                <a:cubicBezTo>
                  <a:pt x="70" y="946"/>
                  <a:pt x="47" y="935"/>
                  <a:pt x="32" y="931"/>
                </a:cubicBezTo>
                <a:cubicBezTo>
                  <a:pt x="17" y="927"/>
                  <a:pt x="0" y="937"/>
                  <a:pt x="9" y="931"/>
                </a:cubicBezTo>
                <a:cubicBezTo>
                  <a:pt x="18" y="925"/>
                  <a:pt x="60" y="904"/>
                  <a:pt x="87" y="893"/>
                </a:cubicBezTo>
                <a:cubicBezTo>
                  <a:pt x="114" y="882"/>
                  <a:pt x="136" y="880"/>
                  <a:pt x="168" y="863"/>
                </a:cubicBezTo>
                <a:cubicBezTo>
                  <a:pt x="200" y="846"/>
                  <a:pt x="251" y="814"/>
                  <a:pt x="282" y="791"/>
                </a:cubicBezTo>
                <a:cubicBezTo>
                  <a:pt x="313" y="768"/>
                  <a:pt x="331" y="759"/>
                  <a:pt x="357" y="722"/>
                </a:cubicBezTo>
                <a:cubicBezTo>
                  <a:pt x="383" y="685"/>
                  <a:pt x="430" y="620"/>
                  <a:pt x="440" y="568"/>
                </a:cubicBezTo>
                <a:cubicBezTo>
                  <a:pt x="450" y="516"/>
                  <a:pt x="432" y="451"/>
                  <a:pt x="417" y="409"/>
                </a:cubicBezTo>
                <a:cubicBezTo>
                  <a:pt x="402" y="367"/>
                  <a:pt x="370" y="342"/>
                  <a:pt x="349" y="318"/>
                </a:cubicBezTo>
                <a:cubicBezTo>
                  <a:pt x="328" y="294"/>
                  <a:pt x="315" y="285"/>
                  <a:pt x="291" y="266"/>
                </a:cubicBezTo>
                <a:cubicBezTo>
                  <a:pt x="267" y="247"/>
                  <a:pt x="231" y="221"/>
                  <a:pt x="207" y="206"/>
                </a:cubicBezTo>
                <a:cubicBezTo>
                  <a:pt x="183" y="191"/>
                  <a:pt x="175" y="187"/>
                  <a:pt x="144" y="173"/>
                </a:cubicBezTo>
                <a:cubicBezTo>
                  <a:pt x="113" y="159"/>
                  <a:pt x="44" y="133"/>
                  <a:pt x="18" y="122"/>
                </a:cubicBezTo>
                <a:close/>
              </a:path>
            </a:pathLst>
          </a:custGeom>
          <a:solidFill>
            <a:srgbClr val="FFFF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7899" name="Freeform 11"/>
          <p:cNvSpPr>
            <a:spLocks/>
          </p:cNvSpPr>
          <p:nvPr/>
        </p:nvSpPr>
        <p:spPr bwMode="auto">
          <a:xfrm>
            <a:off x="900113" y="1665288"/>
            <a:ext cx="3094037" cy="1662112"/>
          </a:xfrm>
          <a:custGeom>
            <a:avLst/>
            <a:gdLst>
              <a:gd name="T0" fmla="*/ 2147483647 w 1949"/>
              <a:gd name="T1" fmla="*/ 2147483647 h 1047"/>
              <a:gd name="T2" fmla="*/ 2147483647 w 1949"/>
              <a:gd name="T3" fmla="*/ 2147483647 h 1047"/>
              <a:gd name="T4" fmla="*/ 2147483647 w 1949"/>
              <a:gd name="T5" fmla="*/ 2147483647 h 1047"/>
              <a:gd name="T6" fmla="*/ 2147483647 w 1949"/>
              <a:gd name="T7" fmla="*/ 2147483647 h 1047"/>
              <a:gd name="T8" fmla="*/ 2147483647 w 1949"/>
              <a:gd name="T9" fmla="*/ 2147483647 h 1047"/>
              <a:gd name="T10" fmla="*/ 2147483647 w 1949"/>
              <a:gd name="T11" fmla="*/ 2147483647 h 1047"/>
              <a:gd name="T12" fmla="*/ 2147483647 w 1949"/>
              <a:gd name="T13" fmla="*/ 2147483647 h 1047"/>
              <a:gd name="T14" fmla="*/ 2147483647 w 1949"/>
              <a:gd name="T15" fmla="*/ 2147483647 h 1047"/>
              <a:gd name="T16" fmla="*/ 2147483647 w 1949"/>
              <a:gd name="T17" fmla="*/ 2147483647 h 1047"/>
              <a:gd name="T18" fmla="*/ 2147483647 w 1949"/>
              <a:gd name="T19" fmla="*/ 2147483647 h 1047"/>
              <a:gd name="T20" fmla="*/ 2147483647 w 1949"/>
              <a:gd name="T21" fmla="*/ 2147483647 h 1047"/>
              <a:gd name="T22" fmla="*/ 2147483647 w 1949"/>
              <a:gd name="T23" fmla="*/ 2147483647 h 1047"/>
              <a:gd name="T24" fmla="*/ 2147483647 w 1949"/>
              <a:gd name="T25" fmla="*/ 2147483647 h 1047"/>
              <a:gd name="T26" fmla="*/ 2147483647 w 1949"/>
              <a:gd name="T27" fmla="*/ 2147483647 h 1047"/>
              <a:gd name="T28" fmla="*/ 2147483647 w 1949"/>
              <a:gd name="T29" fmla="*/ 2147483647 h 1047"/>
              <a:gd name="T30" fmla="*/ 2147483647 w 1949"/>
              <a:gd name="T31" fmla="*/ 2147483647 h 1047"/>
              <a:gd name="T32" fmla="*/ 2147483647 w 1949"/>
              <a:gd name="T33" fmla="*/ 2147483647 h 1047"/>
              <a:gd name="T34" fmla="*/ 2147483647 w 1949"/>
              <a:gd name="T35" fmla="*/ 2147483647 h 1047"/>
              <a:gd name="T36" fmla="*/ 2147483647 w 1949"/>
              <a:gd name="T37" fmla="*/ 2147483647 h 1047"/>
              <a:gd name="T38" fmla="*/ 2147483647 w 1949"/>
              <a:gd name="T39" fmla="*/ 2147483647 h 1047"/>
              <a:gd name="T40" fmla="*/ 2147483647 w 1949"/>
              <a:gd name="T41" fmla="*/ 2147483647 h 1047"/>
              <a:gd name="T42" fmla="*/ 2147483647 w 1949"/>
              <a:gd name="T43" fmla="*/ 2147483647 h 1047"/>
              <a:gd name="T44" fmla="*/ 2147483647 w 1949"/>
              <a:gd name="T45" fmla="*/ 2147483647 h 1047"/>
              <a:gd name="T46" fmla="*/ 2147483647 w 1949"/>
              <a:gd name="T47" fmla="*/ 2147483647 h 1047"/>
              <a:gd name="T48" fmla="*/ 2147483647 w 1949"/>
              <a:gd name="T49" fmla="*/ 2147483647 h 1047"/>
              <a:gd name="T50" fmla="*/ 2147483647 w 1949"/>
              <a:gd name="T51" fmla="*/ 2147483647 h 1047"/>
              <a:gd name="T52" fmla="*/ 2147483647 w 1949"/>
              <a:gd name="T53" fmla="*/ 2147483647 h 1047"/>
              <a:gd name="T54" fmla="*/ 2147483647 w 1949"/>
              <a:gd name="T55" fmla="*/ 2147483647 h 1047"/>
              <a:gd name="T56" fmla="*/ 2147483647 w 1949"/>
              <a:gd name="T57" fmla="*/ 2147483647 h 1047"/>
              <a:gd name="T58" fmla="*/ 2147483647 w 1949"/>
              <a:gd name="T59" fmla="*/ 2147483647 h 1047"/>
              <a:gd name="T60" fmla="*/ 2147483647 w 1949"/>
              <a:gd name="T61" fmla="*/ 2147483647 h 1047"/>
              <a:gd name="T62" fmla="*/ 2147483647 w 1949"/>
              <a:gd name="T63" fmla="*/ 2147483647 h 1047"/>
              <a:gd name="T64" fmla="*/ 2147483647 w 1949"/>
              <a:gd name="T65" fmla="*/ 2147483647 h 1047"/>
              <a:gd name="T66" fmla="*/ 2147483647 w 1949"/>
              <a:gd name="T67" fmla="*/ 2147483647 h 1047"/>
              <a:gd name="T68" fmla="*/ 2147483647 w 1949"/>
              <a:gd name="T69" fmla="*/ 2147483647 h 1047"/>
              <a:gd name="T70" fmla="*/ 2147483647 w 1949"/>
              <a:gd name="T71" fmla="*/ 2147483647 h 1047"/>
              <a:gd name="T72" fmla="*/ 2147483647 w 1949"/>
              <a:gd name="T73" fmla="*/ 2147483647 h 1047"/>
              <a:gd name="T74" fmla="*/ 2147483647 w 1949"/>
              <a:gd name="T75" fmla="*/ 2147483647 h 1047"/>
              <a:gd name="T76" fmla="*/ 2147483647 w 1949"/>
              <a:gd name="T77" fmla="*/ 2147483647 h 1047"/>
              <a:gd name="T78" fmla="*/ 2147483647 w 1949"/>
              <a:gd name="T79" fmla="*/ 2147483647 h 1047"/>
              <a:gd name="T80" fmla="*/ 2147483647 w 1949"/>
              <a:gd name="T81" fmla="*/ 2147483647 h 1047"/>
              <a:gd name="T82" fmla="*/ 2147483647 w 1949"/>
              <a:gd name="T83" fmla="*/ 2147483647 h 1047"/>
              <a:gd name="T84" fmla="*/ 2147483647 w 1949"/>
              <a:gd name="T85" fmla="*/ 2147483647 h 1047"/>
              <a:gd name="T86" fmla="*/ 2147483647 w 1949"/>
              <a:gd name="T87" fmla="*/ 2147483647 h 1047"/>
              <a:gd name="T88" fmla="*/ 2147483647 w 1949"/>
              <a:gd name="T89" fmla="*/ 2147483647 h 1047"/>
              <a:gd name="T90" fmla="*/ 2147483647 w 1949"/>
              <a:gd name="T91" fmla="*/ 2147483647 h 1047"/>
              <a:gd name="T92" fmla="*/ 2147483647 w 1949"/>
              <a:gd name="T93" fmla="*/ 2147483647 h 1047"/>
              <a:gd name="T94" fmla="*/ 2147483647 w 1949"/>
              <a:gd name="T95" fmla="*/ 2147483647 h 1047"/>
              <a:gd name="T96" fmla="*/ 2147483647 w 1949"/>
              <a:gd name="T97" fmla="*/ 2147483647 h 1047"/>
              <a:gd name="T98" fmla="*/ 2147483647 w 1949"/>
              <a:gd name="T99" fmla="*/ 2147483647 h 1047"/>
              <a:gd name="T100" fmla="*/ 2147483647 w 1949"/>
              <a:gd name="T101" fmla="*/ 2147483647 h 104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949"/>
              <a:gd name="T154" fmla="*/ 0 h 1047"/>
              <a:gd name="T155" fmla="*/ 1949 w 1949"/>
              <a:gd name="T156" fmla="*/ 1047 h 104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949" h="1047">
                <a:moveTo>
                  <a:pt x="1949" y="120"/>
                </a:moveTo>
                <a:cubicBezTo>
                  <a:pt x="1949" y="109"/>
                  <a:pt x="1888" y="100"/>
                  <a:pt x="1858" y="92"/>
                </a:cubicBezTo>
                <a:cubicBezTo>
                  <a:pt x="1828" y="84"/>
                  <a:pt x="1802" y="77"/>
                  <a:pt x="1768" y="70"/>
                </a:cubicBezTo>
                <a:cubicBezTo>
                  <a:pt x="1734" y="63"/>
                  <a:pt x="1696" y="55"/>
                  <a:pt x="1654" y="47"/>
                </a:cubicBezTo>
                <a:cubicBezTo>
                  <a:pt x="1612" y="39"/>
                  <a:pt x="1562" y="30"/>
                  <a:pt x="1518" y="24"/>
                </a:cubicBezTo>
                <a:cubicBezTo>
                  <a:pt x="1474" y="18"/>
                  <a:pt x="1429" y="16"/>
                  <a:pt x="1388" y="12"/>
                </a:cubicBezTo>
                <a:cubicBezTo>
                  <a:pt x="1347" y="8"/>
                  <a:pt x="1304" y="4"/>
                  <a:pt x="1269" y="2"/>
                </a:cubicBezTo>
                <a:cubicBezTo>
                  <a:pt x="1234" y="0"/>
                  <a:pt x="1212" y="2"/>
                  <a:pt x="1178" y="2"/>
                </a:cubicBezTo>
                <a:cubicBezTo>
                  <a:pt x="1144" y="2"/>
                  <a:pt x="1099" y="1"/>
                  <a:pt x="1065" y="2"/>
                </a:cubicBezTo>
                <a:cubicBezTo>
                  <a:pt x="1031" y="3"/>
                  <a:pt x="1009" y="5"/>
                  <a:pt x="971" y="9"/>
                </a:cubicBezTo>
                <a:cubicBezTo>
                  <a:pt x="933" y="13"/>
                  <a:pt x="887" y="18"/>
                  <a:pt x="838" y="24"/>
                </a:cubicBezTo>
                <a:cubicBezTo>
                  <a:pt x="789" y="30"/>
                  <a:pt x="732" y="36"/>
                  <a:pt x="679" y="47"/>
                </a:cubicBezTo>
                <a:cubicBezTo>
                  <a:pt x="626" y="58"/>
                  <a:pt x="569" y="77"/>
                  <a:pt x="520" y="92"/>
                </a:cubicBezTo>
                <a:cubicBezTo>
                  <a:pt x="471" y="107"/>
                  <a:pt x="418" y="125"/>
                  <a:pt x="384" y="138"/>
                </a:cubicBezTo>
                <a:cubicBezTo>
                  <a:pt x="350" y="151"/>
                  <a:pt x="340" y="160"/>
                  <a:pt x="317" y="171"/>
                </a:cubicBezTo>
                <a:cubicBezTo>
                  <a:pt x="294" y="182"/>
                  <a:pt x="267" y="197"/>
                  <a:pt x="248" y="206"/>
                </a:cubicBezTo>
                <a:cubicBezTo>
                  <a:pt x="229" y="215"/>
                  <a:pt x="221" y="215"/>
                  <a:pt x="203" y="228"/>
                </a:cubicBezTo>
                <a:cubicBezTo>
                  <a:pt x="185" y="241"/>
                  <a:pt x="158" y="266"/>
                  <a:pt x="137" y="285"/>
                </a:cubicBezTo>
                <a:cubicBezTo>
                  <a:pt x="116" y="304"/>
                  <a:pt x="96" y="317"/>
                  <a:pt x="77" y="342"/>
                </a:cubicBezTo>
                <a:cubicBezTo>
                  <a:pt x="58" y="367"/>
                  <a:pt x="34" y="407"/>
                  <a:pt x="21" y="433"/>
                </a:cubicBezTo>
                <a:cubicBezTo>
                  <a:pt x="8" y="459"/>
                  <a:pt x="4" y="472"/>
                  <a:pt x="2" y="498"/>
                </a:cubicBezTo>
                <a:cubicBezTo>
                  <a:pt x="0" y="524"/>
                  <a:pt x="4" y="564"/>
                  <a:pt x="11" y="591"/>
                </a:cubicBezTo>
                <a:cubicBezTo>
                  <a:pt x="18" y="618"/>
                  <a:pt x="27" y="633"/>
                  <a:pt x="44" y="659"/>
                </a:cubicBezTo>
                <a:cubicBezTo>
                  <a:pt x="61" y="685"/>
                  <a:pt x="89" y="727"/>
                  <a:pt x="112" y="750"/>
                </a:cubicBezTo>
                <a:cubicBezTo>
                  <a:pt x="135" y="773"/>
                  <a:pt x="157" y="780"/>
                  <a:pt x="180" y="795"/>
                </a:cubicBezTo>
                <a:cubicBezTo>
                  <a:pt x="203" y="810"/>
                  <a:pt x="222" y="826"/>
                  <a:pt x="248" y="841"/>
                </a:cubicBezTo>
                <a:cubicBezTo>
                  <a:pt x="274" y="856"/>
                  <a:pt x="305" y="871"/>
                  <a:pt x="339" y="886"/>
                </a:cubicBezTo>
                <a:cubicBezTo>
                  <a:pt x="373" y="901"/>
                  <a:pt x="411" y="917"/>
                  <a:pt x="452" y="932"/>
                </a:cubicBezTo>
                <a:cubicBezTo>
                  <a:pt x="493" y="947"/>
                  <a:pt x="540" y="965"/>
                  <a:pt x="588" y="977"/>
                </a:cubicBezTo>
                <a:cubicBezTo>
                  <a:pt x="636" y="989"/>
                  <a:pt x="701" y="995"/>
                  <a:pt x="743" y="1002"/>
                </a:cubicBezTo>
                <a:cubicBezTo>
                  <a:pt x="785" y="1009"/>
                  <a:pt x="795" y="1017"/>
                  <a:pt x="838" y="1022"/>
                </a:cubicBezTo>
                <a:cubicBezTo>
                  <a:pt x="881" y="1027"/>
                  <a:pt x="952" y="1031"/>
                  <a:pt x="1001" y="1035"/>
                </a:cubicBezTo>
                <a:cubicBezTo>
                  <a:pt x="1050" y="1039"/>
                  <a:pt x="1088" y="1043"/>
                  <a:pt x="1133" y="1045"/>
                </a:cubicBezTo>
                <a:cubicBezTo>
                  <a:pt x="1178" y="1047"/>
                  <a:pt x="1217" y="1047"/>
                  <a:pt x="1269" y="1045"/>
                </a:cubicBezTo>
                <a:cubicBezTo>
                  <a:pt x="1321" y="1043"/>
                  <a:pt x="1395" y="1036"/>
                  <a:pt x="1448" y="1032"/>
                </a:cubicBezTo>
                <a:cubicBezTo>
                  <a:pt x="1501" y="1028"/>
                  <a:pt x="1533" y="1031"/>
                  <a:pt x="1586" y="1022"/>
                </a:cubicBezTo>
                <a:cubicBezTo>
                  <a:pt x="1639" y="1013"/>
                  <a:pt x="1723" y="988"/>
                  <a:pt x="1768" y="977"/>
                </a:cubicBezTo>
                <a:cubicBezTo>
                  <a:pt x="1813" y="966"/>
                  <a:pt x="1831" y="964"/>
                  <a:pt x="1858" y="954"/>
                </a:cubicBezTo>
                <a:cubicBezTo>
                  <a:pt x="1885" y="944"/>
                  <a:pt x="1932" y="928"/>
                  <a:pt x="1928" y="915"/>
                </a:cubicBezTo>
                <a:cubicBezTo>
                  <a:pt x="1924" y="902"/>
                  <a:pt x="1862" y="888"/>
                  <a:pt x="1835" y="876"/>
                </a:cubicBezTo>
                <a:cubicBezTo>
                  <a:pt x="1808" y="864"/>
                  <a:pt x="1790" y="855"/>
                  <a:pt x="1768" y="841"/>
                </a:cubicBezTo>
                <a:cubicBezTo>
                  <a:pt x="1746" y="827"/>
                  <a:pt x="1726" y="814"/>
                  <a:pt x="1700" y="795"/>
                </a:cubicBezTo>
                <a:cubicBezTo>
                  <a:pt x="1674" y="776"/>
                  <a:pt x="1636" y="753"/>
                  <a:pt x="1609" y="727"/>
                </a:cubicBezTo>
                <a:cubicBezTo>
                  <a:pt x="1582" y="701"/>
                  <a:pt x="1556" y="663"/>
                  <a:pt x="1541" y="637"/>
                </a:cubicBezTo>
                <a:cubicBezTo>
                  <a:pt x="1526" y="611"/>
                  <a:pt x="1521" y="600"/>
                  <a:pt x="1518" y="569"/>
                </a:cubicBezTo>
                <a:cubicBezTo>
                  <a:pt x="1515" y="538"/>
                  <a:pt x="1512" y="491"/>
                  <a:pt x="1523" y="453"/>
                </a:cubicBezTo>
                <a:cubicBezTo>
                  <a:pt x="1534" y="415"/>
                  <a:pt x="1557" y="376"/>
                  <a:pt x="1586" y="342"/>
                </a:cubicBezTo>
                <a:cubicBezTo>
                  <a:pt x="1615" y="308"/>
                  <a:pt x="1670" y="274"/>
                  <a:pt x="1700" y="251"/>
                </a:cubicBezTo>
                <a:cubicBezTo>
                  <a:pt x="1730" y="228"/>
                  <a:pt x="1742" y="221"/>
                  <a:pt x="1768" y="206"/>
                </a:cubicBezTo>
                <a:cubicBezTo>
                  <a:pt x="1794" y="191"/>
                  <a:pt x="1828" y="174"/>
                  <a:pt x="1858" y="160"/>
                </a:cubicBezTo>
                <a:cubicBezTo>
                  <a:pt x="1888" y="146"/>
                  <a:pt x="1949" y="131"/>
                  <a:pt x="1949" y="12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76263" y="260350"/>
            <a:ext cx="7453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También es correcto afirmar que: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900113" y="1665288"/>
            <a:ext cx="3779837" cy="16557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3311525" y="1665288"/>
            <a:ext cx="3779838" cy="16557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755650" y="1557338"/>
            <a:ext cx="539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840538" y="1665288"/>
            <a:ext cx="539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B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1619672" y="2133600"/>
            <a:ext cx="12952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 smtClean="0"/>
              <a:t>A – B</a:t>
            </a:r>
            <a:endParaRPr lang="es-ES" altLang="es-CO" b="1" dirty="0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220969" y="2140816"/>
            <a:ext cx="12952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 smtClean="0"/>
              <a:t>B – A</a:t>
            </a:r>
            <a:endParaRPr lang="es-ES" altLang="es-CO" b="1" dirty="0"/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863600" y="4473575"/>
            <a:ext cx="3779838" cy="165576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3384550" y="4473575"/>
            <a:ext cx="3779838" cy="165576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611188" y="4437063"/>
            <a:ext cx="539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6804025" y="4400550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B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39731" y="908720"/>
            <a:ext cx="4864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 B = (A – B)  (B – A)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95649" y="3696732"/>
            <a:ext cx="4952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 B = (A  B) – (A  B)</a:t>
            </a:r>
            <a:endParaRPr lang="es-CO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84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5" grpId="0" animBg="1"/>
      <p:bldP spid="37904" grpId="0" animBg="1"/>
      <p:bldP spid="37906" grpId="0" animBg="1"/>
      <p:bldP spid="37900" grpId="0" animBg="1"/>
      <p:bldP spid="37899" grpId="0" animBg="1"/>
      <p:bldP spid="37892" grpId="0"/>
      <p:bldP spid="37895" grpId="0" animBg="1"/>
      <p:bldP spid="37896" grpId="0" animBg="1"/>
      <p:bldP spid="37897" grpId="0"/>
      <p:bldP spid="37898" grpId="0"/>
      <p:bldP spid="37901" grpId="0"/>
      <p:bldP spid="37902" grpId="0"/>
      <p:bldP spid="37903" grpId="0" animBg="1"/>
      <p:bldP spid="37907" grpId="0" animBg="1"/>
      <p:bldP spid="37908" grpId="0"/>
      <p:bldP spid="37909" grpId="0"/>
      <p:bldP spid="2" grpId="0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1476375" y="225425"/>
            <a:ext cx="6048375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COMPLEMENTO DE UN CONJUNTO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42875" y="774700"/>
            <a:ext cx="910748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Dado un conjunto universal U y un conjunto A, se llama complemento de A al conjunto formado por todos los elementos del universo que no pertenecen al conjunto A.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07950" y="2852738"/>
            <a:ext cx="41767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Notación: A’ o  A</a:t>
            </a:r>
            <a:r>
              <a:rPr lang="es-ES" altLang="es-CO" sz="2800" b="1" baseline="30000"/>
              <a:t>C</a:t>
            </a:r>
            <a:r>
              <a:rPr lang="es-ES" altLang="es-CO" sz="2800" b="1"/>
              <a:t> 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42875" y="4689475"/>
            <a:ext cx="3419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36600" y="5495925"/>
            <a:ext cx="4516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U ={1, 2, 3, 4, 5, 6, 7, 8, 9}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43550" y="5497513"/>
            <a:ext cx="2881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A ={1, 3, 5, 7, 9}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092700" y="5497513"/>
            <a:ext cx="504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y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07950" y="3500438"/>
            <a:ext cx="313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Simbólicamente:</a:t>
            </a:r>
          </a:p>
        </p:txBody>
      </p:sp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3311525" y="3525838"/>
          <a:ext cx="39957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3" imgW="1726451" imgH="253890" progId="Equation.DSMT4">
                  <p:embed/>
                </p:oleObj>
              </mc:Choice>
              <mc:Fallback>
                <p:oleObj name="Equation" r:id="rId3" imgW="172645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3525838"/>
                        <a:ext cx="3995738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276600" y="4113213"/>
            <a:ext cx="3455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A’ = U – A </a:t>
            </a:r>
          </a:p>
        </p:txBody>
      </p:sp>
    </p:spTree>
    <p:extLst>
      <p:ext uri="{BB962C8B-B14F-4D97-AF65-F5344CB8AC3E}">
        <p14:creationId xmlns:p14="http://schemas.microsoft.com/office/powerpoint/2010/main" val="314716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4" grpId="0"/>
      <p:bldP spid="8205" grpId="0"/>
      <p:bldP spid="8206" grpId="0"/>
      <p:bldP spid="8207" grpId="0"/>
      <p:bldP spid="8209" grpId="0"/>
      <p:bldP spid="8210" grpId="0"/>
      <p:bldP spid="8211" grpId="0"/>
      <p:bldP spid="82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900113" y="765175"/>
            <a:ext cx="4356100" cy="2808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1439863" y="1341438"/>
            <a:ext cx="3024187" cy="15843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00113" y="765175"/>
            <a:ext cx="4356100" cy="2808288"/>
          </a:xfrm>
          <a:prstGeom prst="rect">
            <a:avLst/>
          </a:prstGeom>
          <a:solidFill>
            <a:srgbClr val="35F34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1439863" y="1341438"/>
            <a:ext cx="3024187" cy="15843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727200" y="1628775"/>
            <a:ext cx="46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079500" y="1341438"/>
            <a:ext cx="46831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2592388" y="1412875"/>
            <a:ext cx="468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959225" y="2781300"/>
            <a:ext cx="46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4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2376488" y="2241550"/>
            <a:ext cx="468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295400" y="2565400"/>
            <a:ext cx="46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6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348038" y="1628775"/>
            <a:ext cx="468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7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500563" y="1268413"/>
            <a:ext cx="4683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8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3419475" y="2312988"/>
            <a:ext cx="468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9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431800" y="692150"/>
            <a:ext cx="684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U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455988" y="908050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3455988" y="908050"/>
            <a:ext cx="539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724524" y="1844675"/>
            <a:ext cx="29519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A</a:t>
            </a:r>
            <a:r>
              <a:rPr lang="es-ES" altLang="es-CO" b="1" dirty="0" smtClean="0"/>
              <a:t>’ = {</a:t>
            </a:r>
            <a:r>
              <a:rPr lang="es-ES" altLang="es-CO" b="1" dirty="0"/>
              <a:t>2</a:t>
            </a:r>
            <a:r>
              <a:rPr lang="es-ES" altLang="es-CO" b="1" dirty="0" smtClean="0"/>
              <a:t>, 4, 6, 8</a:t>
            </a:r>
            <a:r>
              <a:rPr lang="es-ES" altLang="es-CO" b="1" dirty="0"/>
              <a:t>}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558800" y="3716338"/>
            <a:ext cx="8027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PROPIEDADES DEL COMPLEMENTO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58775" y="4329113"/>
            <a:ext cx="2252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1.  (A</a:t>
            </a:r>
            <a:r>
              <a:rPr lang="es-ES" altLang="es-CO" b="1">
                <a:solidFill>
                  <a:srgbClr val="E71505"/>
                </a:solidFill>
              </a:rPr>
              <a:t>’</a:t>
            </a:r>
            <a:r>
              <a:rPr lang="es-ES" altLang="es-CO" b="1">
                <a:solidFill>
                  <a:srgbClr val="3333FF"/>
                </a:solidFill>
              </a:rPr>
              <a:t>)</a:t>
            </a:r>
            <a:r>
              <a:rPr lang="es-ES" altLang="es-CO" b="1">
                <a:solidFill>
                  <a:srgbClr val="E71505"/>
                </a:solidFill>
              </a:rPr>
              <a:t>’ </a:t>
            </a:r>
            <a:r>
              <a:rPr lang="es-ES" altLang="es-CO" b="1">
                <a:solidFill>
                  <a:srgbClr val="3333FF"/>
                </a:solidFill>
              </a:rPr>
              <a:t>= A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58775" y="5010150"/>
            <a:ext cx="2701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2.  A </a:t>
            </a:r>
            <a:r>
              <a:rPr lang="es-ES" altLang="es-CO" b="1">
                <a:solidFill>
                  <a:srgbClr val="3333FF"/>
                </a:solidFill>
                <a:sym typeface="Symbol" pitchFamily="18" charset="2"/>
              </a:rPr>
              <a:t> </a:t>
            </a:r>
            <a:r>
              <a:rPr lang="es-ES" altLang="es-CO" b="1">
                <a:solidFill>
                  <a:srgbClr val="3333FF"/>
                </a:solidFill>
              </a:rPr>
              <a:t>A</a:t>
            </a:r>
            <a:r>
              <a:rPr lang="es-ES" altLang="es-CO" b="1">
                <a:solidFill>
                  <a:srgbClr val="E71505"/>
                </a:solidFill>
              </a:rPr>
              <a:t>’ </a:t>
            </a:r>
            <a:r>
              <a:rPr lang="es-ES" altLang="es-CO" b="1">
                <a:solidFill>
                  <a:srgbClr val="3333FF"/>
                </a:solidFill>
              </a:rPr>
              <a:t>= U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358775" y="5586413"/>
            <a:ext cx="2701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3.  A </a:t>
            </a:r>
            <a:r>
              <a:rPr lang="es-ES" altLang="es-CO" b="1">
                <a:solidFill>
                  <a:srgbClr val="3333FF"/>
                </a:solidFill>
                <a:sym typeface="Symbol" pitchFamily="18" charset="2"/>
              </a:rPr>
              <a:t> </a:t>
            </a:r>
            <a:r>
              <a:rPr lang="es-ES" altLang="es-CO" b="1">
                <a:solidFill>
                  <a:srgbClr val="3333FF"/>
                </a:solidFill>
              </a:rPr>
              <a:t>A</a:t>
            </a:r>
            <a:r>
              <a:rPr lang="es-ES" altLang="es-CO" b="1">
                <a:solidFill>
                  <a:srgbClr val="E71505"/>
                </a:solidFill>
              </a:rPr>
              <a:t>’ </a:t>
            </a:r>
            <a:r>
              <a:rPr lang="es-ES" altLang="es-CO" b="1">
                <a:solidFill>
                  <a:srgbClr val="3333FF"/>
                </a:solidFill>
              </a:rPr>
              <a:t>= </a:t>
            </a:r>
            <a:r>
              <a:rPr lang="el-GR" altLang="es-CO" b="1">
                <a:solidFill>
                  <a:srgbClr val="3333FF"/>
                </a:solidFill>
              </a:rPr>
              <a:t>Φ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3419475" y="4365625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4.  U</a:t>
            </a:r>
            <a:r>
              <a:rPr lang="es-ES" altLang="es-CO" b="1">
                <a:solidFill>
                  <a:srgbClr val="E71505"/>
                </a:solidFill>
              </a:rPr>
              <a:t>’ </a:t>
            </a:r>
            <a:r>
              <a:rPr lang="es-ES" altLang="es-CO" b="1">
                <a:solidFill>
                  <a:srgbClr val="3333FF"/>
                </a:solidFill>
              </a:rPr>
              <a:t>= </a:t>
            </a:r>
            <a:r>
              <a:rPr lang="el-GR" altLang="es-CO" b="1">
                <a:solidFill>
                  <a:srgbClr val="3333FF"/>
                </a:solidFill>
              </a:rPr>
              <a:t>Φ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3419475" y="5013325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5.  </a:t>
            </a:r>
            <a:r>
              <a:rPr lang="el-GR" altLang="es-CO" b="1">
                <a:solidFill>
                  <a:srgbClr val="3333FF"/>
                </a:solidFill>
              </a:rPr>
              <a:t>Φ</a:t>
            </a:r>
            <a:r>
              <a:rPr lang="es-ES" altLang="es-CO" b="1">
                <a:solidFill>
                  <a:srgbClr val="E71505"/>
                </a:solidFill>
              </a:rPr>
              <a:t>’ </a:t>
            </a:r>
            <a:r>
              <a:rPr lang="es-ES" altLang="es-CO" b="1">
                <a:solidFill>
                  <a:srgbClr val="3333FF"/>
                </a:solidFill>
              </a:rPr>
              <a:t>= U</a:t>
            </a:r>
            <a:endParaRPr lang="el-GR" altLang="es-CO" b="1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7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7" grpId="0" animBg="1"/>
      <p:bldP spid="36868" grpId="0" animBg="1"/>
      <p:bldP spid="36868" grpId="1" animBg="1"/>
      <p:bldP spid="36869" grpId="0" animBg="1"/>
      <p:bldP spid="36874" grpId="0"/>
      <p:bldP spid="36875" grpId="0"/>
      <p:bldP spid="36876" grpId="0"/>
      <p:bldP spid="36877" grpId="0"/>
      <p:bldP spid="36878" grpId="0"/>
      <p:bldP spid="36879" grpId="0"/>
      <p:bldP spid="36880" grpId="0"/>
      <p:bldP spid="36881" grpId="0"/>
      <p:bldP spid="36882" grpId="0"/>
      <p:bldP spid="36883" grpId="0"/>
      <p:bldP spid="36884" grpId="0"/>
      <p:bldP spid="36885" grpId="0"/>
      <p:bldP spid="36886" grpId="0"/>
      <p:bldP spid="36887" grpId="0"/>
      <p:bldP spid="36888" grpId="0"/>
      <p:bldP spid="36889" grpId="0"/>
      <p:bldP spid="36890" grpId="0"/>
      <p:bldP spid="36891" grpId="0"/>
      <p:bldP spid="3689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0"/>
          <p:cNvSpPr txBox="1">
            <a:spLocks noChangeArrowheads="1"/>
          </p:cNvSpPr>
          <p:nvPr/>
        </p:nvSpPr>
        <p:spPr bwMode="auto">
          <a:xfrm>
            <a:off x="1368425" y="2528888"/>
            <a:ext cx="370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E71505"/>
              </a:buClr>
              <a:buFont typeface="Wingdings" pitchFamily="2" charset="2"/>
              <a:buChar char="v"/>
            </a:pPr>
            <a:r>
              <a:rPr lang="es-ES" altLang="es-CO" sz="3600" b="1"/>
              <a:t>PROBLEMA 1</a:t>
            </a:r>
          </a:p>
        </p:txBody>
      </p:sp>
      <p:sp>
        <p:nvSpPr>
          <p:cNvPr id="39939" name="Text Box 11"/>
          <p:cNvSpPr txBox="1">
            <a:spLocks noChangeArrowheads="1"/>
          </p:cNvSpPr>
          <p:nvPr/>
        </p:nvSpPr>
        <p:spPr bwMode="auto">
          <a:xfrm>
            <a:off x="1331913" y="3141663"/>
            <a:ext cx="381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E71505"/>
              </a:buClr>
              <a:buFont typeface="Wingdings" pitchFamily="2" charset="2"/>
              <a:buChar char="v"/>
            </a:pPr>
            <a:r>
              <a:rPr lang="es-ES" altLang="es-CO" sz="3600" b="1"/>
              <a:t>PROBLEMA 2</a:t>
            </a:r>
          </a:p>
        </p:txBody>
      </p:sp>
      <p:sp>
        <p:nvSpPr>
          <p:cNvPr id="39940" name="Text Box 12"/>
          <p:cNvSpPr txBox="1">
            <a:spLocks noChangeArrowheads="1"/>
          </p:cNvSpPr>
          <p:nvPr/>
        </p:nvSpPr>
        <p:spPr bwMode="auto">
          <a:xfrm>
            <a:off x="1331913" y="3752850"/>
            <a:ext cx="3598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E71505"/>
              </a:buClr>
              <a:buFont typeface="Wingdings" pitchFamily="2" charset="2"/>
              <a:buChar char="v"/>
            </a:pPr>
            <a:r>
              <a:rPr lang="es-ES" altLang="es-CO" sz="3600" b="1"/>
              <a:t>PROBLEMA 3</a:t>
            </a: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1331913" y="4335463"/>
            <a:ext cx="3743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E71505"/>
              </a:buClr>
              <a:buFont typeface="Wingdings" pitchFamily="2" charset="2"/>
              <a:buChar char="v"/>
            </a:pPr>
            <a:r>
              <a:rPr lang="es-ES" altLang="es-CO" sz="3600" b="1"/>
              <a:t>PROBLEMA 4</a:t>
            </a:r>
          </a:p>
        </p:txBody>
      </p:sp>
      <p:sp>
        <p:nvSpPr>
          <p:cNvPr id="39942" name="Text Box 14"/>
          <p:cNvSpPr txBox="1">
            <a:spLocks noChangeArrowheads="1"/>
          </p:cNvSpPr>
          <p:nvPr/>
        </p:nvSpPr>
        <p:spPr bwMode="auto">
          <a:xfrm>
            <a:off x="1331913" y="4948238"/>
            <a:ext cx="370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E71505"/>
              </a:buClr>
              <a:buFont typeface="Wingdings" pitchFamily="2" charset="2"/>
              <a:buChar char="v"/>
            </a:pPr>
            <a:r>
              <a:rPr lang="es-ES" altLang="es-CO" sz="3600" b="1"/>
              <a:t>PROBLEMA 5</a:t>
            </a:r>
          </a:p>
        </p:txBody>
      </p:sp>
      <p:sp>
        <p:nvSpPr>
          <p:cNvPr id="39943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76825" y="2673350"/>
            <a:ext cx="503238" cy="360363"/>
          </a:xfrm>
          <a:prstGeom prst="actionButtonForwardNext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4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76825" y="3284538"/>
            <a:ext cx="503238" cy="360362"/>
          </a:xfrm>
          <a:prstGeom prst="actionButtonForwardNext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5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76825" y="3897313"/>
            <a:ext cx="503238" cy="360362"/>
          </a:xfrm>
          <a:prstGeom prst="actionButtonForwardNext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6" name="AutoShape 1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76825" y="4473575"/>
            <a:ext cx="503238" cy="360363"/>
          </a:xfrm>
          <a:prstGeom prst="actionButtonForwardNext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7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76825" y="5084763"/>
            <a:ext cx="503238" cy="360362"/>
          </a:xfrm>
          <a:prstGeom prst="actionButtonForwardNext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39948" name="Text Box 20"/>
          <p:cNvSpPr txBox="1">
            <a:spLocks noChangeArrowheads="1"/>
          </p:cNvSpPr>
          <p:nvPr/>
        </p:nvSpPr>
        <p:spPr bwMode="auto">
          <a:xfrm>
            <a:off x="1295400" y="5516563"/>
            <a:ext cx="370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E71505"/>
              </a:buClr>
              <a:buFont typeface="Wingdings" pitchFamily="2" charset="2"/>
              <a:buChar char="v"/>
            </a:pPr>
            <a:r>
              <a:rPr lang="es-ES" altLang="es-CO" sz="3600" b="1"/>
              <a:t>FIN</a:t>
            </a:r>
          </a:p>
        </p:txBody>
      </p:sp>
      <p:sp>
        <p:nvSpPr>
          <p:cNvPr id="39949" name="AutoShape 2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76825" y="5624513"/>
            <a:ext cx="503238" cy="360362"/>
          </a:xfrm>
          <a:prstGeom prst="actionButtonForwardNext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pic>
        <p:nvPicPr>
          <p:cNvPr id="39950" name="ShockwaveFlash1"/>
          <p:cNvPicPr preferRelativeResize="0">
            <a:picLocks noChangeArrowheads="1" noChangeShapeType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" y="80963"/>
            <a:ext cx="730726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75488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2051050" y="4616450"/>
            <a:ext cx="4249738" cy="757238"/>
          </a:xfrm>
          <a:prstGeom prst="rect">
            <a:avLst/>
          </a:prstGeom>
          <a:solidFill>
            <a:srgbClr val="EDF5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936625" y="296863"/>
            <a:ext cx="802798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 dirty="0">
                <a:cs typeface="Times New Roman" pitchFamily="18" charset="0"/>
              </a:rPr>
              <a:t>Dados los conjuntos:</a:t>
            </a:r>
            <a:endParaRPr lang="es-ES" altLang="es-CO" sz="3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sz="3600" b="1" dirty="0">
                <a:cs typeface="Times New Roman" pitchFamily="18" charset="0"/>
              </a:rPr>
              <a:t>    A = {1, 4, 7, 10, ..., 34} </a:t>
            </a:r>
            <a:endParaRPr lang="es-ES" altLang="es-CO" sz="3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sz="3600" b="1" dirty="0">
                <a:cs typeface="Times New Roman" pitchFamily="18" charset="0"/>
              </a:rPr>
              <a:t>    B = {2, 4, 6, ..., 26}</a:t>
            </a:r>
            <a:endParaRPr lang="es-ES" altLang="es-CO" sz="3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sz="3600" b="1" dirty="0">
                <a:cs typeface="Times New Roman" pitchFamily="18" charset="0"/>
              </a:rPr>
              <a:t>    C = {3, 7, 11, 15, ..., 31}</a:t>
            </a:r>
            <a:endParaRPr lang="es-ES" altLang="es-CO" sz="3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sz="3600" b="1" dirty="0">
                <a:cs typeface="Times New Roman" pitchFamily="18" charset="0"/>
              </a:rPr>
              <a:t>a) Expresar B y C por  comprensión</a:t>
            </a:r>
            <a:endParaRPr lang="es-ES" altLang="es-CO" sz="3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sz="3600" b="1" dirty="0">
                <a:cs typeface="Times New Roman" pitchFamily="18" charset="0"/>
              </a:rPr>
              <a:t>b) Calcular: n(B) + n(A)</a:t>
            </a:r>
            <a:endParaRPr lang="es-ES" altLang="es-CO" sz="3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s-CO" sz="3600" b="1" dirty="0">
                <a:cs typeface="Times New Roman" pitchFamily="18" charset="0"/>
              </a:rPr>
              <a:t>c) </a:t>
            </a:r>
            <a:r>
              <a:rPr lang="es-CO" altLang="es-CO" sz="3600" b="1" dirty="0">
                <a:cs typeface="Times New Roman" pitchFamily="18" charset="0"/>
              </a:rPr>
              <a:t>Hallar</a:t>
            </a:r>
            <a:r>
              <a:rPr lang="en-GB" altLang="es-CO" sz="3600" b="1" dirty="0">
                <a:cs typeface="Times New Roman" pitchFamily="18" charset="0"/>
              </a:rPr>
              <a:t>: A </a:t>
            </a:r>
            <a:r>
              <a:rPr lang="es-ES" altLang="es-CO" sz="3600" b="1" dirty="0" smtClean="0">
                <a:cs typeface="Times New Roman" pitchFamily="18" charset="0"/>
                <a:sym typeface="Symbol"/>
              </a:rPr>
              <a:t></a:t>
            </a:r>
            <a:r>
              <a:rPr lang="en-GB" altLang="es-CO" sz="3600" b="1" dirty="0" smtClean="0">
                <a:cs typeface="Times New Roman" pitchFamily="18" charset="0"/>
              </a:rPr>
              <a:t> </a:t>
            </a:r>
            <a:r>
              <a:rPr lang="en-GB" altLang="es-CO" sz="3600" b="1" dirty="0" smtClean="0">
                <a:cs typeface="Times New Roman" pitchFamily="18" charset="0"/>
                <a:sym typeface="simbolo"/>
              </a:rPr>
              <a:t>B, </a:t>
            </a:r>
            <a:r>
              <a:rPr lang="en-GB" altLang="es-CO" sz="3600" b="1" dirty="0">
                <a:cs typeface="Times New Roman" pitchFamily="18" charset="0"/>
                <a:sym typeface="simbolo"/>
              </a:rPr>
              <a:t>C – A</a:t>
            </a:r>
          </a:p>
        </p:txBody>
      </p:sp>
      <p:sp>
        <p:nvSpPr>
          <p:cNvPr id="51207" name="WordArt 7"/>
          <p:cNvSpPr>
            <a:spLocks noChangeArrowheads="1" noChangeShapeType="1" noTextEdit="1"/>
          </p:cNvSpPr>
          <p:nvPr/>
        </p:nvSpPr>
        <p:spPr bwMode="auto">
          <a:xfrm>
            <a:off x="395288" y="441325"/>
            <a:ext cx="449262" cy="104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51209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643438" y="4689475"/>
            <a:ext cx="1549400" cy="612775"/>
          </a:xfrm>
          <a:prstGeom prst="actionButtonForwardNext">
            <a:avLst/>
          </a:prstGeom>
          <a:solidFill>
            <a:srgbClr val="EDF54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>
              <a:solidFill>
                <a:srgbClr val="0000FF"/>
              </a:solidFill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195513" y="4652963"/>
            <a:ext cx="241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latin typeface="Impact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269464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 animBg="1"/>
      <p:bldP spid="51206" grpId="0"/>
      <p:bldP spid="51207" grpId="0" animBg="1"/>
      <p:bldP spid="51209" grpId="0" animBg="1"/>
      <p:bldP spid="512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7950" y="188640"/>
            <a:ext cx="37439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dist="63500" algn="tl" rotWithShape="0">
                    <a:prstClr val="black"/>
                  </a:outerShdw>
                </a:effectLst>
                <a:latin typeface="Snap ITC" panose="04040A07060A02020202" pitchFamily="82" charset="0"/>
              </a:rPr>
              <a:t>NOTACIÓN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0" y="1016000"/>
            <a:ext cx="91440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sz="3600" dirty="0"/>
              <a:t>Todo conjunto se escribe entre llaves {  }  y se le denota mediante letras mayúsculas  A, B, C, ..., sus elementos se </a:t>
            </a:r>
            <a:r>
              <a:rPr lang="es-ES" altLang="es-CO" sz="3600" dirty="0" smtClean="0"/>
              <a:t>separan mediante </a:t>
            </a:r>
            <a:r>
              <a:rPr lang="es-ES" altLang="es-CO" sz="3600" dirty="0"/>
              <a:t>coma.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07950" y="3392488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07950" y="4149725"/>
            <a:ext cx="88931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solidFill>
                  <a:srgbClr val="000000"/>
                </a:solidFill>
              </a:rPr>
              <a:t>El conjunto de las letras del alfabeto, a, b, c, ..., x, y, z. se puede escribir así:</a:t>
            </a:r>
            <a:r>
              <a:rPr lang="es-ES" altLang="es-CO" sz="3600" b="1"/>
              <a:t> 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908175" y="5478463"/>
            <a:ext cx="47164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/>
              <a:t>L={ a, b, c, ..., x, y, z}</a:t>
            </a:r>
            <a:r>
              <a:rPr lang="es-ES" altLang="es-CO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86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5" grpId="0"/>
      <p:bldP spid="12296" grpId="0"/>
      <p:bldP spid="12297" grpId="0"/>
      <p:bldP spid="1229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98" name="Rectangle 50"/>
          <p:cNvSpPr>
            <a:spLocks noChangeArrowheads="1"/>
          </p:cNvSpPr>
          <p:nvPr/>
        </p:nvSpPr>
        <p:spPr bwMode="auto">
          <a:xfrm>
            <a:off x="6767513" y="2673350"/>
            <a:ext cx="1800225" cy="719138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97" name="Rectangle 49"/>
          <p:cNvSpPr>
            <a:spLocks noChangeArrowheads="1"/>
          </p:cNvSpPr>
          <p:nvPr/>
        </p:nvSpPr>
        <p:spPr bwMode="auto">
          <a:xfrm>
            <a:off x="6948488" y="5337175"/>
            <a:ext cx="1763712" cy="611188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93" name="Rectangle 45"/>
          <p:cNvSpPr>
            <a:spLocks noChangeArrowheads="1"/>
          </p:cNvSpPr>
          <p:nvPr/>
        </p:nvSpPr>
        <p:spPr bwMode="auto">
          <a:xfrm>
            <a:off x="755650" y="5337175"/>
            <a:ext cx="6011863" cy="612775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82" name="Rectangle 34"/>
          <p:cNvSpPr>
            <a:spLocks noChangeArrowheads="1"/>
          </p:cNvSpPr>
          <p:nvPr/>
        </p:nvSpPr>
        <p:spPr bwMode="auto">
          <a:xfrm>
            <a:off x="360363" y="2673350"/>
            <a:ext cx="6191250" cy="719138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30175" y="692150"/>
            <a:ext cx="559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>
                <a:cs typeface="Times New Roman" pitchFamily="18" charset="0"/>
              </a:rPr>
              <a:t>Los elementos de A son: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42875" y="152400"/>
            <a:ext cx="8245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/>
              <a:t>Primero analicemos cada conjunto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95288" y="1304925"/>
            <a:ext cx="6902450" cy="1296988"/>
            <a:chOff x="249" y="822"/>
            <a:chExt cx="4348" cy="817"/>
          </a:xfrm>
        </p:grpSpPr>
        <p:graphicFrame>
          <p:nvGraphicFramePr>
            <p:cNvPr id="42005" name="Object 27"/>
            <p:cNvGraphicFramePr>
              <a:graphicFrameLocks noChangeAspect="1"/>
            </p:cNvGraphicFramePr>
            <p:nvPr/>
          </p:nvGraphicFramePr>
          <p:xfrm>
            <a:off x="975" y="822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6" name="Equation" r:id="rId3" imgW="317362" imgH="330057" progId="Equation.DSMT4">
                    <p:embed/>
                  </p:oleObj>
                </mc:Choice>
                <mc:Fallback>
                  <p:oleObj name="Equation" r:id="rId3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822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6" name="Object 28"/>
            <p:cNvGraphicFramePr>
              <a:graphicFrameLocks noChangeAspect="1"/>
            </p:cNvGraphicFramePr>
            <p:nvPr/>
          </p:nvGraphicFramePr>
          <p:xfrm>
            <a:off x="1705" y="822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7" name="Equation" r:id="rId5" imgW="317362" imgH="330057" progId="Equation.DSMT4">
                    <p:embed/>
                  </p:oleObj>
                </mc:Choice>
                <mc:Fallback>
                  <p:oleObj name="Equation" r:id="rId5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5" y="822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7" name="Object 29"/>
            <p:cNvGraphicFramePr>
              <a:graphicFrameLocks noChangeAspect="1"/>
            </p:cNvGraphicFramePr>
            <p:nvPr/>
          </p:nvGraphicFramePr>
          <p:xfrm>
            <a:off x="2381" y="822"/>
            <a:ext cx="975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8" name="Equation" r:id="rId7" imgW="393529" imgH="330057" progId="Equation.DSMT4">
                    <p:embed/>
                  </p:oleObj>
                </mc:Choice>
                <mc:Fallback>
                  <p:oleObj name="Equation" r:id="rId7" imgW="393529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1" y="822"/>
                          <a:ext cx="975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8" name="Object 30"/>
            <p:cNvGraphicFramePr>
              <a:graphicFrameLocks noChangeAspect="1"/>
            </p:cNvGraphicFramePr>
            <p:nvPr/>
          </p:nvGraphicFramePr>
          <p:xfrm>
            <a:off x="3590" y="822"/>
            <a:ext cx="1007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99" name="Equation" r:id="rId9" imgW="406224" imgH="330057" progId="Equation.DSMT4">
                    <p:embed/>
                  </p:oleObj>
                </mc:Choice>
                <mc:Fallback>
                  <p:oleObj name="Equation" r:id="rId9" imgW="406224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0" y="822"/>
                          <a:ext cx="1007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9" name="Object 31"/>
            <p:cNvGraphicFramePr>
              <a:graphicFrameLocks noChangeAspect="1"/>
            </p:cNvGraphicFramePr>
            <p:nvPr/>
          </p:nvGraphicFramePr>
          <p:xfrm>
            <a:off x="249" y="822"/>
            <a:ext cx="723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0" name="Equation" r:id="rId11" imgW="291973" imgH="330057" progId="Equation.DSMT4">
                    <p:embed/>
                  </p:oleObj>
                </mc:Choice>
                <mc:Fallback>
                  <p:oleObj name="Equation" r:id="rId11" imgW="291973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822"/>
                          <a:ext cx="723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010" name="Text Box 32"/>
            <p:cNvSpPr txBox="1">
              <a:spLocks noChangeArrowheads="1"/>
            </p:cNvSpPr>
            <p:nvPr/>
          </p:nvSpPr>
          <p:spPr bwMode="auto">
            <a:xfrm>
              <a:off x="3266" y="958"/>
              <a:ext cx="40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s-ES" altLang="es-CO" sz="3600"/>
                <a:t>...</a:t>
              </a:r>
            </a:p>
          </p:txBody>
        </p:sp>
      </p:grpSp>
      <p:sp>
        <p:nvSpPr>
          <p:cNvPr id="53281" name="Text Box 33"/>
          <p:cNvSpPr txBox="1">
            <a:spLocks noChangeArrowheads="1"/>
          </p:cNvSpPr>
          <p:nvPr/>
        </p:nvSpPr>
        <p:spPr bwMode="auto">
          <a:xfrm>
            <a:off x="360363" y="2744788"/>
            <a:ext cx="6407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A = { 1+3n </a:t>
            </a:r>
            <a:r>
              <a:rPr lang="es-ES" altLang="es-CO" b="1" dirty="0"/>
              <a:t>|</a:t>
            </a:r>
            <a:r>
              <a:rPr lang="es-ES" altLang="es-CO" b="1" dirty="0" smtClean="0"/>
              <a:t> n </a:t>
            </a:r>
            <a:r>
              <a:rPr lang="es-ES" altLang="es-CO" b="1" dirty="0" smtClean="0">
                <a:sym typeface="Symbol"/>
              </a:rPr>
              <a:t> </a:t>
            </a:r>
            <a:r>
              <a:rPr lang="es-ES" altLang="es-CO" b="1" dirty="0" smtClean="0">
                <a:sym typeface="MT Symbol"/>
              </a:rPr>
              <a:t>Z </a:t>
            </a:r>
            <a:r>
              <a:rPr lang="es-ES" altLang="es-CO" b="1" dirty="0" smtClean="0">
                <a:sym typeface="Symbol"/>
              </a:rPr>
              <a:t>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0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n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11}</a:t>
            </a:r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107950" y="3500438"/>
            <a:ext cx="559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>
                <a:cs typeface="Times New Roman" pitchFamily="18" charset="0"/>
              </a:rPr>
              <a:t>Los elementos de B son:</a:t>
            </a: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454025" y="3968750"/>
            <a:ext cx="6951663" cy="1296988"/>
            <a:chOff x="286" y="2500"/>
            <a:chExt cx="4379" cy="817"/>
          </a:xfrm>
        </p:grpSpPr>
        <p:graphicFrame>
          <p:nvGraphicFramePr>
            <p:cNvPr id="41999" name="Object 38"/>
            <p:cNvGraphicFramePr>
              <a:graphicFrameLocks noChangeAspect="1"/>
            </p:cNvGraphicFramePr>
            <p:nvPr/>
          </p:nvGraphicFramePr>
          <p:xfrm>
            <a:off x="1043" y="2500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1" name="Equation" r:id="rId13" imgW="317362" imgH="330057" progId="Equation.DSMT4">
                    <p:embed/>
                  </p:oleObj>
                </mc:Choice>
                <mc:Fallback>
                  <p:oleObj name="Equation" r:id="rId13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3" y="2500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0" name="Object 39"/>
            <p:cNvGraphicFramePr>
              <a:graphicFrameLocks noChangeAspect="1"/>
            </p:cNvGraphicFramePr>
            <p:nvPr/>
          </p:nvGraphicFramePr>
          <p:xfrm>
            <a:off x="1773" y="2500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2" name="Equation" r:id="rId15" imgW="317362" imgH="330057" progId="Equation.DSMT4">
                    <p:embed/>
                  </p:oleObj>
                </mc:Choice>
                <mc:Fallback>
                  <p:oleObj name="Equation" r:id="rId15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3" y="2500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1" name="Object 40"/>
            <p:cNvGraphicFramePr>
              <a:graphicFrameLocks noChangeAspect="1"/>
            </p:cNvGraphicFramePr>
            <p:nvPr/>
          </p:nvGraphicFramePr>
          <p:xfrm>
            <a:off x="2543" y="2500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3" name="Equation" r:id="rId17" imgW="317362" imgH="330057" progId="Equation.DSMT4">
                    <p:embed/>
                  </p:oleObj>
                </mc:Choice>
                <mc:Fallback>
                  <p:oleObj name="Equation" r:id="rId17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3" y="2500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2" name="Object 41"/>
            <p:cNvGraphicFramePr>
              <a:graphicFrameLocks noChangeAspect="1"/>
            </p:cNvGraphicFramePr>
            <p:nvPr/>
          </p:nvGraphicFramePr>
          <p:xfrm>
            <a:off x="3658" y="2500"/>
            <a:ext cx="1007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4" name="Equation" r:id="rId19" imgW="406224" imgH="330057" progId="Equation.DSMT4">
                    <p:embed/>
                  </p:oleObj>
                </mc:Choice>
                <mc:Fallback>
                  <p:oleObj name="Equation" r:id="rId19" imgW="406224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8" y="2500"/>
                          <a:ext cx="1007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3" name="Object 42"/>
            <p:cNvGraphicFramePr>
              <a:graphicFrameLocks noChangeAspect="1"/>
            </p:cNvGraphicFramePr>
            <p:nvPr/>
          </p:nvGraphicFramePr>
          <p:xfrm>
            <a:off x="286" y="2500"/>
            <a:ext cx="785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5" name="Equation" r:id="rId21" imgW="317362" imgH="330057" progId="Equation.DSMT4">
                    <p:embed/>
                  </p:oleObj>
                </mc:Choice>
                <mc:Fallback>
                  <p:oleObj name="Equation" r:id="rId21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" y="2500"/>
                          <a:ext cx="785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004" name="Text Box 43"/>
            <p:cNvSpPr txBox="1">
              <a:spLocks noChangeArrowheads="1"/>
            </p:cNvSpPr>
            <p:nvPr/>
          </p:nvSpPr>
          <p:spPr bwMode="auto">
            <a:xfrm>
              <a:off x="3334" y="2636"/>
              <a:ext cx="40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s-ES" altLang="es-CO" sz="3600"/>
                <a:t>...</a:t>
              </a:r>
            </a:p>
          </p:txBody>
        </p:sp>
      </p:grp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755650" y="5337175"/>
            <a:ext cx="57959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B = { 2n </a:t>
            </a:r>
            <a:r>
              <a:rPr lang="es-ES" altLang="es-CO" b="1" dirty="0" smtClean="0"/>
              <a:t>| n </a:t>
            </a:r>
            <a:r>
              <a:rPr lang="es-ES" altLang="es-CO" b="1" dirty="0" smtClean="0">
                <a:sym typeface="Symbol"/>
              </a:rPr>
              <a:t> </a:t>
            </a:r>
            <a:r>
              <a:rPr lang="es-ES" altLang="es-CO" b="1" dirty="0" smtClean="0">
                <a:sym typeface="MT Symbol"/>
              </a:rPr>
              <a:t>Z </a:t>
            </a:r>
            <a:r>
              <a:rPr lang="es-ES" altLang="es-CO" b="1" dirty="0" smtClean="0">
                <a:sym typeface="Symbol"/>
              </a:rPr>
              <a:t>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1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n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13}</a:t>
            </a:r>
          </a:p>
        </p:txBody>
      </p:sp>
      <p:sp>
        <p:nvSpPr>
          <p:cNvPr id="53295" name="Text Box 47"/>
          <p:cNvSpPr txBox="1">
            <a:spLocks noChangeArrowheads="1"/>
          </p:cNvSpPr>
          <p:nvPr/>
        </p:nvSpPr>
        <p:spPr bwMode="auto">
          <a:xfrm>
            <a:off x="6948488" y="5373688"/>
            <a:ext cx="17637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n(B)=13</a:t>
            </a:r>
          </a:p>
        </p:txBody>
      </p:sp>
      <p:sp>
        <p:nvSpPr>
          <p:cNvPr id="53296" name="Text Box 48"/>
          <p:cNvSpPr txBox="1">
            <a:spLocks noChangeArrowheads="1"/>
          </p:cNvSpPr>
          <p:nvPr/>
        </p:nvSpPr>
        <p:spPr bwMode="auto">
          <a:xfrm>
            <a:off x="6804025" y="2741613"/>
            <a:ext cx="1692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n(A)=12</a:t>
            </a:r>
          </a:p>
        </p:txBody>
      </p:sp>
    </p:spTree>
    <p:extLst>
      <p:ext uri="{BB962C8B-B14F-4D97-AF65-F5344CB8AC3E}">
        <p14:creationId xmlns:p14="http://schemas.microsoft.com/office/powerpoint/2010/main" val="214957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5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53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98" grpId="0" animBg="1"/>
      <p:bldP spid="53297" grpId="0" animBg="1"/>
      <p:bldP spid="53293" grpId="0" animBg="1"/>
      <p:bldP spid="53282" grpId="0" animBg="1"/>
      <p:bldP spid="53254" grpId="0"/>
      <p:bldP spid="53255" grpId="0"/>
      <p:bldP spid="53281" grpId="0"/>
      <p:bldP spid="53283" grpId="0"/>
      <p:bldP spid="53292" grpId="0"/>
      <p:bldP spid="53295" grpId="0"/>
      <p:bldP spid="5329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6767513" y="2168525"/>
            <a:ext cx="1657350" cy="684213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357188" y="2168525"/>
            <a:ext cx="6376987" cy="684213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30175" y="188913"/>
            <a:ext cx="559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>
                <a:cs typeface="Times New Roman" pitchFamily="18" charset="0"/>
              </a:rPr>
              <a:t>Los elementos de C son: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42950" y="800100"/>
            <a:ext cx="6900863" cy="1296988"/>
            <a:chOff x="468" y="504"/>
            <a:chExt cx="4347" cy="817"/>
          </a:xfrm>
        </p:grpSpPr>
        <p:graphicFrame>
          <p:nvGraphicFramePr>
            <p:cNvPr id="43021" name="Object 6"/>
            <p:cNvGraphicFramePr>
              <a:graphicFrameLocks noChangeAspect="1"/>
            </p:cNvGraphicFramePr>
            <p:nvPr/>
          </p:nvGraphicFramePr>
          <p:xfrm>
            <a:off x="1202" y="504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5" name="Equation" r:id="rId3" imgW="317362" imgH="330057" progId="Equation.DSMT4">
                    <p:embed/>
                  </p:oleObj>
                </mc:Choice>
                <mc:Fallback>
                  <p:oleObj name="Equation" r:id="rId3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" y="504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2" name="Object 7"/>
            <p:cNvGraphicFramePr>
              <a:graphicFrameLocks noChangeAspect="1"/>
            </p:cNvGraphicFramePr>
            <p:nvPr/>
          </p:nvGraphicFramePr>
          <p:xfrm>
            <a:off x="1900" y="504"/>
            <a:ext cx="912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6" name="Equation" r:id="rId5" imgW="368300" imgH="330200" progId="Equation.DSMT4">
                    <p:embed/>
                  </p:oleObj>
                </mc:Choice>
                <mc:Fallback>
                  <p:oleObj name="Equation" r:id="rId5" imgW="368300" imgH="330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0" y="504"/>
                          <a:ext cx="912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3" name="Object 8"/>
            <p:cNvGraphicFramePr>
              <a:graphicFrameLocks noChangeAspect="1"/>
            </p:cNvGraphicFramePr>
            <p:nvPr/>
          </p:nvGraphicFramePr>
          <p:xfrm>
            <a:off x="2699" y="504"/>
            <a:ext cx="975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7" name="Equation" r:id="rId7" imgW="393529" imgH="330057" progId="Equation.DSMT4">
                    <p:embed/>
                  </p:oleObj>
                </mc:Choice>
                <mc:Fallback>
                  <p:oleObj name="Equation" r:id="rId7" imgW="393529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504"/>
                          <a:ext cx="975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4" name="Object 9"/>
            <p:cNvGraphicFramePr>
              <a:graphicFrameLocks noChangeAspect="1"/>
            </p:cNvGraphicFramePr>
            <p:nvPr/>
          </p:nvGraphicFramePr>
          <p:xfrm>
            <a:off x="3871" y="504"/>
            <a:ext cx="944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8" name="Equation" r:id="rId9" imgW="380835" imgH="330057" progId="Equation.DSMT4">
                    <p:embed/>
                  </p:oleObj>
                </mc:Choice>
                <mc:Fallback>
                  <p:oleObj name="Equation" r:id="rId9" imgW="380835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1" y="504"/>
                          <a:ext cx="944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5" name="Object 10"/>
            <p:cNvGraphicFramePr>
              <a:graphicFrameLocks noChangeAspect="1"/>
            </p:cNvGraphicFramePr>
            <p:nvPr/>
          </p:nvGraphicFramePr>
          <p:xfrm>
            <a:off x="468" y="504"/>
            <a:ext cx="786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9" name="Equation" r:id="rId11" imgW="317362" imgH="330057" progId="Equation.DSMT4">
                    <p:embed/>
                  </p:oleObj>
                </mc:Choice>
                <mc:Fallback>
                  <p:oleObj name="Equation" r:id="rId11" imgW="317362" imgH="3300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" y="504"/>
                          <a:ext cx="786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26" name="Text Box 11"/>
            <p:cNvSpPr txBox="1">
              <a:spLocks noChangeArrowheads="1"/>
            </p:cNvSpPr>
            <p:nvPr/>
          </p:nvSpPr>
          <p:spPr bwMode="auto">
            <a:xfrm>
              <a:off x="3560" y="640"/>
              <a:ext cx="40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s-ES" altLang="es-CO" sz="3600"/>
                <a:t>...</a:t>
              </a:r>
            </a:p>
          </p:txBody>
        </p:sp>
      </p:grp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646113" y="2205038"/>
            <a:ext cx="62309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C = { 3+4n </a:t>
            </a:r>
            <a:r>
              <a:rPr lang="es-ES" altLang="es-CO" b="1" dirty="0" smtClean="0"/>
              <a:t>| n </a:t>
            </a:r>
            <a:r>
              <a:rPr lang="es-ES" altLang="es-CO" b="1" dirty="0" smtClean="0">
                <a:sym typeface="Symbol"/>
              </a:rPr>
              <a:t> </a:t>
            </a:r>
            <a:r>
              <a:rPr lang="es-ES" altLang="es-CO" b="1" dirty="0" smtClean="0">
                <a:sym typeface="MT Symbol"/>
              </a:rPr>
              <a:t>Z </a:t>
            </a:r>
            <a:r>
              <a:rPr lang="es-ES" altLang="es-CO" b="1" dirty="0" smtClean="0">
                <a:sym typeface="Symbol"/>
              </a:rPr>
              <a:t>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0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n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7 }</a:t>
            </a:r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323850" y="3003550"/>
            <a:ext cx="795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>
                <a:solidFill>
                  <a:srgbClr val="0000FF"/>
                </a:solidFill>
                <a:cs typeface="Times New Roman" pitchFamily="18" charset="0"/>
              </a:rPr>
              <a:t>a) Expresar B y C por  comprensión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799432" y="3644900"/>
            <a:ext cx="5545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B = { 2n </a:t>
            </a:r>
            <a:r>
              <a:rPr lang="es-ES" altLang="es-CO" b="1" dirty="0" smtClean="0"/>
              <a:t>| n </a:t>
            </a:r>
            <a:r>
              <a:rPr lang="es-ES" altLang="es-CO" b="1" dirty="0" smtClean="0">
                <a:sym typeface="Symbol"/>
              </a:rPr>
              <a:t> </a:t>
            </a:r>
            <a:r>
              <a:rPr lang="es-ES" altLang="es-CO" b="1" dirty="0" smtClean="0">
                <a:sym typeface="MT Symbol"/>
              </a:rPr>
              <a:t>Z </a:t>
            </a:r>
            <a:r>
              <a:rPr lang="es-ES" altLang="es-CO" b="1" dirty="0" smtClean="0">
                <a:sym typeface="Symbol"/>
              </a:rPr>
              <a:t>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1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n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18}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1474788" y="4541838"/>
            <a:ext cx="6194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C = { </a:t>
            </a:r>
            <a:r>
              <a:rPr lang="es-ES" altLang="es-CO" b="1" dirty="0" smtClean="0"/>
              <a:t>3 + 4n | n </a:t>
            </a:r>
            <a:r>
              <a:rPr lang="es-ES" altLang="es-CO" b="1" dirty="0" smtClean="0">
                <a:sym typeface="Symbol"/>
              </a:rPr>
              <a:t> </a:t>
            </a:r>
            <a:r>
              <a:rPr lang="es-ES" altLang="es-CO" b="1" dirty="0" smtClean="0">
                <a:sym typeface="MT Symbol"/>
              </a:rPr>
              <a:t>Z </a:t>
            </a:r>
            <a:r>
              <a:rPr lang="es-ES" altLang="es-CO" b="1" dirty="0" smtClean="0">
                <a:sym typeface="Symbol"/>
              </a:rPr>
              <a:t>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0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n </a:t>
            </a:r>
            <a:r>
              <a:rPr lang="es-ES" altLang="es-CO" b="1" dirty="0" smtClean="0">
                <a:sym typeface="Symbol"/>
              </a:rPr>
              <a:t></a:t>
            </a:r>
            <a:r>
              <a:rPr lang="es-ES" altLang="es-CO" b="1" dirty="0" smtClean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7 }</a:t>
            </a: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358775" y="5235575"/>
            <a:ext cx="517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600" b="1">
                <a:solidFill>
                  <a:srgbClr val="0000FF"/>
                </a:solidFill>
                <a:cs typeface="Times New Roman" pitchFamily="18" charset="0"/>
              </a:rPr>
              <a:t>b) Calcular: n(B) + n(A)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877050" y="2201863"/>
            <a:ext cx="1511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n(C)=8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2034109" y="6017915"/>
            <a:ext cx="507578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n(B) + n(A) = 13 </a:t>
            </a:r>
            <a:r>
              <a:rPr lang="es-ES" altLang="es-CO" b="1" dirty="0" smtClean="0"/>
              <a:t>+ 12 </a:t>
            </a:r>
            <a:r>
              <a:rPr lang="es-ES" altLang="es-CO" b="1" dirty="0"/>
              <a:t>= 25</a:t>
            </a:r>
          </a:p>
        </p:txBody>
      </p:sp>
    </p:spTree>
    <p:extLst>
      <p:ext uri="{BB962C8B-B14F-4D97-AF65-F5344CB8AC3E}">
        <p14:creationId xmlns:p14="http://schemas.microsoft.com/office/powerpoint/2010/main" val="399662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8" grpId="0" animBg="1"/>
      <p:bldP spid="55310" grpId="0" animBg="1"/>
      <p:bldP spid="55300" grpId="0"/>
      <p:bldP spid="55309" grpId="0"/>
      <p:bldP spid="55312" grpId="0"/>
      <p:bldP spid="55313" grpId="0"/>
      <p:bldP spid="55314" grpId="0"/>
      <p:bldP spid="55316" grpId="0"/>
      <p:bldP spid="55317" grpId="0"/>
      <p:bldP spid="553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A = {1, 4, 7, 10, 13, 16, 19, 22, 25, 28, 31, 34} </a:t>
            </a:r>
            <a:endParaRPr lang="es-ES" altLang="es-CO" b="1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B = {2, 4, 6, 8, 10, 12, 14, 16, 18, 20, 22, 24, 26}</a:t>
            </a:r>
            <a:endParaRPr lang="es-ES" altLang="es-CO" b="1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C = {3, 7, 11, 15, 19, 23, 27, 31}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79388" y="225425"/>
            <a:ext cx="52085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CO" altLang="es-CO" sz="3600" b="1">
                <a:solidFill>
                  <a:srgbClr val="0000FF"/>
                </a:solidFill>
                <a:cs typeface="Times New Roman" pitchFamily="18" charset="0"/>
              </a:rPr>
              <a:t>c) Hallar: A </a:t>
            </a:r>
            <a:r>
              <a:rPr lang="es-CO" altLang="es-CO" sz="3600" b="1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</a:t>
            </a:r>
            <a:r>
              <a:rPr lang="es-CO" altLang="es-CO" sz="3600" b="1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s-CO" altLang="es-CO" sz="3600" b="1">
                <a:solidFill>
                  <a:srgbClr val="0000FF"/>
                </a:solidFill>
                <a:cs typeface="Times New Roman" pitchFamily="18" charset="0"/>
                <a:sym typeface="simbolo"/>
              </a:rPr>
              <a:t>B , C – A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998663" y="3716338"/>
            <a:ext cx="5146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solidFill>
                  <a:srgbClr val="E71505"/>
                </a:solidFill>
              </a:rPr>
              <a:t>A </a:t>
            </a:r>
            <a:r>
              <a:rPr lang="es-ES" altLang="es-CO" sz="3600" b="1">
                <a:solidFill>
                  <a:srgbClr val="E71505"/>
                </a:solidFill>
                <a:sym typeface="Symbol" pitchFamily="18" charset="2"/>
              </a:rPr>
              <a:t></a:t>
            </a:r>
            <a:r>
              <a:rPr lang="es-ES" altLang="es-CO" sz="3600" b="1">
                <a:solidFill>
                  <a:srgbClr val="E71505"/>
                </a:solidFill>
                <a:sym typeface="simbolo"/>
              </a:rPr>
              <a:t> B = {4, 10, 16, 22}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1692275" y="5951538"/>
            <a:ext cx="575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>
                <a:solidFill>
                  <a:srgbClr val="E71505"/>
                </a:solidFill>
              </a:rPr>
              <a:t>C – A = {3, 11, 15, 23, 27}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07950" y="2600325"/>
            <a:ext cx="86772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Sabemos que A </a:t>
            </a:r>
            <a:r>
              <a:rPr lang="es-ES" altLang="es-CO" b="1">
                <a:sym typeface="Symbol" pitchFamily="18" charset="2"/>
              </a:rPr>
              <a:t></a:t>
            </a:r>
            <a:r>
              <a:rPr lang="es-ES" altLang="es-CO" b="1">
                <a:sym typeface="simbolo"/>
              </a:rPr>
              <a:t> B esta formado por los elementos comunes de A y B, entonces: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142875" y="4365625"/>
            <a:ext cx="86772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Sabemos que C – A </a:t>
            </a:r>
            <a:r>
              <a:rPr lang="es-ES" altLang="es-CO" b="1">
                <a:sym typeface="simbolo"/>
              </a:rPr>
              <a:t>está formado por los elementos de C que no pertenecen a A, entonces:</a:t>
            </a:r>
          </a:p>
        </p:txBody>
      </p:sp>
      <p:sp>
        <p:nvSpPr>
          <p:cNvPr id="56334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04138" y="5913438"/>
            <a:ext cx="792162" cy="647700"/>
          </a:xfrm>
          <a:prstGeom prst="actionButtonBackPrevious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22557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4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56327" grpId="0"/>
      <p:bldP spid="56328" grpId="0"/>
      <p:bldP spid="56329" grpId="0"/>
      <p:bldP spid="56331" grpId="0"/>
      <p:bldP spid="56333" grpId="0"/>
      <p:bldP spid="5633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150938" y="242888"/>
            <a:ext cx="7200900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</a:rPr>
              <a:t>Si : G = </a:t>
            </a:r>
            <a:r>
              <a:rPr lang="es-ES" altLang="es-CO" b="1" dirty="0" smtClean="0">
                <a:cs typeface="Times New Roman" pitchFamily="18" charset="0"/>
              </a:rPr>
              <a:t>{</a:t>
            </a:r>
            <a:r>
              <a:rPr lang="es-ES" altLang="es-CO" b="1" dirty="0" smtClean="0">
                <a:cs typeface="Times New Roman" pitchFamily="18" charset="0"/>
              </a:rPr>
              <a:t>1</a:t>
            </a:r>
            <a:r>
              <a:rPr lang="es-ES" altLang="es-CO" b="1" dirty="0" smtClean="0">
                <a:cs typeface="Times New Roman" pitchFamily="18" charset="0"/>
              </a:rPr>
              <a:t>, </a:t>
            </a:r>
            <a:r>
              <a:rPr lang="es-ES" altLang="es-CO" b="1" dirty="0">
                <a:cs typeface="Times New Roman" pitchFamily="18" charset="0"/>
              </a:rPr>
              <a:t>{3</a:t>
            </a:r>
            <a:r>
              <a:rPr lang="es-ES" altLang="es-CO" b="1" dirty="0" smtClean="0">
                <a:cs typeface="Times New Roman" pitchFamily="18" charset="0"/>
              </a:rPr>
              <a:t>}, 5, </a:t>
            </a:r>
            <a:r>
              <a:rPr lang="es-ES" altLang="es-CO" b="1" dirty="0">
                <a:cs typeface="Times New Roman" pitchFamily="18" charset="0"/>
              </a:rPr>
              <a:t>{7</a:t>
            </a:r>
            <a:r>
              <a:rPr lang="es-ES" altLang="es-CO" b="1" dirty="0" smtClean="0">
                <a:cs typeface="Times New Roman" pitchFamily="18" charset="0"/>
              </a:rPr>
              <a:t>, 10},11}</a:t>
            </a:r>
            <a:endParaRPr lang="es-ES" altLang="es-CO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</a:rPr>
              <a:t>Determinar si es verdadero o falso:</a:t>
            </a:r>
            <a:endParaRPr lang="es-ES" altLang="es-CO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</a:rPr>
              <a:t>a) </a:t>
            </a:r>
            <a:r>
              <a:rPr lang="el-GR" altLang="es-CO" b="1" dirty="0"/>
              <a:t>Φ</a:t>
            </a:r>
            <a:r>
              <a:rPr lang="es-ES" altLang="es-CO" b="1" dirty="0">
                <a:cs typeface="Times New Roman" pitchFamily="18" charset="0"/>
              </a:rPr>
              <a:t> </a:t>
            </a:r>
            <a:r>
              <a:rPr lang="es-ES" altLang="es-CO" b="1" dirty="0" smtClean="0">
                <a:cs typeface="Times New Roman" pitchFamily="18" charset="0"/>
                <a:sym typeface="Symbol"/>
              </a:rPr>
              <a:t></a:t>
            </a:r>
            <a:r>
              <a:rPr lang="es-ES" altLang="es-CO" b="1" dirty="0" smtClean="0">
                <a:cs typeface="Times New Roman" pitchFamily="18" charset="0"/>
              </a:rPr>
              <a:t> </a:t>
            </a:r>
            <a:r>
              <a:rPr lang="es-ES" altLang="es-CO" b="1" dirty="0">
                <a:cs typeface="Times New Roman" pitchFamily="18" charset="0"/>
              </a:rPr>
              <a:t>G</a:t>
            </a:r>
            <a:endParaRPr lang="es-ES" altLang="es-CO" b="1" dirty="0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  <a:sym typeface="MT Symbol"/>
              </a:rPr>
              <a:t>b) {3} </a:t>
            </a:r>
            <a:r>
              <a:rPr lang="es-ES" altLang="es-CO" b="1" dirty="0" smtClean="0">
                <a:cs typeface="Times New Roman" pitchFamily="18" charset="0"/>
                <a:sym typeface="Symbol"/>
              </a:rPr>
              <a:t></a:t>
            </a:r>
            <a:r>
              <a:rPr lang="es-ES" altLang="es-CO" b="1" dirty="0" smtClean="0">
                <a:cs typeface="Times New Roman" pitchFamily="18" charset="0"/>
              </a:rPr>
              <a:t> </a:t>
            </a:r>
            <a:r>
              <a:rPr lang="es-ES" altLang="es-CO" b="1" dirty="0">
                <a:cs typeface="Times New Roman" pitchFamily="18" charset="0"/>
              </a:rPr>
              <a:t>G</a:t>
            </a:r>
            <a:endParaRPr lang="es-ES" altLang="es-CO" b="1" dirty="0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  <a:sym typeface="MT Symbol"/>
              </a:rPr>
              <a:t>c) {{7},10} </a:t>
            </a:r>
            <a:r>
              <a:rPr lang="es-ES" altLang="es-CO" b="1" dirty="0" smtClean="0">
                <a:cs typeface="Times New Roman" pitchFamily="18" charset="0"/>
                <a:sym typeface="Symbol"/>
              </a:rPr>
              <a:t></a:t>
            </a:r>
            <a:r>
              <a:rPr lang="es-ES" altLang="es-CO" b="1" dirty="0" smtClean="0">
                <a:cs typeface="Times New Roman" pitchFamily="18" charset="0"/>
                <a:sym typeface="MT Symbol"/>
              </a:rPr>
              <a:t> </a:t>
            </a:r>
            <a:r>
              <a:rPr lang="es-ES" altLang="es-CO" b="1" dirty="0" smtClean="0">
                <a:cs typeface="Times New Roman" pitchFamily="18" charset="0"/>
              </a:rPr>
              <a:t>G</a:t>
            </a:r>
            <a:endParaRPr lang="es-ES" altLang="es-CO" b="1" dirty="0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  <a:sym typeface="MT Symbol"/>
              </a:rPr>
              <a:t>d) {{3},1} </a:t>
            </a:r>
            <a:r>
              <a:rPr lang="es-ES" altLang="es-CO" b="1" dirty="0" smtClean="0">
                <a:cs typeface="Times New Roman" pitchFamily="18" charset="0"/>
                <a:sym typeface="Symbol"/>
              </a:rPr>
              <a:t></a:t>
            </a:r>
            <a:r>
              <a:rPr lang="es-ES" altLang="es-CO" b="1" dirty="0" smtClean="0">
                <a:cs typeface="Times New Roman" pitchFamily="18" charset="0"/>
              </a:rPr>
              <a:t> </a:t>
            </a:r>
            <a:r>
              <a:rPr lang="es-ES" altLang="es-CO" b="1" dirty="0">
                <a:cs typeface="Times New Roman" pitchFamily="18" charset="0"/>
              </a:rPr>
              <a:t>G</a:t>
            </a:r>
            <a:endParaRPr lang="es-ES" altLang="es-CO" b="1" dirty="0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  <a:sym typeface="MT Symbol"/>
              </a:rPr>
              <a:t>e) {1,5,11} </a:t>
            </a:r>
            <a:r>
              <a:rPr lang="es-ES" altLang="es-CO" b="1" dirty="0" smtClean="0">
                <a:cs typeface="Times New Roman" pitchFamily="18" charset="0"/>
                <a:sym typeface="Symbol"/>
              </a:rPr>
              <a:t></a:t>
            </a:r>
            <a:r>
              <a:rPr lang="es-ES" altLang="es-CO" b="1" dirty="0" smtClean="0">
                <a:cs typeface="Times New Roman" pitchFamily="18" charset="0"/>
              </a:rPr>
              <a:t> </a:t>
            </a:r>
            <a:r>
              <a:rPr lang="es-ES" altLang="es-CO" b="1" dirty="0">
                <a:cs typeface="Times New Roman" pitchFamily="18" charset="0"/>
              </a:rPr>
              <a:t>G</a:t>
            </a:r>
          </a:p>
        </p:txBody>
      </p:sp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395288" y="441325"/>
            <a:ext cx="449262" cy="104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051050" y="4616450"/>
            <a:ext cx="4249738" cy="757238"/>
          </a:xfrm>
          <a:prstGeom prst="rect">
            <a:avLst/>
          </a:prstGeom>
          <a:solidFill>
            <a:srgbClr val="EDF5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7352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643438" y="4689475"/>
            <a:ext cx="1549400" cy="612775"/>
          </a:xfrm>
          <a:prstGeom prst="actionButtonForwardNext">
            <a:avLst/>
          </a:prstGeom>
          <a:solidFill>
            <a:srgbClr val="EDF54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>
              <a:solidFill>
                <a:srgbClr val="0000FF"/>
              </a:solidFill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195513" y="4652963"/>
            <a:ext cx="241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latin typeface="Impact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192640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 animBg="1"/>
      <p:bldP spid="57351" grpId="0" animBg="1"/>
      <p:bldP spid="57352" grpId="0" animBg="1"/>
      <p:bldP spid="5735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79388" y="152400"/>
            <a:ext cx="8066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Observa que los elementos de A son: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124075" y="728663"/>
            <a:ext cx="38761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 smtClean="0">
                <a:cs typeface="Times New Roman" pitchFamily="18" charset="0"/>
              </a:rPr>
              <a:t>1, {</a:t>
            </a:r>
            <a:r>
              <a:rPr lang="es-ES" altLang="es-CO" b="1" dirty="0">
                <a:cs typeface="Times New Roman" pitchFamily="18" charset="0"/>
              </a:rPr>
              <a:t>3</a:t>
            </a:r>
            <a:r>
              <a:rPr lang="es-ES" altLang="es-CO" b="1" dirty="0" smtClean="0">
                <a:cs typeface="Times New Roman" pitchFamily="18" charset="0"/>
              </a:rPr>
              <a:t>}, 5, </a:t>
            </a:r>
            <a:r>
              <a:rPr lang="es-ES" altLang="es-CO" b="1" dirty="0">
                <a:cs typeface="Times New Roman" pitchFamily="18" charset="0"/>
              </a:rPr>
              <a:t>{7</a:t>
            </a:r>
            <a:r>
              <a:rPr lang="es-ES" altLang="es-CO" b="1" dirty="0" smtClean="0">
                <a:cs typeface="Times New Roman" pitchFamily="18" charset="0"/>
              </a:rPr>
              <a:t>, 10}, </a:t>
            </a:r>
            <a:r>
              <a:rPr lang="es-ES" altLang="es-CO" b="1" dirty="0">
                <a:cs typeface="Times New Roman" pitchFamily="18" charset="0"/>
              </a:rPr>
              <a:t>11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421063" y="5976938"/>
            <a:ext cx="3455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es</a:t>
            </a:r>
            <a:r>
              <a:rPr lang="es-ES" altLang="es-CO" b="1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s-ES" altLang="es-CO" b="1">
                <a:cs typeface="Times New Roman" pitchFamily="18" charset="0"/>
              </a:rPr>
              <a:t>VERDADERO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142875" y="1341438"/>
            <a:ext cx="2339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Entonces: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376488" y="1916113"/>
            <a:ext cx="6408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es VERDADERO  porque </a:t>
            </a:r>
            <a:r>
              <a:rPr lang="el-GR" altLang="es-CO" b="1"/>
              <a:t>Φ</a:t>
            </a:r>
            <a:r>
              <a:rPr lang="es-ES" altLang="es-CO" b="1"/>
              <a:t> esta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/>
              <a:t>incluido en todo los conjuntos </a:t>
            </a:r>
            <a:endParaRPr lang="el-GR" altLang="es-CO" b="1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2736850" y="3000375"/>
            <a:ext cx="55800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  <a:cs typeface="Times New Roman" pitchFamily="18" charset="0"/>
              </a:rPr>
              <a:t>es VERDADERO porque {3}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  <a:cs typeface="Times New Roman" pitchFamily="18" charset="0"/>
              </a:rPr>
              <a:t>es un elemento de G</a:t>
            </a: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3421063" y="4005263"/>
            <a:ext cx="52387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</a:rPr>
              <a:t>es FALSO porque </a:t>
            </a:r>
            <a:r>
              <a:rPr lang="es-ES" altLang="es-CO" b="1" dirty="0">
                <a:cs typeface="Times New Roman" pitchFamily="18" charset="0"/>
                <a:sym typeface="MT Symbol"/>
              </a:rPr>
              <a:t>{{7}, 10}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  <a:sym typeface="MT Symbol"/>
              </a:rPr>
              <a:t>no es elemento de G</a:t>
            </a:r>
            <a:r>
              <a:rPr lang="es-ES" altLang="es-CO" b="1" dirty="0">
                <a:cs typeface="Times New Roman" pitchFamily="18" charset="0"/>
              </a:rPr>
              <a:t> </a:t>
            </a:r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3302000" y="5226050"/>
            <a:ext cx="2349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  <a:cs typeface="Times New Roman" pitchFamily="18" charset="0"/>
              </a:rPr>
              <a:t>es FALSO  </a:t>
            </a:r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93663" y="2157413"/>
            <a:ext cx="18389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solidFill>
                  <a:srgbClr val="0000FF"/>
                </a:solidFill>
              </a:rPr>
              <a:t>a) </a:t>
            </a:r>
            <a:r>
              <a:rPr lang="el-GR" altLang="es-CO" b="1" dirty="0">
                <a:solidFill>
                  <a:srgbClr val="0000FF"/>
                </a:solidFill>
              </a:rPr>
              <a:t>Φ</a:t>
            </a: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Symbol"/>
              </a:rPr>
              <a:t>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</a:rPr>
              <a:t> G</a:t>
            </a:r>
            <a:endParaRPr lang="es-ES" altLang="es-CO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34925" y="3244850"/>
            <a:ext cx="20730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b) {3}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Symbol"/>
              </a:rPr>
              <a:t>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</a:rPr>
              <a:t> G</a:t>
            </a:r>
            <a:endParaRPr lang="es-ES" altLang="es-CO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71438" y="4246563"/>
            <a:ext cx="29402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c) {{7},10}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Symbol"/>
              </a:rPr>
              <a:t>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MT Symbol"/>
              </a:rPr>
              <a:t>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</a:rPr>
              <a:t>G</a:t>
            </a:r>
            <a:endParaRPr lang="es-ES" altLang="es-CO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93663" y="5194300"/>
            <a:ext cx="27494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d) {{3},1}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Symbol"/>
              </a:rPr>
              <a:t>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</a:rPr>
              <a:t> G</a:t>
            </a:r>
            <a:endParaRPr lang="es-ES" altLang="es-CO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71438" y="5976938"/>
            <a:ext cx="29384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e) {1,5,11}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Symbol"/>
              </a:rPr>
              <a:t>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</a:rPr>
              <a:t>G</a:t>
            </a:r>
            <a:endParaRPr lang="es-ES" altLang="es-CO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4609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04138" y="5913438"/>
            <a:ext cx="792162" cy="647700"/>
          </a:xfrm>
          <a:prstGeom prst="actionButtonBackPrevious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346519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6" grpId="0"/>
      <p:bldP spid="61448" grpId="0"/>
      <p:bldP spid="61449" grpId="0"/>
      <p:bldP spid="61451" grpId="0"/>
      <p:bldP spid="61453" grpId="0"/>
      <p:bldP spid="61456" grpId="0"/>
      <p:bldP spid="61458" grpId="0"/>
      <p:bldP spid="61460" grpId="0"/>
      <p:bldP spid="61462" grpId="0"/>
      <p:bldP spid="61464" grpId="0"/>
      <p:bldP spid="61466" grpId="0"/>
      <p:bldP spid="6146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258888" y="701675"/>
            <a:ext cx="63722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Dados los conjuntos:</a:t>
            </a:r>
            <a:endParaRPr lang="es-ES" altLang="es-CO" b="1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P = {x </a:t>
            </a:r>
            <a:r>
              <a:rPr lang="en-GB" altLang="es-CO" b="1">
                <a:cs typeface="Times New Roman" pitchFamily="18" charset="0"/>
                <a:sym typeface="Symbol" pitchFamily="18" charset="2"/>
              </a:rPr>
              <a:t> </a:t>
            </a:r>
            <a:r>
              <a:rPr lang="es-ES" altLang="es-CO" b="1">
                <a:cs typeface="Times New Roman" pitchFamily="18" charset="0"/>
              </a:rPr>
              <a:t>Z | 2x</a:t>
            </a:r>
            <a:r>
              <a:rPr lang="es-ES" altLang="es-CO" b="1" baseline="30000">
                <a:cs typeface="Times New Roman" pitchFamily="18" charset="0"/>
                <a:sym typeface="MT Symbol"/>
              </a:rPr>
              <a:t>2 </a:t>
            </a:r>
            <a:r>
              <a:rPr lang="es-ES" altLang="es-CO" b="1">
                <a:cs typeface="Times New Roman" pitchFamily="18" charset="0"/>
                <a:sym typeface="MT Symbol"/>
              </a:rPr>
              <a:t>+ 5x – 3 = 0}</a:t>
            </a:r>
            <a:endParaRPr lang="es-ES" altLang="es-CO" b="1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M = {x/4 </a:t>
            </a:r>
            <a:r>
              <a:rPr lang="es-ES" altLang="es-CO" b="1">
                <a:cs typeface="Times New Roman" pitchFamily="18" charset="0"/>
                <a:sym typeface="Symbol" pitchFamily="18" charset="2"/>
              </a:rPr>
              <a:t></a:t>
            </a:r>
            <a:r>
              <a:rPr lang="en-GB" altLang="es-CO" b="1">
                <a:cs typeface="Times New Roman" pitchFamily="18" charset="0"/>
                <a:sym typeface="MT Symbol"/>
              </a:rPr>
              <a:t> </a:t>
            </a:r>
            <a:r>
              <a:rPr lang="es-ES" altLang="es-CO" b="1">
                <a:cs typeface="Times New Roman" pitchFamily="18" charset="0"/>
              </a:rPr>
              <a:t>N | -4 &lt; x &lt; 21}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T = {x </a:t>
            </a:r>
            <a:r>
              <a:rPr lang="en-GB" altLang="es-CO" b="1">
                <a:cs typeface="Times New Roman" pitchFamily="18" charset="0"/>
                <a:sym typeface="Symbol" pitchFamily="18" charset="2"/>
              </a:rPr>
              <a:t> </a:t>
            </a:r>
            <a:r>
              <a:rPr lang="es-ES" altLang="es-CO" b="1">
                <a:cs typeface="Times New Roman" pitchFamily="18" charset="0"/>
              </a:rPr>
              <a:t>R | (x</a:t>
            </a:r>
            <a:r>
              <a:rPr lang="es-ES" altLang="es-CO" b="1" baseline="30000">
                <a:cs typeface="Times New Roman" pitchFamily="18" charset="0"/>
                <a:sym typeface="MT Symbol"/>
              </a:rPr>
              <a:t>2 </a:t>
            </a:r>
            <a:r>
              <a:rPr lang="es-ES" altLang="es-CO" b="1">
                <a:cs typeface="Times New Roman" pitchFamily="18" charset="0"/>
                <a:sym typeface="MT Symbol"/>
              </a:rPr>
              <a:t>– 9)(x – 4) = 0}</a:t>
            </a:r>
            <a:endParaRPr lang="es-ES" altLang="es-CO" b="1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a) Calcular: M – (T – P)</a:t>
            </a:r>
            <a:endParaRPr lang="es-ES" altLang="es-CO" b="1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b) Calcular: Pot(M – T)</a:t>
            </a:r>
            <a:endParaRPr lang="es-ES" altLang="es-CO" b="1">
              <a:sym typeface="MT Symbo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c) Calcular: (M </a:t>
            </a:r>
            <a:r>
              <a:rPr lang="es-ES" altLang="es-CO" b="1">
                <a:cs typeface="Times New Roman" pitchFamily="18" charset="0"/>
                <a:sym typeface="Symbol" pitchFamily="18" charset="2"/>
              </a:rPr>
              <a:t></a:t>
            </a:r>
            <a:r>
              <a:rPr lang="es-ES" altLang="es-CO" b="1">
                <a:cs typeface="Times New Roman" pitchFamily="18" charset="0"/>
              </a:rPr>
              <a:t> T) – P</a:t>
            </a:r>
            <a:endParaRPr lang="es-ES" altLang="es-CO" b="1">
              <a:cs typeface="Times New Roman" pitchFamily="18" charset="0"/>
              <a:sym typeface="simbolo"/>
            </a:endParaRPr>
          </a:p>
        </p:txBody>
      </p:sp>
      <p:sp>
        <p:nvSpPr>
          <p:cNvPr id="58376" name="WordArt 8"/>
          <p:cNvSpPr>
            <a:spLocks noChangeArrowheads="1" noChangeShapeType="1" noTextEdit="1"/>
          </p:cNvSpPr>
          <p:nvPr/>
        </p:nvSpPr>
        <p:spPr bwMode="auto">
          <a:xfrm>
            <a:off x="395288" y="441325"/>
            <a:ext cx="449262" cy="104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2051050" y="4616450"/>
            <a:ext cx="4249738" cy="757238"/>
          </a:xfrm>
          <a:prstGeom prst="rect">
            <a:avLst/>
          </a:prstGeom>
          <a:solidFill>
            <a:srgbClr val="EDF5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8378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643438" y="4689475"/>
            <a:ext cx="1549400" cy="612775"/>
          </a:xfrm>
          <a:prstGeom prst="actionButtonForwardNext">
            <a:avLst/>
          </a:prstGeom>
          <a:solidFill>
            <a:srgbClr val="EDF54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>
              <a:solidFill>
                <a:srgbClr val="0000FF"/>
              </a:solidFill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2195513" y="4652963"/>
            <a:ext cx="241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latin typeface="Impact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383819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76" grpId="0" animBg="1"/>
      <p:bldP spid="58377" grpId="0" animBg="1"/>
      <p:bldP spid="58378" grpId="0" animBg="1"/>
      <p:bldP spid="5837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03" name="Rectangle 39"/>
          <p:cNvSpPr>
            <a:spLocks noChangeArrowheads="1"/>
          </p:cNvSpPr>
          <p:nvPr/>
        </p:nvSpPr>
        <p:spPr bwMode="auto">
          <a:xfrm>
            <a:off x="2519363" y="6073775"/>
            <a:ext cx="4105275" cy="647700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6372225" y="3176588"/>
            <a:ext cx="1908175" cy="647700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9388" y="765175"/>
            <a:ext cx="5338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dirty="0">
                <a:solidFill>
                  <a:srgbClr val="0000FF"/>
                </a:solidFill>
                <a:cs typeface="Times New Roman" pitchFamily="18" charset="0"/>
              </a:rPr>
              <a:t>P = </a:t>
            </a:r>
            <a:r>
              <a:rPr lang="es-ES" altLang="es-CO" dirty="0" smtClean="0">
                <a:solidFill>
                  <a:srgbClr val="0000FF"/>
                </a:solidFill>
                <a:cs typeface="Times New Roman" pitchFamily="18" charset="0"/>
              </a:rPr>
              <a:t>{x </a:t>
            </a:r>
            <a:r>
              <a:rPr lang="en-GB" altLang="es-CO" dirty="0" smtClean="0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 </a:t>
            </a:r>
            <a:r>
              <a:rPr lang="es-ES" altLang="es-CO" dirty="0" smtClean="0">
                <a:solidFill>
                  <a:srgbClr val="0000FF"/>
                </a:solidFill>
                <a:cs typeface="Times New Roman" pitchFamily="18" charset="0"/>
              </a:rPr>
              <a:t>Z | </a:t>
            </a:r>
            <a:r>
              <a:rPr lang="es-ES" altLang="es-CO" dirty="0">
                <a:solidFill>
                  <a:srgbClr val="0000FF"/>
                </a:solidFill>
                <a:cs typeface="Times New Roman" pitchFamily="18" charset="0"/>
              </a:rPr>
              <a:t>2x</a:t>
            </a:r>
            <a:r>
              <a:rPr lang="es-ES" altLang="es-CO" baseline="30000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2 </a:t>
            </a:r>
            <a:r>
              <a:rPr lang="es-ES" altLang="es-CO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+ 5x – 3 = 0}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79388" y="152400"/>
            <a:ext cx="65166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Analicemos cada conjunto: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611188" y="1376363"/>
            <a:ext cx="3240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>
                <a:cs typeface="Times New Roman" pitchFamily="18" charset="0"/>
              </a:rPr>
              <a:t>2x</a:t>
            </a:r>
            <a:r>
              <a:rPr lang="es-ES" altLang="es-CO" baseline="30000">
                <a:cs typeface="Times New Roman" pitchFamily="18" charset="0"/>
                <a:sym typeface="MT Symbol"/>
              </a:rPr>
              <a:t>2 </a:t>
            </a:r>
            <a:r>
              <a:rPr lang="es-ES" altLang="es-CO">
                <a:cs typeface="Times New Roman" pitchFamily="18" charset="0"/>
                <a:sym typeface="MT Symbol"/>
              </a:rPr>
              <a:t>+ 5x – 3 = 0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11188" y="1844675"/>
            <a:ext cx="2368550" cy="1016000"/>
            <a:chOff x="620" y="1183"/>
            <a:chExt cx="1492" cy="640"/>
          </a:xfrm>
        </p:grpSpPr>
        <p:sp>
          <p:nvSpPr>
            <p:cNvPr id="48149" name="Rectangle 13"/>
            <p:cNvSpPr>
              <a:spLocks noChangeArrowheads="1"/>
            </p:cNvSpPr>
            <p:nvPr/>
          </p:nvSpPr>
          <p:spPr bwMode="auto">
            <a:xfrm>
              <a:off x="620" y="118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>
                  <a:cs typeface="Times New Roman" pitchFamily="18" charset="0"/>
                </a:rPr>
                <a:t>2x</a:t>
              </a:r>
              <a:endParaRPr lang="es-ES" altLang="es-CO" baseline="30000">
                <a:cs typeface="Times New Roman" pitchFamily="18" charset="0"/>
                <a:sym typeface="MT Symbol"/>
              </a:endParaRPr>
            </a:p>
          </p:txBody>
        </p:sp>
        <p:sp>
          <p:nvSpPr>
            <p:cNvPr id="48150" name="Rectangle 16"/>
            <p:cNvSpPr>
              <a:spLocks noChangeArrowheads="1"/>
            </p:cNvSpPr>
            <p:nvPr/>
          </p:nvSpPr>
          <p:spPr bwMode="auto">
            <a:xfrm>
              <a:off x="1633" y="1183"/>
              <a:ext cx="47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>
                  <a:cs typeface="Times New Roman" pitchFamily="18" charset="0"/>
                  <a:sym typeface="MT Symbol"/>
                </a:rPr>
                <a:t>– 1</a:t>
              </a:r>
            </a:p>
          </p:txBody>
        </p:sp>
        <p:sp>
          <p:nvSpPr>
            <p:cNvPr id="48151" name="Rectangle 19"/>
            <p:cNvSpPr>
              <a:spLocks noChangeArrowheads="1"/>
            </p:cNvSpPr>
            <p:nvPr/>
          </p:nvSpPr>
          <p:spPr bwMode="auto">
            <a:xfrm>
              <a:off x="1633" y="1457"/>
              <a:ext cx="47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>
                  <a:cs typeface="Times New Roman" pitchFamily="18" charset="0"/>
                  <a:sym typeface="MT Symbol"/>
                </a:rPr>
                <a:t>+ 3</a:t>
              </a:r>
            </a:p>
          </p:txBody>
        </p:sp>
        <p:sp>
          <p:nvSpPr>
            <p:cNvPr id="48152" name="Rectangle 20"/>
            <p:cNvSpPr>
              <a:spLocks noChangeArrowheads="1"/>
            </p:cNvSpPr>
            <p:nvPr/>
          </p:nvSpPr>
          <p:spPr bwMode="auto">
            <a:xfrm>
              <a:off x="762" y="1455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>
                  <a:cs typeface="Times New Roman" pitchFamily="18" charset="0"/>
                </a:rPr>
                <a:t>x</a:t>
              </a:r>
              <a:endParaRPr lang="es-ES" altLang="es-CO" baseline="30000">
                <a:cs typeface="Times New Roman" pitchFamily="18" charset="0"/>
                <a:sym typeface="MT Symbol"/>
              </a:endParaRPr>
            </a:p>
          </p:txBody>
        </p:sp>
        <p:sp>
          <p:nvSpPr>
            <p:cNvPr id="48153" name="Line 21"/>
            <p:cNvSpPr>
              <a:spLocks noChangeShapeType="1"/>
            </p:cNvSpPr>
            <p:nvPr/>
          </p:nvSpPr>
          <p:spPr bwMode="auto">
            <a:xfrm>
              <a:off x="1066" y="1412"/>
              <a:ext cx="521" cy="226"/>
            </a:xfrm>
            <a:prstGeom prst="line">
              <a:avLst/>
            </a:prstGeom>
            <a:noFill/>
            <a:ln w="9525">
              <a:solidFill>
                <a:srgbClr val="E71505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8154" name="Line 22"/>
            <p:cNvSpPr>
              <a:spLocks noChangeShapeType="1"/>
            </p:cNvSpPr>
            <p:nvPr/>
          </p:nvSpPr>
          <p:spPr bwMode="auto">
            <a:xfrm flipV="1">
              <a:off x="1043" y="1434"/>
              <a:ext cx="590" cy="227"/>
            </a:xfrm>
            <a:prstGeom prst="line">
              <a:avLst/>
            </a:prstGeom>
            <a:noFill/>
            <a:ln w="9525">
              <a:solidFill>
                <a:srgbClr val="E71505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48136" name="Text Box 25"/>
          <p:cNvSpPr txBox="1">
            <a:spLocks noChangeArrowheads="1"/>
          </p:cNvSpPr>
          <p:nvPr/>
        </p:nvSpPr>
        <p:spPr bwMode="auto">
          <a:xfrm>
            <a:off x="3492500" y="2205038"/>
            <a:ext cx="684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576263" y="2781300"/>
            <a:ext cx="2952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(2x-1)(x+3)=0</a:t>
            </a:r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4176713" y="1766516"/>
            <a:ext cx="3887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dirty="0"/>
              <a:t>2x – 1 = 0 </a:t>
            </a:r>
            <a:r>
              <a:rPr lang="es-ES" altLang="es-CO" dirty="0">
                <a:sym typeface="Wingdings" pitchFamily="2" charset="2"/>
              </a:rPr>
              <a:t></a:t>
            </a:r>
            <a:r>
              <a:rPr lang="es-ES" altLang="es-CO" dirty="0">
                <a:sym typeface="MT Symbol"/>
              </a:rPr>
              <a:t> x = 1/2</a:t>
            </a:r>
          </a:p>
        </p:txBody>
      </p:sp>
      <p:sp>
        <p:nvSpPr>
          <p:cNvPr id="62495" name="Text Box 31"/>
          <p:cNvSpPr txBox="1">
            <a:spLocks noChangeArrowheads="1"/>
          </p:cNvSpPr>
          <p:nvPr/>
        </p:nvSpPr>
        <p:spPr bwMode="auto">
          <a:xfrm>
            <a:off x="4176713" y="2201491"/>
            <a:ext cx="38877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dirty="0"/>
              <a:t>x + 3 = 0 </a:t>
            </a:r>
            <a:r>
              <a:rPr lang="es-ES" altLang="es-CO" dirty="0">
                <a:sym typeface="Wingdings" pitchFamily="2" charset="2"/>
              </a:rPr>
              <a:t></a:t>
            </a:r>
            <a:r>
              <a:rPr lang="es-ES" altLang="es-CO" dirty="0">
                <a:sym typeface="MT Symbol"/>
              </a:rPr>
              <a:t> x = -3</a:t>
            </a:r>
          </a:p>
        </p:txBody>
      </p:sp>
      <p:sp>
        <p:nvSpPr>
          <p:cNvPr id="62496" name="Text Box 32"/>
          <p:cNvSpPr txBox="1">
            <a:spLocks noChangeArrowheads="1"/>
          </p:cNvSpPr>
          <p:nvPr/>
        </p:nvSpPr>
        <p:spPr bwMode="auto">
          <a:xfrm>
            <a:off x="4067175" y="2636838"/>
            <a:ext cx="44640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Observa que x </a:t>
            </a:r>
            <a:r>
              <a:rPr lang="es-ES" altLang="es-CO">
                <a:sym typeface="Symbol" pitchFamily="18" charset="2"/>
              </a:rPr>
              <a:t> </a:t>
            </a:r>
            <a:r>
              <a:rPr lang="es-ES" altLang="es-CO">
                <a:sym typeface="MT Symbol"/>
              </a:rPr>
              <a:t>Z, entonces: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6516688" y="3203575"/>
            <a:ext cx="1603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>
                <a:cs typeface="Times New Roman" pitchFamily="18" charset="0"/>
              </a:rPr>
              <a:t>P = {-3</a:t>
            </a:r>
            <a:r>
              <a:rPr lang="es-ES" altLang="es-CO">
                <a:cs typeface="Times New Roman" pitchFamily="18" charset="0"/>
                <a:sym typeface="MT Symbol"/>
              </a:rPr>
              <a:t>}</a:t>
            </a:r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138113" y="3860800"/>
            <a:ext cx="5027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>
                <a:solidFill>
                  <a:srgbClr val="0000FF"/>
                </a:solidFill>
                <a:cs typeface="Times New Roman" pitchFamily="18" charset="0"/>
                <a:sym typeface="MT Symbol"/>
              </a:rPr>
              <a:t>M = {x/4 </a:t>
            </a:r>
            <a:r>
              <a:rPr lang="en-GB" altLang="es-CO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 </a:t>
            </a:r>
            <a:r>
              <a:rPr lang="es-ES" altLang="es-CO">
                <a:solidFill>
                  <a:srgbClr val="0000FF"/>
                </a:solidFill>
                <a:cs typeface="Times New Roman" pitchFamily="18" charset="0"/>
              </a:rPr>
              <a:t>N | -4 &lt; x &lt; 21}</a:t>
            </a: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71438" y="4400550"/>
            <a:ext cx="9001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Como x/4 </a:t>
            </a:r>
            <a:r>
              <a:rPr lang="es-ES" altLang="es-CO">
                <a:sym typeface="Symbol" pitchFamily="18" charset="2"/>
              </a:rPr>
              <a:t></a:t>
            </a:r>
            <a:r>
              <a:rPr lang="es-ES" altLang="es-CO">
                <a:sym typeface="MT Symbol"/>
              </a:rPr>
              <a:t> N entonces los valores de x son : 4, 8, 12, 16, 20  pero los elementos de M se obtienen dividiendo x entre 4, por lo tanto :</a:t>
            </a:r>
          </a:p>
        </p:txBody>
      </p:sp>
      <p:sp>
        <p:nvSpPr>
          <p:cNvPr id="62502" name="Rectangle 38"/>
          <p:cNvSpPr>
            <a:spLocks noChangeArrowheads="1"/>
          </p:cNvSpPr>
          <p:nvPr/>
        </p:nvSpPr>
        <p:spPr bwMode="auto">
          <a:xfrm>
            <a:off x="2913063" y="6093296"/>
            <a:ext cx="3317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dirty="0">
                <a:cs typeface="Times New Roman" pitchFamily="18" charset="0"/>
                <a:sym typeface="MT Symbol"/>
              </a:rPr>
              <a:t>M = {1, 2, 3, 4, 5</a:t>
            </a:r>
            <a:r>
              <a:rPr lang="es-ES" altLang="es-CO" dirty="0"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958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03" grpId="0" animBg="1"/>
      <p:bldP spid="62498" grpId="0" animBg="1"/>
      <p:bldP spid="62469" grpId="0"/>
      <p:bldP spid="62470" grpId="0"/>
      <p:bldP spid="62474" grpId="0"/>
      <p:bldP spid="62493" grpId="0"/>
      <p:bldP spid="62494" grpId="0"/>
      <p:bldP spid="62495" grpId="0"/>
      <p:bldP spid="62496" grpId="0"/>
      <p:bldP spid="62497" grpId="0"/>
      <p:bldP spid="62500" grpId="0"/>
      <p:bldP spid="62501" grpId="0"/>
      <p:bldP spid="6250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2393950" y="5949652"/>
            <a:ext cx="4356100" cy="647700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2771775" y="2997200"/>
            <a:ext cx="2762250" cy="647700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42875" y="188913"/>
            <a:ext cx="5900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solidFill>
                  <a:srgbClr val="0000FF"/>
                </a:solidFill>
                <a:cs typeface="Times New Roman" pitchFamily="18" charset="0"/>
                <a:sym typeface="MT Symbol"/>
              </a:rPr>
              <a:t>T = {x </a:t>
            </a:r>
            <a:r>
              <a:rPr lang="en-GB" altLang="es-CO" b="1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 </a:t>
            </a:r>
            <a:r>
              <a:rPr lang="es-ES" altLang="es-CO" b="1">
                <a:solidFill>
                  <a:srgbClr val="0000FF"/>
                </a:solidFill>
                <a:cs typeface="Times New Roman" pitchFamily="18" charset="0"/>
              </a:rPr>
              <a:t>R | (x</a:t>
            </a:r>
            <a:r>
              <a:rPr lang="es-ES" altLang="es-CO" b="1" baseline="30000">
                <a:solidFill>
                  <a:srgbClr val="0000FF"/>
                </a:solidFill>
                <a:cs typeface="Times New Roman" pitchFamily="18" charset="0"/>
                <a:sym typeface="MT Symbol"/>
              </a:rPr>
              <a:t>2 </a:t>
            </a:r>
            <a:r>
              <a:rPr lang="es-ES" altLang="es-CO" b="1">
                <a:solidFill>
                  <a:srgbClr val="0000FF"/>
                </a:solidFill>
                <a:cs typeface="Times New Roman" pitchFamily="18" charset="0"/>
                <a:sym typeface="MT Symbol"/>
              </a:rPr>
              <a:t>– 9)(x – 4) = 0}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3025" y="8001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Cada factor lo igualamos a cero y calculamos los valores de x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58775" y="1844675"/>
            <a:ext cx="3344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x – 4 = 0 </a:t>
            </a:r>
            <a:r>
              <a:rPr lang="es-ES" altLang="es-CO" b="1">
                <a:cs typeface="Times New Roman" pitchFamily="18" charset="0"/>
                <a:sym typeface="Wingdings" pitchFamily="2" charset="2"/>
              </a:rPr>
              <a:t></a:t>
            </a:r>
            <a:r>
              <a:rPr lang="es-ES" altLang="es-CO" b="1">
                <a:cs typeface="Times New Roman" pitchFamily="18" charset="0"/>
                <a:sym typeface="MT Symbol"/>
              </a:rPr>
              <a:t> x = 4</a:t>
            </a: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358775" y="2401888"/>
            <a:ext cx="6697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x</a:t>
            </a:r>
            <a:r>
              <a:rPr lang="es-ES" altLang="es-CO" b="1" baseline="30000">
                <a:cs typeface="Times New Roman" pitchFamily="18" charset="0"/>
                <a:sym typeface="MT Symbol"/>
              </a:rPr>
              <a:t>2 </a:t>
            </a:r>
            <a:r>
              <a:rPr lang="es-ES" altLang="es-CO" b="1">
                <a:cs typeface="Times New Roman" pitchFamily="18" charset="0"/>
                <a:sym typeface="MT Symbol"/>
              </a:rPr>
              <a:t>– 9 = 0 </a:t>
            </a:r>
            <a:r>
              <a:rPr lang="es-ES" altLang="es-CO" b="1">
                <a:cs typeface="Times New Roman" pitchFamily="18" charset="0"/>
                <a:sym typeface="Wingdings" pitchFamily="2" charset="2"/>
              </a:rPr>
              <a:t></a:t>
            </a:r>
            <a:r>
              <a:rPr lang="es-ES" altLang="es-CO" b="1">
                <a:cs typeface="Times New Roman" pitchFamily="18" charset="0"/>
                <a:sym typeface="MT Symbol"/>
              </a:rPr>
              <a:t> x</a:t>
            </a:r>
            <a:r>
              <a:rPr lang="es-ES" altLang="es-CO" b="1" baseline="30000">
                <a:cs typeface="Times New Roman" pitchFamily="18" charset="0"/>
                <a:sym typeface="MT Symbol"/>
              </a:rPr>
              <a:t>2</a:t>
            </a:r>
            <a:r>
              <a:rPr lang="es-ES" altLang="es-CO" b="1">
                <a:cs typeface="Times New Roman" pitchFamily="18" charset="0"/>
                <a:sym typeface="MT Symbol"/>
              </a:rPr>
              <a:t> = 9 </a:t>
            </a:r>
            <a:r>
              <a:rPr lang="es-ES" altLang="es-CO" b="1">
                <a:cs typeface="Times New Roman" pitchFamily="18" charset="0"/>
                <a:sym typeface="Wingdings" pitchFamily="2" charset="2"/>
              </a:rPr>
              <a:t></a:t>
            </a:r>
            <a:r>
              <a:rPr lang="es-ES" altLang="es-CO" b="1">
                <a:cs typeface="Times New Roman" pitchFamily="18" charset="0"/>
                <a:sym typeface="MT Symbol"/>
              </a:rPr>
              <a:t> x = 3 o x = -3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142875" y="2960688"/>
            <a:ext cx="2771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Por lo tanto: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2808288" y="2997200"/>
            <a:ext cx="272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T = { -3, 3, 4 }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250825" y="3897313"/>
            <a:ext cx="4684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a) Calcular: M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MT Symbol"/>
              </a:rPr>
              <a:t>– (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MT Symbol"/>
              </a:rPr>
              <a:t>T </a:t>
            </a:r>
            <a:r>
              <a:rPr lang="es-ES" altLang="es-CO" b="1" dirty="0">
                <a:solidFill>
                  <a:srgbClr val="0000FF"/>
                </a:solidFill>
                <a:cs typeface="Times New Roman" pitchFamily="18" charset="0"/>
                <a:sym typeface="MT Symbol"/>
              </a:rPr>
              <a:t>– </a:t>
            </a:r>
            <a:r>
              <a:rPr lang="es-ES" altLang="es-CO" b="1" dirty="0" smtClean="0">
                <a:solidFill>
                  <a:srgbClr val="0000FF"/>
                </a:solidFill>
                <a:cs typeface="Times New Roman" pitchFamily="18" charset="0"/>
                <a:sym typeface="MT Symbol"/>
              </a:rPr>
              <a:t>P)</a:t>
            </a:r>
            <a:endParaRPr lang="es-ES" altLang="es-CO" b="1" dirty="0">
              <a:solidFill>
                <a:srgbClr val="0000FF"/>
              </a:solidFill>
              <a:cs typeface="Times New Roman" pitchFamily="18" charset="0"/>
              <a:sym typeface="MT Symbol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719138" y="4508500"/>
            <a:ext cx="7813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T – P</a:t>
            </a:r>
            <a:r>
              <a:rPr lang="es-ES" altLang="es-CO" dirty="0"/>
              <a:t> </a:t>
            </a:r>
            <a:r>
              <a:rPr lang="es-ES" altLang="es-CO" b="1" dirty="0"/>
              <a:t>=</a:t>
            </a:r>
            <a:r>
              <a:rPr lang="es-ES" altLang="es-CO" dirty="0"/>
              <a:t> </a:t>
            </a:r>
            <a:r>
              <a:rPr lang="es-ES" altLang="es-CO" b="1" dirty="0">
                <a:sym typeface="MT Symbol"/>
              </a:rPr>
              <a:t>{-3, 3, 4 } </a:t>
            </a:r>
            <a:r>
              <a:rPr lang="es-ES" altLang="es-CO" b="1" dirty="0" smtClean="0">
                <a:sym typeface="MT Symbol"/>
              </a:rPr>
              <a:t>– </a:t>
            </a:r>
            <a:r>
              <a:rPr lang="es-ES" altLang="es-CO" b="1" dirty="0">
                <a:sym typeface="MT Symbol"/>
              </a:rPr>
              <a:t>{</a:t>
            </a:r>
            <a:r>
              <a:rPr lang="es-ES" altLang="es-CO" b="1" dirty="0" smtClean="0"/>
              <a:t>-</a:t>
            </a:r>
            <a:r>
              <a:rPr lang="es-ES" altLang="es-CO" b="1" dirty="0"/>
              <a:t>3</a:t>
            </a:r>
            <a:r>
              <a:rPr lang="es-ES" altLang="es-CO" b="1" dirty="0">
                <a:sym typeface="MT Symbol"/>
              </a:rPr>
              <a:t>} </a:t>
            </a:r>
            <a:r>
              <a:rPr lang="es-ES" altLang="es-CO" b="1" dirty="0">
                <a:sym typeface="Wingdings" pitchFamily="2" charset="2"/>
              </a:rPr>
              <a:t></a:t>
            </a:r>
            <a:r>
              <a:rPr lang="es-ES" altLang="es-CO" dirty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T – P</a:t>
            </a:r>
            <a:r>
              <a:rPr lang="es-ES" altLang="es-CO" dirty="0">
                <a:sym typeface="MT Symbol"/>
              </a:rPr>
              <a:t> </a:t>
            </a:r>
            <a:r>
              <a:rPr lang="es-ES" altLang="es-CO" b="1" dirty="0">
                <a:sym typeface="MT Symbol"/>
              </a:rPr>
              <a:t>= {3, 4}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755650" y="5157788"/>
            <a:ext cx="77406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M – (T – P) = </a:t>
            </a:r>
            <a:r>
              <a:rPr lang="es-ES" altLang="es-CO" b="1">
                <a:sym typeface="MT Symbol"/>
              </a:rPr>
              <a:t>{1, 2, 3, 4, 5</a:t>
            </a:r>
            <a:r>
              <a:rPr lang="es-ES" altLang="es-CO" b="1"/>
              <a:t>} - </a:t>
            </a:r>
            <a:r>
              <a:rPr lang="es-ES" altLang="es-CO" b="1">
                <a:sym typeface="MT Symbol"/>
              </a:rPr>
              <a:t>{3, 4}</a:t>
            </a:r>
            <a:endParaRPr lang="es-ES" altLang="es-CO" b="1"/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2491581" y="5976639"/>
            <a:ext cx="4160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/>
              <a:t>M – (T – P) = </a:t>
            </a:r>
            <a:r>
              <a:rPr lang="es-ES" altLang="es-CO" b="1" dirty="0">
                <a:sym typeface="MT Symbol"/>
              </a:rPr>
              <a:t>{1, 2, 5</a:t>
            </a:r>
            <a:r>
              <a:rPr lang="es-ES" altLang="es-CO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290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 animBg="1"/>
      <p:bldP spid="63503" grpId="0" animBg="1"/>
      <p:bldP spid="63493" grpId="0"/>
      <p:bldP spid="63494" grpId="0"/>
      <p:bldP spid="63497" grpId="0"/>
      <p:bldP spid="63499" grpId="0"/>
      <p:bldP spid="63501" grpId="0"/>
      <p:bldP spid="63502" grpId="0"/>
      <p:bldP spid="63505" grpId="0"/>
      <p:bldP spid="63506" grpId="0"/>
      <p:bldP spid="63507" grpId="0"/>
      <p:bldP spid="6350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ChangeArrowheads="1"/>
          </p:cNvSpPr>
          <p:nvPr/>
        </p:nvSpPr>
        <p:spPr bwMode="auto">
          <a:xfrm>
            <a:off x="395288" y="1952625"/>
            <a:ext cx="8389937" cy="1152525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4555" name="Rectangle 43"/>
          <p:cNvSpPr>
            <a:spLocks noChangeArrowheads="1"/>
          </p:cNvSpPr>
          <p:nvPr/>
        </p:nvSpPr>
        <p:spPr bwMode="auto">
          <a:xfrm>
            <a:off x="1637506" y="5761186"/>
            <a:ext cx="5868988" cy="692150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79388" y="188913"/>
            <a:ext cx="4532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solidFill>
                  <a:srgbClr val="0000FF"/>
                </a:solidFill>
                <a:cs typeface="Times New Roman" pitchFamily="18" charset="0"/>
                <a:sym typeface="MT Symbol"/>
              </a:rPr>
              <a:t>b) Calcular: Pot(M – T)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755650" y="800100"/>
            <a:ext cx="6346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M – T = </a:t>
            </a:r>
            <a:r>
              <a:rPr lang="es-ES" altLang="es-CO" b="1">
                <a:sym typeface="MT Symbol"/>
              </a:rPr>
              <a:t>{1, 2, 3, 4, 5</a:t>
            </a:r>
            <a:r>
              <a:rPr lang="es-ES" altLang="es-CO" b="1"/>
              <a:t>} – </a:t>
            </a:r>
            <a:r>
              <a:rPr lang="es-ES" altLang="es-CO" b="1">
                <a:sym typeface="MT Symbol"/>
              </a:rPr>
              <a:t>{-3, 3, 4}</a:t>
            </a:r>
            <a:r>
              <a:rPr lang="es-ES" altLang="es-CO" b="1"/>
              <a:t> 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742950" y="1341438"/>
            <a:ext cx="3271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M – T = </a:t>
            </a:r>
            <a:r>
              <a:rPr lang="es-ES" altLang="es-CO" b="1">
                <a:sym typeface="MT Symbol"/>
              </a:rPr>
              <a:t>{1, 2, 5</a:t>
            </a:r>
            <a:r>
              <a:rPr lang="es-ES" altLang="es-CO" b="1"/>
              <a:t>}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95288" y="1916113"/>
            <a:ext cx="53641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Pot( M – T ) = {{1}, {2}, {5}, </a:t>
            </a:r>
          </a:p>
        </p:txBody>
      </p:sp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5510213" y="1916113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{1,2},</a:t>
            </a:r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6553200" y="1916113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{1,5},</a:t>
            </a:r>
          </a:p>
        </p:txBody>
      </p:sp>
      <p:sp>
        <p:nvSpPr>
          <p:cNvPr id="64541" name="Rectangle 29"/>
          <p:cNvSpPr>
            <a:spLocks noChangeArrowheads="1"/>
          </p:cNvSpPr>
          <p:nvPr/>
        </p:nvSpPr>
        <p:spPr bwMode="auto">
          <a:xfrm>
            <a:off x="3311525" y="2384425"/>
            <a:ext cx="1757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{1, 2, 5},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7596188" y="1916113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{2,5},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5006975" y="2381250"/>
            <a:ext cx="682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s-CO" b="1">
                <a:sym typeface="Symbol" pitchFamily="18" charset="2"/>
              </a:rPr>
              <a:t></a:t>
            </a:r>
            <a:r>
              <a:rPr lang="es-ES" altLang="es-CO" b="1"/>
              <a:t>}</a:t>
            </a:r>
            <a:endParaRPr lang="el-GR" altLang="es-CO" b="1"/>
          </a:p>
        </p:txBody>
      </p:sp>
      <p:sp>
        <p:nvSpPr>
          <p:cNvPr id="64547" name="Rectangle 35"/>
          <p:cNvSpPr>
            <a:spLocks noChangeArrowheads="1"/>
          </p:cNvSpPr>
          <p:nvPr/>
        </p:nvSpPr>
        <p:spPr bwMode="auto">
          <a:xfrm>
            <a:off x="0" y="3284538"/>
            <a:ext cx="477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b="1">
                <a:solidFill>
                  <a:srgbClr val="0000FF"/>
                </a:solidFill>
                <a:cs typeface="Times New Roman" pitchFamily="18" charset="0"/>
                <a:sym typeface="MT Symbol"/>
              </a:rPr>
              <a:t>c) Calcular: (M </a:t>
            </a:r>
            <a:r>
              <a:rPr lang="es-ES" altLang="es-CO" b="1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</a:t>
            </a:r>
            <a:r>
              <a:rPr lang="es-ES" altLang="es-CO" b="1">
                <a:solidFill>
                  <a:srgbClr val="0000FF"/>
                </a:solidFill>
                <a:cs typeface="Times New Roman" pitchFamily="18" charset="0"/>
              </a:rPr>
              <a:t> T) – P</a:t>
            </a:r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719138" y="3860800"/>
            <a:ext cx="6523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M </a:t>
            </a:r>
            <a:r>
              <a:rPr lang="es-ES" altLang="es-CO" b="1">
                <a:cs typeface="Times New Roman" pitchFamily="18" charset="0"/>
                <a:sym typeface="Symbol" pitchFamily="18" charset="2"/>
              </a:rPr>
              <a:t></a:t>
            </a:r>
            <a:r>
              <a:rPr lang="es-ES" altLang="es-CO" b="1">
                <a:cs typeface="Times New Roman" pitchFamily="18" charset="0"/>
                <a:sym typeface="MT Symbol"/>
              </a:rPr>
              <a:t> T = </a:t>
            </a:r>
            <a:r>
              <a:rPr lang="es-ES" altLang="es-CO" b="1">
                <a:sym typeface="MT Symbol"/>
              </a:rPr>
              <a:t>{1, 2, 3, 4, 5</a:t>
            </a:r>
            <a:r>
              <a:rPr lang="es-ES" altLang="es-CO" b="1"/>
              <a:t>} </a:t>
            </a:r>
            <a:r>
              <a:rPr lang="es-ES" altLang="es-CO" b="1">
                <a:sym typeface="Symbol" pitchFamily="18" charset="2"/>
              </a:rPr>
              <a:t></a:t>
            </a:r>
            <a:r>
              <a:rPr lang="es-ES" altLang="es-CO" b="1"/>
              <a:t> </a:t>
            </a:r>
            <a:r>
              <a:rPr lang="es-ES" altLang="es-CO" b="1">
                <a:sym typeface="MT Symbol"/>
              </a:rPr>
              <a:t>{-3, 3, 4}</a:t>
            </a:r>
            <a:r>
              <a:rPr lang="es-ES" altLang="es-CO" b="1"/>
              <a:t> </a:t>
            </a:r>
          </a:p>
        </p:txBody>
      </p:sp>
      <p:sp>
        <p:nvSpPr>
          <p:cNvPr id="64549" name="Rectangle 37"/>
          <p:cNvSpPr>
            <a:spLocks noChangeArrowheads="1"/>
          </p:cNvSpPr>
          <p:nvPr/>
        </p:nvSpPr>
        <p:spPr bwMode="auto">
          <a:xfrm>
            <a:off x="684213" y="4400550"/>
            <a:ext cx="4748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M </a:t>
            </a:r>
            <a:r>
              <a:rPr lang="es-ES" altLang="es-CO" b="1">
                <a:cs typeface="Times New Roman" pitchFamily="18" charset="0"/>
                <a:sym typeface="Symbol" pitchFamily="18" charset="2"/>
              </a:rPr>
              <a:t></a:t>
            </a:r>
            <a:r>
              <a:rPr lang="es-ES" altLang="es-CO" b="1">
                <a:cs typeface="Times New Roman" pitchFamily="18" charset="0"/>
                <a:sym typeface="MT Symbol"/>
              </a:rPr>
              <a:t> T = </a:t>
            </a:r>
            <a:r>
              <a:rPr lang="es-ES" altLang="es-CO" b="1">
                <a:sym typeface="MT Symbol"/>
              </a:rPr>
              <a:t>{-3, 1, 2, 3, 4, 5</a:t>
            </a:r>
            <a:r>
              <a:rPr lang="es-ES" altLang="es-CO" b="1"/>
              <a:t>}</a:t>
            </a:r>
          </a:p>
        </p:txBody>
      </p:sp>
      <p:sp>
        <p:nvSpPr>
          <p:cNvPr id="64553" name="Rectangle 41"/>
          <p:cNvSpPr>
            <a:spLocks noChangeArrowheads="1"/>
          </p:cNvSpPr>
          <p:nvPr/>
        </p:nvSpPr>
        <p:spPr bwMode="auto">
          <a:xfrm>
            <a:off x="539750" y="5013325"/>
            <a:ext cx="69961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  <a:sym typeface="MT Symbol"/>
              </a:rPr>
              <a:t>(M </a:t>
            </a:r>
            <a:r>
              <a:rPr lang="es-ES" altLang="es-CO" b="1">
                <a:cs typeface="Times New Roman" pitchFamily="18" charset="0"/>
                <a:sym typeface="Symbol" pitchFamily="18" charset="2"/>
              </a:rPr>
              <a:t></a:t>
            </a:r>
            <a:r>
              <a:rPr lang="es-ES" altLang="es-CO" b="1">
                <a:cs typeface="Times New Roman" pitchFamily="18" charset="0"/>
              </a:rPr>
              <a:t> T) – P = </a:t>
            </a:r>
            <a:r>
              <a:rPr lang="es-ES" altLang="es-CO" b="1">
                <a:sym typeface="MT Symbol"/>
              </a:rPr>
              <a:t>{-3, 1, 2, 3, 4, 5</a:t>
            </a:r>
            <a:r>
              <a:rPr lang="es-ES" altLang="es-CO" b="1"/>
              <a:t>} – </a:t>
            </a:r>
            <a:r>
              <a:rPr lang="es-ES" altLang="es-CO" b="1">
                <a:cs typeface="Times New Roman" pitchFamily="18" charset="0"/>
              </a:rPr>
              <a:t>{-3</a:t>
            </a:r>
            <a:r>
              <a:rPr lang="es-ES" altLang="es-CO" b="1">
                <a:cs typeface="Times New Roman" pitchFamily="18" charset="0"/>
                <a:sym typeface="MT Symbol"/>
              </a:rPr>
              <a:t>}</a:t>
            </a:r>
          </a:p>
        </p:txBody>
      </p:sp>
      <p:sp>
        <p:nvSpPr>
          <p:cNvPr id="64554" name="Rectangle 42"/>
          <p:cNvSpPr>
            <a:spLocks noChangeArrowheads="1"/>
          </p:cNvSpPr>
          <p:nvPr/>
        </p:nvSpPr>
        <p:spPr bwMode="auto">
          <a:xfrm>
            <a:off x="1996281" y="5815161"/>
            <a:ext cx="5151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  <a:sym typeface="MT Symbol"/>
              </a:rPr>
              <a:t>(M </a:t>
            </a:r>
            <a:r>
              <a:rPr lang="es-ES" altLang="es-CO" b="1" dirty="0">
                <a:cs typeface="Times New Roman" pitchFamily="18" charset="0"/>
                <a:sym typeface="Symbol" pitchFamily="18" charset="2"/>
              </a:rPr>
              <a:t></a:t>
            </a:r>
            <a:r>
              <a:rPr lang="es-ES" altLang="es-CO" b="1" dirty="0">
                <a:cs typeface="Times New Roman" pitchFamily="18" charset="0"/>
              </a:rPr>
              <a:t> T) – P = </a:t>
            </a:r>
            <a:r>
              <a:rPr lang="es-ES" altLang="es-CO" b="1" dirty="0">
                <a:sym typeface="MT Symbol"/>
              </a:rPr>
              <a:t>{1, 2, 3, 4, 5</a:t>
            </a:r>
            <a:r>
              <a:rPr lang="es-ES" altLang="es-CO" b="1" dirty="0"/>
              <a:t>}</a:t>
            </a:r>
            <a:endParaRPr lang="es-ES" altLang="es-CO" b="1" dirty="0">
              <a:cs typeface="Times New Roman" pitchFamily="18" charset="0"/>
              <a:sym typeface="MT Symbol"/>
            </a:endParaRPr>
          </a:p>
        </p:txBody>
      </p:sp>
      <p:sp>
        <p:nvSpPr>
          <p:cNvPr id="64557" name="AutoShape 4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1837" y="6205105"/>
            <a:ext cx="792163" cy="647700"/>
          </a:xfrm>
          <a:prstGeom prst="actionButtonBackPrevious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293169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6" grpId="0" animBg="1"/>
      <p:bldP spid="64555" grpId="0" animBg="1"/>
      <p:bldP spid="64517" grpId="0"/>
      <p:bldP spid="64519" grpId="0"/>
      <p:bldP spid="64523" grpId="0"/>
      <p:bldP spid="64525" grpId="0"/>
      <p:bldP spid="64530" grpId="0"/>
      <p:bldP spid="64531" grpId="0"/>
      <p:bldP spid="64541" grpId="0"/>
      <p:bldP spid="64543" grpId="0"/>
      <p:bldP spid="64545" grpId="0"/>
      <p:bldP spid="64547" grpId="0"/>
      <p:bldP spid="64548" grpId="0"/>
      <p:bldP spid="64549" grpId="0"/>
      <p:bldP spid="64553" grpId="0"/>
      <p:bldP spid="64554" grpId="0"/>
      <p:bldP spid="6455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395288" y="441325"/>
            <a:ext cx="449262" cy="104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4</a:t>
            </a:r>
          </a:p>
        </p:txBody>
      </p:sp>
      <p:sp>
        <p:nvSpPr>
          <p:cNvPr id="59420" name="Rectangle 28"/>
          <p:cNvSpPr>
            <a:spLocks noChangeArrowheads="1"/>
          </p:cNvSpPr>
          <p:nvPr/>
        </p:nvSpPr>
        <p:spPr bwMode="auto">
          <a:xfrm>
            <a:off x="1163638" y="179388"/>
            <a:ext cx="680561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>
                <a:cs typeface="Times New Roman" pitchFamily="18" charset="0"/>
              </a:rPr>
              <a:t>Expresar la región sombreada en términos de operaciones entre los conjuntos A, B y C.</a:t>
            </a:r>
            <a:endParaRPr lang="es-ES" altLang="es-CO" b="1"/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468313" y="2133600"/>
            <a:ext cx="3833812" cy="3197225"/>
            <a:chOff x="476" y="1344"/>
            <a:chExt cx="2415" cy="2014"/>
          </a:xfrm>
        </p:grpSpPr>
        <p:sp>
          <p:nvSpPr>
            <p:cNvPr id="51222" name="Freeform 38" descr="Confeti grande"/>
            <p:cNvSpPr>
              <a:spLocks/>
            </p:cNvSpPr>
            <p:nvPr/>
          </p:nvSpPr>
          <p:spPr bwMode="auto">
            <a:xfrm>
              <a:off x="1789" y="2163"/>
              <a:ext cx="681" cy="480"/>
            </a:xfrm>
            <a:custGeom>
              <a:avLst/>
              <a:gdLst>
                <a:gd name="T0" fmla="*/ 7 w 727"/>
                <a:gd name="T1" fmla="*/ 507 h 464"/>
                <a:gd name="T2" fmla="*/ 66 w 727"/>
                <a:gd name="T3" fmla="*/ 580 h 464"/>
                <a:gd name="T4" fmla="*/ 153 w 727"/>
                <a:gd name="T5" fmla="*/ 621 h 464"/>
                <a:gd name="T6" fmla="*/ 268 w 727"/>
                <a:gd name="T7" fmla="*/ 613 h 464"/>
                <a:gd name="T8" fmla="*/ 382 w 727"/>
                <a:gd name="T9" fmla="*/ 523 h 464"/>
                <a:gd name="T10" fmla="*/ 398 w 727"/>
                <a:gd name="T11" fmla="*/ 507 h 464"/>
                <a:gd name="T12" fmla="*/ 380 w 727"/>
                <a:gd name="T13" fmla="*/ 418 h 464"/>
                <a:gd name="T14" fmla="*/ 318 w 727"/>
                <a:gd name="T15" fmla="*/ 263 h 464"/>
                <a:gd name="T16" fmla="*/ 259 w 727"/>
                <a:gd name="T17" fmla="*/ 149 h 464"/>
                <a:gd name="T18" fmla="*/ 195 w 727"/>
                <a:gd name="T19" fmla="*/ 79 h 464"/>
                <a:gd name="T20" fmla="*/ 96 w 727"/>
                <a:gd name="T21" fmla="*/ 14 h 464"/>
                <a:gd name="T22" fmla="*/ 63 w 727"/>
                <a:gd name="T23" fmla="*/ 14 h 464"/>
                <a:gd name="T24" fmla="*/ 63 w 727"/>
                <a:gd name="T25" fmla="*/ 132 h 464"/>
                <a:gd name="T26" fmla="*/ 49 w 727"/>
                <a:gd name="T27" fmla="*/ 271 h 464"/>
                <a:gd name="T28" fmla="*/ 29 w 727"/>
                <a:gd name="T29" fmla="*/ 385 h 464"/>
                <a:gd name="T30" fmla="*/ 7 w 727"/>
                <a:gd name="T31" fmla="*/ 507 h 46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27"/>
                <a:gd name="T49" fmla="*/ 0 h 464"/>
                <a:gd name="T50" fmla="*/ 727 w 727"/>
                <a:gd name="T51" fmla="*/ 464 h 46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27" h="464">
                  <a:moveTo>
                    <a:pt x="11" y="374"/>
                  </a:moveTo>
                  <a:cubicBezTo>
                    <a:pt x="22" y="398"/>
                    <a:pt x="74" y="414"/>
                    <a:pt x="118" y="428"/>
                  </a:cubicBezTo>
                  <a:cubicBezTo>
                    <a:pt x="162" y="442"/>
                    <a:pt x="213" y="454"/>
                    <a:pt x="274" y="458"/>
                  </a:cubicBezTo>
                  <a:cubicBezTo>
                    <a:pt x="335" y="462"/>
                    <a:pt x="415" y="464"/>
                    <a:pt x="484" y="452"/>
                  </a:cubicBezTo>
                  <a:cubicBezTo>
                    <a:pt x="553" y="440"/>
                    <a:pt x="649" y="399"/>
                    <a:pt x="688" y="386"/>
                  </a:cubicBezTo>
                  <a:cubicBezTo>
                    <a:pt x="727" y="373"/>
                    <a:pt x="719" y="387"/>
                    <a:pt x="718" y="374"/>
                  </a:cubicBezTo>
                  <a:cubicBezTo>
                    <a:pt x="717" y="361"/>
                    <a:pt x="706" y="338"/>
                    <a:pt x="682" y="308"/>
                  </a:cubicBezTo>
                  <a:cubicBezTo>
                    <a:pt x="658" y="278"/>
                    <a:pt x="610" y="227"/>
                    <a:pt x="574" y="194"/>
                  </a:cubicBezTo>
                  <a:cubicBezTo>
                    <a:pt x="538" y="161"/>
                    <a:pt x="503" y="132"/>
                    <a:pt x="466" y="110"/>
                  </a:cubicBezTo>
                  <a:cubicBezTo>
                    <a:pt x="429" y="88"/>
                    <a:pt x="399" y="75"/>
                    <a:pt x="350" y="59"/>
                  </a:cubicBezTo>
                  <a:cubicBezTo>
                    <a:pt x="301" y="43"/>
                    <a:pt x="212" y="22"/>
                    <a:pt x="172" y="14"/>
                  </a:cubicBezTo>
                  <a:cubicBezTo>
                    <a:pt x="132" y="6"/>
                    <a:pt x="122" y="0"/>
                    <a:pt x="112" y="14"/>
                  </a:cubicBezTo>
                  <a:cubicBezTo>
                    <a:pt x="102" y="28"/>
                    <a:pt x="116" y="67"/>
                    <a:pt x="112" y="98"/>
                  </a:cubicBezTo>
                  <a:cubicBezTo>
                    <a:pt x="108" y="129"/>
                    <a:pt x="98" y="169"/>
                    <a:pt x="88" y="200"/>
                  </a:cubicBezTo>
                  <a:cubicBezTo>
                    <a:pt x="78" y="231"/>
                    <a:pt x="65" y="255"/>
                    <a:pt x="52" y="284"/>
                  </a:cubicBezTo>
                  <a:cubicBezTo>
                    <a:pt x="39" y="313"/>
                    <a:pt x="0" y="350"/>
                    <a:pt x="11" y="374"/>
                  </a:cubicBezTo>
                  <a:close/>
                </a:path>
              </a:pathLst>
            </a:custGeom>
            <a:pattFill prst="lgConfetti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1223" name="Freeform 39" descr="Confeti grande"/>
            <p:cNvSpPr>
              <a:spLocks/>
            </p:cNvSpPr>
            <p:nvPr/>
          </p:nvSpPr>
          <p:spPr bwMode="auto">
            <a:xfrm>
              <a:off x="1106" y="2237"/>
              <a:ext cx="671" cy="592"/>
            </a:xfrm>
            <a:custGeom>
              <a:avLst/>
              <a:gdLst>
                <a:gd name="T0" fmla="*/ 8 w 716"/>
                <a:gd name="T1" fmla="*/ 723 h 572"/>
                <a:gd name="T2" fmla="*/ 7 w 716"/>
                <a:gd name="T3" fmla="*/ 575 h 572"/>
                <a:gd name="T4" fmla="*/ 18 w 716"/>
                <a:gd name="T5" fmla="*/ 465 h 572"/>
                <a:gd name="T6" fmla="*/ 54 w 716"/>
                <a:gd name="T7" fmla="*/ 297 h 572"/>
                <a:gd name="T8" fmla="*/ 111 w 716"/>
                <a:gd name="T9" fmla="*/ 150 h 572"/>
                <a:gd name="T10" fmla="*/ 171 w 716"/>
                <a:gd name="T11" fmla="*/ 51 h 572"/>
                <a:gd name="T12" fmla="*/ 225 w 716"/>
                <a:gd name="T13" fmla="*/ 2 h 572"/>
                <a:gd name="T14" fmla="*/ 241 w 716"/>
                <a:gd name="T15" fmla="*/ 71 h 572"/>
                <a:gd name="T16" fmla="*/ 261 w 716"/>
                <a:gd name="T17" fmla="*/ 157 h 572"/>
                <a:gd name="T18" fmla="*/ 306 w 716"/>
                <a:gd name="T19" fmla="*/ 272 h 572"/>
                <a:gd name="T20" fmla="*/ 349 w 716"/>
                <a:gd name="T21" fmla="*/ 347 h 572"/>
                <a:gd name="T22" fmla="*/ 393 w 716"/>
                <a:gd name="T23" fmla="*/ 420 h 572"/>
                <a:gd name="T24" fmla="*/ 394 w 716"/>
                <a:gd name="T25" fmla="*/ 445 h 572"/>
                <a:gd name="T26" fmla="*/ 359 w 716"/>
                <a:gd name="T27" fmla="*/ 525 h 572"/>
                <a:gd name="T28" fmla="*/ 291 w 716"/>
                <a:gd name="T29" fmla="*/ 648 h 572"/>
                <a:gd name="T30" fmla="*/ 242 w 716"/>
                <a:gd name="T31" fmla="*/ 714 h 572"/>
                <a:gd name="T32" fmla="*/ 154 w 716"/>
                <a:gd name="T33" fmla="*/ 770 h 572"/>
                <a:gd name="T34" fmla="*/ 62 w 716"/>
                <a:gd name="T35" fmla="*/ 767 h 572"/>
                <a:gd name="T36" fmla="*/ 8 w 716"/>
                <a:gd name="T37" fmla="*/ 723 h 57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16"/>
                <a:gd name="T58" fmla="*/ 0 h 572"/>
                <a:gd name="T59" fmla="*/ 716 w 716"/>
                <a:gd name="T60" fmla="*/ 572 h 57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16" h="572">
                  <a:moveTo>
                    <a:pt x="17" y="530"/>
                  </a:moveTo>
                  <a:cubicBezTo>
                    <a:pt x="0" y="506"/>
                    <a:pt x="9" y="453"/>
                    <a:pt x="11" y="422"/>
                  </a:cubicBezTo>
                  <a:cubicBezTo>
                    <a:pt x="13" y="391"/>
                    <a:pt x="18" y="375"/>
                    <a:pt x="32" y="341"/>
                  </a:cubicBezTo>
                  <a:cubicBezTo>
                    <a:pt x="46" y="307"/>
                    <a:pt x="69" y="256"/>
                    <a:pt x="97" y="218"/>
                  </a:cubicBezTo>
                  <a:cubicBezTo>
                    <a:pt x="125" y="180"/>
                    <a:pt x="164" y="140"/>
                    <a:pt x="199" y="110"/>
                  </a:cubicBezTo>
                  <a:cubicBezTo>
                    <a:pt x="234" y="80"/>
                    <a:pt x="273" y="56"/>
                    <a:pt x="307" y="38"/>
                  </a:cubicBezTo>
                  <a:cubicBezTo>
                    <a:pt x="341" y="20"/>
                    <a:pt x="382" y="0"/>
                    <a:pt x="403" y="2"/>
                  </a:cubicBezTo>
                  <a:cubicBezTo>
                    <a:pt x="424" y="4"/>
                    <a:pt x="420" y="34"/>
                    <a:pt x="431" y="53"/>
                  </a:cubicBezTo>
                  <a:cubicBezTo>
                    <a:pt x="442" y="72"/>
                    <a:pt x="450" y="92"/>
                    <a:pt x="469" y="116"/>
                  </a:cubicBezTo>
                  <a:cubicBezTo>
                    <a:pt x="488" y="140"/>
                    <a:pt x="521" y="177"/>
                    <a:pt x="547" y="200"/>
                  </a:cubicBezTo>
                  <a:cubicBezTo>
                    <a:pt x="573" y="223"/>
                    <a:pt x="599" y="236"/>
                    <a:pt x="625" y="254"/>
                  </a:cubicBezTo>
                  <a:cubicBezTo>
                    <a:pt x="651" y="272"/>
                    <a:pt x="690" y="296"/>
                    <a:pt x="703" y="308"/>
                  </a:cubicBezTo>
                  <a:cubicBezTo>
                    <a:pt x="716" y="320"/>
                    <a:pt x="714" y="313"/>
                    <a:pt x="704" y="326"/>
                  </a:cubicBezTo>
                  <a:cubicBezTo>
                    <a:pt x="694" y="339"/>
                    <a:pt x="673" y="361"/>
                    <a:pt x="643" y="386"/>
                  </a:cubicBezTo>
                  <a:cubicBezTo>
                    <a:pt x="613" y="411"/>
                    <a:pt x="558" y="453"/>
                    <a:pt x="523" y="476"/>
                  </a:cubicBezTo>
                  <a:cubicBezTo>
                    <a:pt x="488" y="499"/>
                    <a:pt x="474" y="509"/>
                    <a:pt x="433" y="524"/>
                  </a:cubicBezTo>
                  <a:cubicBezTo>
                    <a:pt x="392" y="539"/>
                    <a:pt x="329" y="560"/>
                    <a:pt x="275" y="566"/>
                  </a:cubicBezTo>
                  <a:cubicBezTo>
                    <a:pt x="221" y="572"/>
                    <a:pt x="153" y="569"/>
                    <a:pt x="110" y="563"/>
                  </a:cubicBezTo>
                  <a:cubicBezTo>
                    <a:pt x="67" y="557"/>
                    <a:pt x="34" y="554"/>
                    <a:pt x="17" y="530"/>
                  </a:cubicBezTo>
                  <a:close/>
                </a:path>
              </a:pathLst>
            </a:custGeom>
            <a:pattFill prst="lgConfetti">
              <a:fgClr>
                <a:srgbClr val="0000FF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51224" name="Freeform 40" descr="Confeti grande"/>
            <p:cNvSpPr>
              <a:spLocks/>
            </p:cNvSpPr>
            <p:nvPr/>
          </p:nvSpPr>
          <p:spPr bwMode="auto">
            <a:xfrm>
              <a:off x="1450" y="1629"/>
              <a:ext cx="448" cy="617"/>
            </a:xfrm>
            <a:custGeom>
              <a:avLst/>
              <a:gdLst>
                <a:gd name="T0" fmla="*/ 31 w 448"/>
                <a:gd name="T1" fmla="*/ 592 h 617"/>
                <a:gd name="T2" fmla="*/ 2 w 448"/>
                <a:gd name="T3" fmla="*/ 426 h 617"/>
                <a:gd name="T4" fmla="*/ 21 w 448"/>
                <a:gd name="T5" fmla="*/ 275 h 617"/>
                <a:gd name="T6" fmla="*/ 93 w 448"/>
                <a:gd name="T7" fmla="*/ 120 h 617"/>
                <a:gd name="T8" fmla="*/ 189 w 448"/>
                <a:gd name="T9" fmla="*/ 14 h 617"/>
                <a:gd name="T10" fmla="*/ 212 w 448"/>
                <a:gd name="T11" fmla="*/ 33 h 617"/>
                <a:gd name="T12" fmla="*/ 245 w 448"/>
                <a:gd name="T13" fmla="*/ 66 h 617"/>
                <a:gd name="T14" fmla="*/ 323 w 448"/>
                <a:gd name="T15" fmla="*/ 165 h 617"/>
                <a:gd name="T16" fmla="*/ 404 w 448"/>
                <a:gd name="T17" fmla="*/ 315 h 617"/>
                <a:gd name="T18" fmla="*/ 440 w 448"/>
                <a:gd name="T19" fmla="*/ 456 h 617"/>
                <a:gd name="T20" fmla="*/ 437 w 448"/>
                <a:gd name="T21" fmla="*/ 537 h 617"/>
                <a:gd name="T22" fmla="*/ 375 w 448"/>
                <a:gd name="T23" fmla="*/ 536 h 617"/>
                <a:gd name="T24" fmla="*/ 254 w 448"/>
                <a:gd name="T25" fmla="*/ 542 h 617"/>
                <a:gd name="T26" fmla="*/ 96 w 448"/>
                <a:gd name="T27" fmla="*/ 577 h 617"/>
                <a:gd name="T28" fmla="*/ 31 w 448"/>
                <a:gd name="T29" fmla="*/ 592 h 6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8"/>
                <a:gd name="T46" fmla="*/ 0 h 617"/>
                <a:gd name="T47" fmla="*/ 448 w 448"/>
                <a:gd name="T48" fmla="*/ 617 h 6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8" h="617">
                  <a:moveTo>
                    <a:pt x="31" y="592"/>
                  </a:moveTo>
                  <a:cubicBezTo>
                    <a:pt x="15" y="567"/>
                    <a:pt x="4" y="479"/>
                    <a:pt x="2" y="426"/>
                  </a:cubicBezTo>
                  <a:cubicBezTo>
                    <a:pt x="0" y="373"/>
                    <a:pt x="6" y="326"/>
                    <a:pt x="21" y="275"/>
                  </a:cubicBezTo>
                  <a:cubicBezTo>
                    <a:pt x="36" y="224"/>
                    <a:pt x="65" y="164"/>
                    <a:pt x="93" y="120"/>
                  </a:cubicBezTo>
                  <a:cubicBezTo>
                    <a:pt x="122" y="77"/>
                    <a:pt x="169" y="29"/>
                    <a:pt x="189" y="14"/>
                  </a:cubicBezTo>
                  <a:cubicBezTo>
                    <a:pt x="209" y="0"/>
                    <a:pt x="203" y="24"/>
                    <a:pt x="212" y="33"/>
                  </a:cubicBezTo>
                  <a:cubicBezTo>
                    <a:pt x="221" y="42"/>
                    <a:pt x="226" y="44"/>
                    <a:pt x="245" y="66"/>
                  </a:cubicBezTo>
                  <a:cubicBezTo>
                    <a:pt x="264" y="88"/>
                    <a:pt x="297" y="124"/>
                    <a:pt x="323" y="165"/>
                  </a:cubicBezTo>
                  <a:cubicBezTo>
                    <a:pt x="349" y="206"/>
                    <a:pt x="384" y="267"/>
                    <a:pt x="404" y="315"/>
                  </a:cubicBezTo>
                  <a:cubicBezTo>
                    <a:pt x="424" y="363"/>
                    <a:pt x="434" y="419"/>
                    <a:pt x="440" y="456"/>
                  </a:cubicBezTo>
                  <a:cubicBezTo>
                    <a:pt x="446" y="493"/>
                    <a:pt x="448" y="524"/>
                    <a:pt x="437" y="537"/>
                  </a:cubicBezTo>
                  <a:cubicBezTo>
                    <a:pt x="426" y="550"/>
                    <a:pt x="405" y="535"/>
                    <a:pt x="375" y="536"/>
                  </a:cubicBezTo>
                  <a:cubicBezTo>
                    <a:pt x="345" y="537"/>
                    <a:pt x="300" y="536"/>
                    <a:pt x="254" y="542"/>
                  </a:cubicBezTo>
                  <a:cubicBezTo>
                    <a:pt x="208" y="549"/>
                    <a:pt x="134" y="568"/>
                    <a:pt x="96" y="577"/>
                  </a:cubicBezTo>
                  <a:cubicBezTo>
                    <a:pt x="59" y="585"/>
                    <a:pt x="48" y="617"/>
                    <a:pt x="31" y="592"/>
                  </a:cubicBezTo>
                  <a:close/>
                </a:path>
              </a:pathLst>
            </a:custGeom>
            <a:pattFill prst="lgConfetti">
              <a:fgClr>
                <a:srgbClr val="0000FF"/>
              </a:fgClr>
              <a:bgClr>
                <a:srgbClr val="FFFFFF"/>
              </a:bgClr>
            </a:pattFill>
            <a:ln w="31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51225" name="Oval 41"/>
            <p:cNvSpPr>
              <a:spLocks noChangeArrowheads="1"/>
            </p:cNvSpPr>
            <p:nvPr/>
          </p:nvSpPr>
          <p:spPr bwMode="auto">
            <a:xfrm>
              <a:off x="657" y="1525"/>
              <a:ext cx="1238" cy="130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CO" sz="1800"/>
            </a:p>
          </p:txBody>
        </p:sp>
        <p:sp>
          <p:nvSpPr>
            <p:cNvPr id="51226" name="Oval 42"/>
            <p:cNvSpPr>
              <a:spLocks noChangeArrowheads="1"/>
            </p:cNvSpPr>
            <p:nvPr/>
          </p:nvSpPr>
          <p:spPr bwMode="auto">
            <a:xfrm>
              <a:off x="1452" y="1462"/>
              <a:ext cx="1321" cy="1177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CO" sz="1800"/>
            </a:p>
          </p:txBody>
        </p:sp>
        <p:sp>
          <p:nvSpPr>
            <p:cNvPr id="51227" name="Oval 43"/>
            <p:cNvSpPr>
              <a:spLocks noChangeArrowheads="1"/>
            </p:cNvSpPr>
            <p:nvPr/>
          </p:nvSpPr>
          <p:spPr bwMode="auto">
            <a:xfrm>
              <a:off x="1117" y="2169"/>
              <a:ext cx="1381" cy="1117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CO" sz="1800"/>
            </a:p>
          </p:txBody>
        </p:sp>
        <p:sp>
          <p:nvSpPr>
            <p:cNvPr id="51228" name="Text Box 44"/>
            <p:cNvSpPr txBox="1">
              <a:spLocks noChangeArrowheads="1"/>
            </p:cNvSpPr>
            <p:nvPr/>
          </p:nvSpPr>
          <p:spPr bwMode="auto">
            <a:xfrm>
              <a:off x="476" y="1457"/>
              <a:ext cx="374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 b="1"/>
                <a:t>A</a:t>
              </a:r>
              <a:endParaRPr lang="es-ES" altLang="es-CO"/>
            </a:p>
          </p:txBody>
        </p:sp>
        <p:sp>
          <p:nvSpPr>
            <p:cNvPr id="51229" name="Text Box 45"/>
            <p:cNvSpPr txBox="1">
              <a:spLocks noChangeArrowheads="1"/>
            </p:cNvSpPr>
            <p:nvPr/>
          </p:nvSpPr>
          <p:spPr bwMode="auto">
            <a:xfrm>
              <a:off x="2517" y="1344"/>
              <a:ext cx="374" cy="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 b="1"/>
                <a:t>B</a:t>
              </a:r>
              <a:endParaRPr lang="es-ES" altLang="es-CO"/>
            </a:p>
          </p:txBody>
        </p:sp>
        <p:sp>
          <p:nvSpPr>
            <p:cNvPr id="51230" name="Text Box 46"/>
            <p:cNvSpPr txBox="1">
              <a:spLocks noChangeArrowheads="1"/>
            </p:cNvSpPr>
            <p:nvPr/>
          </p:nvSpPr>
          <p:spPr bwMode="auto">
            <a:xfrm>
              <a:off x="2381" y="2886"/>
              <a:ext cx="374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 b="1"/>
                <a:t>C</a:t>
              </a:r>
              <a:endParaRPr lang="es-ES" altLang="es-CO"/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5003800" y="2097088"/>
            <a:ext cx="3744913" cy="3168650"/>
            <a:chOff x="3152" y="1321"/>
            <a:chExt cx="2359" cy="1996"/>
          </a:xfrm>
        </p:grpSpPr>
        <p:sp>
          <p:nvSpPr>
            <p:cNvPr id="51210" name="Freeform 48"/>
            <p:cNvSpPr>
              <a:spLocks/>
            </p:cNvSpPr>
            <p:nvPr/>
          </p:nvSpPr>
          <p:spPr bwMode="auto">
            <a:xfrm>
              <a:off x="3758" y="1579"/>
              <a:ext cx="609" cy="591"/>
            </a:xfrm>
            <a:custGeom>
              <a:avLst/>
              <a:gdLst>
                <a:gd name="T0" fmla="*/ 27 w 609"/>
                <a:gd name="T1" fmla="*/ 589 h 591"/>
                <a:gd name="T2" fmla="*/ 182 w 609"/>
                <a:gd name="T3" fmla="*/ 524 h 591"/>
                <a:gd name="T4" fmla="*/ 313 w 609"/>
                <a:gd name="T5" fmla="*/ 460 h 591"/>
                <a:gd name="T6" fmla="*/ 459 w 609"/>
                <a:gd name="T7" fmla="*/ 396 h 591"/>
                <a:gd name="T8" fmla="*/ 584 w 609"/>
                <a:gd name="T9" fmla="*/ 329 h 591"/>
                <a:gd name="T10" fmla="*/ 595 w 609"/>
                <a:gd name="T11" fmla="*/ 307 h 591"/>
                <a:gd name="T12" fmla="*/ 500 w 609"/>
                <a:gd name="T13" fmla="*/ 253 h 591"/>
                <a:gd name="T14" fmla="*/ 389 w 609"/>
                <a:gd name="T15" fmla="*/ 191 h 591"/>
                <a:gd name="T16" fmla="*/ 296 w 609"/>
                <a:gd name="T17" fmla="*/ 143 h 591"/>
                <a:gd name="T18" fmla="*/ 242 w 609"/>
                <a:gd name="T19" fmla="*/ 101 h 591"/>
                <a:gd name="T20" fmla="*/ 155 w 609"/>
                <a:gd name="T21" fmla="*/ 59 h 591"/>
                <a:gd name="T22" fmla="*/ 98 w 609"/>
                <a:gd name="T23" fmla="*/ 23 h 591"/>
                <a:gd name="T24" fmla="*/ 62 w 609"/>
                <a:gd name="T25" fmla="*/ 17 h 591"/>
                <a:gd name="T26" fmla="*/ 50 w 609"/>
                <a:gd name="T27" fmla="*/ 128 h 591"/>
                <a:gd name="T28" fmla="*/ 38 w 609"/>
                <a:gd name="T29" fmla="*/ 275 h 591"/>
                <a:gd name="T30" fmla="*/ 35 w 609"/>
                <a:gd name="T31" fmla="*/ 401 h 591"/>
                <a:gd name="T32" fmla="*/ 22 w 609"/>
                <a:gd name="T33" fmla="*/ 510 h 591"/>
                <a:gd name="T34" fmla="*/ 27 w 609"/>
                <a:gd name="T35" fmla="*/ 589 h 59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09"/>
                <a:gd name="T55" fmla="*/ 0 h 591"/>
                <a:gd name="T56" fmla="*/ 609 w 609"/>
                <a:gd name="T57" fmla="*/ 591 h 59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09" h="591">
                  <a:moveTo>
                    <a:pt x="27" y="589"/>
                  </a:moveTo>
                  <a:cubicBezTo>
                    <a:pt x="54" y="591"/>
                    <a:pt x="135" y="546"/>
                    <a:pt x="182" y="524"/>
                  </a:cubicBezTo>
                  <a:cubicBezTo>
                    <a:pt x="230" y="503"/>
                    <a:pt x="267" y="482"/>
                    <a:pt x="313" y="460"/>
                  </a:cubicBezTo>
                  <a:cubicBezTo>
                    <a:pt x="359" y="439"/>
                    <a:pt x="414" y="418"/>
                    <a:pt x="459" y="396"/>
                  </a:cubicBezTo>
                  <a:cubicBezTo>
                    <a:pt x="504" y="374"/>
                    <a:pt x="561" y="344"/>
                    <a:pt x="584" y="329"/>
                  </a:cubicBezTo>
                  <a:cubicBezTo>
                    <a:pt x="607" y="314"/>
                    <a:pt x="609" y="320"/>
                    <a:pt x="595" y="307"/>
                  </a:cubicBezTo>
                  <a:cubicBezTo>
                    <a:pt x="581" y="294"/>
                    <a:pt x="534" y="272"/>
                    <a:pt x="500" y="253"/>
                  </a:cubicBezTo>
                  <a:cubicBezTo>
                    <a:pt x="466" y="234"/>
                    <a:pt x="423" y="209"/>
                    <a:pt x="389" y="191"/>
                  </a:cubicBezTo>
                  <a:cubicBezTo>
                    <a:pt x="355" y="173"/>
                    <a:pt x="320" y="158"/>
                    <a:pt x="296" y="143"/>
                  </a:cubicBezTo>
                  <a:cubicBezTo>
                    <a:pt x="272" y="128"/>
                    <a:pt x="265" y="115"/>
                    <a:pt x="242" y="101"/>
                  </a:cubicBezTo>
                  <a:cubicBezTo>
                    <a:pt x="219" y="87"/>
                    <a:pt x="179" y="72"/>
                    <a:pt x="155" y="59"/>
                  </a:cubicBezTo>
                  <a:cubicBezTo>
                    <a:pt x="131" y="46"/>
                    <a:pt x="113" y="30"/>
                    <a:pt x="98" y="23"/>
                  </a:cubicBezTo>
                  <a:cubicBezTo>
                    <a:pt x="83" y="16"/>
                    <a:pt x="70" y="0"/>
                    <a:pt x="62" y="17"/>
                  </a:cubicBezTo>
                  <a:cubicBezTo>
                    <a:pt x="54" y="34"/>
                    <a:pt x="54" y="85"/>
                    <a:pt x="50" y="128"/>
                  </a:cubicBezTo>
                  <a:cubicBezTo>
                    <a:pt x="46" y="171"/>
                    <a:pt x="40" y="230"/>
                    <a:pt x="38" y="275"/>
                  </a:cubicBezTo>
                  <a:cubicBezTo>
                    <a:pt x="36" y="320"/>
                    <a:pt x="38" y="362"/>
                    <a:pt x="35" y="401"/>
                  </a:cubicBezTo>
                  <a:cubicBezTo>
                    <a:pt x="32" y="440"/>
                    <a:pt x="23" y="479"/>
                    <a:pt x="22" y="510"/>
                  </a:cubicBezTo>
                  <a:cubicBezTo>
                    <a:pt x="21" y="541"/>
                    <a:pt x="0" y="586"/>
                    <a:pt x="27" y="589"/>
                  </a:cubicBezTo>
                  <a:close/>
                </a:path>
              </a:pathLst>
            </a:custGeom>
            <a:solidFill>
              <a:srgbClr val="FFFF00"/>
            </a:solidFill>
            <a:ln w="31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51211" name="Freeform 49"/>
            <p:cNvSpPr>
              <a:spLocks/>
            </p:cNvSpPr>
            <p:nvPr/>
          </p:nvSpPr>
          <p:spPr bwMode="auto">
            <a:xfrm>
              <a:off x="4389" y="1584"/>
              <a:ext cx="641" cy="690"/>
            </a:xfrm>
            <a:custGeom>
              <a:avLst/>
              <a:gdLst>
                <a:gd name="T0" fmla="*/ 0 w 737"/>
                <a:gd name="T1" fmla="*/ 1255 h 580"/>
                <a:gd name="T2" fmla="*/ 50 w 737"/>
                <a:gd name="T3" fmla="*/ 940 h 580"/>
                <a:gd name="T4" fmla="*/ 103 w 737"/>
                <a:gd name="T5" fmla="*/ 611 h 580"/>
                <a:gd name="T6" fmla="*/ 138 w 737"/>
                <a:gd name="T7" fmla="*/ 399 h 580"/>
                <a:gd name="T8" fmla="*/ 179 w 737"/>
                <a:gd name="T9" fmla="*/ 180 h 580"/>
                <a:gd name="T10" fmla="*/ 204 w 737"/>
                <a:gd name="T11" fmla="*/ 24 h 580"/>
                <a:gd name="T12" fmla="*/ 204 w 737"/>
                <a:gd name="T13" fmla="*/ 338 h 580"/>
                <a:gd name="T14" fmla="*/ 204 w 737"/>
                <a:gd name="T15" fmla="*/ 853 h 580"/>
                <a:gd name="T16" fmla="*/ 204 w 737"/>
                <a:gd name="T17" fmla="*/ 1543 h 580"/>
                <a:gd name="T18" fmla="*/ 204 w 737"/>
                <a:gd name="T19" fmla="*/ 2289 h 580"/>
                <a:gd name="T20" fmla="*/ 206 w 737"/>
                <a:gd name="T21" fmla="*/ 2716 h 580"/>
                <a:gd name="T22" fmla="*/ 184 w 737"/>
                <a:gd name="T23" fmla="*/ 2599 h 580"/>
                <a:gd name="T24" fmla="*/ 134 w 737"/>
                <a:gd name="T25" fmla="*/ 2228 h 580"/>
                <a:gd name="T26" fmla="*/ 99 w 737"/>
                <a:gd name="T27" fmla="*/ 1997 h 580"/>
                <a:gd name="T28" fmla="*/ 63 w 737"/>
                <a:gd name="T29" fmla="*/ 1739 h 580"/>
                <a:gd name="T30" fmla="*/ 28 w 737"/>
                <a:gd name="T31" fmla="*/ 1482 h 580"/>
                <a:gd name="T32" fmla="*/ 0 w 737"/>
                <a:gd name="T33" fmla="*/ 1255 h 5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37"/>
                <a:gd name="T52" fmla="*/ 0 h 580"/>
                <a:gd name="T53" fmla="*/ 737 w 737"/>
                <a:gd name="T54" fmla="*/ 580 h 5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37" h="580">
                  <a:moveTo>
                    <a:pt x="0" y="263"/>
                  </a:moveTo>
                  <a:cubicBezTo>
                    <a:pt x="12" y="244"/>
                    <a:pt x="114" y="219"/>
                    <a:pt x="174" y="197"/>
                  </a:cubicBezTo>
                  <a:cubicBezTo>
                    <a:pt x="234" y="175"/>
                    <a:pt x="309" y="147"/>
                    <a:pt x="361" y="128"/>
                  </a:cubicBezTo>
                  <a:cubicBezTo>
                    <a:pt x="413" y="109"/>
                    <a:pt x="441" y="98"/>
                    <a:pt x="486" y="83"/>
                  </a:cubicBezTo>
                  <a:cubicBezTo>
                    <a:pt x="531" y="68"/>
                    <a:pt x="593" y="51"/>
                    <a:pt x="631" y="38"/>
                  </a:cubicBezTo>
                  <a:cubicBezTo>
                    <a:pt x="669" y="25"/>
                    <a:pt x="700" y="0"/>
                    <a:pt x="714" y="5"/>
                  </a:cubicBezTo>
                  <a:cubicBezTo>
                    <a:pt x="728" y="10"/>
                    <a:pt x="713" y="42"/>
                    <a:pt x="714" y="71"/>
                  </a:cubicBezTo>
                  <a:cubicBezTo>
                    <a:pt x="715" y="100"/>
                    <a:pt x="719" y="137"/>
                    <a:pt x="720" y="179"/>
                  </a:cubicBezTo>
                  <a:cubicBezTo>
                    <a:pt x="721" y="221"/>
                    <a:pt x="722" y="273"/>
                    <a:pt x="721" y="323"/>
                  </a:cubicBezTo>
                  <a:cubicBezTo>
                    <a:pt x="720" y="373"/>
                    <a:pt x="713" y="438"/>
                    <a:pt x="714" y="479"/>
                  </a:cubicBezTo>
                  <a:cubicBezTo>
                    <a:pt x="715" y="520"/>
                    <a:pt x="737" y="558"/>
                    <a:pt x="726" y="569"/>
                  </a:cubicBezTo>
                  <a:cubicBezTo>
                    <a:pt x="715" y="580"/>
                    <a:pt x="691" y="562"/>
                    <a:pt x="648" y="545"/>
                  </a:cubicBezTo>
                  <a:cubicBezTo>
                    <a:pt x="605" y="528"/>
                    <a:pt x="518" y="488"/>
                    <a:pt x="468" y="467"/>
                  </a:cubicBezTo>
                  <a:cubicBezTo>
                    <a:pt x="418" y="446"/>
                    <a:pt x="389" y="436"/>
                    <a:pt x="348" y="419"/>
                  </a:cubicBezTo>
                  <a:cubicBezTo>
                    <a:pt x="307" y="402"/>
                    <a:pt x="263" y="383"/>
                    <a:pt x="222" y="365"/>
                  </a:cubicBezTo>
                  <a:cubicBezTo>
                    <a:pt x="181" y="347"/>
                    <a:pt x="137" y="328"/>
                    <a:pt x="100" y="311"/>
                  </a:cubicBezTo>
                  <a:cubicBezTo>
                    <a:pt x="63" y="294"/>
                    <a:pt x="21" y="273"/>
                    <a:pt x="0" y="263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1212" name="Freeform 50"/>
            <p:cNvSpPr>
              <a:spLocks/>
            </p:cNvSpPr>
            <p:nvPr/>
          </p:nvSpPr>
          <p:spPr bwMode="auto">
            <a:xfrm>
              <a:off x="5001" y="2260"/>
              <a:ext cx="496" cy="482"/>
            </a:xfrm>
            <a:custGeom>
              <a:avLst/>
              <a:gdLst>
                <a:gd name="T0" fmla="*/ 14 w 496"/>
                <a:gd name="T1" fmla="*/ 0 h 482"/>
                <a:gd name="T2" fmla="*/ 13 w 496"/>
                <a:gd name="T3" fmla="*/ 193 h 482"/>
                <a:gd name="T4" fmla="*/ 13 w 496"/>
                <a:gd name="T5" fmla="*/ 337 h 482"/>
                <a:gd name="T6" fmla="*/ 19 w 496"/>
                <a:gd name="T7" fmla="*/ 464 h 482"/>
                <a:gd name="T8" fmla="*/ 76 w 496"/>
                <a:gd name="T9" fmla="*/ 443 h 482"/>
                <a:gd name="T10" fmla="*/ 198 w 496"/>
                <a:gd name="T11" fmla="*/ 399 h 482"/>
                <a:gd name="T12" fmla="*/ 322 w 496"/>
                <a:gd name="T13" fmla="*/ 344 h 482"/>
                <a:gd name="T14" fmla="*/ 459 w 496"/>
                <a:gd name="T15" fmla="*/ 296 h 482"/>
                <a:gd name="T16" fmla="*/ 493 w 496"/>
                <a:gd name="T17" fmla="*/ 278 h 482"/>
                <a:gd name="T18" fmla="*/ 442 w 496"/>
                <a:gd name="T19" fmla="*/ 239 h 482"/>
                <a:gd name="T20" fmla="*/ 316 w 496"/>
                <a:gd name="T21" fmla="*/ 170 h 482"/>
                <a:gd name="T22" fmla="*/ 214 w 496"/>
                <a:gd name="T23" fmla="*/ 113 h 482"/>
                <a:gd name="T24" fmla="*/ 97 w 496"/>
                <a:gd name="T25" fmla="*/ 44 h 482"/>
                <a:gd name="T26" fmla="*/ 14 w 496"/>
                <a:gd name="T27" fmla="*/ 7 h 482"/>
                <a:gd name="T28" fmla="*/ 14 w 496"/>
                <a:gd name="T29" fmla="*/ 0 h 48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96"/>
                <a:gd name="T46" fmla="*/ 0 h 482"/>
                <a:gd name="T47" fmla="*/ 496 w 496"/>
                <a:gd name="T48" fmla="*/ 482 h 48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96" h="482">
                  <a:moveTo>
                    <a:pt x="14" y="0"/>
                  </a:moveTo>
                  <a:cubicBezTo>
                    <a:pt x="9" y="31"/>
                    <a:pt x="13" y="137"/>
                    <a:pt x="13" y="193"/>
                  </a:cubicBezTo>
                  <a:cubicBezTo>
                    <a:pt x="13" y="249"/>
                    <a:pt x="12" y="292"/>
                    <a:pt x="13" y="337"/>
                  </a:cubicBezTo>
                  <a:cubicBezTo>
                    <a:pt x="14" y="382"/>
                    <a:pt x="9" y="446"/>
                    <a:pt x="19" y="464"/>
                  </a:cubicBezTo>
                  <a:cubicBezTo>
                    <a:pt x="29" y="482"/>
                    <a:pt x="46" y="454"/>
                    <a:pt x="76" y="443"/>
                  </a:cubicBezTo>
                  <a:cubicBezTo>
                    <a:pt x="106" y="432"/>
                    <a:pt x="157" y="416"/>
                    <a:pt x="198" y="399"/>
                  </a:cubicBezTo>
                  <a:cubicBezTo>
                    <a:pt x="239" y="382"/>
                    <a:pt x="279" y="361"/>
                    <a:pt x="322" y="344"/>
                  </a:cubicBezTo>
                  <a:cubicBezTo>
                    <a:pt x="365" y="327"/>
                    <a:pt x="430" y="307"/>
                    <a:pt x="459" y="296"/>
                  </a:cubicBezTo>
                  <a:cubicBezTo>
                    <a:pt x="488" y="285"/>
                    <a:pt x="496" y="287"/>
                    <a:pt x="493" y="278"/>
                  </a:cubicBezTo>
                  <a:cubicBezTo>
                    <a:pt x="490" y="269"/>
                    <a:pt x="471" y="257"/>
                    <a:pt x="442" y="239"/>
                  </a:cubicBezTo>
                  <a:cubicBezTo>
                    <a:pt x="413" y="221"/>
                    <a:pt x="354" y="191"/>
                    <a:pt x="316" y="170"/>
                  </a:cubicBezTo>
                  <a:cubicBezTo>
                    <a:pt x="278" y="149"/>
                    <a:pt x="250" y="134"/>
                    <a:pt x="214" y="113"/>
                  </a:cubicBezTo>
                  <a:cubicBezTo>
                    <a:pt x="178" y="92"/>
                    <a:pt x="130" y="62"/>
                    <a:pt x="97" y="44"/>
                  </a:cubicBezTo>
                  <a:cubicBezTo>
                    <a:pt x="64" y="26"/>
                    <a:pt x="28" y="14"/>
                    <a:pt x="14" y="7"/>
                  </a:cubicBezTo>
                  <a:cubicBezTo>
                    <a:pt x="0" y="0"/>
                    <a:pt x="14" y="1"/>
                    <a:pt x="14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1213" name="Freeform 51"/>
            <p:cNvSpPr>
              <a:spLocks/>
            </p:cNvSpPr>
            <p:nvPr/>
          </p:nvSpPr>
          <p:spPr bwMode="auto">
            <a:xfrm>
              <a:off x="4413" y="2739"/>
              <a:ext cx="607" cy="532"/>
            </a:xfrm>
            <a:custGeom>
              <a:avLst/>
              <a:gdLst>
                <a:gd name="T0" fmla="*/ 6 w 698"/>
                <a:gd name="T1" fmla="*/ 951 h 447"/>
                <a:gd name="T2" fmla="*/ 51 w 698"/>
                <a:gd name="T3" fmla="*/ 690 h 447"/>
                <a:gd name="T4" fmla="*/ 110 w 698"/>
                <a:gd name="T5" fmla="*/ 419 h 447"/>
                <a:gd name="T6" fmla="*/ 149 w 698"/>
                <a:gd name="T7" fmla="*/ 230 h 447"/>
                <a:gd name="T8" fmla="*/ 180 w 698"/>
                <a:gd name="T9" fmla="*/ 87 h 447"/>
                <a:gd name="T10" fmla="*/ 195 w 698"/>
                <a:gd name="T11" fmla="*/ 29 h 447"/>
                <a:gd name="T12" fmla="*/ 195 w 698"/>
                <a:gd name="T13" fmla="*/ 255 h 447"/>
                <a:gd name="T14" fmla="*/ 195 w 698"/>
                <a:gd name="T15" fmla="*/ 780 h 447"/>
                <a:gd name="T16" fmla="*/ 195 w 698"/>
                <a:gd name="T17" fmla="*/ 1354 h 447"/>
                <a:gd name="T18" fmla="*/ 195 w 698"/>
                <a:gd name="T19" fmla="*/ 2013 h 447"/>
                <a:gd name="T20" fmla="*/ 195 w 698"/>
                <a:gd name="T21" fmla="*/ 2122 h 447"/>
                <a:gd name="T22" fmla="*/ 177 w 698"/>
                <a:gd name="T23" fmla="*/ 2013 h 447"/>
                <a:gd name="T24" fmla="*/ 149 w 698"/>
                <a:gd name="T25" fmla="*/ 1838 h 447"/>
                <a:gd name="T26" fmla="*/ 113 w 698"/>
                <a:gd name="T27" fmla="*/ 1638 h 447"/>
                <a:gd name="T28" fmla="*/ 61 w 698"/>
                <a:gd name="T29" fmla="*/ 1319 h 447"/>
                <a:gd name="T30" fmla="*/ 37 w 698"/>
                <a:gd name="T31" fmla="*/ 1179 h 447"/>
                <a:gd name="T32" fmla="*/ 16 w 698"/>
                <a:gd name="T33" fmla="*/ 1034 h 447"/>
                <a:gd name="T34" fmla="*/ 6 w 698"/>
                <a:gd name="T35" fmla="*/ 951 h 4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8"/>
                <a:gd name="T55" fmla="*/ 0 h 447"/>
                <a:gd name="T56" fmla="*/ 698 w 698"/>
                <a:gd name="T57" fmla="*/ 447 h 4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8" h="447">
                  <a:moveTo>
                    <a:pt x="21" y="198"/>
                  </a:moveTo>
                  <a:cubicBezTo>
                    <a:pt x="42" y="186"/>
                    <a:pt x="122" y="162"/>
                    <a:pt x="183" y="144"/>
                  </a:cubicBezTo>
                  <a:cubicBezTo>
                    <a:pt x="244" y="126"/>
                    <a:pt x="331" y="103"/>
                    <a:pt x="388" y="87"/>
                  </a:cubicBezTo>
                  <a:cubicBezTo>
                    <a:pt x="445" y="71"/>
                    <a:pt x="484" y="59"/>
                    <a:pt x="525" y="48"/>
                  </a:cubicBezTo>
                  <a:cubicBezTo>
                    <a:pt x="566" y="37"/>
                    <a:pt x="606" y="25"/>
                    <a:pt x="633" y="18"/>
                  </a:cubicBezTo>
                  <a:cubicBezTo>
                    <a:pt x="660" y="11"/>
                    <a:pt x="678" y="0"/>
                    <a:pt x="687" y="6"/>
                  </a:cubicBezTo>
                  <a:cubicBezTo>
                    <a:pt x="696" y="12"/>
                    <a:pt x="687" y="28"/>
                    <a:pt x="687" y="54"/>
                  </a:cubicBezTo>
                  <a:cubicBezTo>
                    <a:pt x="687" y="80"/>
                    <a:pt x="687" y="124"/>
                    <a:pt x="687" y="162"/>
                  </a:cubicBezTo>
                  <a:cubicBezTo>
                    <a:pt x="687" y="200"/>
                    <a:pt x="687" y="239"/>
                    <a:pt x="687" y="282"/>
                  </a:cubicBezTo>
                  <a:cubicBezTo>
                    <a:pt x="687" y="325"/>
                    <a:pt x="687" y="393"/>
                    <a:pt x="687" y="420"/>
                  </a:cubicBezTo>
                  <a:cubicBezTo>
                    <a:pt x="687" y="447"/>
                    <a:pt x="698" y="444"/>
                    <a:pt x="687" y="444"/>
                  </a:cubicBezTo>
                  <a:cubicBezTo>
                    <a:pt x="676" y="444"/>
                    <a:pt x="648" y="430"/>
                    <a:pt x="621" y="420"/>
                  </a:cubicBezTo>
                  <a:cubicBezTo>
                    <a:pt x="594" y="410"/>
                    <a:pt x="562" y="397"/>
                    <a:pt x="525" y="384"/>
                  </a:cubicBezTo>
                  <a:cubicBezTo>
                    <a:pt x="488" y="371"/>
                    <a:pt x="451" y="360"/>
                    <a:pt x="399" y="342"/>
                  </a:cubicBezTo>
                  <a:cubicBezTo>
                    <a:pt x="347" y="324"/>
                    <a:pt x="258" y="292"/>
                    <a:pt x="213" y="276"/>
                  </a:cubicBezTo>
                  <a:cubicBezTo>
                    <a:pt x="168" y="260"/>
                    <a:pt x="155" y="256"/>
                    <a:pt x="129" y="246"/>
                  </a:cubicBezTo>
                  <a:cubicBezTo>
                    <a:pt x="103" y="236"/>
                    <a:pt x="76" y="223"/>
                    <a:pt x="57" y="216"/>
                  </a:cubicBezTo>
                  <a:cubicBezTo>
                    <a:pt x="38" y="209"/>
                    <a:pt x="0" y="210"/>
                    <a:pt x="21" y="19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1214" name="Freeform 52"/>
            <p:cNvSpPr>
              <a:spLocks/>
            </p:cNvSpPr>
            <p:nvPr/>
          </p:nvSpPr>
          <p:spPr bwMode="auto">
            <a:xfrm>
              <a:off x="3706" y="2637"/>
              <a:ext cx="674" cy="633"/>
            </a:xfrm>
            <a:custGeom>
              <a:avLst/>
              <a:gdLst>
                <a:gd name="T0" fmla="*/ 9 w 674"/>
                <a:gd name="T1" fmla="*/ 606 h 633"/>
                <a:gd name="T2" fmla="*/ 78 w 674"/>
                <a:gd name="T3" fmla="*/ 585 h 633"/>
                <a:gd name="T4" fmla="*/ 183 w 674"/>
                <a:gd name="T5" fmla="*/ 543 h 633"/>
                <a:gd name="T6" fmla="*/ 321 w 674"/>
                <a:gd name="T7" fmla="*/ 486 h 633"/>
                <a:gd name="T8" fmla="*/ 443 w 674"/>
                <a:gd name="T9" fmla="*/ 437 h 633"/>
                <a:gd name="T10" fmla="*/ 594 w 674"/>
                <a:gd name="T11" fmla="*/ 387 h 633"/>
                <a:gd name="T12" fmla="*/ 672 w 674"/>
                <a:gd name="T13" fmla="*/ 337 h 633"/>
                <a:gd name="T14" fmla="*/ 603 w 674"/>
                <a:gd name="T15" fmla="*/ 297 h 633"/>
                <a:gd name="T16" fmla="*/ 526 w 674"/>
                <a:gd name="T17" fmla="*/ 259 h 633"/>
                <a:gd name="T18" fmla="*/ 349 w 674"/>
                <a:gd name="T19" fmla="*/ 166 h 633"/>
                <a:gd name="T20" fmla="*/ 224 w 674"/>
                <a:gd name="T21" fmla="*/ 117 h 633"/>
                <a:gd name="T22" fmla="*/ 123 w 674"/>
                <a:gd name="T23" fmla="*/ 69 h 633"/>
                <a:gd name="T24" fmla="*/ 42 w 674"/>
                <a:gd name="T25" fmla="*/ 27 h 633"/>
                <a:gd name="T26" fmla="*/ 36 w 674"/>
                <a:gd name="T27" fmla="*/ 231 h 633"/>
                <a:gd name="T28" fmla="*/ 25 w 674"/>
                <a:gd name="T29" fmla="*/ 423 h 633"/>
                <a:gd name="T30" fmla="*/ 9 w 674"/>
                <a:gd name="T31" fmla="*/ 606 h 63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4"/>
                <a:gd name="T49" fmla="*/ 0 h 633"/>
                <a:gd name="T50" fmla="*/ 674 w 674"/>
                <a:gd name="T51" fmla="*/ 633 h 63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4" h="633">
                  <a:moveTo>
                    <a:pt x="9" y="606"/>
                  </a:moveTo>
                  <a:cubicBezTo>
                    <a:pt x="18" y="633"/>
                    <a:pt x="49" y="595"/>
                    <a:pt x="78" y="585"/>
                  </a:cubicBezTo>
                  <a:cubicBezTo>
                    <a:pt x="107" y="575"/>
                    <a:pt x="143" y="559"/>
                    <a:pt x="183" y="543"/>
                  </a:cubicBezTo>
                  <a:cubicBezTo>
                    <a:pt x="223" y="527"/>
                    <a:pt x="278" y="504"/>
                    <a:pt x="321" y="486"/>
                  </a:cubicBezTo>
                  <a:cubicBezTo>
                    <a:pt x="364" y="468"/>
                    <a:pt x="398" y="453"/>
                    <a:pt x="443" y="437"/>
                  </a:cubicBezTo>
                  <a:cubicBezTo>
                    <a:pt x="488" y="421"/>
                    <a:pt x="556" y="404"/>
                    <a:pt x="594" y="387"/>
                  </a:cubicBezTo>
                  <a:cubicBezTo>
                    <a:pt x="632" y="371"/>
                    <a:pt x="670" y="352"/>
                    <a:pt x="672" y="337"/>
                  </a:cubicBezTo>
                  <a:cubicBezTo>
                    <a:pt x="674" y="322"/>
                    <a:pt x="627" y="310"/>
                    <a:pt x="603" y="297"/>
                  </a:cubicBezTo>
                  <a:cubicBezTo>
                    <a:pt x="579" y="284"/>
                    <a:pt x="568" y="281"/>
                    <a:pt x="526" y="259"/>
                  </a:cubicBezTo>
                  <a:cubicBezTo>
                    <a:pt x="484" y="237"/>
                    <a:pt x="399" y="190"/>
                    <a:pt x="349" y="166"/>
                  </a:cubicBezTo>
                  <a:cubicBezTo>
                    <a:pt x="298" y="143"/>
                    <a:pt x="262" y="133"/>
                    <a:pt x="224" y="117"/>
                  </a:cubicBezTo>
                  <a:cubicBezTo>
                    <a:pt x="186" y="101"/>
                    <a:pt x="153" y="84"/>
                    <a:pt x="123" y="69"/>
                  </a:cubicBezTo>
                  <a:cubicBezTo>
                    <a:pt x="93" y="54"/>
                    <a:pt x="56" y="0"/>
                    <a:pt x="42" y="27"/>
                  </a:cubicBezTo>
                  <a:cubicBezTo>
                    <a:pt x="28" y="54"/>
                    <a:pt x="39" y="165"/>
                    <a:pt x="36" y="231"/>
                  </a:cubicBezTo>
                  <a:cubicBezTo>
                    <a:pt x="33" y="297"/>
                    <a:pt x="29" y="361"/>
                    <a:pt x="25" y="423"/>
                  </a:cubicBezTo>
                  <a:cubicBezTo>
                    <a:pt x="21" y="485"/>
                    <a:pt x="0" y="579"/>
                    <a:pt x="9" y="606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51215" name="Freeform 53"/>
            <p:cNvSpPr>
              <a:spLocks/>
            </p:cNvSpPr>
            <p:nvPr/>
          </p:nvSpPr>
          <p:spPr bwMode="auto">
            <a:xfrm>
              <a:off x="3281" y="2189"/>
              <a:ext cx="502" cy="470"/>
            </a:xfrm>
            <a:custGeom>
              <a:avLst/>
              <a:gdLst>
                <a:gd name="T0" fmla="*/ 6 w 502"/>
                <a:gd name="T1" fmla="*/ 236 h 470"/>
                <a:gd name="T2" fmla="*/ 105 w 502"/>
                <a:gd name="T3" fmla="*/ 186 h 470"/>
                <a:gd name="T4" fmla="*/ 204 w 502"/>
                <a:gd name="T5" fmla="*/ 136 h 470"/>
                <a:gd name="T6" fmla="*/ 293 w 502"/>
                <a:gd name="T7" fmla="*/ 93 h 470"/>
                <a:gd name="T8" fmla="*/ 429 w 502"/>
                <a:gd name="T9" fmla="*/ 29 h 470"/>
                <a:gd name="T10" fmla="*/ 492 w 502"/>
                <a:gd name="T11" fmla="*/ 0 h 470"/>
                <a:gd name="T12" fmla="*/ 492 w 502"/>
                <a:gd name="T13" fmla="*/ 29 h 470"/>
                <a:gd name="T14" fmla="*/ 492 w 502"/>
                <a:gd name="T15" fmla="*/ 93 h 470"/>
                <a:gd name="T16" fmla="*/ 481 w 502"/>
                <a:gd name="T17" fmla="*/ 221 h 470"/>
                <a:gd name="T18" fmla="*/ 471 w 502"/>
                <a:gd name="T19" fmla="*/ 393 h 470"/>
                <a:gd name="T20" fmla="*/ 471 w 502"/>
                <a:gd name="T21" fmla="*/ 464 h 470"/>
                <a:gd name="T22" fmla="*/ 380 w 502"/>
                <a:gd name="T23" fmla="*/ 430 h 470"/>
                <a:gd name="T24" fmla="*/ 275 w 502"/>
                <a:gd name="T25" fmla="*/ 379 h 470"/>
                <a:gd name="T26" fmla="*/ 182 w 502"/>
                <a:gd name="T27" fmla="*/ 334 h 470"/>
                <a:gd name="T28" fmla="*/ 69 w 502"/>
                <a:gd name="T29" fmla="*/ 286 h 470"/>
                <a:gd name="T30" fmla="*/ 6 w 502"/>
                <a:gd name="T31" fmla="*/ 236 h 47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02"/>
                <a:gd name="T49" fmla="*/ 0 h 470"/>
                <a:gd name="T50" fmla="*/ 502 w 502"/>
                <a:gd name="T51" fmla="*/ 470 h 47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02" h="470">
                  <a:moveTo>
                    <a:pt x="6" y="236"/>
                  </a:moveTo>
                  <a:cubicBezTo>
                    <a:pt x="12" y="219"/>
                    <a:pt x="72" y="202"/>
                    <a:pt x="105" y="186"/>
                  </a:cubicBezTo>
                  <a:cubicBezTo>
                    <a:pt x="138" y="169"/>
                    <a:pt x="173" y="151"/>
                    <a:pt x="204" y="136"/>
                  </a:cubicBezTo>
                  <a:cubicBezTo>
                    <a:pt x="236" y="120"/>
                    <a:pt x="256" y="111"/>
                    <a:pt x="293" y="93"/>
                  </a:cubicBezTo>
                  <a:cubicBezTo>
                    <a:pt x="331" y="75"/>
                    <a:pt x="396" y="44"/>
                    <a:pt x="429" y="29"/>
                  </a:cubicBezTo>
                  <a:cubicBezTo>
                    <a:pt x="462" y="13"/>
                    <a:pt x="481" y="0"/>
                    <a:pt x="492" y="0"/>
                  </a:cubicBezTo>
                  <a:cubicBezTo>
                    <a:pt x="502" y="0"/>
                    <a:pt x="492" y="13"/>
                    <a:pt x="492" y="29"/>
                  </a:cubicBezTo>
                  <a:cubicBezTo>
                    <a:pt x="492" y="44"/>
                    <a:pt x="493" y="61"/>
                    <a:pt x="492" y="93"/>
                  </a:cubicBezTo>
                  <a:cubicBezTo>
                    <a:pt x="490" y="125"/>
                    <a:pt x="485" y="171"/>
                    <a:pt x="481" y="221"/>
                  </a:cubicBezTo>
                  <a:cubicBezTo>
                    <a:pt x="478" y="271"/>
                    <a:pt x="472" y="352"/>
                    <a:pt x="471" y="393"/>
                  </a:cubicBezTo>
                  <a:cubicBezTo>
                    <a:pt x="469" y="433"/>
                    <a:pt x="486" y="458"/>
                    <a:pt x="471" y="464"/>
                  </a:cubicBezTo>
                  <a:cubicBezTo>
                    <a:pt x="456" y="470"/>
                    <a:pt x="413" y="444"/>
                    <a:pt x="380" y="430"/>
                  </a:cubicBezTo>
                  <a:cubicBezTo>
                    <a:pt x="347" y="416"/>
                    <a:pt x="308" y="395"/>
                    <a:pt x="275" y="379"/>
                  </a:cubicBezTo>
                  <a:cubicBezTo>
                    <a:pt x="242" y="363"/>
                    <a:pt x="216" y="349"/>
                    <a:pt x="182" y="334"/>
                  </a:cubicBezTo>
                  <a:cubicBezTo>
                    <a:pt x="148" y="319"/>
                    <a:pt x="98" y="302"/>
                    <a:pt x="69" y="286"/>
                  </a:cubicBezTo>
                  <a:cubicBezTo>
                    <a:pt x="40" y="270"/>
                    <a:pt x="0" y="252"/>
                    <a:pt x="6" y="236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51216" name="Text Box 54"/>
            <p:cNvSpPr txBox="1">
              <a:spLocks noChangeArrowheads="1"/>
            </p:cNvSpPr>
            <p:nvPr/>
          </p:nvSpPr>
          <p:spPr bwMode="auto">
            <a:xfrm>
              <a:off x="3152" y="2047"/>
              <a:ext cx="365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 b="1"/>
                <a:t>A</a:t>
              </a:r>
              <a:endParaRPr lang="es-ES" altLang="es-CO"/>
            </a:p>
          </p:txBody>
        </p:sp>
        <p:sp>
          <p:nvSpPr>
            <p:cNvPr id="51217" name="Oval 55"/>
            <p:cNvSpPr>
              <a:spLocks noChangeArrowheads="1"/>
            </p:cNvSpPr>
            <p:nvPr/>
          </p:nvSpPr>
          <p:spPr bwMode="auto">
            <a:xfrm>
              <a:off x="4091" y="2232"/>
              <a:ext cx="612" cy="37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CO" sz="1800"/>
            </a:p>
          </p:txBody>
        </p:sp>
        <p:sp>
          <p:nvSpPr>
            <p:cNvPr id="51218" name="Text Box 56"/>
            <p:cNvSpPr txBox="1">
              <a:spLocks noChangeArrowheads="1"/>
            </p:cNvSpPr>
            <p:nvPr/>
          </p:nvSpPr>
          <p:spPr bwMode="auto">
            <a:xfrm>
              <a:off x="3855" y="1321"/>
              <a:ext cx="381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 b="1"/>
                <a:t>B</a:t>
              </a:r>
              <a:endParaRPr lang="es-ES" altLang="es-CO"/>
            </a:p>
          </p:txBody>
        </p:sp>
        <p:sp>
          <p:nvSpPr>
            <p:cNvPr id="51219" name="Text Box 57"/>
            <p:cNvSpPr txBox="1">
              <a:spLocks noChangeArrowheads="1"/>
            </p:cNvSpPr>
            <p:nvPr/>
          </p:nvSpPr>
          <p:spPr bwMode="auto">
            <a:xfrm>
              <a:off x="3878" y="2092"/>
              <a:ext cx="402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O" b="1"/>
                <a:t>C</a:t>
              </a:r>
              <a:endParaRPr lang="es-ES" altLang="es-CO"/>
            </a:p>
          </p:txBody>
        </p:sp>
        <p:sp>
          <p:nvSpPr>
            <p:cNvPr id="51220" name="AutoShape 58"/>
            <p:cNvSpPr>
              <a:spLocks noChangeArrowheads="1"/>
            </p:cNvSpPr>
            <p:nvPr/>
          </p:nvSpPr>
          <p:spPr bwMode="auto">
            <a:xfrm rot="-5400000">
              <a:off x="3300" y="1558"/>
              <a:ext cx="1677" cy="1748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E7150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CO" sz="1800"/>
            </a:p>
          </p:txBody>
        </p:sp>
        <p:sp>
          <p:nvSpPr>
            <p:cNvPr id="51221" name="AutoShape 59"/>
            <p:cNvSpPr>
              <a:spLocks noChangeArrowheads="1"/>
            </p:cNvSpPr>
            <p:nvPr/>
          </p:nvSpPr>
          <p:spPr bwMode="auto">
            <a:xfrm rot="5622696">
              <a:off x="3799" y="1604"/>
              <a:ext cx="1676" cy="174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s-CO" sz="1800"/>
            </a:p>
          </p:txBody>
        </p:sp>
      </p:grpSp>
      <p:sp>
        <p:nvSpPr>
          <p:cNvPr id="59455" name="Line 63"/>
          <p:cNvSpPr>
            <a:spLocks noChangeShapeType="1"/>
          </p:cNvSpPr>
          <p:nvPr/>
        </p:nvSpPr>
        <p:spPr bwMode="auto">
          <a:xfrm>
            <a:off x="4643438" y="2168525"/>
            <a:ext cx="0" cy="316865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9456" name="Rectangle 64"/>
          <p:cNvSpPr>
            <a:spLocks noChangeArrowheads="1"/>
          </p:cNvSpPr>
          <p:nvPr/>
        </p:nvSpPr>
        <p:spPr bwMode="auto">
          <a:xfrm>
            <a:off x="2409825" y="5732463"/>
            <a:ext cx="4249738" cy="757237"/>
          </a:xfrm>
          <a:prstGeom prst="rect">
            <a:avLst/>
          </a:prstGeom>
          <a:solidFill>
            <a:srgbClr val="EDF5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9457" name="AutoShape 6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02213" y="5805488"/>
            <a:ext cx="1549400" cy="612775"/>
          </a:xfrm>
          <a:prstGeom prst="actionButtonForwardNext">
            <a:avLst/>
          </a:prstGeom>
          <a:solidFill>
            <a:srgbClr val="EDF54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>
              <a:solidFill>
                <a:srgbClr val="0000FF"/>
              </a:solidFill>
            </a:endParaRPr>
          </a:p>
        </p:txBody>
      </p:sp>
      <p:sp>
        <p:nvSpPr>
          <p:cNvPr id="59458" name="Text Box 66"/>
          <p:cNvSpPr txBox="1">
            <a:spLocks noChangeArrowheads="1"/>
          </p:cNvSpPr>
          <p:nvPr/>
        </p:nvSpPr>
        <p:spPr bwMode="auto">
          <a:xfrm>
            <a:off x="2554288" y="5768975"/>
            <a:ext cx="241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latin typeface="Impact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296372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420" grpId="0"/>
      <p:bldP spid="59455" grpId="0" animBg="1"/>
      <p:bldP spid="59456" grpId="0" animBg="1"/>
      <p:bldP spid="59457" grpId="0" animBg="1"/>
      <p:bldP spid="594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71438" y="4365625"/>
            <a:ext cx="8677275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       </a:t>
            </a:r>
            <a:r>
              <a:rPr lang="es-ES" altLang="es-CO" b="1"/>
              <a:t>A= {a, b, c, d, e} su cardinal n(A)=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       B= {x, x, x, y, y, z}  su cardinal n(B)=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CO" sz="1800" b="1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06363" y="404813"/>
            <a:ext cx="86423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En teoría de conjuntos no se acostumbra repetir los elementos por ejemplo: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El conjunto {x, x, x, y, y, z} simplemente será { x, y, z}.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0" y="2744788"/>
            <a:ext cx="94329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Al número de elementos que tiene un conjunto Q se le llama CARDINAL DEL CONJUNTO y se le representa por n(Q).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416800" y="5118100"/>
            <a:ext cx="503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5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848600" y="5842000"/>
            <a:ext cx="503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27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/>
      <p:bldP spid="13320" grpId="0"/>
      <p:bldP spid="13323" grpId="0"/>
      <p:bldP spid="13324" grpId="0"/>
      <p:bldP spid="1332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0" name="Rectangle 94"/>
          <p:cNvSpPr>
            <a:spLocks noChangeArrowheads="1"/>
          </p:cNvSpPr>
          <p:nvPr/>
        </p:nvSpPr>
        <p:spPr bwMode="auto">
          <a:xfrm>
            <a:off x="0" y="5734050"/>
            <a:ext cx="9144000" cy="827088"/>
          </a:xfrm>
          <a:prstGeom prst="rect">
            <a:avLst/>
          </a:prstGeom>
          <a:solidFill>
            <a:srgbClr val="F2FB3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23" name="Freeform 87"/>
          <p:cNvSpPr>
            <a:spLocks/>
          </p:cNvSpPr>
          <p:nvPr/>
        </p:nvSpPr>
        <p:spPr bwMode="auto">
          <a:xfrm>
            <a:off x="1036638" y="3970338"/>
            <a:ext cx="1016000" cy="844550"/>
          </a:xfrm>
          <a:custGeom>
            <a:avLst/>
            <a:gdLst>
              <a:gd name="T0" fmla="*/ 2147483647 w 640"/>
              <a:gd name="T1" fmla="*/ 2147483647 h 532"/>
              <a:gd name="T2" fmla="*/ 2147483647 w 640"/>
              <a:gd name="T3" fmla="*/ 2147483647 h 532"/>
              <a:gd name="T4" fmla="*/ 2147483647 w 640"/>
              <a:gd name="T5" fmla="*/ 2147483647 h 532"/>
              <a:gd name="T6" fmla="*/ 2147483647 w 640"/>
              <a:gd name="T7" fmla="*/ 2147483647 h 532"/>
              <a:gd name="T8" fmla="*/ 2147483647 w 640"/>
              <a:gd name="T9" fmla="*/ 2147483647 h 532"/>
              <a:gd name="T10" fmla="*/ 2147483647 w 640"/>
              <a:gd name="T11" fmla="*/ 2147483647 h 532"/>
              <a:gd name="T12" fmla="*/ 2147483647 w 640"/>
              <a:gd name="T13" fmla="*/ 2147483647 h 532"/>
              <a:gd name="T14" fmla="*/ 2147483647 w 640"/>
              <a:gd name="T15" fmla="*/ 2147483647 h 532"/>
              <a:gd name="T16" fmla="*/ 2147483647 w 640"/>
              <a:gd name="T17" fmla="*/ 2147483647 h 532"/>
              <a:gd name="T18" fmla="*/ 2147483647 w 640"/>
              <a:gd name="T19" fmla="*/ 2147483647 h 532"/>
              <a:gd name="T20" fmla="*/ 2147483647 w 640"/>
              <a:gd name="T21" fmla="*/ 2147483647 h 532"/>
              <a:gd name="T22" fmla="*/ 2147483647 w 640"/>
              <a:gd name="T23" fmla="*/ 2147483647 h 532"/>
              <a:gd name="T24" fmla="*/ 2147483647 w 640"/>
              <a:gd name="T25" fmla="*/ 2147483647 h 532"/>
              <a:gd name="T26" fmla="*/ 2147483647 w 640"/>
              <a:gd name="T27" fmla="*/ 2147483647 h 532"/>
              <a:gd name="T28" fmla="*/ 2147483647 w 640"/>
              <a:gd name="T29" fmla="*/ 2147483647 h 532"/>
              <a:gd name="T30" fmla="*/ 2147483647 w 640"/>
              <a:gd name="T31" fmla="*/ 2147483647 h 53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40"/>
              <a:gd name="T49" fmla="*/ 0 h 532"/>
              <a:gd name="T50" fmla="*/ 640 w 640"/>
              <a:gd name="T51" fmla="*/ 532 h 53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40" h="532">
                <a:moveTo>
                  <a:pt x="13" y="500"/>
                </a:moveTo>
                <a:cubicBezTo>
                  <a:pt x="0" y="480"/>
                  <a:pt x="2" y="438"/>
                  <a:pt x="4" y="407"/>
                </a:cubicBezTo>
                <a:cubicBezTo>
                  <a:pt x="6" y="376"/>
                  <a:pt x="12" y="350"/>
                  <a:pt x="27" y="316"/>
                </a:cubicBezTo>
                <a:cubicBezTo>
                  <a:pt x="42" y="282"/>
                  <a:pt x="65" y="237"/>
                  <a:pt x="95" y="203"/>
                </a:cubicBezTo>
                <a:cubicBezTo>
                  <a:pt x="125" y="169"/>
                  <a:pt x="167" y="138"/>
                  <a:pt x="209" y="112"/>
                </a:cubicBezTo>
                <a:cubicBezTo>
                  <a:pt x="251" y="86"/>
                  <a:pt x="297" y="60"/>
                  <a:pt x="345" y="44"/>
                </a:cubicBezTo>
                <a:cubicBezTo>
                  <a:pt x="393" y="28"/>
                  <a:pt x="450" y="22"/>
                  <a:pt x="496" y="17"/>
                </a:cubicBezTo>
                <a:cubicBezTo>
                  <a:pt x="542" y="12"/>
                  <a:pt x="598" y="0"/>
                  <a:pt x="619" y="14"/>
                </a:cubicBezTo>
                <a:cubicBezTo>
                  <a:pt x="640" y="28"/>
                  <a:pt x="626" y="70"/>
                  <a:pt x="622" y="101"/>
                </a:cubicBezTo>
                <a:cubicBezTo>
                  <a:pt x="618" y="132"/>
                  <a:pt x="606" y="171"/>
                  <a:pt x="594" y="203"/>
                </a:cubicBezTo>
                <a:cubicBezTo>
                  <a:pt x="582" y="235"/>
                  <a:pt x="568" y="263"/>
                  <a:pt x="549" y="293"/>
                </a:cubicBezTo>
                <a:cubicBezTo>
                  <a:pt x="530" y="323"/>
                  <a:pt x="507" y="358"/>
                  <a:pt x="481" y="384"/>
                </a:cubicBezTo>
                <a:cubicBezTo>
                  <a:pt x="455" y="410"/>
                  <a:pt x="432" y="429"/>
                  <a:pt x="390" y="452"/>
                </a:cubicBezTo>
                <a:cubicBezTo>
                  <a:pt x="348" y="475"/>
                  <a:pt x="282" y="508"/>
                  <a:pt x="231" y="520"/>
                </a:cubicBezTo>
                <a:cubicBezTo>
                  <a:pt x="180" y="532"/>
                  <a:pt x="121" y="530"/>
                  <a:pt x="85" y="527"/>
                </a:cubicBezTo>
                <a:cubicBezTo>
                  <a:pt x="49" y="524"/>
                  <a:pt x="26" y="520"/>
                  <a:pt x="13" y="5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5624" name="Oval 88"/>
          <p:cNvSpPr>
            <a:spLocks noChangeArrowheads="1"/>
          </p:cNvSpPr>
          <p:nvPr/>
        </p:nvSpPr>
        <p:spPr bwMode="auto">
          <a:xfrm>
            <a:off x="1476375" y="3103563"/>
            <a:ext cx="1695450" cy="14716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25" name="Freeform 89"/>
          <p:cNvSpPr>
            <a:spLocks/>
          </p:cNvSpPr>
          <p:nvPr/>
        </p:nvSpPr>
        <p:spPr bwMode="auto">
          <a:xfrm>
            <a:off x="7064375" y="1231900"/>
            <a:ext cx="1271588" cy="568325"/>
          </a:xfrm>
          <a:custGeom>
            <a:avLst/>
            <a:gdLst>
              <a:gd name="T0" fmla="*/ 2147483647 w 801"/>
              <a:gd name="T1" fmla="*/ 2147483647 h 358"/>
              <a:gd name="T2" fmla="*/ 2147483647 w 801"/>
              <a:gd name="T3" fmla="*/ 2147483647 h 358"/>
              <a:gd name="T4" fmla="*/ 2147483647 w 801"/>
              <a:gd name="T5" fmla="*/ 2147483647 h 358"/>
              <a:gd name="T6" fmla="*/ 2147483647 w 801"/>
              <a:gd name="T7" fmla="*/ 2147483647 h 358"/>
              <a:gd name="T8" fmla="*/ 2147483647 w 801"/>
              <a:gd name="T9" fmla="*/ 2147483647 h 358"/>
              <a:gd name="T10" fmla="*/ 2147483647 w 801"/>
              <a:gd name="T11" fmla="*/ 2147483647 h 358"/>
              <a:gd name="T12" fmla="*/ 2147483647 w 801"/>
              <a:gd name="T13" fmla="*/ 2147483647 h 358"/>
              <a:gd name="T14" fmla="*/ 2147483647 w 801"/>
              <a:gd name="T15" fmla="*/ 2147483647 h 358"/>
              <a:gd name="T16" fmla="*/ 2147483647 w 801"/>
              <a:gd name="T17" fmla="*/ 2147483647 h 358"/>
              <a:gd name="T18" fmla="*/ 2147483647 w 801"/>
              <a:gd name="T19" fmla="*/ 2147483647 h 358"/>
              <a:gd name="T20" fmla="*/ 2147483647 w 801"/>
              <a:gd name="T21" fmla="*/ 2147483647 h 358"/>
              <a:gd name="T22" fmla="*/ 2147483647 w 801"/>
              <a:gd name="T23" fmla="*/ 2147483647 h 358"/>
              <a:gd name="T24" fmla="*/ 2147483647 w 801"/>
              <a:gd name="T25" fmla="*/ 2147483647 h 358"/>
              <a:gd name="T26" fmla="*/ 2147483647 w 801"/>
              <a:gd name="T27" fmla="*/ 2147483647 h 358"/>
              <a:gd name="T28" fmla="*/ 2147483647 w 801"/>
              <a:gd name="T29" fmla="*/ 2147483647 h 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01"/>
              <a:gd name="T46" fmla="*/ 0 h 358"/>
              <a:gd name="T47" fmla="*/ 801 w 801"/>
              <a:gd name="T48" fmla="*/ 358 h 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01" h="358">
                <a:moveTo>
                  <a:pt x="11" y="65"/>
                </a:moveTo>
                <a:cubicBezTo>
                  <a:pt x="21" y="48"/>
                  <a:pt x="45" y="40"/>
                  <a:pt x="95" y="29"/>
                </a:cubicBezTo>
                <a:cubicBezTo>
                  <a:pt x="145" y="18"/>
                  <a:pt x="251" y="2"/>
                  <a:pt x="312" y="1"/>
                </a:cubicBezTo>
                <a:cubicBezTo>
                  <a:pt x="373" y="0"/>
                  <a:pt x="417" y="12"/>
                  <a:pt x="464" y="25"/>
                </a:cubicBezTo>
                <a:cubicBezTo>
                  <a:pt x="511" y="38"/>
                  <a:pt x="556" y="55"/>
                  <a:pt x="597" y="79"/>
                </a:cubicBezTo>
                <a:cubicBezTo>
                  <a:pt x="638" y="103"/>
                  <a:pt x="677" y="134"/>
                  <a:pt x="708" y="166"/>
                </a:cubicBezTo>
                <a:cubicBezTo>
                  <a:pt x="739" y="198"/>
                  <a:pt x="770" y="252"/>
                  <a:pt x="782" y="274"/>
                </a:cubicBezTo>
                <a:cubicBezTo>
                  <a:pt x="794" y="296"/>
                  <a:pt x="801" y="286"/>
                  <a:pt x="782" y="297"/>
                </a:cubicBezTo>
                <a:cubicBezTo>
                  <a:pt x="763" y="308"/>
                  <a:pt x="710" y="332"/>
                  <a:pt x="669" y="342"/>
                </a:cubicBezTo>
                <a:cubicBezTo>
                  <a:pt x="628" y="352"/>
                  <a:pt x="586" y="358"/>
                  <a:pt x="537" y="358"/>
                </a:cubicBezTo>
                <a:cubicBezTo>
                  <a:pt x="488" y="358"/>
                  <a:pt x="424" y="352"/>
                  <a:pt x="374" y="342"/>
                </a:cubicBezTo>
                <a:cubicBezTo>
                  <a:pt x="324" y="332"/>
                  <a:pt x="282" y="318"/>
                  <a:pt x="238" y="297"/>
                </a:cubicBezTo>
                <a:cubicBezTo>
                  <a:pt x="194" y="276"/>
                  <a:pt x="141" y="242"/>
                  <a:pt x="107" y="215"/>
                </a:cubicBezTo>
                <a:cubicBezTo>
                  <a:pt x="73" y="188"/>
                  <a:pt x="51" y="159"/>
                  <a:pt x="35" y="134"/>
                </a:cubicBezTo>
                <a:cubicBezTo>
                  <a:pt x="19" y="109"/>
                  <a:pt x="0" y="85"/>
                  <a:pt x="11" y="6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5586" name="Freeform 50"/>
          <p:cNvSpPr>
            <a:spLocks/>
          </p:cNvSpPr>
          <p:nvPr/>
        </p:nvSpPr>
        <p:spPr bwMode="auto">
          <a:xfrm>
            <a:off x="1331913" y="512763"/>
            <a:ext cx="563562" cy="1116012"/>
          </a:xfrm>
          <a:custGeom>
            <a:avLst/>
            <a:gdLst>
              <a:gd name="T0" fmla="*/ 2147483647 w 355"/>
              <a:gd name="T1" fmla="*/ 2147483647 h 703"/>
              <a:gd name="T2" fmla="*/ 2147483647 w 355"/>
              <a:gd name="T3" fmla="*/ 2147483647 h 703"/>
              <a:gd name="T4" fmla="*/ 2147483647 w 355"/>
              <a:gd name="T5" fmla="*/ 2147483647 h 703"/>
              <a:gd name="T6" fmla="*/ 2147483647 w 355"/>
              <a:gd name="T7" fmla="*/ 2147483647 h 703"/>
              <a:gd name="T8" fmla="*/ 2147483647 w 355"/>
              <a:gd name="T9" fmla="*/ 2147483647 h 703"/>
              <a:gd name="T10" fmla="*/ 2147483647 w 355"/>
              <a:gd name="T11" fmla="*/ 2147483647 h 703"/>
              <a:gd name="T12" fmla="*/ 2147483647 w 355"/>
              <a:gd name="T13" fmla="*/ 2147483647 h 703"/>
              <a:gd name="T14" fmla="*/ 2147483647 w 355"/>
              <a:gd name="T15" fmla="*/ 2147483647 h 703"/>
              <a:gd name="T16" fmla="*/ 2147483647 w 355"/>
              <a:gd name="T17" fmla="*/ 2147483647 h 703"/>
              <a:gd name="T18" fmla="*/ 2147483647 w 355"/>
              <a:gd name="T19" fmla="*/ 2147483647 h 703"/>
              <a:gd name="T20" fmla="*/ 2147483647 w 355"/>
              <a:gd name="T21" fmla="*/ 2147483647 h 703"/>
              <a:gd name="T22" fmla="*/ 2147483647 w 355"/>
              <a:gd name="T23" fmla="*/ 2147483647 h 703"/>
              <a:gd name="T24" fmla="*/ 2147483647 w 355"/>
              <a:gd name="T25" fmla="*/ 2147483647 h 703"/>
              <a:gd name="T26" fmla="*/ 2147483647 w 355"/>
              <a:gd name="T27" fmla="*/ 2147483647 h 703"/>
              <a:gd name="T28" fmla="*/ 2147483647 w 355"/>
              <a:gd name="T29" fmla="*/ 2147483647 h 703"/>
              <a:gd name="T30" fmla="*/ 2147483647 w 355"/>
              <a:gd name="T31" fmla="*/ 2147483647 h 703"/>
              <a:gd name="T32" fmla="*/ 2147483647 w 355"/>
              <a:gd name="T33" fmla="*/ 2147483647 h 7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55"/>
              <a:gd name="T52" fmla="*/ 0 h 703"/>
              <a:gd name="T53" fmla="*/ 355 w 355"/>
              <a:gd name="T54" fmla="*/ 703 h 70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55" h="703">
                <a:moveTo>
                  <a:pt x="141" y="1"/>
                </a:moveTo>
                <a:cubicBezTo>
                  <a:pt x="160" y="0"/>
                  <a:pt x="184" y="23"/>
                  <a:pt x="207" y="46"/>
                </a:cubicBezTo>
                <a:cubicBezTo>
                  <a:pt x="230" y="69"/>
                  <a:pt x="258" y="107"/>
                  <a:pt x="279" y="142"/>
                </a:cubicBezTo>
                <a:cubicBezTo>
                  <a:pt x="300" y="177"/>
                  <a:pt x="324" y="218"/>
                  <a:pt x="336" y="259"/>
                </a:cubicBezTo>
                <a:cubicBezTo>
                  <a:pt x="348" y="300"/>
                  <a:pt x="353" y="343"/>
                  <a:pt x="354" y="388"/>
                </a:cubicBezTo>
                <a:cubicBezTo>
                  <a:pt x="355" y="433"/>
                  <a:pt x="351" y="492"/>
                  <a:pt x="343" y="530"/>
                </a:cubicBezTo>
                <a:cubicBezTo>
                  <a:pt x="335" y="568"/>
                  <a:pt x="319" y="592"/>
                  <a:pt x="306" y="619"/>
                </a:cubicBezTo>
                <a:cubicBezTo>
                  <a:pt x="293" y="646"/>
                  <a:pt x="278" y="685"/>
                  <a:pt x="264" y="694"/>
                </a:cubicBezTo>
                <a:cubicBezTo>
                  <a:pt x="250" y="703"/>
                  <a:pt x="236" y="683"/>
                  <a:pt x="219" y="673"/>
                </a:cubicBezTo>
                <a:cubicBezTo>
                  <a:pt x="202" y="663"/>
                  <a:pt x="187" y="658"/>
                  <a:pt x="162" y="634"/>
                </a:cubicBezTo>
                <a:cubicBezTo>
                  <a:pt x="137" y="610"/>
                  <a:pt x="94" y="562"/>
                  <a:pt x="71" y="530"/>
                </a:cubicBezTo>
                <a:cubicBezTo>
                  <a:pt x="48" y="498"/>
                  <a:pt x="37" y="474"/>
                  <a:pt x="26" y="440"/>
                </a:cubicBezTo>
                <a:cubicBezTo>
                  <a:pt x="15" y="406"/>
                  <a:pt x="6" y="364"/>
                  <a:pt x="3" y="326"/>
                </a:cubicBezTo>
                <a:cubicBezTo>
                  <a:pt x="0" y="288"/>
                  <a:pt x="0" y="248"/>
                  <a:pt x="9" y="211"/>
                </a:cubicBezTo>
                <a:cubicBezTo>
                  <a:pt x="18" y="174"/>
                  <a:pt x="46" y="129"/>
                  <a:pt x="60" y="103"/>
                </a:cubicBezTo>
                <a:cubicBezTo>
                  <a:pt x="74" y="77"/>
                  <a:pt x="80" y="71"/>
                  <a:pt x="94" y="54"/>
                </a:cubicBezTo>
                <a:cubicBezTo>
                  <a:pt x="108" y="37"/>
                  <a:pt x="122" y="2"/>
                  <a:pt x="141" y="1"/>
                </a:cubicBezTo>
                <a:close/>
              </a:path>
            </a:pathLst>
          </a:custGeom>
          <a:solidFill>
            <a:srgbClr val="F2FB3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6119813" y="7938"/>
            <a:ext cx="47942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A</a:t>
            </a:r>
            <a:endParaRPr lang="es-ES" altLang="es-CO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8377238" y="187325"/>
            <a:ext cx="4794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B</a:t>
            </a:r>
            <a:endParaRPr lang="es-ES" altLang="es-CO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8202613" y="2116138"/>
            <a:ext cx="479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C</a:t>
            </a:r>
            <a:endParaRPr lang="es-ES" altLang="es-CO"/>
          </a:p>
        </p:txBody>
      </p:sp>
      <p:sp>
        <p:nvSpPr>
          <p:cNvPr id="65559" name="Freeform 23" descr="Confeti grande"/>
          <p:cNvSpPr>
            <a:spLocks/>
          </p:cNvSpPr>
          <p:nvPr/>
        </p:nvSpPr>
        <p:spPr bwMode="auto">
          <a:xfrm>
            <a:off x="7435850" y="1216025"/>
            <a:ext cx="898525" cy="592138"/>
          </a:xfrm>
          <a:custGeom>
            <a:avLst/>
            <a:gdLst>
              <a:gd name="T0" fmla="*/ 2147483647 w 566"/>
              <a:gd name="T1" fmla="*/ 2147483647 h 373"/>
              <a:gd name="T2" fmla="*/ 2147483647 w 566"/>
              <a:gd name="T3" fmla="*/ 2147483647 h 373"/>
              <a:gd name="T4" fmla="*/ 2147483647 w 566"/>
              <a:gd name="T5" fmla="*/ 2147483647 h 373"/>
              <a:gd name="T6" fmla="*/ 2147483647 w 566"/>
              <a:gd name="T7" fmla="*/ 2147483647 h 373"/>
              <a:gd name="T8" fmla="*/ 2147483647 w 566"/>
              <a:gd name="T9" fmla="*/ 2147483647 h 373"/>
              <a:gd name="T10" fmla="*/ 2147483647 w 566"/>
              <a:gd name="T11" fmla="*/ 2147483647 h 373"/>
              <a:gd name="T12" fmla="*/ 2147483647 w 566"/>
              <a:gd name="T13" fmla="*/ 2147483647 h 373"/>
              <a:gd name="T14" fmla="*/ 2147483647 w 566"/>
              <a:gd name="T15" fmla="*/ 2147483647 h 373"/>
              <a:gd name="T16" fmla="*/ 2147483647 w 566"/>
              <a:gd name="T17" fmla="*/ 2147483647 h 373"/>
              <a:gd name="T18" fmla="*/ 2147483647 w 566"/>
              <a:gd name="T19" fmla="*/ 2147483647 h 373"/>
              <a:gd name="T20" fmla="*/ 2147483647 w 566"/>
              <a:gd name="T21" fmla="*/ 2147483647 h 373"/>
              <a:gd name="T22" fmla="*/ 2147483647 w 566"/>
              <a:gd name="T23" fmla="*/ 2147483647 h 373"/>
              <a:gd name="T24" fmla="*/ 2147483647 w 566"/>
              <a:gd name="T25" fmla="*/ 2147483647 h 373"/>
              <a:gd name="T26" fmla="*/ 2147483647 w 566"/>
              <a:gd name="T27" fmla="*/ 2147483647 h 373"/>
              <a:gd name="T28" fmla="*/ 2147483647 w 566"/>
              <a:gd name="T29" fmla="*/ 2147483647 h 373"/>
              <a:gd name="T30" fmla="*/ 2147483647 w 566"/>
              <a:gd name="T31" fmla="*/ 2147483647 h 37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66"/>
              <a:gd name="T49" fmla="*/ 0 h 373"/>
              <a:gd name="T50" fmla="*/ 566 w 566"/>
              <a:gd name="T51" fmla="*/ 373 h 37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66" h="373">
                <a:moveTo>
                  <a:pt x="8" y="306"/>
                </a:moveTo>
                <a:cubicBezTo>
                  <a:pt x="16" y="325"/>
                  <a:pt x="64" y="334"/>
                  <a:pt x="99" y="344"/>
                </a:cubicBezTo>
                <a:cubicBezTo>
                  <a:pt x="134" y="354"/>
                  <a:pt x="171" y="365"/>
                  <a:pt x="217" y="368"/>
                </a:cubicBezTo>
                <a:cubicBezTo>
                  <a:pt x="263" y="371"/>
                  <a:pt x="324" y="373"/>
                  <a:pt x="376" y="363"/>
                </a:cubicBezTo>
                <a:cubicBezTo>
                  <a:pt x="428" y="354"/>
                  <a:pt x="498" y="322"/>
                  <a:pt x="530" y="310"/>
                </a:cubicBezTo>
                <a:cubicBezTo>
                  <a:pt x="562" y="298"/>
                  <a:pt x="566" y="303"/>
                  <a:pt x="566" y="291"/>
                </a:cubicBezTo>
                <a:cubicBezTo>
                  <a:pt x="566" y="279"/>
                  <a:pt x="551" y="263"/>
                  <a:pt x="530" y="240"/>
                </a:cubicBezTo>
                <a:cubicBezTo>
                  <a:pt x="509" y="217"/>
                  <a:pt x="468" y="178"/>
                  <a:pt x="440" y="153"/>
                </a:cubicBezTo>
                <a:cubicBezTo>
                  <a:pt x="412" y="128"/>
                  <a:pt x="390" y="106"/>
                  <a:pt x="363" y="88"/>
                </a:cubicBezTo>
                <a:cubicBezTo>
                  <a:pt x="336" y="70"/>
                  <a:pt x="313" y="59"/>
                  <a:pt x="275" y="47"/>
                </a:cubicBezTo>
                <a:cubicBezTo>
                  <a:pt x="237" y="35"/>
                  <a:pt x="167" y="21"/>
                  <a:pt x="137" y="15"/>
                </a:cubicBezTo>
                <a:cubicBezTo>
                  <a:pt x="107" y="9"/>
                  <a:pt x="102" y="0"/>
                  <a:pt x="95" y="11"/>
                </a:cubicBezTo>
                <a:cubicBezTo>
                  <a:pt x="88" y="22"/>
                  <a:pt x="98" y="54"/>
                  <a:pt x="95" y="79"/>
                </a:cubicBezTo>
                <a:cubicBezTo>
                  <a:pt x="92" y="104"/>
                  <a:pt x="84" y="136"/>
                  <a:pt x="77" y="161"/>
                </a:cubicBezTo>
                <a:cubicBezTo>
                  <a:pt x="69" y="186"/>
                  <a:pt x="60" y="204"/>
                  <a:pt x="49" y="228"/>
                </a:cubicBezTo>
                <a:cubicBezTo>
                  <a:pt x="38" y="252"/>
                  <a:pt x="0" y="287"/>
                  <a:pt x="8" y="306"/>
                </a:cubicBezTo>
                <a:close/>
              </a:path>
            </a:pathLst>
          </a:custGeom>
          <a:pattFill prst="lgConfetti">
            <a:fgClr>
              <a:srgbClr val="0000FF"/>
            </a:fgClr>
            <a:bgClr>
              <a:srgbClr val="FFFFFF"/>
            </a:bgClr>
          </a:patt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5561" name="Freeform 25" descr="Confeti grande"/>
          <p:cNvSpPr>
            <a:spLocks/>
          </p:cNvSpPr>
          <p:nvPr/>
        </p:nvSpPr>
        <p:spPr bwMode="auto">
          <a:xfrm>
            <a:off x="1331913" y="476250"/>
            <a:ext cx="574675" cy="762000"/>
          </a:xfrm>
          <a:custGeom>
            <a:avLst/>
            <a:gdLst>
              <a:gd name="T0" fmla="*/ 2147483647 w 448"/>
              <a:gd name="T1" fmla="*/ 2147483647 h 617"/>
              <a:gd name="T2" fmla="*/ 2147483647 w 448"/>
              <a:gd name="T3" fmla="*/ 2147483647 h 617"/>
              <a:gd name="T4" fmla="*/ 2147483647 w 448"/>
              <a:gd name="T5" fmla="*/ 2147483647 h 617"/>
              <a:gd name="T6" fmla="*/ 2147483647 w 448"/>
              <a:gd name="T7" fmla="*/ 2147483647 h 617"/>
              <a:gd name="T8" fmla="*/ 2147483647 w 448"/>
              <a:gd name="T9" fmla="*/ 2147483647 h 617"/>
              <a:gd name="T10" fmla="*/ 2147483647 w 448"/>
              <a:gd name="T11" fmla="*/ 2147483647 h 617"/>
              <a:gd name="T12" fmla="*/ 2147483647 w 448"/>
              <a:gd name="T13" fmla="*/ 2147483647 h 617"/>
              <a:gd name="T14" fmla="*/ 2147483647 w 448"/>
              <a:gd name="T15" fmla="*/ 2147483647 h 617"/>
              <a:gd name="T16" fmla="*/ 2147483647 w 448"/>
              <a:gd name="T17" fmla="*/ 2147483647 h 617"/>
              <a:gd name="T18" fmla="*/ 2147483647 w 448"/>
              <a:gd name="T19" fmla="*/ 2147483647 h 617"/>
              <a:gd name="T20" fmla="*/ 2147483647 w 448"/>
              <a:gd name="T21" fmla="*/ 2147483647 h 617"/>
              <a:gd name="T22" fmla="*/ 2147483647 w 448"/>
              <a:gd name="T23" fmla="*/ 2147483647 h 617"/>
              <a:gd name="T24" fmla="*/ 2147483647 w 448"/>
              <a:gd name="T25" fmla="*/ 2147483647 h 617"/>
              <a:gd name="T26" fmla="*/ 2147483647 w 448"/>
              <a:gd name="T27" fmla="*/ 2147483647 h 617"/>
              <a:gd name="T28" fmla="*/ 2147483647 w 448"/>
              <a:gd name="T29" fmla="*/ 2147483647 h 61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48"/>
              <a:gd name="T46" fmla="*/ 0 h 617"/>
              <a:gd name="T47" fmla="*/ 448 w 448"/>
              <a:gd name="T48" fmla="*/ 617 h 61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48" h="617">
                <a:moveTo>
                  <a:pt x="31" y="592"/>
                </a:moveTo>
                <a:cubicBezTo>
                  <a:pt x="15" y="567"/>
                  <a:pt x="4" y="479"/>
                  <a:pt x="2" y="426"/>
                </a:cubicBezTo>
                <a:cubicBezTo>
                  <a:pt x="0" y="373"/>
                  <a:pt x="6" y="326"/>
                  <a:pt x="21" y="275"/>
                </a:cubicBezTo>
                <a:cubicBezTo>
                  <a:pt x="36" y="224"/>
                  <a:pt x="65" y="164"/>
                  <a:pt x="93" y="120"/>
                </a:cubicBezTo>
                <a:cubicBezTo>
                  <a:pt x="122" y="77"/>
                  <a:pt x="169" y="29"/>
                  <a:pt x="189" y="14"/>
                </a:cubicBezTo>
                <a:cubicBezTo>
                  <a:pt x="209" y="0"/>
                  <a:pt x="203" y="24"/>
                  <a:pt x="212" y="33"/>
                </a:cubicBezTo>
                <a:cubicBezTo>
                  <a:pt x="221" y="42"/>
                  <a:pt x="226" y="44"/>
                  <a:pt x="245" y="66"/>
                </a:cubicBezTo>
                <a:cubicBezTo>
                  <a:pt x="264" y="88"/>
                  <a:pt x="297" y="124"/>
                  <a:pt x="323" y="165"/>
                </a:cubicBezTo>
                <a:cubicBezTo>
                  <a:pt x="349" y="206"/>
                  <a:pt x="384" y="267"/>
                  <a:pt x="404" y="315"/>
                </a:cubicBezTo>
                <a:cubicBezTo>
                  <a:pt x="424" y="363"/>
                  <a:pt x="434" y="419"/>
                  <a:pt x="440" y="456"/>
                </a:cubicBezTo>
                <a:cubicBezTo>
                  <a:pt x="446" y="493"/>
                  <a:pt x="448" y="524"/>
                  <a:pt x="437" y="537"/>
                </a:cubicBezTo>
                <a:cubicBezTo>
                  <a:pt x="426" y="550"/>
                  <a:pt x="405" y="535"/>
                  <a:pt x="375" y="536"/>
                </a:cubicBezTo>
                <a:cubicBezTo>
                  <a:pt x="345" y="537"/>
                  <a:pt x="300" y="536"/>
                  <a:pt x="254" y="542"/>
                </a:cubicBezTo>
                <a:cubicBezTo>
                  <a:pt x="208" y="549"/>
                  <a:pt x="134" y="568"/>
                  <a:pt x="96" y="577"/>
                </a:cubicBezTo>
                <a:cubicBezTo>
                  <a:pt x="59" y="585"/>
                  <a:pt x="48" y="617"/>
                  <a:pt x="31" y="592"/>
                </a:cubicBezTo>
                <a:close/>
              </a:path>
            </a:pathLst>
          </a:custGeom>
          <a:pattFill prst="lgConfetti">
            <a:fgClr>
              <a:srgbClr val="0000FF"/>
            </a:fgClr>
            <a:bgClr>
              <a:srgbClr val="FFFFFF"/>
            </a:bgClr>
          </a:pattFill>
          <a:ln w="31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0" y="260350"/>
            <a:ext cx="4794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A</a:t>
            </a:r>
            <a:endParaRPr lang="es-ES" altLang="es-CO"/>
          </a:p>
        </p:txBody>
      </p: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2771775" y="115888"/>
            <a:ext cx="47942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B</a:t>
            </a:r>
            <a:endParaRPr lang="es-ES" altLang="es-CO"/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719138" y="2132013"/>
            <a:ext cx="47942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C</a:t>
            </a:r>
            <a:endParaRPr lang="es-ES" altLang="es-CO"/>
          </a:p>
        </p:txBody>
      </p:sp>
      <p:sp>
        <p:nvSpPr>
          <p:cNvPr id="52239" name="Freeform 60" descr="Confeti grande"/>
          <p:cNvSpPr>
            <a:spLocks/>
          </p:cNvSpPr>
          <p:nvPr/>
        </p:nvSpPr>
        <p:spPr bwMode="auto">
          <a:xfrm>
            <a:off x="4732338" y="2832100"/>
            <a:ext cx="873125" cy="601663"/>
          </a:xfrm>
          <a:custGeom>
            <a:avLst/>
            <a:gdLst>
              <a:gd name="T0" fmla="*/ 2147483647 w 727"/>
              <a:gd name="T1" fmla="*/ 2147483647 h 464"/>
              <a:gd name="T2" fmla="*/ 2147483647 w 727"/>
              <a:gd name="T3" fmla="*/ 2147483647 h 464"/>
              <a:gd name="T4" fmla="*/ 2147483647 w 727"/>
              <a:gd name="T5" fmla="*/ 2147483647 h 464"/>
              <a:gd name="T6" fmla="*/ 2147483647 w 727"/>
              <a:gd name="T7" fmla="*/ 2147483647 h 464"/>
              <a:gd name="T8" fmla="*/ 2147483647 w 727"/>
              <a:gd name="T9" fmla="*/ 2147483647 h 464"/>
              <a:gd name="T10" fmla="*/ 2147483647 w 727"/>
              <a:gd name="T11" fmla="*/ 2147483647 h 464"/>
              <a:gd name="T12" fmla="*/ 2147483647 w 727"/>
              <a:gd name="T13" fmla="*/ 2147483647 h 464"/>
              <a:gd name="T14" fmla="*/ 2147483647 w 727"/>
              <a:gd name="T15" fmla="*/ 2147483647 h 464"/>
              <a:gd name="T16" fmla="*/ 2147483647 w 727"/>
              <a:gd name="T17" fmla="*/ 2147483647 h 464"/>
              <a:gd name="T18" fmla="*/ 2147483647 w 727"/>
              <a:gd name="T19" fmla="*/ 2147483647 h 464"/>
              <a:gd name="T20" fmla="*/ 2147483647 w 727"/>
              <a:gd name="T21" fmla="*/ 2147483647 h 464"/>
              <a:gd name="T22" fmla="*/ 2147483647 w 727"/>
              <a:gd name="T23" fmla="*/ 2147483647 h 464"/>
              <a:gd name="T24" fmla="*/ 2147483647 w 727"/>
              <a:gd name="T25" fmla="*/ 2147483647 h 464"/>
              <a:gd name="T26" fmla="*/ 2147483647 w 727"/>
              <a:gd name="T27" fmla="*/ 2147483647 h 464"/>
              <a:gd name="T28" fmla="*/ 2147483647 w 727"/>
              <a:gd name="T29" fmla="*/ 2147483647 h 464"/>
              <a:gd name="T30" fmla="*/ 2147483647 w 727"/>
              <a:gd name="T31" fmla="*/ 2147483647 h 4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7"/>
              <a:gd name="T49" fmla="*/ 0 h 464"/>
              <a:gd name="T50" fmla="*/ 727 w 727"/>
              <a:gd name="T51" fmla="*/ 464 h 46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7" h="464">
                <a:moveTo>
                  <a:pt x="11" y="374"/>
                </a:moveTo>
                <a:cubicBezTo>
                  <a:pt x="22" y="398"/>
                  <a:pt x="74" y="414"/>
                  <a:pt x="118" y="428"/>
                </a:cubicBezTo>
                <a:cubicBezTo>
                  <a:pt x="162" y="442"/>
                  <a:pt x="213" y="454"/>
                  <a:pt x="274" y="458"/>
                </a:cubicBezTo>
                <a:cubicBezTo>
                  <a:pt x="335" y="462"/>
                  <a:pt x="415" y="464"/>
                  <a:pt x="484" y="452"/>
                </a:cubicBezTo>
                <a:cubicBezTo>
                  <a:pt x="553" y="440"/>
                  <a:pt x="649" y="399"/>
                  <a:pt x="688" y="386"/>
                </a:cubicBezTo>
                <a:cubicBezTo>
                  <a:pt x="727" y="373"/>
                  <a:pt x="719" y="387"/>
                  <a:pt x="718" y="374"/>
                </a:cubicBezTo>
                <a:cubicBezTo>
                  <a:pt x="717" y="361"/>
                  <a:pt x="706" y="338"/>
                  <a:pt x="682" y="308"/>
                </a:cubicBezTo>
                <a:cubicBezTo>
                  <a:pt x="658" y="278"/>
                  <a:pt x="610" y="227"/>
                  <a:pt x="574" y="194"/>
                </a:cubicBezTo>
                <a:cubicBezTo>
                  <a:pt x="538" y="161"/>
                  <a:pt x="503" y="132"/>
                  <a:pt x="466" y="110"/>
                </a:cubicBezTo>
                <a:cubicBezTo>
                  <a:pt x="429" y="88"/>
                  <a:pt x="399" y="75"/>
                  <a:pt x="350" y="59"/>
                </a:cubicBezTo>
                <a:cubicBezTo>
                  <a:pt x="301" y="43"/>
                  <a:pt x="212" y="22"/>
                  <a:pt x="172" y="14"/>
                </a:cubicBezTo>
                <a:cubicBezTo>
                  <a:pt x="132" y="6"/>
                  <a:pt x="122" y="0"/>
                  <a:pt x="112" y="14"/>
                </a:cubicBezTo>
                <a:cubicBezTo>
                  <a:pt x="102" y="28"/>
                  <a:pt x="116" y="67"/>
                  <a:pt x="112" y="98"/>
                </a:cubicBezTo>
                <a:cubicBezTo>
                  <a:pt x="108" y="129"/>
                  <a:pt x="98" y="169"/>
                  <a:pt x="88" y="200"/>
                </a:cubicBezTo>
                <a:cubicBezTo>
                  <a:pt x="78" y="231"/>
                  <a:pt x="65" y="255"/>
                  <a:pt x="52" y="284"/>
                </a:cubicBezTo>
                <a:cubicBezTo>
                  <a:pt x="39" y="313"/>
                  <a:pt x="0" y="350"/>
                  <a:pt x="11" y="374"/>
                </a:cubicBezTo>
                <a:close/>
              </a:path>
            </a:pathLst>
          </a:custGeom>
          <a:pattFill prst="lgConfetti">
            <a:fgClr>
              <a:srgbClr val="0000FF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2240" name="Freeform 61" descr="Confeti grande"/>
          <p:cNvSpPr>
            <a:spLocks/>
          </p:cNvSpPr>
          <p:nvPr/>
        </p:nvSpPr>
        <p:spPr bwMode="auto">
          <a:xfrm>
            <a:off x="3856038" y="2925763"/>
            <a:ext cx="860425" cy="739775"/>
          </a:xfrm>
          <a:custGeom>
            <a:avLst/>
            <a:gdLst>
              <a:gd name="T0" fmla="*/ 2147483647 w 716"/>
              <a:gd name="T1" fmla="*/ 2147483647 h 572"/>
              <a:gd name="T2" fmla="*/ 2147483647 w 716"/>
              <a:gd name="T3" fmla="*/ 2147483647 h 572"/>
              <a:gd name="T4" fmla="*/ 2147483647 w 716"/>
              <a:gd name="T5" fmla="*/ 2147483647 h 572"/>
              <a:gd name="T6" fmla="*/ 2147483647 w 716"/>
              <a:gd name="T7" fmla="*/ 2147483647 h 572"/>
              <a:gd name="T8" fmla="*/ 2147483647 w 716"/>
              <a:gd name="T9" fmla="*/ 2147483647 h 572"/>
              <a:gd name="T10" fmla="*/ 2147483647 w 716"/>
              <a:gd name="T11" fmla="*/ 2147483647 h 572"/>
              <a:gd name="T12" fmla="*/ 2147483647 w 716"/>
              <a:gd name="T13" fmla="*/ 2147483647 h 572"/>
              <a:gd name="T14" fmla="*/ 2147483647 w 716"/>
              <a:gd name="T15" fmla="*/ 2147483647 h 572"/>
              <a:gd name="T16" fmla="*/ 2147483647 w 716"/>
              <a:gd name="T17" fmla="*/ 2147483647 h 572"/>
              <a:gd name="T18" fmla="*/ 2147483647 w 716"/>
              <a:gd name="T19" fmla="*/ 2147483647 h 572"/>
              <a:gd name="T20" fmla="*/ 2147483647 w 716"/>
              <a:gd name="T21" fmla="*/ 2147483647 h 572"/>
              <a:gd name="T22" fmla="*/ 2147483647 w 716"/>
              <a:gd name="T23" fmla="*/ 2147483647 h 572"/>
              <a:gd name="T24" fmla="*/ 2147483647 w 716"/>
              <a:gd name="T25" fmla="*/ 2147483647 h 572"/>
              <a:gd name="T26" fmla="*/ 2147483647 w 716"/>
              <a:gd name="T27" fmla="*/ 2147483647 h 572"/>
              <a:gd name="T28" fmla="*/ 2147483647 w 716"/>
              <a:gd name="T29" fmla="*/ 2147483647 h 572"/>
              <a:gd name="T30" fmla="*/ 2147483647 w 716"/>
              <a:gd name="T31" fmla="*/ 2147483647 h 572"/>
              <a:gd name="T32" fmla="*/ 2147483647 w 716"/>
              <a:gd name="T33" fmla="*/ 2147483647 h 572"/>
              <a:gd name="T34" fmla="*/ 2147483647 w 716"/>
              <a:gd name="T35" fmla="*/ 2147483647 h 572"/>
              <a:gd name="T36" fmla="*/ 2147483647 w 716"/>
              <a:gd name="T37" fmla="*/ 2147483647 h 5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16"/>
              <a:gd name="T58" fmla="*/ 0 h 572"/>
              <a:gd name="T59" fmla="*/ 716 w 716"/>
              <a:gd name="T60" fmla="*/ 572 h 5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16" h="572">
                <a:moveTo>
                  <a:pt x="17" y="530"/>
                </a:moveTo>
                <a:cubicBezTo>
                  <a:pt x="0" y="506"/>
                  <a:pt x="9" y="453"/>
                  <a:pt x="11" y="422"/>
                </a:cubicBezTo>
                <a:cubicBezTo>
                  <a:pt x="13" y="391"/>
                  <a:pt x="18" y="375"/>
                  <a:pt x="32" y="341"/>
                </a:cubicBezTo>
                <a:cubicBezTo>
                  <a:pt x="46" y="307"/>
                  <a:pt x="69" y="256"/>
                  <a:pt x="97" y="218"/>
                </a:cubicBezTo>
                <a:cubicBezTo>
                  <a:pt x="125" y="180"/>
                  <a:pt x="164" y="140"/>
                  <a:pt x="199" y="110"/>
                </a:cubicBezTo>
                <a:cubicBezTo>
                  <a:pt x="234" y="80"/>
                  <a:pt x="273" y="56"/>
                  <a:pt x="307" y="38"/>
                </a:cubicBezTo>
                <a:cubicBezTo>
                  <a:pt x="341" y="20"/>
                  <a:pt x="382" y="0"/>
                  <a:pt x="403" y="2"/>
                </a:cubicBezTo>
                <a:cubicBezTo>
                  <a:pt x="424" y="4"/>
                  <a:pt x="420" y="34"/>
                  <a:pt x="431" y="53"/>
                </a:cubicBezTo>
                <a:cubicBezTo>
                  <a:pt x="442" y="72"/>
                  <a:pt x="450" y="92"/>
                  <a:pt x="469" y="116"/>
                </a:cubicBezTo>
                <a:cubicBezTo>
                  <a:pt x="488" y="140"/>
                  <a:pt x="521" y="177"/>
                  <a:pt x="547" y="200"/>
                </a:cubicBezTo>
                <a:cubicBezTo>
                  <a:pt x="573" y="223"/>
                  <a:pt x="599" y="236"/>
                  <a:pt x="625" y="254"/>
                </a:cubicBezTo>
                <a:cubicBezTo>
                  <a:pt x="651" y="272"/>
                  <a:pt x="690" y="296"/>
                  <a:pt x="703" y="308"/>
                </a:cubicBezTo>
                <a:cubicBezTo>
                  <a:pt x="716" y="320"/>
                  <a:pt x="714" y="313"/>
                  <a:pt x="704" y="326"/>
                </a:cubicBezTo>
                <a:cubicBezTo>
                  <a:pt x="694" y="339"/>
                  <a:pt x="673" y="361"/>
                  <a:pt x="643" y="386"/>
                </a:cubicBezTo>
                <a:cubicBezTo>
                  <a:pt x="613" y="411"/>
                  <a:pt x="558" y="453"/>
                  <a:pt x="523" y="476"/>
                </a:cubicBezTo>
                <a:cubicBezTo>
                  <a:pt x="488" y="499"/>
                  <a:pt x="474" y="509"/>
                  <a:pt x="433" y="524"/>
                </a:cubicBezTo>
                <a:cubicBezTo>
                  <a:pt x="392" y="539"/>
                  <a:pt x="329" y="560"/>
                  <a:pt x="275" y="566"/>
                </a:cubicBezTo>
                <a:cubicBezTo>
                  <a:pt x="221" y="572"/>
                  <a:pt x="153" y="569"/>
                  <a:pt x="110" y="563"/>
                </a:cubicBezTo>
                <a:cubicBezTo>
                  <a:pt x="67" y="557"/>
                  <a:pt x="34" y="554"/>
                  <a:pt x="17" y="530"/>
                </a:cubicBezTo>
                <a:close/>
              </a:path>
            </a:pathLst>
          </a:custGeom>
          <a:pattFill prst="lgConfetti">
            <a:fgClr>
              <a:srgbClr val="0000FF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52241" name="Freeform 62" descr="Confeti grande"/>
          <p:cNvSpPr>
            <a:spLocks/>
          </p:cNvSpPr>
          <p:nvPr/>
        </p:nvSpPr>
        <p:spPr bwMode="auto">
          <a:xfrm>
            <a:off x="4297363" y="2165350"/>
            <a:ext cx="574675" cy="771525"/>
          </a:xfrm>
          <a:custGeom>
            <a:avLst/>
            <a:gdLst>
              <a:gd name="T0" fmla="*/ 2147483647 w 448"/>
              <a:gd name="T1" fmla="*/ 2147483647 h 617"/>
              <a:gd name="T2" fmla="*/ 2147483647 w 448"/>
              <a:gd name="T3" fmla="*/ 2147483647 h 617"/>
              <a:gd name="T4" fmla="*/ 2147483647 w 448"/>
              <a:gd name="T5" fmla="*/ 2147483647 h 617"/>
              <a:gd name="T6" fmla="*/ 2147483647 w 448"/>
              <a:gd name="T7" fmla="*/ 2147483647 h 617"/>
              <a:gd name="T8" fmla="*/ 2147483647 w 448"/>
              <a:gd name="T9" fmla="*/ 2147483647 h 617"/>
              <a:gd name="T10" fmla="*/ 2147483647 w 448"/>
              <a:gd name="T11" fmla="*/ 2147483647 h 617"/>
              <a:gd name="T12" fmla="*/ 2147483647 w 448"/>
              <a:gd name="T13" fmla="*/ 2147483647 h 617"/>
              <a:gd name="T14" fmla="*/ 2147483647 w 448"/>
              <a:gd name="T15" fmla="*/ 2147483647 h 617"/>
              <a:gd name="T16" fmla="*/ 2147483647 w 448"/>
              <a:gd name="T17" fmla="*/ 2147483647 h 617"/>
              <a:gd name="T18" fmla="*/ 2147483647 w 448"/>
              <a:gd name="T19" fmla="*/ 2147483647 h 617"/>
              <a:gd name="T20" fmla="*/ 2147483647 w 448"/>
              <a:gd name="T21" fmla="*/ 2147483647 h 617"/>
              <a:gd name="T22" fmla="*/ 2147483647 w 448"/>
              <a:gd name="T23" fmla="*/ 2147483647 h 617"/>
              <a:gd name="T24" fmla="*/ 2147483647 w 448"/>
              <a:gd name="T25" fmla="*/ 2147483647 h 617"/>
              <a:gd name="T26" fmla="*/ 2147483647 w 448"/>
              <a:gd name="T27" fmla="*/ 2147483647 h 617"/>
              <a:gd name="T28" fmla="*/ 2147483647 w 448"/>
              <a:gd name="T29" fmla="*/ 2147483647 h 61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48"/>
              <a:gd name="T46" fmla="*/ 0 h 617"/>
              <a:gd name="T47" fmla="*/ 448 w 448"/>
              <a:gd name="T48" fmla="*/ 617 h 61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48" h="617">
                <a:moveTo>
                  <a:pt x="31" y="592"/>
                </a:moveTo>
                <a:cubicBezTo>
                  <a:pt x="15" y="567"/>
                  <a:pt x="4" y="479"/>
                  <a:pt x="2" y="426"/>
                </a:cubicBezTo>
                <a:cubicBezTo>
                  <a:pt x="0" y="373"/>
                  <a:pt x="6" y="326"/>
                  <a:pt x="21" y="275"/>
                </a:cubicBezTo>
                <a:cubicBezTo>
                  <a:pt x="36" y="224"/>
                  <a:pt x="65" y="164"/>
                  <a:pt x="93" y="120"/>
                </a:cubicBezTo>
                <a:cubicBezTo>
                  <a:pt x="122" y="77"/>
                  <a:pt x="169" y="29"/>
                  <a:pt x="189" y="14"/>
                </a:cubicBezTo>
                <a:cubicBezTo>
                  <a:pt x="209" y="0"/>
                  <a:pt x="203" y="24"/>
                  <a:pt x="212" y="33"/>
                </a:cubicBezTo>
                <a:cubicBezTo>
                  <a:pt x="221" y="42"/>
                  <a:pt x="226" y="44"/>
                  <a:pt x="245" y="66"/>
                </a:cubicBezTo>
                <a:cubicBezTo>
                  <a:pt x="264" y="88"/>
                  <a:pt x="297" y="124"/>
                  <a:pt x="323" y="165"/>
                </a:cubicBezTo>
                <a:cubicBezTo>
                  <a:pt x="349" y="206"/>
                  <a:pt x="384" y="267"/>
                  <a:pt x="404" y="315"/>
                </a:cubicBezTo>
                <a:cubicBezTo>
                  <a:pt x="424" y="363"/>
                  <a:pt x="434" y="419"/>
                  <a:pt x="440" y="456"/>
                </a:cubicBezTo>
                <a:cubicBezTo>
                  <a:pt x="446" y="493"/>
                  <a:pt x="448" y="524"/>
                  <a:pt x="437" y="537"/>
                </a:cubicBezTo>
                <a:cubicBezTo>
                  <a:pt x="426" y="550"/>
                  <a:pt x="405" y="535"/>
                  <a:pt x="375" y="536"/>
                </a:cubicBezTo>
                <a:cubicBezTo>
                  <a:pt x="345" y="537"/>
                  <a:pt x="300" y="536"/>
                  <a:pt x="254" y="542"/>
                </a:cubicBezTo>
                <a:cubicBezTo>
                  <a:pt x="208" y="549"/>
                  <a:pt x="134" y="568"/>
                  <a:pt x="96" y="577"/>
                </a:cubicBezTo>
                <a:cubicBezTo>
                  <a:pt x="59" y="585"/>
                  <a:pt x="48" y="617"/>
                  <a:pt x="31" y="592"/>
                </a:cubicBezTo>
                <a:close/>
              </a:path>
            </a:pathLst>
          </a:custGeom>
          <a:pattFill prst="lgConfetti">
            <a:fgClr>
              <a:srgbClr val="0000FF"/>
            </a:fgClr>
            <a:bgClr>
              <a:srgbClr val="FFFFFF"/>
            </a:bgClr>
          </a:pattFill>
          <a:ln w="31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52242" name="Oval 63"/>
          <p:cNvSpPr>
            <a:spLocks noChangeArrowheads="1"/>
          </p:cNvSpPr>
          <p:nvPr/>
        </p:nvSpPr>
        <p:spPr bwMode="auto">
          <a:xfrm>
            <a:off x="3279775" y="2035175"/>
            <a:ext cx="1587500" cy="162877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2243" name="Oval 64"/>
          <p:cNvSpPr>
            <a:spLocks noChangeArrowheads="1"/>
          </p:cNvSpPr>
          <p:nvPr/>
        </p:nvSpPr>
        <p:spPr bwMode="auto">
          <a:xfrm>
            <a:off x="4298950" y="1955800"/>
            <a:ext cx="1695450" cy="1471613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2244" name="Oval 65"/>
          <p:cNvSpPr>
            <a:spLocks noChangeArrowheads="1"/>
          </p:cNvSpPr>
          <p:nvPr/>
        </p:nvSpPr>
        <p:spPr bwMode="auto">
          <a:xfrm>
            <a:off x="3870325" y="2840038"/>
            <a:ext cx="1771650" cy="13970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2245" name="Text Box 66"/>
          <p:cNvSpPr txBox="1">
            <a:spLocks noChangeArrowheads="1"/>
          </p:cNvSpPr>
          <p:nvPr/>
        </p:nvSpPr>
        <p:spPr bwMode="auto">
          <a:xfrm>
            <a:off x="3119438" y="1700213"/>
            <a:ext cx="4794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A</a:t>
            </a:r>
            <a:endParaRPr lang="es-ES" altLang="es-CO"/>
          </a:p>
        </p:txBody>
      </p:sp>
      <p:sp>
        <p:nvSpPr>
          <p:cNvPr id="52246" name="Text Box 67"/>
          <p:cNvSpPr txBox="1">
            <a:spLocks noChangeArrowheads="1"/>
          </p:cNvSpPr>
          <p:nvPr/>
        </p:nvSpPr>
        <p:spPr bwMode="auto">
          <a:xfrm>
            <a:off x="5964238" y="2384425"/>
            <a:ext cx="4794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B</a:t>
            </a:r>
            <a:endParaRPr lang="es-ES" altLang="es-CO"/>
          </a:p>
        </p:txBody>
      </p:sp>
      <p:sp>
        <p:nvSpPr>
          <p:cNvPr id="52247" name="Text Box 68"/>
          <p:cNvSpPr txBox="1">
            <a:spLocks noChangeArrowheads="1"/>
          </p:cNvSpPr>
          <p:nvPr/>
        </p:nvSpPr>
        <p:spPr bwMode="auto">
          <a:xfrm>
            <a:off x="5491163" y="3736975"/>
            <a:ext cx="479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C</a:t>
            </a:r>
            <a:endParaRPr lang="es-ES" altLang="es-CO"/>
          </a:p>
        </p:txBody>
      </p:sp>
      <p:sp>
        <p:nvSpPr>
          <p:cNvPr id="65607" name="Freeform 71" descr="Confeti grande"/>
          <p:cNvSpPr>
            <a:spLocks/>
          </p:cNvSpPr>
          <p:nvPr/>
        </p:nvSpPr>
        <p:spPr bwMode="auto">
          <a:xfrm>
            <a:off x="1042988" y="4076700"/>
            <a:ext cx="860425" cy="739775"/>
          </a:xfrm>
          <a:custGeom>
            <a:avLst/>
            <a:gdLst>
              <a:gd name="T0" fmla="*/ 2147483647 w 716"/>
              <a:gd name="T1" fmla="*/ 2147483647 h 572"/>
              <a:gd name="T2" fmla="*/ 2147483647 w 716"/>
              <a:gd name="T3" fmla="*/ 2147483647 h 572"/>
              <a:gd name="T4" fmla="*/ 2147483647 w 716"/>
              <a:gd name="T5" fmla="*/ 2147483647 h 572"/>
              <a:gd name="T6" fmla="*/ 2147483647 w 716"/>
              <a:gd name="T7" fmla="*/ 2147483647 h 572"/>
              <a:gd name="T8" fmla="*/ 2147483647 w 716"/>
              <a:gd name="T9" fmla="*/ 2147483647 h 572"/>
              <a:gd name="T10" fmla="*/ 2147483647 w 716"/>
              <a:gd name="T11" fmla="*/ 2147483647 h 572"/>
              <a:gd name="T12" fmla="*/ 2147483647 w 716"/>
              <a:gd name="T13" fmla="*/ 2147483647 h 572"/>
              <a:gd name="T14" fmla="*/ 2147483647 w 716"/>
              <a:gd name="T15" fmla="*/ 2147483647 h 572"/>
              <a:gd name="T16" fmla="*/ 2147483647 w 716"/>
              <a:gd name="T17" fmla="*/ 2147483647 h 572"/>
              <a:gd name="T18" fmla="*/ 2147483647 w 716"/>
              <a:gd name="T19" fmla="*/ 2147483647 h 572"/>
              <a:gd name="T20" fmla="*/ 2147483647 w 716"/>
              <a:gd name="T21" fmla="*/ 2147483647 h 572"/>
              <a:gd name="T22" fmla="*/ 2147483647 w 716"/>
              <a:gd name="T23" fmla="*/ 2147483647 h 572"/>
              <a:gd name="T24" fmla="*/ 2147483647 w 716"/>
              <a:gd name="T25" fmla="*/ 2147483647 h 572"/>
              <a:gd name="T26" fmla="*/ 2147483647 w 716"/>
              <a:gd name="T27" fmla="*/ 2147483647 h 572"/>
              <a:gd name="T28" fmla="*/ 2147483647 w 716"/>
              <a:gd name="T29" fmla="*/ 2147483647 h 572"/>
              <a:gd name="T30" fmla="*/ 2147483647 w 716"/>
              <a:gd name="T31" fmla="*/ 2147483647 h 572"/>
              <a:gd name="T32" fmla="*/ 2147483647 w 716"/>
              <a:gd name="T33" fmla="*/ 2147483647 h 572"/>
              <a:gd name="T34" fmla="*/ 2147483647 w 716"/>
              <a:gd name="T35" fmla="*/ 2147483647 h 572"/>
              <a:gd name="T36" fmla="*/ 2147483647 w 716"/>
              <a:gd name="T37" fmla="*/ 2147483647 h 5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16"/>
              <a:gd name="T58" fmla="*/ 0 h 572"/>
              <a:gd name="T59" fmla="*/ 716 w 716"/>
              <a:gd name="T60" fmla="*/ 572 h 5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16" h="572">
                <a:moveTo>
                  <a:pt x="17" y="530"/>
                </a:moveTo>
                <a:cubicBezTo>
                  <a:pt x="0" y="506"/>
                  <a:pt x="9" y="453"/>
                  <a:pt x="11" y="422"/>
                </a:cubicBezTo>
                <a:cubicBezTo>
                  <a:pt x="13" y="391"/>
                  <a:pt x="18" y="375"/>
                  <a:pt x="32" y="341"/>
                </a:cubicBezTo>
                <a:cubicBezTo>
                  <a:pt x="46" y="307"/>
                  <a:pt x="69" y="256"/>
                  <a:pt x="97" y="218"/>
                </a:cubicBezTo>
                <a:cubicBezTo>
                  <a:pt x="125" y="180"/>
                  <a:pt x="164" y="140"/>
                  <a:pt x="199" y="110"/>
                </a:cubicBezTo>
                <a:cubicBezTo>
                  <a:pt x="234" y="80"/>
                  <a:pt x="273" y="56"/>
                  <a:pt x="307" y="38"/>
                </a:cubicBezTo>
                <a:cubicBezTo>
                  <a:pt x="341" y="20"/>
                  <a:pt x="382" y="0"/>
                  <a:pt x="403" y="2"/>
                </a:cubicBezTo>
                <a:cubicBezTo>
                  <a:pt x="424" y="4"/>
                  <a:pt x="420" y="34"/>
                  <a:pt x="431" y="53"/>
                </a:cubicBezTo>
                <a:cubicBezTo>
                  <a:pt x="442" y="72"/>
                  <a:pt x="450" y="92"/>
                  <a:pt x="469" y="116"/>
                </a:cubicBezTo>
                <a:cubicBezTo>
                  <a:pt x="488" y="140"/>
                  <a:pt x="521" y="177"/>
                  <a:pt x="547" y="200"/>
                </a:cubicBezTo>
                <a:cubicBezTo>
                  <a:pt x="573" y="223"/>
                  <a:pt x="599" y="236"/>
                  <a:pt x="625" y="254"/>
                </a:cubicBezTo>
                <a:cubicBezTo>
                  <a:pt x="651" y="272"/>
                  <a:pt x="690" y="296"/>
                  <a:pt x="703" y="308"/>
                </a:cubicBezTo>
                <a:cubicBezTo>
                  <a:pt x="716" y="320"/>
                  <a:pt x="714" y="313"/>
                  <a:pt x="704" y="326"/>
                </a:cubicBezTo>
                <a:cubicBezTo>
                  <a:pt x="694" y="339"/>
                  <a:pt x="673" y="361"/>
                  <a:pt x="643" y="386"/>
                </a:cubicBezTo>
                <a:cubicBezTo>
                  <a:pt x="613" y="411"/>
                  <a:pt x="558" y="453"/>
                  <a:pt x="523" y="476"/>
                </a:cubicBezTo>
                <a:cubicBezTo>
                  <a:pt x="488" y="499"/>
                  <a:pt x="474" y="509"/>
                  <a:pt x="433" y="524"/>
                </a:cubicBezTo>
                <a:cubicBezTo>
                  <a:pt x="392" y="539"/>
                  <a:pt x="329" y="560"/>
                  <a:pt x="275" y="566"/>
                </a:cubicBezTo>
                <a:cubicBezTo>
                  <a:pt x="221" y="572"/>
                  <a:pt x="153" y="569"/>
                  <a:pt x="110" y="563"/>
                </a:cubicBezTo>
                <a:cubicBezTo>
                  <a:pt x="67" y="557"/>
                  <a:pt x="34" y="554"/>
                  <a:pt x="17" y="530"/>
                </a:cubicBezTo>
                <a:close/>
              </a:path>
            </a:pathLst>
          </a:custGeom>
          <a:pattFill prst="lgConfetti">
            <a:fgClr>
              <a:srgbClr val="0000FF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5612" name="Text Box 76"/>
          <p:cNvSpPr txBox="1">
            <a:spLocks noChangeArrowheads="1"/>
          </p:cNvSpPr>
          <p:nvPr/>
        </p:nvSpPr>
        <p:spPr bwMode="auto">
          <a:xfrm>
            <a:off x="215900" y="3101975"/>
            <a:ext cx="47942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A</a:t>
            </a:r>
            <a:endParaRPr lang="es-ES" altLang="es-CO"/>
          </a:p>
        </p:txBody>
      </p:sp>
      <p:sp>
        <p:nvSpPr>
          <p:cNvPr id="65613" name="Text Box 77"/>
          <p:cNvSpPr txBox="1">
            <a:spLocks noChangeArrowheads="1"/>
          </p:cNvSpPr>
          <p:nvPr/>
        </p:nvSpPr>
        <p:spPr bwMode="auto">
          <a:xfrm>
            <a:off x="1727200" y="2636838"/>
            <a:ext cx="47942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B</a:t>
            </a:r>
            <a:endParaRPr lang="es-ES" altLang="es-CO"/>
          </a:p>
        </p:txBody>
      </p:sp>
      <p:sp>
        <p:nvSpPr>
          <p:cNvPr id="65614" name="Text Box 78"/>
          <p:cNvSpPr txBox="1">
            <a:spLocks noChangeArrowheads="1"/>
          </p:cNvSpPr>
          <p:nvPr/>
        </p:nvSpPr>
        <p:spPr bwMode="auto">
          <a:xfrm>
            <a:off x="900113" y="5013325"/>
            <a:ext cx="479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C</a:t>
            </a:r>
            <a:endParaRPr lang="es-ES" altLang="es-CO"/>
          </a:p>
        </p:txBody>
      </p:sp>
      <p:sp>
        <p:nvSpPr>
          <p:cNvPr id="65610" name="Oval 74"/>
          <p:cNvSpPr>
            <a:spLocks noChangeArrowheads="1"/>
          </p:cNvSpPr>
          <p:nvPr/>
        </p:nvSpPr>
        <p:spPr bwMode="auto">
          <a:xfrm>
            <a:off x="1476375" y="3103563"/>
            <a:ext cx="1695450" cy="1471612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26" name="Oval 90"/>
          <p:cNvSpPr>
            <a:spLocks noChangeArrowheads="1"/>
          </p:cNvSpPr>
          <p:nvPr/>
        </p:nvSpPr>
        <p:spPr bwMode="auto">
          <a:xfrm>
            <a:off x="6011863" y="403225"/>
            <a:ext cx="1587500" cy="1628775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44" name="Oval 8"/>
          <p:cNvSpPr>
            <a:spLocks noChangeArrowheads="1"/>
          </p:cNvSpPr>
          <p:nvPr/>
        </p:nvSpPr>
        <p:spPr bwMode="auto">
          <a:xfrm>
            <a:off x="6011863" y="403225"/>
            <a:ext cx="1587500" cy="162877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45" name="Oval 9"/>
          <p:cNvSpPr>
            <a:spLocks noChangeArrowheads="1"/>
          </p:cNvSpPr>
          <p:nvPr/>
        </p:nvSpPr>
        <p:spPr bwMode="auto">
          <a:xfrm>
            <a:off x="7010400" y="334963"/>
            <a:ext cx="1695450" cy="1471612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46" name="Oval 10"/>
          <p:cNvSpPr>
            <a:spLocks noChangeArrowheads="1"/>
          </p:cNvSpPr>
          <p:nvPr/>
        </p:nvSpPr>
        <p:spPr bwMode="auto">
          <a:xfrm>
            <a:off x="6624638" y="1239838"/>
            <a:ext cx="1771650" cy="13970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64" name="Oval 28"/>
          <p:cNvSpPr>
            <a:spLocks noChangeArrowheads="1"/>
          </p:cNvSpPr>
          <p:nvPr/>
        </p:nvSpPr>
        <p:spPr bwMode="auto">
          <a:xfrm>
            <a:off x="900113" y="1160463"/>
            <a:ext cx="1770062" cy="13779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93" name="Oval 57"/>
          <p:cNvSpPr>
            <a:spLocks noChangeArrowheads="1"/>
          </p:cNvSpPr>
          <p:nvPr/>
        </p:nvSpPr>
        <p:spPr bwMode="auto">
          <a:xfrm>
            <a:off x="900113" y="1160463"/>
            <a:ext cx="1770062" cy="13779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1322388" y="261938"/>
            <a:ext cx="1693862" cy="145097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562" name="Oval 26"/>
          <p:cNvSpPr>
            <a:spLocks noChangeArrowheads="1"/>
          </p:cNvSpPr>
          <p:nvPr/>
        </p:nvSpPr>
        <p:spPr bwMode="auto">
          <a:xfrm>
            <a:off x="303213" y="339725"/>
            <a:ext cx="1587500" cy="16065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27" name="Text Box 91"/>
          <p:cNvSpPr txBox="1">
            <a:spLocks noChangeArrowheads="1"/>
          </p:cNvSpPr>
          <p:nvPr/>
        </p:nvSpPr>
        <p:spPr bwMode="auto">
          <a:xfrm>
            <a:off x="3222625" y="692150"/>
            <a:ext cx="26352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[(A </a:t>
            </a:r>
            <a:r>
              <a:rPr lang="es-ES" altLang="es-CO" b="1"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B) – C]</a:t>
            </a:r>
          </a:p>
        </p:txBody>
      </p:sp>
      <p:sp>
        <p:nvSpPr>
          <p:cNvPr id="65609" name="Oval 73"/>
          <p:cNvSpPr>
            <a:spLocks noChangeArrowheads="1"/>
          </p:cNvSpPr>
          <p:nvPr/>
        </p:nvSpPr>
        <p:spPr bwMode="auto">
          <a:xfrm>
            <a:off x="447675" y="3187700"/>
            <a:ext cx="1587500" cy="162877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11" name="Oval 75"/>
          <p:cNvSpPr>
            <a:spLocks noChangeArrowheads="1"/>
          </p:cNvSpPr>
          <p:nvPr/>
        </p:nvSpPr>
        <p:spPr bwMode="auto">
          <a:xfrm>
            <a:off x="1038225" y="3992563"/>
            <a:ext cx="1771650" cy="13970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28" name="Text Box 92"/>
          <p:cNvSpPr txBox="1">
            <a:spLocks noChangeArrowheads="1"/>
          </p:cNvSpPr>
          <p:nvPr/>
        </p:nvSpPr>
        <p:spPr bwMode="auto">
          <a:xfrm>
            <a:off x="6516688" y="2744788"/>
            <a:ext cx="2627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[(B </a:t>
            </a:r>
            <a:r>
              <a:rPr lang="es-ES" altLang="es-CO" b="1"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C) – A]</a:t>
            </a:r>
          </a:p>
        </p:txBody>
      </p:sp>
      <p:sp>
        <p:nvSpPr>
          <p:cNvPr id="65629" name="Text Box 93"/>
          <p:cNvSpPr txBox="1">
            <a:spLocks noChangeArrowheads="1"/>
          </p:cNvSpPr>
          <p:nvPr/>
        </p:nvSpPr>
        <p:spPr bwMode="auto">
          <a:xfrm>
            <a:off x="2808288" y="4724400"/>
            <a:ext cx="2797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ym typeface="simbolo"/>
              </a:rPr>
              <a:t> </a:t>
            </a:r>
            <a:r>
              <a:rPr lang="es-ES" altLang="es-CO" b="1"/>
              <a:t>[(A </a:t>
            </a:r>
            <a:r>
              <a:rPr lang="es-ES" altLang="es-CO" b="1">
                <a:sym typeface="Symbol" pitchFamily="18" charset="2"/>
              </a:rPr>
              <a:t> </a:t>
            </a:r>
            <a:r>
              <a:rPr lang="es-ES" altLang="es-CO" b="1">
                <a:sym typeface="simbolo"/>
              </a:rPr>
              <a:t>C) – B]</a:t>
            </a:r>
          </a:p>
        </p:txBody>
      </p:sp>
      <p:sp>
        <p:nvSpPr>
          <p:cNvPr id="65631" name="Text Box 95"/>
          <p:cNvSpPr txBox="1">
            <a:spLocks noChangeArrowheads="1"/>
          </p:cNvSpPr>
          <p:nvPr/>
        </p:nvSpPr>
        <p:spPr bwMode="auto">
          <a:xfrm>
            <a:off x="2916238" y="5837238"/>
            <a:ext cx="57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ym typeface="Symbol" pitchFamily="18" charset="2"/>
              </a:rPr>
              <a:t></a:t>
            </a:r>
            <a:r>
              <a:rPr lang="es-ES" altLang="es-CO" b="1">
                <a:sym typeface="simbolo"/>
              </a:rPr>
              <a:t> </a:t>
            </a:r>
          </a:p>
        </p:txBody>
      </p:sp>
      <p:sp>
        <p:nvSpPr>
          <p:cNvPr id="65632" name="Text Box 96"/>
          <p:cNvSpPr txBox="1">
            <a:spLocks noChangeArrowheads="1"/>
          </p:cNvSpPr>
          <p:nvPr/>
        </p:nvSpPr>
        <p:spPr bwMode="auto">
          <a:xfrm>
            <a:off x="6084888" y="5805488"/>
            <a:ext cx="576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ym typeface="Symbol" pitchFamily="18" charset="2"/>
              </a:rPr>
              <a:t></a:t>
            </a:r>
            <a:endParaRPr lang="es-ES" altLang="es-CO" b="1">
              <a:sym typeface="simbolo"/>
            </a:endParaRPr>
          </a:p>
        </p:txBody>
      </p:sp>
      <p:sp>
        <p:nvSpPr>
          <p:cNvPr id="65633" name="AutoShape 97"/>
          <p:cNvSpPr>
            <a:spLocks noChangeArrowheads="1"/>
          </p:cNvSpPr>
          <p:nvPr/>
        </p:nvSpPr>
        <p:spPr bwMode="auto">
          <a:xfrm rot="5400000">
            <a:off x="4103688" y="1522413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34" name="AutoShape 98"/>
          <p:cNvSpPr>
            <a:spLocks noChangeArrowheads="1"/>
          </p:cNvSpPr>
          <p:nvPr/>
        </p:nvSpPr>
        <p:spPr bwMode="auto">
          <a:xfrm rot="10800000">
            <a:off x="5724525" y="3213100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5635" name="AutoShape 99"/>
          <p:cNvSpPr>
            <a:spLocks noChangeArrowheads="1"/>
          </p:cNvSpPr>
          <p:nvPr/>
        </p:nvSpPr>
        <p:spPr bwMode="auto">
          <a:xfrm rot="-4140109">
            <a:off x="3107532" y="4166394"/>
            <a:ext cx="1081087" cy="250825"/>
          </a:xfrm>
          <a:prstGeom prst="rightArrow">
            <a:avLst>
              <a:gd name="adj1" fmla="val 50000"/>
              <a:gd name="adj2" fmla="val 107753"/>
            </a:avLst>
          </a:prstGeom>
          <a:solidFill>
            <a:srgbClr val="E715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129303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6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6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6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2600"/>
                                  </p:stCondLst>
                                  <p:childTnLst>
                                    <p:animMotion origin="layout" path="M 2.22222E-6 1.48148E-6 L -0.31545 0.75023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5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81" y="37500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65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65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65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65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65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6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6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65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65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65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65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2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6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1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3588 L 0.06354 0.16227 " pathEditMode="relative" rAng="0" ptsTypes="AA">
                                      <p:cBhvr>
                                        <p:cTn id="214" dur="1000" fill="hold"/>
                                        <p:tgtEl>
                                          <p:spTgt spid="65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6319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65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65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65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65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65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65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65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65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65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656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6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6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65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000"/>
                                        <p:tgtEl>
                                          <p:spTgt spid="65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65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6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6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65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000"/>
                                        <p:tgtEl>
                                          <p:spTgt spid="656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65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6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6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1000"/>
                                        <p:tgtEl>
                                          <p:spTgt spid="6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6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6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656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6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6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6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28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-0.00191 0.44561 " pathEditMode="relative" rAng="0" ptsTypes="AA">
                                      <p:cBhvr>
                                        <p:cTn id="281" dur="1000" fill="hold"/>
                                        <p:tgtEl>
                                          <p:spTgt spid="65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22269"/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1000"/>
                                        <p:tgtEl>
                                          <p:spTgt spid="6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/>
                                        <p:tgtEl>
                                          <p:spTgt spid="65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6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6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1000"/>
                                        <p:tgtEl>
                                          <p:spTgt spid="65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656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65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65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1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1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10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1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65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5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/>
                                        <p:tgtEl>
                                          <p:spTgt spid="65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/>
                                        <p:tgtEl>
                                          <p:spTgt spid="65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10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343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4" dur="1000" fill="hold"/>
                                        <p:tgtEl>
                                          <p:spTgt spid="6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0" grpId="0" animBg="1"/>
      <p:bldP spid="65630" grpId="1" animBg="1"/>
      <p:bldP spid="65623" grpId="0" animBg="1"/>
      <p:bldP spid="65623" grpId="1" animBg="1"/>
      <p:bldP spid="65624" grpId="0" animBg="1"/>
      <p:bldP spid="65624" grpId="1" animBg="1"/>
      <p:bldP spid="65625" grpId="0" animBg="1"/>
      <p:bldP spid="65625" grpId="1" animBg="1"/>
      <p:bldP spid="65586" grpId="0" animBg="1"/>
      <p:bldP spid="65586" grpId="1" animBg="1"/>
      <p:bldP spid="65547" grpId="0"/>
      <p:bldP spid="65547" grpId="1"/>
      <p:bldP spid="65548" grpId="0"/>
      <p:bldP spid="65548" grpId="1"/>
      <p:bldP spid="65549" grpId="0"/>
      <p:bldP spid="65549" grpId="1"/>
      <p:bldP spid="65559" grpId="0" animBg="1"/>
      <p:bldP spid="65559" grpId="1" animBg="1"/>
      <p:bldP spid="65561" grpId="0" animBg="1"/>
      <p:bldP spid="65561" grpId="1" animBg="1"/>
      <p:bldP spid="65565" grpId="0"/>
      <p:bldP spid="65565" grpId="1"/>
      <p:bldP spid="65566" grpId="0"/>
      <p:bldP spid="65566" grpId="1"/>
      <p:bldP spid="65567" grpId="0"/>
      <p:bldP spid="65567" grpId="1"/>
      <p:bldP spid="65607" grpId="0" animBg="1"/>
      <p:bldP spid="65607" grpId="1" animBg="1"/>
      <p:bldP spid="65612" grpId="0"/>
      <p:bldP spid="65612" grpId="1"/>
      <p:bldP spid="65613" grpId="0"/>
      <p:bldP spid="65613" grpId="1"/>
      <p:bldP spid="65614" grpId="0"/>
      <p:bldP spid="65614" grpId="1"/>
      <p:bldP spid="65610" grpId="0" animBg="1"/>
      <p:bldP spid="65610" grpId="1" animBg="1"/>
      <p:bldP spid="65626" grpId="0" animBg="1"/>
      <p:bldP spid="65626" grpId="1" animBg="1"/>
      <p:bldP spid="65544" grpId="0" animBg="1"/>
      <p:bldP spid="65544" grpId="1" animBg="1"/>
      <p:bldP spid="65545" grpId="0" animBg="1"/>
      <p:bldP spid="65545" grpId="1" animBg="1"/>
      <p:bldP spid="65546" grpId="0" animBg="1"/>
      <p:bldP spid="65546" grpId="1" animBg="1"/>
      <p:bldP spid="65564" grpId="0" animBg="1"/>
      <p:bldP spid="65564" grpId="1" animBg="1"/>
      <p:bldP spid="65593" grpId="0" animBg="1"/>
      <p:bldP spid="65593" grpId="1" animBg="1"/>
      <p:bldP spid="65563" grpId="0" animBg="1"/>
      <p:bldP spid="65563" grpId="1" animBg="1"/>
      <p:bldP spid="65562" grpId="0" animBg="1"/>
      <p:bldP spid="65562" grpId="1" animBg="1"/>
      <p:bldP spid="65627" grpId="0"/>
      <p:bldP spid="65627" grpId="1"/>
      <p:bldP spid="65609" grpId="0" animBg="1"/>
      <p:bldP spid="65609" grpId="1" animBg="1"/>
      <p:bldP spid="65611" grpId="0" animBg="1"/>
      <p:bldP spid="65611" grpId="1" animBg="1"/>
      <p:bldP spid="65628" grpId="0"/>
      <p:bldP spid="65628" grpId="1"/>
      <p:bldP spid="65629" grpId="0"/>
      <p:bldP spid="65629" grpId="1"/>
      <p:bldP spid="65631" grpId="0"/>
      <p:bldP spid="65632" grpId="0"/>
      <p:bldP spid="65633" grpId="0" animBg="1"/>
      <p:bldP spid="65633" grpId="1" animBg="1"/>
      <p:bldP spid="65634" grpId="0" animBg="1"/>
      <p:bldP spid="65634" grpId="1" animBg="1"/>
      <p:bldP spid="65635" grpId="0" animBg="1"/>
      <p:bldP spid="65635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44" name="Rectangle 60"/>
          <p:cNvSpPr>
            <a:spLocks noChangeArrowheads="1"/>
          </p:cNvSpPr>
          <p:nvPr/>
        </p:nvSpPr>
        <p:spPr bwMode="auto">
          <a:xfrm>
            <a:off x="5076825" y="6057900"/>
            <a:ext cx="2376488" cy="576263"/>
          </a:xfrm>
          <a:prstGeom prst="rect">
            <a:avLst/>
          </a:prstGeom>
          <a:solidFill>
            <a:srgbClr val="FBC9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41" name="Rectangle 57"/>
          <p:cNvSpPr>
            <a:spLocks noChangeArrowheads="1"/>
          </p:cNvSpPr>
          <p:nvPr/>
        </p:nvSpPr>
        <p:spPr bwMode="auto">
          <a:xfrm>
            <a:off x="358775" y="6092825"/>
            <a:ext cx="3979863" cy="576263"/>
          </a:xfrm>
          <a:prstGeom prst="rect">
            <a:avLst/>
          </a:prstGeom>
          <a:solidFill>
            <a:srgbClr val="FBC9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4964113" y="2709863"/>
            <a:ext cx="5794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A</a:t>
            </a:r>
            <a:endParaRPr lang="es-ES" altLang="es-CO"/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8135938" y="2709863"/>
            <a:ext cx="604837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B</a:t>
            </a:r>
            <a:endParaRPr lang="es-ES" altLang="es-CO"/>
          </a:p>
        </p:txBody>
      </p:sp>
      <p:sp>
        <p:nvSpPr>
          <p:cNvPr id="67611" name="AutoShape 27"/>
          <p:cNvSpPr>
            <a:spLocks noChangeArrowheads="1"/>
          </p:cNvSpPr>
          <p:nvPr/>
        </p:nvSpPr>
        <p:spPr bwMode="auto">
          <a:xfrm rot="-5400000">
            <a:off x="5199856" y="1934369"/>
            <a:ext cx="2662238" cy="2774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E71505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12" name="AutoShape 28"/>
          <p:cNvSpPr>
            <a:spLocks noChangeArrowheads="1"/>
          </p:cNvSpPr>
          <p:nvPr/>
        </p:nvSpPr>
        <p:spPr bwMode="auto">
          <a:xfrm rot="5622696">
            <a:off x="5990432" y="2004219"/>
            <a:ext cx="2660650" cy="27765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56" name="Freeform 31"/>
          <p:cNvSpPr>
            <a:spLocks/>
          </p:cNvSpPr>
          <p:nvPr/>
        </p:nvSpPr>
        <p:spPr bwMode="auto">
          <a:xfrm>
            <a:off x="1249363" y="454025"/>
            <a:ext cx="966787" cy="938213"/>
          </a:xfrm>
          <a:custGeom>
            <a:avLst/>
            <a:gdLst>
              <a:gd name="T0" fmla="*/ 2147483647 w 609"/>
              <a:gd name="T1" fmla="*/ 2147483647 h 591"/>
              <a:gd name="T2" fmla="*/ 2147483647 w 609"/>
              <a:gd name="T3" fmla="*/ 2147483647 h 591"/>
              <a:gd name="T4" fmla="*/ 2147483647 w 609"/>
              <a:gd name="T5" fmla="*/ 2147483647 h 591"/>
              <a:gd name="T6" fmla="*/ 2147483647 w 609"/>
              <a:gd name="T7" fmla="*/ 2147483647 h 591"/>
              <a:gd name="T8" fmla="*/ 2147483647 w 609"/>
              <a:gd name="T9" fmla="*/ 2147483647 h 591"/>
              <a:gd name="T10" fmla="*/ 2147483647 w 609"/>
              <a:gd name="T11" fmla="*/ 2147483647 h 591"/>
              <a:gd name="T12" fmla="*/ 2147483647 w 609"/>
              <a:gd name="T13" fmla="*/ 2147483647 h 591"/>
              <a:gd name="T14" fmla="*/ 2147483647 w 609"/>
              <a:gd name="T15" fmla="*/ 2147483647 h 591"/>
              <a:gd name="T16" fmla="*/ 2147483647 w 609"/>
              <a:gd name="T17" fmla="*/ 2147483647 h 591"/>
              <a:gd name="T18" fmla="*/ 2147483647 w 609"/>
              <a:gd name="T19" fmla="*/ 2147483647 h 591"/>
              <a:gd name="T20" fmla="*/ 2147483647 w 609"/>
              <a:gd name="T21" fmla="*/ 2147483647 h 591"/>
              <a:gd name="T22" fmla="*/ 2147483647 w 609"/>
              <a:gd name="T23" fmla="*/ 2147483647 h 591"/>
              <a:gd name="T24" fmla="*/ 2147483647 w 609"/>
              <a:gd name="T25" fmla="*/ 2147483647 h 591"/>
              <a:gd name="T26" fmla="*/ 2147483647 w 609"/>
              <a:gd name="T27" fmla="*/ 2147483647 h 591"/>
              <a:gd name="T28" fmla="*/ 2147483647 w 609"/>
              <a:gd name="T29" fmla="*/ 2147483647 h 591"/>
              <a:gd name="T30" fmla="*/ 2147483647 w 609"/>
              <a:gd name="T31" fmla="*/ 2147483647 h 591"/>
              <a:gd name="T32" fmla="*/ 2147483647 w 609"/>
              <a:gd name="T33" fmla="*/ 2147483647 h 591"/>
              <a:gd name="T34" fmla="*/ 2147483647 w 609"/>
              <a:gd name="T35" fmla="*/ 2147483647 h 59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09"/>
              <a:gd name="T55" fmla="*/ 0 h 591"/>
              <a:gd name="T56" fmla="*/ 609 w 609"/>
              <a:gd name="T57" fmla="*/ 591 h 591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09" h="591">
                <a:moveTo>
                  <a:pt x="27" y="589"/>
                </a:moveTo>
                <a:cubicBezTo>
                  <a:pt x="54" y="591"/>
                  <a:pt x="135" y="546"/>
                  <a:pt x="182" y="524"/>
                </a:cubicBezTo>
                <a:cubicBezTo>
                  <a:pt x="230" y="503"/>
                  <a:pt x="267" y="482"/>
                  <a:pt x="313" y="460"/>
                </a:cubicBezTo>
                <a:cubicBezTo>
                  <a:pt x="359" y="439"/>
                  <a:pt x="414" y="418"/>
                  <a:pt x="459" y="396"/>
                </a:cubicBezTo>
                <a:cubicBezTo>
                  <a:pt x="504" y="374"/>
                  <a:pt x="561" y="344"/>
                  <a:pt x="584" y="329"/>
                </a:cubicBezTo>
                <a:cubicBezTo>
                  <a:pt x="607" y="314"/>
                  <a:pt x="609" y="320"/>
                  <a:pt x="595" y="307"/>
                </a:cubicBezTo>
                <a:cubicBezTo>
                  <a:pt x="581" y="294"/>
                  <a:pt x="534" y="272"/>
                  <a:pt x="500" y="253"/>
                </a:cubicBezTo>
                <a:cubicBezTo>
                  <a:pt x="466" y="234"/>
                  <a:pt x="423" y="209"/>
                  <a:pt x="389" y="191"/>
                </a:cubicBezTo>
                <a:cubicBezTo>
                  <a:pt x="355" y="173"/>
                  <a:pt x="320" y="158"/>
                  <a:pt x="296" y="143"/>
                </a:cubicBezTo>
                <a:cubicBezTo>
                  <a:pt x="272" y="128"/>
                  <a:pt x="265" y="115"/>
                  <a:pt x="242" y="101"/>
                </a:cubicBezTo>
                <a:cubicBezTo>
                  <a:pt x="219" y="87"/>
                  <a:pt x="179" y="72"/>
                  <a:pt x="155" y="59"/>
                </a:cubicBezTo>
                <a:cubicBezTo>
                  <a:pt x="131" y="46"/>
                  <a:pt x="113" y="30"/>
                  <a:pt x="98" y="23"/>
                </a:cubicBezTo>
                <a:cubicBezTo>
                  <a:pt x="83" y="16"/>
                  <a:pt x="70" y="0"/>
                  <a:pt x="62" y="17"/>
                </a:cubicBezTo>
                <a:cubicBezTo>
                  <a:pt x="54" y="34"/>
                  <a:pt x="54" y="85"/>
                  <a:pt x="50" y="128"/>
                </a:cubicBezTo>
                <a:cubicBezTo>
                  <a:pt x="46" y="171"/>
                  <a:pt x="40" y="230"/>
                  <a:pt x="38" y="275"/>
                </a:cubicBezTo>
                <a:cubicBezTo>
                  <a:pt x="36" y="320"/>
                  <a:pt x="38" y="362"/>
                  <a:pt x="35" y="401"/>
                </a:cubicBezTo>
                <a:cubicBezTo>
                  <a:pt x="32" y="440"/>
                  <a:pt x="23" y="479"/>
                  <a:pt x="22" y="510"/>
                </a:cubicBezTo>
                <a:cubicBezTo>
                  <a:pt x="21" y="541"/>
                  <a:pt x="0" y="586"/>
                  <a:pt x="27" y="589"/>
                </a:cubicBezTo>
                <a:close/>
              </a:path>
            </a:pathLst>
          </a:custGeom>
          <a:solidFill>
            <a:srgbClr val="FFFF00"/>
          </a:solidFill>
          <a:ln w="31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53257" name="Freeform 32"/>
          <p:cNvSpPr>
            <a:spLocks/>
          </p:cNvSpPr>
          <p:nvPr/>
        </p:nvSpPr>
        <p:spPr bwMode="auto">
          <a:xfrm>
            <a:off x="2251075" y="461963"/>
            <a:ext cx="1017588" cy="1095375"/>
          </a:xfrm>
          <a:custGeom>
            <a:avLst/>
            <a:gdLst>
              <a:gd name="T0" fmla="*/ 0 w 737"/>
              <a:gd name="T1" fmla="*/ 2147483647 h 580"/>
              <a:gd name="T2" fmla="*/ 2147483647 w 737"/>
              <a:gd name="T3" fmla="*/ 2147483647 h 580"/>
              <a:gd name="T4" fmla="*/ 2147483647 w 737"/>
              <a:gd name="T5" fmla="*/ 2147483647 h 580"/>
              <a:gd name="T6" fmla="*/ 2147483647 w 737"/>
              <a:gd name="T7" fmla="*/ 2147483647 h 580"/>
              <a:gd name="T8" fmla="*/ 2147483647 w 737"/>
              <a:gd name="T9" fmla="*/ 2147483647 h 580"/>
              <a:gd name="T10" fmla="*/ 2147483647 w 737"/>
              <a:gd name="T11" fmla="*/ 2147483647 h 580"/>
              <a:gd name="T12" fmla="*/ 2147483647 w 737"/>
              <a:gd name="T13" fmla="*/ 2147483647 h 580"/>
              <a:gd name="T14" fmla="*/ 2147483647 w 737"/>
              <a:gd name="T15" fmla="*/ 2147483647 h 580"/>
              <a:gd name="T16" fmla="*/ 2147483647 w 737"/>
              <a:gd name="T17" fmla="*/ 2147483647 h 580"/>
              <a:gd name="T18" fmla="*/ 2147483647 w 737"/>
              <a:gd name="T19" fmla="*/ 2147483647 h 580"/>
              <a:gd name="T20" fmla="*/ 2147483647 w 737"/>
              <a:gd name="T21" fmla="*/ 2147483647 h 580"/>
              <a:gd name="T22" fmla="*/ 2147483647 w 737"/>
              <a:gd name="T23" fmla="*/ 2147483647 h 580"/>
              <a:gd name="T24" fmla="*/ 2147483647 w 737"/>
              <a:gd name="T25" fmla="*/ 2147483647 h 580"/>
              <a:gd name="T26" fmla="*/ 2147483647 w 737"/>
              <a:gd name="T27" fmla="*/ 2147483647 h 580"/>
              <a:gd name="T28" fmla="*/ 2147483647 w 737"/>
              <a:gd name="T29" fmla="*/ 2147483647 h 580"/>
              <a:gd name="T30" fmla="*/ 2147483647 w 737"/>
              <a:gd name="T31" fmla="*/ 2147483647 h 580"/>
              <a:gd name="T32" fmla="*/ 0 w 737"/>
              <a:gd name="T33" fmla="*/ 2147483647 h 5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37"/>
              <a:gd name="T52" fmla="*/ 0 h 580"/>
              <a:gd name="T53" fmla="*/ 737 w 737"/>
              <a:gd name="T54" fmla="*/ 580 h 58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37" h="580">
                <a:moveTo>
                  <a:pt x="0" y="263"/>
                </a:moveTo>
                <a:cubicBezTo>
                  <a:pt x="12" y="244"/>
                  <a:pt x="114" y="219"/>
                  <a:pt x="174" y="197"/>
                </a:cubicBezTo>
                <a:cubicBezTo>
                  <a:pt x="234" y="175"/>
                  <a:pt x="309" y="147"/>
                  <a:pt x="361" y="128"/>
                </a:cubicBezTo>
                <a:cubicBezTo>
                  <a:pt x="413" y="109"/>
                  <a:pt x="441" y="98"/>
                  <a:pt x="486" y="83"/>
                </a:cubicBezTo>
                <a:cubicBezTo>
                  <a:pt x="531" y="68"/>
                  <a:pt x="593" y="51"/>
                  <a:pt x="631" y="38"/>
                </a:cubicBezTo>
                <a:cubicBezTo>
                  <a:pt x="669" y="25"/>
                  <a:pt x="700" y="0"/>
                  <a:pt x="714" y="5"/>
                </a:cubicBezTo>
                <a:cubicBezTo>
                  <a:pt x="728" y="10"/>
                  <a:pt x="713" y="42"/>
                  <a:pt x="714" y="71"/>
                </a:cubicBezTo>
                <a:cubicBezTo>
                  <a:pt x="715" y="100"/>
                  <a:pt x="719" y="137"/>
                  <a:pt x="720" y="179"/>
                </a:cubicBezTo>
                <a:cubicBezTo>
                  <a:pt x="721" y="221"/>
                  <a:pt x="722" y="273"/>
                  <a:pt x="721" y="323"/>
                </a:cubicBezTo>
                <a:cubicBezTo>
                  <a:pt x="720" y="373"/>
                  <a:pt x="713" y="438"/>
                  <a:pt x="714" y="479"/>
                </a:cubicBezTo>
                <a:cubicBezTo>
                  <a:pt x="715" y="520"/>
                  <a:pt x="737" y="558"/>
                  <a:pt x="726" y="569"/>
                </a:cubicBezTo>
                <a:cubicBezTo>
                  <a:pt x="715" y="580"/>
                  <a:pt x="691" y="562"/>
                  <a:pt x="648" y="545"/>
                </a:cubicBezTo>
                <a:cubicBezTo>
                  <a:pt x="605" y="528"/>
                  <a:pt x="518" y="488"/>
                  <a:pt x="468" y="467"/>
                </a:cubicBezTo>
                <a:cubicBezTo>
                  <a:pt x="418" y="446"/>
                  <a:pt x="389" y="436"/>
                  <a:pt x="348" y="419"/>
                </a:cubicBezTo>
                <a:cubicBezTo>
                  <a:pt x="307" y="402"/>
                  <a:pt x="263" y="383"/>
                  <a:pt x="222" y="365"/>
                </a:cubicBezTo>
                <a:cubicBezTo>
                  <a:pt x="181" y="347"/>
                  <a:pt x="137" y="328"/>
                  <a:pt x="100" y="311"/>
                </a:cubicBezTo>
                <a:cubicBezTo>
                  <a:pt x="63" y="294"/>
                  <a:pt x="21" y="273"/>
                  <a:pt x="0" y="263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3258" name="Freeform 33"/>
          <p:cNvSpPr>
            <a:spLocks/>
          </p:cNvSpPr>
          <p:nvPr/>
        </p:nvSpPr>
        <p:spPr bwMode="auto">
          <a:xfrm>
            <a:off x="3222625" y="1535113"/>
            <a:ext cx="787400" cy="765175"/>
          </a:xfrm>
          <a:custGeom>
            <a:avLst/>
            <a:gdLst>
              <a:gd name="T0" fmla="*/ 2147483647 w 496"/>
              <a:gd name="T1" fmla="*/ 0 h 482"/>
              <a:gd name="T2" fmla="*/ 2147483647 w 496"/>
              <a:gd name="T3" fmla="*/ 2147483647 h 482"/>
              <a:gd name="T4" fmla="*/ 2147483647 w 496"/>
              <a:gd name="T5" fmla="*/ 2147483647 h 482"/>
              <a:gd name="T6" fmla="*/ 2147483647 w 496"/>
              <a:gd name="T7" fmla="*/ 2147483647 h 482"/>
              <a:gd name="T8" fmla="*/ 2147483647 w 496"/>
              <a:gd name="T9" fmla="*/ 2147483647 h 482"/>
              <a:gd name="T10" fmla="*/ 2147483647 w 496"/>
              <a:gd name="T11" fmla="*/ 2147483647 h 482"/>
              <a:gd name="T12" fmla="*/ 2147483647 w 496"/>
              <a:gd name="T13" fmla="*/ 2147483647 h 482"/>
              <a:gd name="T14" fmla="*/ 2147483647 w 496"/>
              <a:gd name="T15" fmla="*/ 2147483647 h 482"/>
              <a:gd name="T16" fmla="*/ 2147483647 w 496"/>
              <a:gd name="T17" fmla="*/ 2147483647 h 482"/>
              <a:gd name="T18" fmla="*/ 2147483647 w 496"/>
              <a:gd name="T19" fmla="*/ 2147483647 h 482"/>
              <a:gd name="T20" fmla="*/ 2147483647 w 496"/>
              <a:gd name="T21" fmla="*/ 2147483647 h 482"/>
              <a:gd name="T22" fmla="*/ 2147483647 w 496"/>
              <a:gd name="T23" fmla="*/ 2147483647 h 482"/>
              <a:gd name="T24" fmla="*/ 2147483647 w 496"/>
              <a:gd name="T25" fmla="*/ 2147483647 h 482"/>
              <a:gd name="T26" fmla="*/ 2147483647 w 496"/>
              <a:gd name="T27" fmla="*/ 2147483647 h 482"/>
              <a:gd name="T28" fmla="*/ 2147483647 w 496"/>
              <a:gd name="T29" fmla="*/ 0 h 48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96"/>
              <a:gd name="T46" fmla="*/ 0 h 482"/>
              <a:gd name="T47" fmla="*/ 496 w 496"/>
              <a:gd name="T48" fmla="*/ 482 h 48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96" h="482">
                <a:moveTo>
                  <a:pt x="14" y="0"/>
                </a:moveTo>
                <a:cubicBezTo>
                  <a:pt x="9" y="31"/>
                  <a:pt x="13" y="137"/>
                  <a:pt x="13" y="193"/>
                </a:cubicBezTo>
                <a:cubicBezTo>
                  <a:pt x="13" y="249"/>
                  <a:pt x="12" y="292"/>
                  <a:pt x="13" y="337"/>
                </a:cubicBezTo>
                <a:cubicBezTo>
                  <a:pt x="14" y="382"/>
                  <a:pt x="9" y="446"/>
                  <a:pt x="19" y="464"/>
                </a:cubicBezTo>
                <a:cubicBezTo>
                  <a:pt x="29" y="482"/>
                  <a:pt x="46" y="454"/>
                  <a:pt x="76" y="443"/>
                </a:cubicBezTo>
                <a:cubicBezTo>
                  <a:pt x="106" y="432"/>
                  <a:pt x="157" y="416"/>
                  <a:pt x="198" y="399"/>
                </a:cubicBezTo>
                <a:cubicBezTo>
                  <a:pt x="239" y="382"/>
                  <a:pt x="279" y="361"/>
                  <a:pt x="322" y="344"/>
                </a:cubicBezTo>
                <a:cubicBezTo>
                  <a:pt x="365" y="327"/>
                  <a:pt x="430" y="307"/>
                  <a:pt x="459" y="296"/>
                </a:cubicBezTo>
                <a:cubicBezTo>
                  <a:pt x="488" y="285"/>
                  <a:pt x="496" y="287"/>
                  <a:pt x="493" y="278"/>
                </a:cubicBezTo>
                <a:cubicBezTo>
                  <a:pt x="490" y="269"/>
                  <a:pt x="471" y="257"/>
                  <a:pt x="442" y="239"/>
                </a:cubicBezTo>
                <a:cubicBezTo>
                  <a:pt x="413" y="221"/>
                  <a:pt x="354" y="191"/>
                  <a:pt x="316" y="170"/>
                </a:cubicBezTo>
                <a:cubicBezTo>
                  <a:pt x="278" y="149"/>
                  <a:pt x="250" y="134"/>
                  <a:pt x="214" y="113"/>
                </a:cubicBezTo>
                <a:cubicBezTo>
                  <a:pt x="178" y="92"/>
                  <a:pt x="130" y="62"/>
                  <a:pt x="97" y="44"/>
                </a:cubicBezTo>
                <a:cubicBezTo>
                  <a:pt x="64" y="26"/>
                  <a:pt x="28" y="14"/>
                  <a:pt x="14" y="7"/>
                </a:cubicBezTo>
                <a:cubicBezTo>
                  <a:pt x="0" y="0"/>
                  <a:pt x="14" y="1"/>
                  <a:pt x="14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3259" name="Freeform 34"/>
          <p:cNvSpPr>
            <a:spLocks/>
          </p:cNvSpPr>
          <p:nvPr/>
        </p:nvSpPr>
        <p:spPr bwMode="auto">
          <a:xfrm>
            <a:off x="2289175" y="2295525"/>
            <a:ext cx="963613" cy="844550"/>
          </a:xfrm>
          <a:custGeom>
            <a:avLst/>
            <a:gdLst>
              <a:gd name="T0" fmla="*/ 2147483647 w 698"/>
              <a:gd name="T1" fmla="*/ 2147483647 h 447"/>
              <a:gd name="T2" fmla="*/ 2147483647 w 698"/>
              <a:gd name="T3" fmla="*/ 2147483647 h 447"/>
              <a:gd name="T4" fmla="*/ 2147483647 w 698"/>
              <a:gd name="T5" fmla="*/ 2147483647 h 447"/>
              <a:gd name="T6" fmla="*/ 2147483647 w 698"/>
              <a:gd name="T7" fmla="*/ 2147483647 h 447"/>
              <a:gd name="T8" fmla="*/ 2147483647 w 698"/>
              <a:gd name="T9" fmla="*/ 2147483647 h 447"/>
              <a:gd name="T10" fmla="*/ 2147483647 w 698"/>
              <a:gd name="T11" fmla="*/ 2147483647 h 447"/>
              <a:gd name="T12" fmla="*/ 2147483647 w 698"/>
              <a:gd name="T13" fmla="*/ 2147483647 h 447"/>
              <a:gd name="T14" fmla="*/ 2147483647 w 698"/>
              <a:gd name="T15" fmla="*/ 2147483647 h 447"/>
              <a:gd name="T16" fmla="*/ 2147483647 w 698"/>
              <a:gd name="T17" fmla="*/ 2147483647 h 447"/>
              <a:gd name="T18" fmla="*/ 2147483647 w 698"/>
              <a:gd name="T19" fmla="*/ 2147483647 h 447"/>
              <a:gd name="T20" fmla="*/ 2147483647 w 698"/>
              <a:gd name="T21" fmla="*/ 2147483647 h 447"/>
              <a:gd name="T22" fmla="*/ 2147483647 w 698"/>
              <a:gd name="T23" fmla="*/ 2147483647 h 447"/>
              <a:gd name="T24" fmla="*/ 2147483647 w 698"/>
              <a:gd name="T25" fmla="*/ 2147483647 h 447"/>
              <a:gd name="T26" fmla="*/ 2147483647 w 698"/>
              <a:gd name="T27" fmla="*/ 2147483647 h 447"/>
              <a:gd name="T28" fmla="*/ 2147483647 w 698"/>
              <a:gd name="T29" fmla="*/ 2147483647 h 447"/>
              <a:gd name="T30" fmla="*/ 2147483647 w 698"/>
              <a:gd name="T31" fmla="*/ 2147483647 h 447"/>
              <a:gd name="T32" fmla="*/ 2147483647 w 698"/>
              <a:gd name="T33" fmla="*/ 2147483647 h 447"/>
              <a:gd name="T34" fmla="*/ 2147483647 w 698"/>
              <a:gd name="T35" fmla="*/ 2147483647 h 44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98"/>
              <a:gd name="T55" fmla="*/ 0 h 447"/>
              <a:gd name="T56" fmla="*/ 698 w 698"/>
              <a:gd name="T57" fmla="*/ 447 h 44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98" h="447">
                <a:moveTo>
                  <a:pt x="21" y="198"/>
                </a:moveTo>
                <a:cubicBezTo>
                  <a:pt x="42" y="186"/>
                  <a:pt x="122" y="162"/>
                  <a:pt x="183" y="144"/>
                </a:cubicBezTo>
                <a:cubicBezTo>
                  <a:pt x="244" y="126"/>
                  <a:pt x="331" y="103"/>
                  <a:pt x="388" y="87"/>
                </a:cubicBezTo>
                <a:cubicBezTo>
                  <a:pt x="445" y="71"/>
                  <a:pt x="484" y="59"/>
                  <a:pt x="525" y="48"/>
                </a:cubicBezTo>
                <a:cubicBezTo>
                  <a:pt x="566" y="37"/>
                  <a:pt x="606" y="25"/>
                  <a:pt x="633" y="18"/>
                </a:cubicBezTo>
                <a:cubicBezTo>
                  <a:pt x="660" y="11"/>
                  <a:pt x="678" y="0"/>
                  <a:pt x="687" y="6"/>
                </a:cubicBezTo>
                <a:cubicBezTo>
                  <a:pt x="696" y="12"/>
                  <a:pt x="687" y="28"/>
                  <a:pt x="687" y="54"/>
                </a:cubicBezTo>
                <a:cubicBezTo>
                  <a:pt x="687" y="80"/>
                  <a:pt x="687" y="124"/>
                  <a:pt x="687" y="162"/>
                </a:cubicBezTo>
                <a:cubicBezTo>
                  <a:pt x="687" y="200"/>
                  <a:pt x="687" y="239"/>
                  <a:pt x="687" y="282"/>
                </a:cubicBezTo>
                <a:cubicBezTo>
                  <a:pt x="687" y="325"/>
                  <a:pt x="687" y="393"/>
                  <a:pt x="687" y="420"/>
                </a:cubicBezTo>
                <a:cubicBezTo>
                  <a:pt x="687" y="447"/>
                  <a:pt x="698" y="444"/>
                  <a:pt x="687" y="444"/>
                </a:cubicBezTo>
                <a:cubicBezTo>
                  <a:pt x="676" y="444"/>
                  <a:pt x="648" y="430"/>
                  <a:pt x="621" y="420"/>
                </a:cubicBezTo>
                <a:cubicBezTo>
                  <a:pt x="594" y="410"/>
                  <a:pt x="562" y="397"/>
                  <a:pt x="525" y="384"/>
                </a:cubicBezTo>
                <a:cubicBezTo>
                  <a:pt x="488" y="371"/>
                  <a:pt x="451" y="360"/>
                  <a:pt x="399" y="342"/>
                </a:cubicBezTo>
                <a:cubicBezTo>
                  <a:pt x="347" y="324"/>
                  <a:pt x="258" y="292"/>
                  <a:pt x="213" y="276"/>
                </a:cubicBezTo>
                <a:cubicBezTo>
                  <a:pt x="168" y="260"/>
                  <a:pt x="155" y="256"/>
                  <a:pt x="129" y="246"/>
                </a:cubicBezTo>
                <a:cubicBezTo>
                  <a:pt x="103" y="236"/>
                  <a:pt x="76" y="223"/>
                  <a:pt x="57" y="216"/>
                </a:cubicBezTo>
                <a:cubicBezTo>
                  <a:pt x="38" y="209"/>
                  <a:pt x="0" y="210"/>
                  <a:pt x="21" y="198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3260" name="Freeform 35"/>
          <p:cNvSpPr>
            <a:spLocks/>
          </p:cNvSpPr>
          <p:nvPr/>
        </p:nvSpPr>
        <p:spPr bwMode="auto">
          <a:xfrm>
            <a:off x="1166813" y="2133600"/>
            <a:ext cx="1069975" cy="1004888"/>
          </a:xfrm>
          <a:custGeom>
            <a:avLst/>
            <a:gdLst>
              <a:gd name="T0" fmla="*/ 2147483647 w 674"/>
              <a:gd name="T1" fmla="*/ 2147483647 h 633"/>
              <a:gd name="T2" fmla="*/ 2147483647 w 674"/>
              <a:gd name="T3" fmla="*/ 2147483647 h 633"/>
              <a:gd name="T4" fmla="*/ 2147483647 w 674"/>
              <a:gd name="T5" fmla="*/ 2147483647 h 633"/>
              <a:gd name="T6" fmla="*/ 2147483647 w 674"/>
              <a:gd name="T7" fmla="*/ 2147483647 h 633"/>
              <a:gd name="T8" fmla="*/ 2147483647 w 674"/>
              <a:gd name="T9" fmla="*/ 2147483647 h 633"/>
              <a:gd name="T10" fmla="*/ 2147483647 w 674"/>
              <a:gd name="T11" fmla="*/ 2147483647 h 633"/>
              <a:gd name="T12" fmla="*/ 2147483647 w 674"/>
              <a:gd name="T13" fmla="*/ 2147483647 h 633"/>
              <a:gd name="T14" fmla="*/ 2147483647 w 674"/>
              <a:gd name="T15" fmla="*/ 2147483647 h 633"/>
              <a:gd name="T16" fmla="*/ 2147483647 w 674"/>
              <a:gd name="T17" fmla="*/ 2147483647 h 633"/>
              <a:gd name="T18" fmla="*/ 2147483647 w 674"/>
              <a:gd name="T19" fmla="*/ 2147483647 h 633"/>
              <a:gd name="T20" fmla="*/ 2147483647 w 674"/>
              <a:gd name="T21" fmla="*/ 2147483647 h 633"/>
              <a:gd name="T22" fmla="*/ 2147483647 w 674"/>
              <a:gd name="T23" fmla="*/ 2147483647 h 633"/>
              <a:gd name="T24" fmla="*/ 2147483647 w 674"/>
              <a:gd name="T25" fmla="*/ 2147483647 h 633"/>
              <a:gd name="T26" fmla="*/ 2147483647 w 674"/>
              <a:gd name="T27" fmla="*/ 2147483647 h 633"/>
              <a:gd name="T28" fmla="*/ 2147483647 w 674"/>
              <a:gd name="T29" fmla="*/ 2147483647 h 633"/>
              <a:gd name="T30" fmla="*/ 2147483647 w 674"/>
              <a:gd name="T31" fmla="*/ 2147483647 h 63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74"/>
              <a:gd name="T49" fmla="*/ 0 h 633"/>
              <a:gd name="T50" fmla="*/ 674 w 674"/>
              <a:gd name="T51" fmla="*/ 633 h 63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74" h="633">
                <a:moveTo>
                  <a:pt x="9" y="606"/>
                </a:moveTo>
                <a:cubicBezTo>
                  <a:pt x="18" y="633"/>
                  <a:pt x="49" y="595"/>
                  <a:pt x="78" y="585"/>
                </a:cubicBezTo>
                <a:cubicBezTo>
                  <a:pt x="107" y="575"/>
                  <a:pt x="143" y="559"/>
                  <a:pt x="183" y="543"/>
                </a:cubicBezTo>
                <a:cubicBezTo>
                  <a:pt x="223" y="527"/>
                  <a:pt x="278" y="504"/>
                  <a:pt x="321" y="486"/>
                </a:cubicBezTo>
                <a:cubicBezTo>
                  <a:pt x="364" y="468"/>
                  <a:pt x="398" y="453"/>
                  <a:pt x="443" y="437"/>
                </a:cubicBezTo>
                <a:cubicBezTo>
                  <a:pt x="488" y="421"/>
                  <a:pt x="556" y="404"/>
                  <a:pt x="594" y="387"/>
                </a:cubicBezTo>
                <a:cubicBezTo>
                  <a:pt x="632" y="371"/>
                  <a:pt x="670" y="352"/>
                  <a:pt x="672" y="337"/>
                </a:cubicBezTo>
                <a:cubicBezTo>
                  <a:pt x="674" y="322"/>
                  <a:pt x="627" y="310"/>
                  <a:pt x="603" y="297"/>
                </a:cubicBezTo>
                <a:cubicBezTo>
                  <a:pt x="579" y="284"/>
                  <a:pt x="568" y="281"/>
                  <a:pt x="526" y="259"/>
                </a:cubicBezTo>
                <a:cubicBezTo>
                  <a:pt x="484" y="237"/>
                  <a:pt x="399" y="190"/>
                  <a:pt x="349" y="166"/>
                </a:cubicBezTo>
                <a:cubicBezTo>
                  <a:pt x="298" y="143"/>
                  <a:pt x="262" y="133"/>
                  <a:pt x="224" y="117"/>
                </a:cubicBezTo>
                <a:cubicBezTo>
                  <a:pt x="186" y="101"/>
                  <a:pt x="153" y="84"/>
                  <a:pt x="123" y="69"/>
                </a:cubicBezTo>
                <a:cubicBezTo>
                  <a:pt x="93" y="54"/>
                  <a:pt x="56" y="0"/>
                  <a:pt x="42" y="27"/>
                </a:cubicBezTo>
                <a:cubicBezTo>
                  <a:pt x="28" y="54"/>
                  <a:pt x="39" y="165"/>
                  <a:pt x="36" y="231"/>
                </a:cubicBezTo>
                <a:cubicBezTo>
                  <a:pt x="33" y="297"/>
                  <a:pt x="29" y="361"/>
                  <a:pt x="25" y="423"/>
                </a:cubicBezTo>
                <a:cubicBezTo>
                  <a:pt x="21" y="485"/>
                  <a:pt x="0" y="579"/>
                  <a:pt x="9" y="60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53261" name="Freeform 36"/>
          <p:cNvSpPr>
            <a:spLocks/>
          </p:cNvSpPr>
          <p:nvPr/>
        </p:nvSpPr>
        <p:spPr bwMode="auto">
          <a:xfrm>
            <a:off x="492125" y="1422400"/>
            <a:ext cx="796925" cy="746125"/>
          </a:xfrm>
          <a:custGeom>
            <a:avLst/>
            <a:gdLst>
              <a:gd name="T0" fmla="*/ 2147483647 w 502"/>
              <a:gd name="T1" fmla="*/ 2147483647 h 470"/>
              <a:gd name="T2" fmla="*/ 2147483647 w 502"/>
              <a:gd name="T3" fmla="*/ 2147483647 h 470"/>
              <a:gd name="T4" fmla="*/ 2147483647 w 502"/>
              <a:gd name="T5" fmla="*/ 2147483647 h 470"/>
              <a:gd name="T6" fmla="*/ 2147483647 w 502"/>
              <a:gd name="T7" fmla="*/ 2147483647 h 470"/>
              <a:gd name="T8" fmla="*/ 2147483647 w 502"/>
              <a:gd name="T9" fmla="*/ 2147483647 h 470"/>
              <a:gd name="T10" fmla="*/ 2147483647 w 502"/>
              <a:gd name="T11" fmla="*/ 0 h 470"/>
              <a:gd name="T12" fmla="*/ 2147483647 w 502"/>
              <a:gd name="T13" fmla="*/ 2147483647 h 470"/>
              <a:gd name="T14" fmla="*/ 2147483647 w 502"/>
              <a:gd name="T15" fmla="*/ 2147483647 h 470"/>
              <a:gd name="T16" fmla="*/ 2147483647 w 502"/>
              <a:gd name="T17" fmla="*/ 2147483647 h 470"/>
              <a:gd name="T18" fmla="*/ 2147483647 w 502"/>
              <a:gd name="T19" fmla="*/ 2147483647 h 470"/>
              <a:gd name="T20" fmla="*/ 2147483647 w 502"/>
              <a:gd name="T21" fmla="*/ 2147483647 h 470"/>
              <a:gd name="T22" fmla="*/ 2147483647 w 502"/>
              <a:gd name="T23" fmla="*/ 2147483647 h 470"/>
              <a:gd name="T24" fmla="*/ 2147483647 w 502"/>
              <a:gd name="T25" fmla="*/ 2147483647 h 470"/>
              <a:gd name="T26" fmla="*/ 2147483647 w 502"/>
              <a:gd name="T27" fmla="*/ 2147483647 h 470"/>
              <a:gd name="T28" fmla="*/ 2147483647 w 502"/>
              <a:gd name="T29" fmla="*/ 2147483647 h 470"/>
              <a:gd name="T30" fmla="*/ 2147483647 w 502"/>
              <a:gd name="T31" fmla="*/ 2147483647 h 47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02"/>
              <a:gd name="T49" fmla="*/ 0 h 470"/>
              <a:gd name="T50" fmla="*/ 502 w 502"/>
              <a:gd name="T51" fmla="*/ 470 h 47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02" h="470">
                <a:moveTo>
                  <a:pt x="6" y="236"/>
                </a:moveTo>
                <a:cubicBezTo>
                  <a:pt x="12" y="219"/>
                  <a:pt x="72" y="202"/>
                  <a:pt x="105" y="186"/>
                </a:cubicBezTo>
                <a:cubicBezTo>
                  <a:pt x="138" y="169"/>
                  <a:pt x="173" y="151"/>
                  <a:pt x="204" y="136"/>
                </a:cubicBezTo>
                <a:cubicBezTo>
                  <a:pt x="236" y="120"/>
                  <a:pt x="256" y="111"/>
                  <a:pt x="293" y="93"/>
                </a:cubicBezTo>
                <a:cubicBezTo>
                  <a:pt x="331" y="75"/>
                  <a:pt x="396" y="44"/>
                  <a:pt x="429" y="29"/>
                </a:cubicBezTo>
                <a:cubicBezTo>
                  <a:pt x="462" y="13"/>
                  <a:pt x="481" y="0"/>
                  <a:pt x="492" y="0"/>
                </a:cubicBezTo>
                <a:cubicBezTo>
                  <a:pt x="502" y="0"/>
                  <a:pt x="492" y="13"/>
                  <a:pt x="492" y="29"/>
                </a:cubicBezTo>
                <a:cubicBezTo>
                  <a:pt x="492" y="44"/>
                  <a:pt x="493" y="61"/>
                  <a:pt x="492" y="93"/>
                </a:cubicBezTo>
                <a:cubicBezTo>
                  <a:pt x="490" y="125"/>
                  <a:pt x="485" y="171"/>
                  <a:pt x="481" y="221"/>
                </a:cubicBezTo>
                <a:cubicBezTo>
                  <a:pt x="478" y="271"/>
                  <a:pt x="472" y="352"/>
                  <a:pt x="471" y="393"/>
                </a:cubicBezTo>
                <a:cubicBezTo>
                  <a:pt x="469" y="433"/>
                  <a:pt x="486" y="458"/>
                  <a:pt x="471" y="464"/>
                </a:cubicBezTo>
                <a:cubicBezTo>
                  <a:pt x="456" y="470"/>
                  <a:pt x="413" y="444"/>
                  <a:pt x="380" y="430"/>
                </a:cubicBezTo>
                <a:cubicBezTo>
                  <a:pt x="347" y="416"/>
                  <a:pt x="308" y="395"/>
                  <a:pt x="275" y="379"/>
                </a:cubicBezTo>
                <a:cubicBezTo>
                  <a:pt x="242" y="363"/>
                  <a:pt x="216" y="349"/>
                  <a:pt x="182" y="334"/>
                </a:cubicBezTo>
                <a:cubicBezTo>
                  <a:pt x="148" y="319"/>
                  <a:pt x="98" y="302"/>
                  <a:pt x="69" y="286"/>
                </a:cubicBezTo>
                <a:cubicBezTo>
                  <a:pt x="40" y="270"/>
                  <a:pt x="0" y="252"/>
                  <a:pt x="6" y="23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53262" name="Text Box 37"/>
          <p:cNvSpPr txBox="1">
            <a:spLocks noChangeArrowheads="1"/>
          </p:cNvSpPr>
          <p:nvPr/>
        </p:nvSpPr>
        <p:spPr bwMode="auto">
          <a:xfrm>
            <a:off x="287338" y="1196975"/>
            <a:ext cx="5794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A</a:t>
            </a:r>
            <a:endParaRPr lang="es-ES" altLang="es-CO"/>
          </a:p>
        </p:txBody>
      </p:sp>
      <p:sp>
        <p:nvSpPr>
          <p:cNvPr id="53263" name="Oval 38"/>
          <p:cNvSpPr>
            <a:spLocks noChangeArrowheads="1"/>
          </p:cNvSpPr>
          <p:nvPr/>
        </p:nvSpPr>
        <p:spPr bwMode="auto">
          <a:xfrm>
            <a:off x="1778000" y="1490663"/>
            <a:ext cx="971550" cy="59055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64" name="Text Box 39"/>
          <p:cNvSpPr txBox="1">
            <a:spLocks noChangeArrowheads="1"/>
          </p:cNvSpPr>
          <p:nvPr/>
        </p:nvSpPr>
        <p:spPr bwMode="auto">
          <a:xfrm>
            <a:off x="1403350" y="44450"/>
            <a:ext cx="604838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B</a:t>
            </a:r>
            <a:endParaRPr lang="es-ES" altLang="es-CO"/>
          </a:p>
        </p:txBody>
      </p:sp>
      <p:sp>
        <p:nvSpPr>
          <p:cNvPr id="53265" name="Text Box 40"/>
          <p:cNvSpPr txBox="1">
            <a:spLocks noChangeArrowheads="1"/>
          </p:cNvSpPr>
          <p:nvPr/>
        </p:nvSpPr>
        <p:spPr bwMode="auto">
          <a:xfrm>
            <a:off x="1439863" y="1268413"/>
            <a:ext cx="6381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C</a:t>
            </a:r>
            <a:endParaRPr lang="es-ES" altLang="es-CO"/>
          </a:p>
        </p:txBody>
      </p:sp>
      <p:sp>
        <p:nvSpPr>
          <p:cNvPr id="53266" name="AutoShape 41"/>
          <p:cNvSpPr>
            <a:spLocks noChangeArrowheads="1"/>
          </p:cNvSpPr>
          <p:nvPr/>
        </p:nvSpPr>
        <p:spPr bwMode="auto">
          <a:xfrm rot="-5400000">
            <a:off x="523081" y="419894"/>
            <a:ext cx="2662238" cy="2774950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E7150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53267" name="AutoShape 42"/>
          <p:cNvSpPr>
            <a:spLocks noChangeArrowheads="1"/>
          </p:cNvSpPr>
          <p:nvPr/>
        </p:nvSpPr>
        <p:spPr bwMode="auto">
          <a:xfrm rot="5622696">
            <a:off x="1313657" y="494506"/>
            <a:ext cx="2660650" cy="2776537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29" name="Freeform 45"/>
          <p:cNvSpPr>
            <a:spLocks/>
          </p:cNvSpPr>
          <p:nvPr/>
        </p:nvSpPr>
        <p:spPr bwMode="auto">
          <a:xfrm>
            <a:off x="5864225" y="2471738"/>
            <a:ext cx="2058988" cy="1714500"/>
          </a:xfrm>
          <a:custGeom>
            <a:avLst/>
            <a:gdLst>
              <a:gd name="T0" fmla="*/ 2147483647 w 1297"/>
              <a:gd name="T1" fmla="*/ 2147483647 h 1080"/>
              <a:gd name="T2" fmla="*/ 2147483647 w 1297"/>
              <a:gd name="T3" fmla="*/ 2147483647 h 1080"/>
              <a:gd name="T4" fmla="*/ 2147483647 w 1297"/>
              <a:gd name="T5" fmla="*/ 2147483647 h 1080"/>
              <a:gd name="T6" fmla="*/ 2147483647 w 1297"/>
              <a:gd name="T7" fmla="*/ 2147483647 h 1080"/>
              <a:gd name="T8" fmla="*/ 2147483647 w 1297"/>
              <a:gd name="T9" fmla="*/ 2147483647 h 1080"/>
              <a:gd name="T10" fmla="*/ 2147483647 w 1297"/>
              <a:gd name="T11" fmla="*/ 2147483647 h 1080"/>
              <a:gd name="T12" fmla="*/ 2147483647 w 1297"/>
              <a:gd name="T13" fmla="*/ 2147483647 h 1080"/>
              <a:gd name="T14" fmla="*/ 2147483647 w 1297"/>
              <a:gd name="T15" fmla="*/ 2147483647 h 1080"/>
              <a:gd name="T16" fmla="*/ 2147483647 w 1297"/>
              <a:gd name="T17" fmla="*/ 2147483647 h 1080"/>
              <a:gd name="T18" fmla="*/ 2147483647 w 1297"/>
              <a:gd name="T19" fmla="*/ 2147483647 h 1080"/>
              <a:gd name="T20" fmla="*/ 2147483647 w 1297"/>
              <a:gd name="T21" fmla="*/ 2147483647 h 1080"/>
              <a:gd name="T22" fmla="*/ 2147483647 w 1297"/>
              <a:gd name="T23" fmla="*/ 2147483647 h 1080"/>
              <a:gd name="T24" fmla="*/ 2147483647 w 1297"/>
              <a:gd name="T25" fmla="*/ 2147483647 h 1080"/>
              <a:gd name="T26" fmla="*/ 2147483647 w 1297"/>
              <a:gd name="T27" fmla="*/ 2147483647 h 1080"/>
              <a:gd name="T28" fmla="*/ 2147483647 w 1297"/>
              <a:gd name="T29" fmla="*/ 2147483647 h 1080"/>
              <a:gd name="T30" fmla="*/ 2147483647 w 1297"/>
              <a:gd name="T31" fmla="*/ 2147483647 h 1080"/>
              <a:gd name="T32" fmla="*/ 2147483647 w 1297"/>
              <a:gd name="T33" fmla="*/ 2147483647 h 1080"/>
              <a:gd name="T34" fmla="*/ 2147483647 w 1297"/>
              <a:gd name="T35" fmla="*/ 2147483647 h 1080"/>
              <a:gd name="T36" fmla="*/ 2147483647 w 1297"/>
              <a:gd name="T37" fmla="*/ 2147483647 h 1080"/>
              <a:gd name="T38" fmla="*/ 2147483647 w 1297"/>
              <a:gd name="T39" fmla="*/ 2147483647 h 1080"/>
              <a:gd name="T40" fmla="*/ 2147483647 w 1297"/>
              <a:gd name="T41" fmla="*/ 2147483647 h 1080"/>
              <a:gd name="T42" fmla="*/ 2147483647 w 1297"/>
              <a:gd name="T43" fmla="*/ 2147483647 h 1080"/>
              <a:gd name="T44" fmla="*/ 2147483647 w 1297"/>
              <a:gd name="T45" fmla="*/ 2147483647 h 1080"/>
              <a:gd name="T46" fmla="*/ 2147483647 w 1297"/>
              <a:gd name="T47" fmla="*/ 2147483647 h 1080"/>
              <a:gd name="T48" fmla="*/ 2147483647 w 1297"/>
              <a:gd name="T49" fmla="*/ 2147483647 h 1080"/>
              <a:gd name="T50" fmla="*/ 2147483647 w 1297"/>
              <a:gd name="T51" fmla="*/ 2147483647 h 1080"/>
              <a:gd name="T52" fmla="*/ 2147483647 w 1297"/>
              <a:gd name="T53" fmla="*/ 2147483647 h 1080"/>
              <a:gd name="T54" fmla="*/ 2147483647 w 1297"/>
              <a:gd name="T55" fmla="*/ 2147483647 h 1080"/>
              <a:gd name="T56" fmla="*/ 2147483647 w 1297"/>
              <a:gd name="T57" fmla="*/ 2147483647 h 1080"/>
              <a:gd name="T58" fmla="*/ 2147483647 w 1297"/>
              <a:gd name="T59" fmla="*/ 2147483647 h 1080"/>
              <a:gd name="T60" fmla="*/ 2147483647 w 1297"/>
              <a:gd name="T61" fmla="*/ 2147483647 h 1080"/>
              <a:gd name="T62" fmla="*/ 2147483647 w 1297"/>
              <a:gd name="T63" fmla="*/ 2147483647 h 108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297"/>
              <a:gd name="T97" fmla="*/ 0 h 1080"/>
              <a:gd name="T98" fmla="*/ 1297 w 1297"/>
              <a:gd name="T99" fmla="*/ 1080 h 108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297" h="1080">
                <a:moveTo>
                  <a:pt x="21" y="749"/>
                </a:moveTo>
                <a:cubicBezTo>
                  <a:pt x="23" y="749"/>
                  <a:pt x="21" y="795"/>
                  <a:pt x="24" y="755"/>
                </a:cubicBezTo>
                <a:cubicBezTo>
                  <a:pt x="27" y="715"/>
                  <a:pt x="34" y="584"/>
                  <a:pt x="39" y="509"/>
                </a:cubicBezTo>
                <a:cubicBezTo>
                  <a:pt x="44" y="434"/>
                  <a:pt x="54" y="340"/>
                  <a:pt x="57" y="302"/>
                </a:cubicBezTo>
                <a:cubicBezTo>
                  <a:pt x="60" y="264"/>
                  <a:pt x="31" y="295"/>
                  <a:pt x="59" y="279"/>
                </a:cubicBezTo>
                <a:cubicBezTo>
                  <a:pt x="87" y="263"/>
                  <a:pt x="171" y="231"/>
                  <a:pt x="228" y="204"/>
                </a:cubicBezTo>
                <a:cubicBezTo>
                  <a:pt x="285" y="177"/>
                  <a:pt x="340" y="148"/>
                  <a:pt x="399" y="119"/>
                </a:cubicBezTo>
                <a:cubicBezTo>
                  <a:pt x="458" y="90"/>
                  <a:pt x="540" y="48"/>
                  <a:pt x="581" y="29"/>
                </a:cubicBezTo>
                <a:cubicBezTo>
                  <a:pt x="622" y="10"/>
                  <a:pt x="626" y="0"/>
                  <a:pt x="648" y="2"/>
                </a:cubicBezTo>
                <a:cubicBezTo>
                  <a:pt x="670" y="4"/>
                  <a:pt x="679" y="25"/>
                  <a:pt x="714" y="44"/>
                </a:cubicBezTo>
                <a:cubicBezTo>
                  <a:pt x="749" y="63"/>
                  <a:pt x="817" y="93"/>
                  <a:pt x="855" y="113"/>
                </a:cubicBezTo>
                <a:cubicBezTo>
                  <a:pt x="893" y="133"/>
                  <a:pt x="914" y="149"/>
                  <a:pt x="944" y="165"/>
                </a:cubicBezTo>
                <a:cubicBezTo>
                  <a:pt x="974" y="181"/>
                  <a:pt x="1004" y="196"/>
                  <a:pt x="1034" y="211"/>
                </a:cubicBezTo>
                <a:cubicBezTo>
                  <a:pt x="1064" y="226"/>
                  <a:pt x="1099" y="241"/>
                  <a:pt x="1125" y="256"/>
                </a:cubicBezTo>
                <a:cubicBezTo>
                  <a:pt x="1151" y="271"/>
                  <a:pt x="1168" y="285"/>
                  <a:pt x="1193" y="302"/>
                </a:cubicBezTo>
                <a:cubicBezTo>
                  <a:pt x="1218" y="319"/>
                  <a:pt x="1263" y="330"/>
                  <a:pt x="1278" y="356"/>
                </a:cubicBezTo>
                <a:cubicBezTo>
                  <a:pt x="1293" y="382"/>
                  <a:pt x="1283" y="420"/>
                  <a:pt x="1284" y="460"/>
                </a:cubicBezTo>
                <a:cubicBezTo>
                  <a:pt x="1285" y="500"/>
                  <a:pt x="1284" y="551"/>
                  <a:pt x="1284" y="596"/>
                </a:cubicBezTo>
                <a:cubicBezTo>
                  <a:pt x="1284" y="641"/>
                  <a:pt x="1284" y="702"/>
                  <a:pt x="1284" y="732"/>
                </a:cubicBezTo>
                <a:cubicBezTo>
                  <a:pt x="1284" y="762"/>
                  <a:pt x="1285" y="761"/>
                  <a:pt x="1284" y="776"/>
                </a:cubicBezTo>
                <a:cubicBezTo>
                  <a:pt x="1283" y="791"/>
                  <a:pt x="1297" y="808"/>
                  <a:pt x="1278" y="824"/>
                </a:cubicBezTo>
                <a:cubicBezTo>
                  <a:pt x="1259" y="840"/>
                  <a:pt x="1211" y="856"/>
                  <a:pt x="1170" y="875"/>
                </a:cubicBezTo>
                <a:cubicBezTo>
                  <a:pt x="1129" y="894"/>
                  <a:pt x="1087" y="915"/>
                  <a:pt x="1034" y="937"/>
                </a:cubicBezTo>
                <a:cubicBezTo>
                  <a:pt x="981" y="959"/>
                  <a:pt x="910" y="982"/>
                  <a:pt x="853" y="1005"/>
                </a:cubicBezTo>
                <a:cubicBezTo>
                  <a:pt x="796" y="1028"/>
                  <a:pt x="732" y="1066"/>
                  <a:pt x="694" y="1073"/>
                </a:cubicBezTo>
                <a:cubicBezTo>
                  <a:pt x="656" y="1080"/>
                  <a:pt x="657" y="1064"/>
                  <a:pt x="626" y="1050"/>
                </a:cubicBezTo>
                <a:cubicBezTo>
                  <a:pt x="595" y="1036"/>
                  <a:pt x="555" y="1009"/>
                  <a:pt x="510" y="986"/>
                </a:cubicBezTo>
                <a:cubicBezTo>
                  <a:pt x="465" y="963"/>
                  <a:pt x="406" y="939"/>
                  <a:pt x="354" y="914"/>
                </a:cubicBezTo>
                <a:cubicBezTo>
                  <a:pt x="302" y="889"/>
                  <a:pt x="236" y="856"/>
                  <a:pt x="195" y="836"/>
                </a:cubicBezTo>
                <a:cubicBezTo>
                  <a:pt x="154" y="816"/>
                  <a:pt x="138" y="807"/>
                  <a:pt x="108" y="794"/>
                </a:cubicBezTo>
                <a:cubicBezTo>
                  <a:pt x="78" y="781"/>
                  <a:pt x="28" y="762"/>
                  <a:pt x="14" y="755"/>
                </a:cubicBezTo>
                <a:cubicBezTo>
                  <a:pt x="0" y="748"/>
                  <a:pt x="19" y="749"/>
                  <a:pt x="21" y="749"/>
                </a:cubicBez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7630" name="Freeform 46"/>
          <p:cNvSpPr>
            <a:spLocks/>
          </p:cNvSpPr>
          <p:nvPr/>
        </p:nvSpPr>
        <p:spPr bwMode="auto">
          <a:xfrm>
            <a:off x="5864225" y="2471738"/>
            <a:ext cx="2074863" cy="1714500"/>
          </a:xfrm>
          <a:custGeom>
            <a:avLst/>
            <a:gdLst>
              <a:gd name="T0" fmla="*/ 2147483647 w 1307"/>
              <a:gd name="T1" fmla="*/ 2147483647 h 1080"/>
              <a:gd name="T2" fmla="*/ 2147483647 w 1307"/>
              <a:gd name="T3" fmla="*/ 2147483647 h 1080"/>
              <a:gd name="T4" fmla="*/ 2147483647 w 1307"/>
              <a:gd name="T5" fmla="*/ 2147483647 h 1080"/>
              <a:gd name="T6" fmla="*/ 2147483647 w 1307"/>
              <a:gd name="T7" fmla="*/ 2147483647 h 1080"/>
              <a:gd name="T8" fmla="*/ 2147483647 w 1307"/>
              <a:gd name="T9" fmla="*/ 2147483647 h 1080"/>
              <a:gd name="T10" fmla="*/ 2147483647 w 1307"/>
              <a:gd name="T11" fmla="*/ 2147483647 h 1080"/>
              <a:gd name="T12" fmla="*/ 2147483647 w 1307"/>
              <a:gd name="T13" fmla="*/ 2147483647 h 1080"/>
              <a:gd name="T14" fmla="*/ 2147483647 w 1307"/>
              <a:gd name="T15" fmla="*/ 2147483647 h 1080"/>
              <a:gd name="T16" fmla="*/ 2147483647 w 1307"/>
              <a:gd name="T17" fmla="*/ 2147483647 h 1080"/>
              <a:gd name="T18" fmla="*/ 2147483647 w 1307"/>
              <a:gd name="T19" fmla="*/ 2147483647 h 1080"/>
              <a:gd name="T20" fmla="*/ 2147483647 w 1307"/>
              <a:gd name="T21" fmla="*/ 2147483647 h 1080"/>
              <a:gd name="T22" fmla="*/ 2147483647 w 1307"/>
              <a:gd name="T23" fmla="*/ 2147483647 h 1080"/>
              <a:gd name="T24" fmla="*/ 2147483647 w 1307"/>
              <a:gd name="T25" fmla="*/ 2147483647 h 1080"/>
              <a:gd name="T26" fmla="*/ 2147483647 w 1307"/>
              <a:gd name="T27" fmla="*/ 2147483647 h 1080"/>
              <a:gd name="T28" fmla="*/ 2147483647 w 1307"/>
              <a:gd name="T29" fmla="*/ 2147483647 h 1080"/>
              <a:gd name="T30" fmla="*/ 2147483647 w 1307"/>
              <a:gd name="T31" fmla="*/ 2147483647 h 1080"/>
              <a:gd name="T32" fmla="*/ 2147483647 w 1307"/>
              <a:gd name="T33" fmla="*/ 2147483647 h 1080"/>
              <a:gd name="T34" fmla="*/ 2147483647 w 1307"/>
              <a:gd name="T35" fmla="*/ 2147483647 h 1080"/>
              <a:gd name="T36" fmla="*/ 2147483647 w 1307"/>
              <a:gd name="T37" fmla="*/ 2147483647 h 1080"/>
              <a:gd name="T38" fmla="*/ 2147483647 w 1307"/>
              <a:gd name="T39" fmla="*/ 2147483647 h 1080"/>
              <a:gd name="T40" fmla="*/ 2147483647 w 1307"/>
              <a:gd name="T41" fmla="*/ 2147483647 h 1080"/>
              <a:gd name="T42" fmla="*/ 2147483647 w 1307"/>
              <a:gd name="T43" fmla="*/ 2147483647 h 1080"/>
              <a:gd name="T44" fmla="*/ 2147483647 w 1307"/>
              <a:gd name="T45" fmla="*/ 2147483647 h 1080"/>
              <a:gd name="T46" fmla="*/ 2147483647 w 1307"/>
              <a:gd name="T47" fmla="*/ 2147483647 h 1080"/>
              <a:gd name="T48" fmla="*/ 2147483647 w 1307"/>
              <a:gd name="T49" fmla="*/ 2147483647 h 1080"/>
              <a:gd name="T50" fmla="*/ 2147483647 w 1307"/>
              <a:gd name="T51" fmla="*/ 2147483647 h 1080"/>
              <a:gd name="T52" fmla="*/ 2147483647 w 1307"/>
              <a:gd name="T53" fmla="*/ 2147483647 h 1080"/>
              <a:gd name="T54" fmla="*/ 2147483647 w 1307"/>
              <a:gd name="T55" fmla="*/ 2147483647 h 1080"/>
              <a:gd name="T56" fmla="*/ 2147483647 w 1307"/>
              <a:gd name="T57" fmla="*/ 2147483647 h 1080"/>
              <a:gd name="T58" fmla="*/ 2147483647 w 1307"/>
              <a:gd name="T59" fmla="*/ 2147483647 h 1080"/>
              <a:gd name="T60" fmla="*/ 2147483647 w 1307"/>
              <a:gd name="T61" fmla="*/ 2147483647 h 1080"/>
              <a:gd name="T62" fmla="*/ 2147483647 w 1307"/>
              <a:gd name="T63" fmla="*/ 2147483647 h 108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07"/>
              <a:gd name="T97" fmla="*/ 0 h 1080"/>
              <a:gd name="T98" fmla="*/ 1307 w 1307"/>
              <a:gd name="T99" fmla="*/ 1080 h 108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07" h="1080">
                <a:moveTo>
                  <a:pt x="21" y="749"/>
                </a:moveTo>
                <a:cubicBezTo>
                  <a:pt x="23" y="749"/>
                  <a:pt x="21" y="795"/>
                  <a:pt x="24" y="755"/>
                </a:cubicBezTo>
                <a:cubicBezTo>
                  <a:pt x="27" y="715"/>
                  <a:pt x="34" y="584"/>
                  <a:pt x="39" y="509"/>
                </a:cubicBezTo>
                <a:cubicBezTo>
                  <a:pt x="44" y="434"/>
                  <a:pt x="54" y="339"/>
                  <a:pt x="57" y="302"/>
                </a:cubicBezTo>
                <a:cubicBezTo>
                  <a:pt x="60" y="265"/>
                  <a:pt x="31" y="301"/>
                  <a:pt x="60" y="285"/>
                </a:cubicBezTo>
                <a:cubicBezTo>
                  <a:pt x="89" y="269"/>
                  <a:pt x="175" y="235"/>
                  <a:pt x="231" y="207"/>
                </a:cubicBezTo>
                <a:cubicBezTo>
                  <a:pt x="287" y="179"/>
                  <a:pt x="341" y="149"/>
                  <a:pt x="399" y="119"/>
                </a:cubicBezTo>
                <a:cubicBezTo>
                  <a:pt x="457" y="89"/>
                  <a:pt x="540" y="48"/>
                  <a:pt x="581" y="29"/>
                </a:cubicBezTo>
                <a:cubicBezTo>
                  <a:pt x="622" y="10"/>
                  <a:pt x="625" y="0"/>
                  <a:pt x="648" y="2"/>
                </a:cubicBezTo>
                <a:cubicBezTo>
                  <a:pt x="671" y="4"/>
                  <a:pt x="685" y="20"/>
                  <a:pt x="720" y="39"/>
                </a:cubicBezTo>
                <a:cubicBezTo>
                  <a:pt x="755" y="58"/>
                  <a:pt x="821" y="93"/>
                  <a:pt x="858" y="114"/>
                </a:cubicBezTo>
                <a:cubicBezTo>
                  <a:pt x="895" y="135"/>
                  <a:pt x="915" y="149"/>
                  <a:pt x="944" y="165"/>
                </a:cubicBezTo>
                <a:cubicBezTo>
                  <a:pt x="973" y="181"/>
                  <a:pt x="1004" y="196"/>
                  <a:pt x="1034" y="211"/>
                </a:cubicBezTo>
                <a:cubicBezTo>
                  <a:pt x="1064" y="226"/>
                  <a:pt x="1099" y="241"/>
                  <a:pt x="1125" y="256"/>
                </a:cubicBezTo>
                <a:cubicBezTo>
                  <a:pt x="1151" y="271"/>
                  <a:pt x="1168" y="285"/>
                  <a:pt x="1193" y="302"/>
                </a:cubicBezTo>
                <a:cubicBezTo>
                  <a:pt x="1218" y="319"/>
                  <a:pt x="1261" y="329"/>
                  <a:pt x="1278" y="356"/>
                </a:cubicBezTo>
                <a:cubicBezTo>
                  <a:pt x="1295" y="383"/>
                  <a:pt x="1291" y="424"/>
                  <a:pt x="1293" y="465"/>
                </a:cubicBezTo>
                <a:cubicBezTo>
                  <a:pt x="1295" y="506"/>
                  <a:pt x="1291" y="556"/>
                  <a:pt x="1290" y="600"/>
                </a:cubicBezTo>
                <a:cubicBezTo>
                  <a:pt x="1289" y="644"/>
                  <a:pt x="1290" y="699"/>
                  <a:pt x="1290" y="729"/>
                </a:cubicBezTo>
                <a:cubicBezTo>
                  <a:pt x="1290" y="759"/>
                  <a:pt x="1290" y="763"/>
                  <a:pt x="1290" y="780"/>
                </a:cubicBezTo>
                <a:cubicBezTo>
                  <a:pt x="1290" y="797"/>
                  <a:pt x="1307" y="818"/>
                  <a:pt x="1287" y="834"/>
                </a:cubicBezTo>
                <a:cubicBezTo>
                  <a:pt x="1267" y="850"/>
                  <a:pt x="1212" y="858"/>
                  <a:pt x="1170" y="875"/>
                </a:cubicBezTo>
                <a:cubicBezTo>
                  <a:pt x="1128" y="892"/>
                  <a:pt x="1087" y="915"/>
                  <a:pt x="1034" y="937"/>
                </a:cubicBezTo>
                <a:cubicBezTo>
                  <a:pt x="981" y="959"/>
                  <a:pt x="910" y="982"/>
                  <a:pt x="853" y="1005"/>
                </a:cubicBezTo>
                <a:cubicBezTo>
                  <a:pt x="796" y="1028"/>
                  <a:pt x="732" y="1066"/>
                  <a:pt x="694" y="1073"/>
                </a:cubicBezTo>
                <a:cubicBezTo>
                  <a:pt x="656" y="1080"/>
                  <a:pt x="657" y="1064"/>
                  <a:pt x="626" y="1050"/>
                </a:cubicBezTo>
                <a:cubicBezTo>
                  <a:pt x="595" y="1036"/>
                  <a:pt x="555" y="1009"/>
                  <a:pt x="510" y="986"/>
                </a:cubicBezTo>
                <a:cubicBezTo>
                  <a:pt x="465" y="963"/>
                  <a:pt x="406" y="939"/>
                  <a:pt x="354" y="914"/>
                </a:cubicBezTo>
                <a:cubicBezTo>
                  <a:pt x="302" y="889"/>
                  <a:pt x="236" y="856"/>
                  <a:pt x="195" y="836"/>
                </a:cubicBezTo>
                <a:cubicBezTo>
                  <a:pt x="154" y="816"/>
                  <a:pt x="138" y="807"/>
                  <a:pt x="108" y="794"/>
                </a:cubicBezTo>
                <a:cubicBezTo>
                  <a:pt x="78" y="781"/>
                  <a:pt x="28" y="762"/>
                  <a:pt x="14" y="755"/>
                </a:cubicBezTo>
                <a:cubicBezTo>
                  <a:pt x="0" y="748"/>
                  <a:pt x="19" y="749"/>
                  <a:pt x="21" y="749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7627" name="AutoShape 43"/>
          <p:cNvSpPr>
            <a:spLocks noChangeArrowheads="1"/>
          </p:cNvSpPr>
          <p:nvPr/>
        </p:nvSpPr>
        <p:spPr bwMode="auto">
          <a:xfrm rot="-5400000">
            <a:off x="5199856" y="1932782"/>
            <a:ext cx="2662237" cy="2774950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E7150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28" name="AutoShape 44"/>
          <p:cNvSpPr>
            <a:spLocks noChangeArrowheads="1"/>
          </p:cNvSpPr>
          <p:nvPr/>
        </p:nvSpPr>
        <p:spPr bwMode="auto">
          <a:xfrm rot="5622696">
            <a:off x="5993607" y="2004219"/>
            <a:ext cx="2660650" cy="2776537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31" name="Text Box 47"/>
          <p:cNvSpPr txBox="1">
            <a:spLocks noChangeArrowheads="1"/>
          </p:cNvSpPr>
          <p:nvPr/>
        </p:nvSpPr>
        <p:spPr bwMode="auto">
          <a:xfrm>
            <a:off x="4895850" y="260350"/>
            <a:ext cx="3852863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Observa como se obtiene la región sombreada</a:t>
            </a:r>
          </a:p>
        </p:txBody>
      </p:sp>
      <p:sp>
        <p:nvSpPr>
          <p:cNvPr id="67632" name="Text Box 48"/>
          <p:cNvSpPr txBox="1">
            <a:spLocks noChangeArrowheads="1"/>
          </p:cNvSpPr>
          <p:nvPr/>
        </p:nvSpPr>
        <p:spPr bwMode="auto">
          <a:xfrm>
            <a:off x="34925" y="3321050"/>
            <a:ext cx="49323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Toda la zona de amarillo es A </a:t>
            </a:r>
            <a:r>
              <a:rPr lang="es-ES" altLang="es-CO" sz="2800" b="1">
                <a:sym typeface="Symbol" pitchFamily="18" charset="2"/>
              </a:rPr>
              <a:t> </a:t>
            </a:r>
            <a:r>
              <a:rPr lang="es-ES" altLang="es-CO" sz="2800" b="1">
                <a:sym typeface="simbolo"/>
              </a:rPr>
              <a:t>B</a:t>
            </a:r>
          </a:p>
        </p:txBody>
      </p:sp>
      <p:sp>
        <p:nvSpPr>
          <p:cNvPr id="67633" name="Text Box 49"/>
          <p:cNvSpPr txBox="1">
            <a:spLocks noChangeArrowheads="1"/>
          </p:cNvSpPr>
          <p:nvPr/>
        </p:nvSpPr>
        <p:spPr bwMode="auto">
          <a:xfrm>
            <a:off x="34925" y="4184650"/>
            <a:ext cx="5256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La zona de verde es A </a:t>
            </a:r>
            <a:r>
              <a:rPr lang="es-ES" altLang="es-CO" sz="2800" b="1">
                <a:sym typeface="Symbol" pitchFamily="18" charset="2"/>
              </a:rPr>
              <a:t> </a:t>
            </a:r>
            <a:r>
              <a:rPr lang="es-ES" altLang="es-CO" sz="2800" b="1">
                <a:sym typeface="simbolo"/>
              </a:rPr>
              <a:t>B</a:t>
            </a:r>
          </a:p>
        </p:txBody>
      </p:sp>
      <p:sp>
        <p:nvSpPr>
          <p:cNvPr id="67634" name="Text Box 50"/>
          <p:cNvSpPr txBox="1">
            <a:spLocks noChangeArrowheads="1"/>
          </p:cNvSpPr>
          <p:nvPr/>
        </p:nvSpPr>
        <p:spPr bwMode="auto">
          <a:xfrm>
            <a:off x="34925" y="4689475"/>
            <a:ext cx="71294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Entonces restando se obtiene la zona que se ve en la figura : (A </a:t>
            </a:r>
            <a:r>
              <a:rPr lang="es-ES" altLang="es-CO" sz="2800" b="1">
                <a:sym typeface="Symbol" pitchFamily="18" charset="2"/>
              </a:rPr>
              <a:t> </a:t>
            </a:r>
            <a:r>
              <a:rPr lang="es-ES" altLang="es-CO" sz="2800" b="1">
                <a:sym typeface="simbolo"/>
              </a:rPr>
              <a:t>B) – (A </a:t>
            </a:r>
            <a:r>
              <a:rPr lang="es-ES" altLang="es-CO" sz="2800" b="1">
                <a:sym typeface="Symbol" pitchFamily="18" charset="2"/>
              </a:rPr>
              <a:t> </a:t>
            </a:r>
            <a:r>
              <a:rPr lang="es-ES" altLang="es-CO" sz="2800" b="1">
                <a:sym typeface="simbolo"/>
              </a:rPr>
              <a:t>B)</a:t>
            </a:r>
          </a:p>
        </p:txBody>
      </p:sp>
      <p:sp>
        <p:nvSpPr>
          <p:cNvPr id="67635" name="Oval 51"/>
          <p:cNvSpPr>
            <a:spLocks noChangeArrowheads="1"/>
          </p:cNvSpPr>
          <p:nvPr/>
        </p:nvSpPr>
        <p:spPr bwMode="auto">
          <a:xfrm>
            <a:off x="6516688" y="3068638"/>
            <a:ext cx="971550" cy="59055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7636" name="Text Box 52"/>
          <p:cNvSpPr txBox="1">
            <a:spLocks noChangeArrowheads="1"/>
          </p:cNvSpPr>
          <p:nvPr/>
        </p:nvSpPr>
        <p:spPr bwMode="auto">
          <a:xfrm>
            <a:off x="6156325" y="2781300"/>
            <a:ext cx="6381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b="1"/>
              <a:t>C</a:t>
            </a:r>
            <a:endParaRPr lang="es-ES" altLang="es-CO"/>
          </a:p>
        </p:txBody>
      </p:sp>
      <p:sp>
        <p:nvSpPr>
          <p:cNvPr id="67637" name="Text Box 53"/>
          <p:cNvSpPr txBox="1">
            <a:spLocks noChangeArrowheads="1"/>
          </p:cNvSpPr>
          <p:nvPr/>
        </p:nvSpPr>
        <p:spPr bwMode="auto">
          <a:xfrm>
            <a:off x="34925" y="5589588"/>
            <a:ext cx="8605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Finalmente le agregamos C y se obtiene:</a:t>
            </a:r>
          </a:p>
        </p:txBody>
      </p:sp>
      <p:sp>
        <p:nvSpPr>
          <p:cNvPr id="67640" name="Rectangle 56"/>
          <p:cNvSpPr>
            <a:spLocks noChangeArrowheads="1"/>
          </p:cNvSpPr>
          <p:nvPr/>
        </p:nvSpPr>
        <p:spPr bwMode="auto">
          <a:xfrm>
            <a:off x="323850" y="6129338"/>
            <a:ext cx="411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[(A </a:t>
            </a:r>
            <a:r>
              <a:rPr lang="es-ES" altLang="es-CO" sz="2800" b="1">
                <a:sym typeface="Symbol" pitchFamily="18" charset="2"/>
              </a:rPr>
              <a:t> </a:t>
            </a:r>
            <a:r>
              <a:rPr lang="es-ES" altLang="es-CO" sz="2800" b="1">
                <a:sym typeface="simbolo"/>
              </a:rPr>
              <a:t>B) – (A </a:t>
            </a:r>
            <a:r>
              <a:rPr lang="es-ES" altLang="es-CO" sz="2800" b="1">
                <a:sym typeface="Symbol" pitchFamily="18" charset="2"/>
              </a:rPr>
              <a:t> </a:t>
            </a:r>
            <a:r>
              <a:rPr lang="es-ES" altLang="es-CO" sz="2800" b="1">
                <a:sym typeface="simbolo"/>
              </a:rPr>
              <a:t>B)] </a:t>
            </a:r>
            <a:r>
              <a:rPr lang="es-ES" altLang="es-CO" sz="2800" b="1">
                <a:sym typeface="Symbol" pitchFamily="18" charset="2"/>
              </a:rPr>
              <a:t></a:t>
            </a:r>
            <a:r>
              <a:rPr lang="es-ES" altLang="es-CO" sz="2800" b="1">
                <a:sym typeface="simbolo"/>
              </a:rPr>
              <a:t> C</a:t>
            </a:r>
          </a:p>
        </p:txBody>
      </p:sp>
      <p:sp>
        <p:nvSpPr>
          <p:cNvPr id="67642" name="Text Box 58"/>
          <p:cNvSpPr txBox="1">
            <a:spLocks noChangeArrowheads="1"/>
          </p:cNvSpPr>
          <p:nvPr/>
        </p:nvSpPr>
        <p:spPr bwMode="auto">
          <a:xfrm>
            <a:off x="5148263" y="6092825"/>
            <a:ext cx="2197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(A </a:t>
            </a:r>
            <a:r>
              <a:rPr lang="es-ES" altLang="es-CO" sz="2800" b="1">
                <a:sym typeface="Symbol" pitchFamily="18" charset="2"/>
              </a:rPr>
              <a:t></a:t>
            </a:r>
            <a:r>
              <a:rPr lang="es-ES" altLang="es-CO" sz="2800" b="1">
                <a:sym typeface="MT Symbol"/>
              </a:rPr>
              <a:t>  B) </a:t>
            </a:r>
            <a:r>
              <a:rPr lang="es-ES" altLang="es-CO" sz="2800" b="1">
                <a:sym typeface="Symbol" pitchFamily="18" charset="2"/>
              </a:rPr>
              <a:t></a:t>
            </a:r>
            <a:r>
              <a:rPr lang="es-ES" altLang="es-CO" sz="2800" b="1">
                <a:sym typeface="simbolo"/>
              </a:rPr>
              <a:t> C</a:t>
            </a:r>
          </a:p>
        </p:txBody>
      </p:sp>
      <p:sp>
        <p:nvSpPr>
          <p:cNvPr id="67643" name="Text Box 59"/>
          <p:cNvSpPr txBox="1">
            <a:spLocks noChangeArrowheads="1"/>
          </p:cNvSpPr>
          <p:nvPr/>
        </p:nvSpPr>
        <p:spPr bwMode="auto">
          <a:xfrm>
            <a:off x="4495800" y="6070600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/>
              <a:t>=</a:t>
            </a:r>
          </a:p>
        </p:txBody>
      </p:sp>
      <p:sp>
        <p:nvSpPr>
          <p:cNvPr id="53282" name="AutoShape 6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5876925"/>
            <a:ext cx="792162" cy="647700"/>
          </a:xfrm>
          <a:prstGeom prst="actionButtonBackPrevious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412731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7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7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6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44" grpId="0" animBg="1"/>
      <p:bldP spid="67641" grpId="0" animBg="1"/>
      <p:bldP spid="67607" grpId="0"/>
      <p:bldP spid="67609" grpId="0"/>
      <p:bldP spid="67611" grpId="0" animBg="1"/>
      <p:bldP spid="67612" grpId="0" animBg="1"/>
      <p:bldP spid="67629" grpId="0" animBg="1"/>
      <p:bldP spid="67630" grpId="0" animBg="1"/>
      <p:bldP spid="67627" grpId="0" animBg="1"/>
      <p:bldP spid="67628" grpId="0" animBg="1"/>
      <p:bldP spid="67631" grpId="0"/>
      <p:bldP spid="67632" grpId="0"/>
      <p:bldP spid="67633" grpId="0"/>
      <p:bldP spid="67634" grpId="0"/>
      <p:bldP spid="67635" grpId="0" animBg="1"/>
      <p:bldP spid="67636" grpId="0"/>
      <p:bldP spid="67637" grpId="0"/>
      <p:bldP spid="67640" grpId="0"/>
      <p:bldP spid="67642" grpId="0"/>
      <p:bldP spid="6764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043608" y="1102092"/>
            <a:ext cx="792003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b="1" dirty="0">
                <a:cs typeface="Times New Roman" pitchFamily="18" charset="0"/>
              </a:rPr>
              <a:t>Según las preferencias de 420 personas que ven los canales A, B o C se observa que 180 ven el canal A, 240 ven el canal B y 150 no ven el canal C, los que ven por lo menos 2 canales son 230 ¿cuántos ven los tres canales?</a:t>
            </a:r>
          </a:p>
        </p:txBody>
      </p:sp>
      <p:sp>
        <p:nvSpPr>
          <p:cNvPr id="60422" name="WordArt 6"/>
          <p:cNvSpPr>
            <a:spLocks noChangeArrowheads="1" noChangeShapeType="1" noTextEdit="1"/>
          </p:cNvSpPr>
          <p:nvPr/>
        </p:nvSpPr>
        <p:spPr bwMode="auto">
          <a:xfrm>
            <a:off x="395288" y="441325"/>
            <a:ext cx="449262" cy="104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051050" y="4616450"/>
            <a:ext cx="4249738" cy="757238"/>
          </a:xfrm>
          <a:prstGeom prst="rect">
            <a:avLst/>
          </a:prstGeom>
          <a:solidFill>
            <a:srgbClr val="EDF5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0424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643438" y="4689475"/>
            <a:ext cx="1549400" cy="612775"/>
          </a:xfrm>
          <a:prstGeom prst="actionButtonForwardNext">
            <a:avLst/>
          </a:prstGeom>
          <a:solidFill>
            <a:srgbClr val="EDF547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s-CO" sz="1800">
              <a:solidFill>
                <a:srgbClr val="0000FF"/>
              </a:solidFill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195513" y="4652963"/>
            <a:ext cx="241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latin typeface="Impact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28892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  <p:bldP spid="60422" grpId="0" animBg="1"/>
      <p:bldP spid="60423" grpId="0" animBg="1"/>
      <p:bldP spid="60424" grpId="0" animBg="1"/>
      <p:bldP spid="6042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1" name="Freeform 31"/>
          <p:cNvSpPr>
            <a:spLocks/>
          </p:cNvSpPr>
          <p:nvPr/>
        </p:nvSpPr>
        <p:spPr bwMode="auto">
          <a:xfrm>
            <a:off x="1273175" y="2828925"/>
            <a:ext cx="2430463" cy="1968500"/>
          </a:xfrm>
          <a:custGeom>
            <a:avLst/>
            <a:gdLst>
              <a:gd name="T0" fmla="*/ 2147483647 w 1531"/>
              <a:gd name="T1" fmla="*/ 2147483647 h 1240"/>
              <a:gd name="T2" fmla="*/ 2147483647 w 1531"/>
              <a:gd name="T3" fmla="*/ 2147483647 h 1240"/>
              <a:gd name="T4" fmla="*/ 2147483647 w 1531"/>
              <a:gd name="T5" fmla="*/ 2147483647 h 1240"/>
              <a:gd name="T6" fmla="*/ 2147483647 w 1531"/>
              <a:gd name="T7" fmla="*/ 2147483647 h 1240"/>
              <a:gd name="T8" fmla="*/ 2147483647 w 1531"/>
              <a:gd name="T9" fmla="*/ 2147483647 h 1240"/>
              <a:gd name="T10" fmla="*/ 2147483647 w 1531"/>
              <a:gd name="T11" fmla="*/ 2147483647 h 1240"/>
              <a:gd name="T12" fmla="*/ 2147483647 w 1531"/>
              <a:gd name="T13" fmla="*/ 2147483647 h 1240"/>
              <a:gd name="T14" fmla="*/ 2147483647 w 1531"/>
              <a:gd name="T15" fmla="*/ 2147483647 h 1240"/>
              <a:gd name="T16" fmla="*/ 2147483647 w 1531"/>
              <a:gd name="T17" fmla="*/ 2147483647 h 1240"/>
              <a:gd name="T18" fmla="*/ 2147483647 w 1531"/>
              <a:gd name="T19" fmla="*/ 2147483647 h 1240"/>
              <a:gd name="T20" fmla="*/ 2147483647 w 1531"/>
              <a:gd name="T21" fmla="*/ 2147483647 h 1240"/>
              <a:gd name="T22" fmla="*/ 2147483647 w 1531"/>
              <a:gd name="T23" fmla="*/ 2147483647 h 1240"/>
              <a:gd name="T24" fmla="*/ 2147483647 w 1531"/>
              <a:gd name="T25" fmla="*/ 2147483647 h 1240"/>
              <a:gd name="T26" fmla="*/ 2147483647 w 1531"/>
              <a:gd name="T27" fmla="*/ 0 h 1240"/>
              <a:gd name="T28" fmla="*/ 2147483647 w 1531"/>
              <a:gd name="T29" fmla="*/ 2147483647 h 1240"/>
              <a:gd name="T30" fmla="*/ 2147483647 w 1531"/>
              <a:gd name="T31" fmla="*/ 2147483647 h 1240"/>
              <a:gd name="T32" fmla="*/ 2147483647 w 1531"/>
              <a:gd name="T33" fmla="*/ 2147483647 h 1240"/>
              <a:gd name="T34" fmla="*/ 2147483647 w 1531"/>
              <a:gd name="T35" fmla="*/ 2147483647 h 1240"/>
              <a:gd name="T36" fmla="*/ 2147483647 w 1531"/>
              <a:gd name="T37" fmla="*/ 2147483647 h 1240"/>
              <a:gd name="T38" fmla="*/ 2147483647 w 1531"/>
              <a:gd name="T39" fmla="*/ 2147483647 h 1240"/>
              <a:gd name="T40" fmla="*/ 2147483647 w 1531"/>
              <a:gd name="T41" fmla="*/ 2147483647 h 1240"/>
              <a:gd name="T42" fmla="*/ 2147483647 w 1531"/>
              <a:gd name="T43" fmla="*/ 2147483647 h 1240"/>
              <a:gd name="T44" fmla="*/ 2147483647 w 1531"/>
              <a:gd name="T45" fmla="*/ 2147483647 h 1240"/>
              <a:gd name="T46" fmla="*/ 2147483647 w 1531"/>
              <a:gd name="T47" fmla="*/ 2147483647 h 1240"/>
              <a:gd name="T48" fmla="*/ 2147483647 w 1531"/>
              <a:gd name="T49" fmla="*/ 2147483647 h 1240"/>
              <a:gd name="T50" fmla="*/ 2147483647 w 1531"/>
              <a:gd name="T51" fmla="*/ 2147483647 h 1240"/>
              <a:gd name="T52" fmla="*/ 2147483647 w 1531"/>
              <a:gd name="T53" fmla="*/ 2147483647 h 1240"/>
              <a:gd name="T54" fmla="*/ 2147483647 w 1531"/>
              <a:gd name="T55" fmla="*/ 2147483647 h 1240"/>
              <a:gd name="T56" fmla="*/ 2147483647 w 1531"/>
              <a:gd name="T57" fmla="*/ 2147483647 h 1240"/>
              <a:gd name="T58" fmla="*/ 2147483647 w 1531"/>
              <a:gd name="T59" fmla="*/ 2147483647 h 1240"/>
              <a:gd name="T60" fmla="*/ 2147483647 w 1531"/>
              <a:gd name="T61" fmla="*/ 2147483647 h 1240"/>
              <a:gd name="T62" fmla="*/ 2147483647 w 1531"/>
              <a:gd name="T63" fmla="*/ 2147483647 h 1240"/>
              <a:gd name="T64" fmla="*/ 2147483647 w 1531"/>
              <a:gd name="T65" fmla="*/ 2147483647 h 1240"/>
              <a:gd name="T66" fmla="*/ 2147483647 w 1531"/>
              <a:gd name="T67" fmla="*/ 2147483647 h 1240"/>
              <a:gd name="T68" fmla="*/ 2147483647 w 1531"/>
              <a:gd name="T69" fmla="*/ 2147483647 h 1240"/>
              <a:gd name="T70" fmla="*/ 2147483647 w 1531"/>
              <a:gd name="T71" fmla="*/ 2147483647 h 1240"/>
              <a:gd name="T72" fmla="*/ 2147483647 w 1531"/>
              <a:gd name="T73" fmla="*/ 2147483647 h 1240"/>
              <a:gd name="T74" fmla="*/ 2147483647 w 1531"/>
              <a:gd name="T75" fmla="*/ 2147483647 h 1240"/>
              <a:gd name="T76" fmla="*/ 2147483647 w 1531"/>
              <a:gd name="T77" fmla="*/ 2147483647 h 1240"/>
              <a:gd name="T78" fmla="*/ 2147483647 w 1531"/>
              <a:gd name="T79" fmla="*/ 2147483647 h 1240"/>
              <a:gd name="T80" fmla="*/ 2147483647 w 1531"/>
              <a:gd name="T81" fmla="*/ 2147483647 h 1240"/>
              <a:gd name="T82" fmla="*/ 2147483647 w 1531"/>
              <a:gd name="T83" fmla="*/ 2147483647 h 124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31"/>
              <a:gd name="T127" fmla="*/ 0 h 1240"/>
              <a:gd name="T128" fmla="*/ 1531 w 1531"/>
              <a:gd name="T129" fmla="*/ 1240 h 124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31" h="1240">
                <a:moveTo>
                  <a:pt x="20" y="1218"/>
                </a:moveTo>
                <a:cubicBezTo>
                  <a:pt x="0" y="1196"/>
                  <a:pt x="26" y="1142"/>
                  <a:pt x="32" y="1104"/>
                </a:cubicBezTo>
                <a:cubicBezTo>
                  <a:pt x="38" y="1066"/>
                  <a:pt x="52" y="1016"/>
                  <a:pt x="59" y="990"/>
                </a:cubicBezTo>
                <a:cubicBezTo>
                  <a:pt x="66" y="964"/>
                  <a:pt x="63" y="971"/>
                  <a:pt x="74" y="948"/>
                </a:cubicBezTo>
                <a:cubicBezTo>
                  <a:pt x="85" y="925"/>
                  <a:pt x="104" y="888"/>
                  <a:pt x="128" y="854"/>
                </a:cubicBezTo>
                <a:cubicBezTo>
                  <a:pt x="152" y="820"/>
                  <a:pt x="184" y="775"/>
                  <a:pt x="218" y="741"/>
                </a:cubicBezTo>
                <a:cubicBezTo>
                  <a:pt x="252" y="707"/>
                  <a:pt x="308" y="669"/>
                  <a:pt x="332" y="650"/>
                </a:cubicBezTo>
                <a:cubicBezTo>
                  <a:pt x="356" y="631"/>
                  <a:pt x="355" y="656"/>
                  <a:pt x="359" y="627"/>
                </a:cubicBezTo>
                <a:cubicBezTo>
                  <a:pt x="363" y="598"/>
                  <a:pt x="352" y="522"/>
                  <a:pt x="356" y="477"/>
                </a:cubicBezTo>
                <a:cubicBezTo>
                  <a:pt x="360" y="432"/>
                  <a:pt x="369" y="397"/>
                  <a:pt x="380" y="357"/>
                </a:cubicBezTo>
                <a:cubicBezTo>
                  <a:pt x="391" y="317"/>
                  <a:pt x="405" y="276"/>
                  <a:pt x="422" y="237"/>
                </a:cubicBezTo>
                <a:cubicBezTo>
                  <a:pt x="439" y="198"/>
                  <a:pt x="459" y="159"/>
                  <a:pt x="482" y="126"/>
                </a:cubicBezTo>
                <a:cubicBezTo>
                  <a:pt x="505" y="93"/>
                  <a:pt x="539" y="59"/>
                  <a:pt x="558" y="38"/>
                </a:cubicBezTo>
                <a:cubicBezTo>
                  <a:pt x="577" y="17"/>
                  <a:pt x="581" y="0"/>
                  <a:pt x="596" y="0"/>
                </a:cubicBezTo>
                <a:cubicBezTo>
                  <a:pt x="611" y="0"/>
                  <a:pt x="625" y="20"/>
                  <a:pt x="649" y="38"/>
                </a:cubicBezTo>
                <a:cubicBezTo>
                  <a:pt x="673" y="56"/>
                  <a:pt x="717" y="83"/>
                  <a:pt x="740" y="106"/>
                </a:cubicBezTo>
                <a:cubicBezTo>
                  <a:pt x="763" y="129"/>
                  <a:pt x="770" y="151"/>
                  <a:pt x="785" y="174"/>
                </a:cubicBezTo>
                <a:cubicBezTo>
                  <a:pt x="800" y="197"/>
                  <a:pt x="815" y="213"/>
                  <a:pt x="831" y="242"/>
                </a:cubicBezTo>
                <a:cubicBezTo>
                  <a:pt x="847" y="271"/>
                  <a:pt x="871" y="316"/>
                  <a:pt x="884" y="351"/>
                </a:cubicBezTo>
                <a:cubicBezTo>
                  <a:pt x="897" y="386"/>
                  <a:pt x="906" y="421"/>
                  <a:pt x="911" y="450"/>
                </a:cubicBezTo>
                <a:cubicBezTo>
                  <a:pt x="916" y="479"/>
                  <a:pt x="908" y="514"/>
                  <a:pt x="917" y="528"/>
                </a:cubicBezTo>
                <a:cubicBezTo>
                  <a:pt x="926" y="542"/>
                  <a:pt x="944" y="531"/>
                  <a:pt x="967" y="537"/>
                </a:cubicBezTo>
                <a:cubicBezTo>
                  <a:pt x="990" y="543"/>
                  <a:pt x="1025" y="553"/>
                  <a:pt x="1055" y="564"/>
                </a:cubicBezTo>
                <a:cubicBezTo>
                  <a:pt x="1085" y="575"/>
                  <a:pt x="1121" y="591"/>
                  <a:pt x="1148" y="605"/>
                </a:cubicBezTo>
                <a:cubicBezTo>
                  <a:pt x="1175" y="619"/>
                  <a:pt x="1186" y="627"/>
                  <a:pt x="1216" y="650"/>
                </a:cubicBezTo>
                <a:cubicBezTo>
                  <a:pt x="1246" y="673"/>
                  <a:pt x="1296" y="707"/>
                  <a:pt x="1330" y="741"/>
                </a:cubicBezTo>
                <a:cubicBezTo>
                  <a:pt x="1364" y="775"/>
                  <a:pt x="1393" y="812"/>
                  <a:pt x="1420" y="854"/>
                </a:cubicBezTo>
                <a:cubicBezTo>
                  <a:pt x="1447" y="896"/>
                  <a:pt x="1476" y="961"/>
                  <a:pt x="1490" y="996"/>
                </a:cubicBezTo>
                <a:cubicBezTo>
                  <a:pt x="1504" y="1031"/>
                  <a:pt x="1501" y="1042"/>
                  <a:pt x="1505" y="1062"/>
                </a:cubicBezTo>
                <a:cubicBezTo>
                  <a:pt x="1509" y="1082"/>
                  <a:pt x="1531" y="1098"/>
                  <a:pt x="1517" y="1116"/>
                </a:cubicBezTo>
                <a:cubicBezTo>
                  <a:pt x="1503" y="1134"/>
                  <a:pt x="1467" y="1154"/>
                  <a:pt x="1420" y="1172"/>
                </a:cubicBezTo>
                <a:cubicBezTo>
                  <a:pt x="1373" y="1190"/>
                  <a:pt x="1289" y="1216"/>
                  <a:pt x="1232" y="1227"/>
                </a:cubicBezTo>
                <a:cubicBezTo>
                  <a:pt x="1175" y="1238"/>
                  <a:pt x="1131" y="1238"/>
                  <a:pt x="1079" y="1236"/>
                </a:cubicBezTo>
                <a:cubicBezTo>
                  <a:pt x="1027" y="1234"/>
                  <a:pt x="969" y="1228"/>
                  <a:pt x="921" y="1217"/>
                </a:cubicBezTo>
                <a:cubicBezTo>
                  <a:pt x="873" y="1206"/>
                  <a:pt x="829" y="1186"/>
                  <a:pt x="788" y="1167"/>
                </a:cubicBezTo>
                <a:cubicBezTo>
                  <a:pt x="747" y="1148"/>
                  <a:pt x="697" y="1117"/>
                  <a:pt x="672" y="1104"/>
                </a:cubicBezTo>
                <a:cubicBezTo>
                  <a:pt x="647" y="1091"/>
                  <a:pt x="661" y="1081"/>
                  <a:pt x="638" y="1089"/>
                </a:cubicBezTo>
                <a:cubicBezTo>
                  <a:pt x="615" y="1097"/>
                  <a:pt x="568" y="1132"/>
                  <a:pt x="533" y="1152"/>
                </a:cubicBezTo>
                <a:cubicBezTo>
                  <a:pt x="498" y="1172"/>
                  <a:pt x="466" y="1193"/>
                  <a:pt x="425" y="1206"/>
                </a:cubicBezTo>
                <a:cubicBezTo>
                  <a:pt x="384" y="1219"/>
                  <a:pt x="332" y="1226"/>
                  <a:pt x="287" y="1230"/>
                </a:cubicBezTo>
                <a:cubicBezTo>
                  <a:pt x="242" y="1234"/>
                  <a:pt x="196" y="1235"/>
                  <a:pt x="152" y="1233"/>
                </a:cubicBezTo>
                <a:cubicBezTo>
                  <a:pt x="108" y="1231"/>
                  <a:pt x="40" y="1240"/>
                  <a:pt x="20" y="1218"/>
                </a:cubicBezTo>
                <a:close/>
              </a:path>
            </a:pathLst>
          </a:custGeom>
          <a:solidFill>
            <a:srgbClr val="CCFD9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sp>
        <p:nvSpPr>
          <p:cNvPr id="66587" name="Oval 27"/>
          <p:cNvSpPr>
            <a:spLocks noChangeArrowheads="1"/>
          </p:cNvSpPr>
          <p:nvPr/>
        </p:nvSpPr>
        <p:spPr bwMode="auto">
          <a:xfrm>
            <a:off x="1295400" y="3644900"/>
            <a:ext cx="2413000" cy="2268538"/>
          </a:xfrm>
          <a:prstGeom prst="ellipse">
            <a:avLst/>
          </a:prstGeom>
          <a:solidFill>
            <a:srgbClr val="FBC9F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6582" name="Oval 22"/>
          <p:cNvSpPr>
            <a:spLocks noChangeArrowheads="1"/>
          </p:cNvSpPr>
          <p:nvPr/>
        </p:nvSpPr>
        <p:spPr bwMode="auto">
          <a:xfrm>
            <a:off x="395288" y="2636838"/>
            <a:ext cx="2339975" cy="2160587"/>
          </a:xfrm>
          <a:prstGeom prst="ellipse">
            <a:avLst/>
          </a:prstGeom>
          <a:solidFill>
            <a:srgbClr val="F2FB3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07950" y="152400"/>
            <a:ext cx="431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El universo es: 420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07950" y="728663"/>
            <a:ext cx="4248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Ven el canal A: 180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4643438" y="728663"/>
            <a:ext cx="4248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Ven el canal B: 240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07950" y="1233488"/>
            <a:ext cx="48609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No ven el canal C: 150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06363" y="1773238"/>
            <a:ext cx="8569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Entonces si ven el canal C: 420 – 150 = 270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215900" y="2636838"/>
            <a:ext cx="612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4067175" y="2565400"/>
            <a:ext cx="612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B</a:t>
            </a: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1116013" y="5408613"/>
            <a:ext cx="612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C</a:t>
            </a: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1042988" y="3176588"/>
            <a:ext cx="541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1511300" y="4076700"/>
            <a:ext cx="541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d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4608513" y="2565400"/>
            <a:ext cx="417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(i)   </a:t>
            </a:r>
            <a:r>
              <a:rPr lang="es-ES" altLang="es-CO" sz="2800" b="1" dirty="0"/>
              <a:t>a + e + d + x = 180</a:t>
            </a:r>
          </a:p>
        </p:txBody>
      </p:sp>
      <p:sp>
        <p:nvSpPr>
          <p:cNvPr id="66584" name="Oval 24"/>
          <p:cNvSpPr>
            <a:spLocks noChangeArrowheads="1"/>
          </p:cNvSpPr>
          <p:nvPr/>
        </p:nvSpPr>
        <p:spPr bwMode="auto">
          <a:xfrm>
            <a:off x="1835150" y="2528888"/>
            <a:ext cx="2413000" cy="2268537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3095625" y="3141663"/>
            <a:ext cx="5413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b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016125" y="3105150"/>
            <a:ext cx="541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2087563" y="3752850"/>
            <a:ext cx="541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x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08288" y="4041775"/>
            <a:ext cx="541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f</a:t>
            </a: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4608513" y="2946400"/>
            <a:ext cx="4213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(ii)  </a:t>
            </a:r>
            <a:r>
              <a:rPr lang="es-ES" altLang="es-CO" sz="2800" b="1" dirty="0"/>
              <a:t>b + e + f + x = 240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195513" y="4868863"/>
            <a:ext cx="541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c</a:t>
            </a:r>
          </a:p>
        </p:txBody>
      </p:sp>
      <p:sp>
        <p:nvSpPr>
          <p:cNvPr id="66571" name="Oval 11"/>
          <p:cNvSpPr>
            <a:spLocks noChangeArrowheads="1"/>
          </p:cNvSpPr>
          <p:nvPr/>
        </p:nvSpPr>
        <p:spPr bwMode="auto">
          <a:xfrm>
            <a:off x="1295400" y="3644900"/>
            <a:ext cx="2413000" cy="22685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4608513" y="3341688"/>
            <a:ext cx="417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(iii) </a:t>
            </a:r>
            <a:r>
              <a:rPr lang="es-ES" altLang="es-CO" sz="2800" b="1" dirty="0"/>
              <a:t>d + c + f + x = 270</a:t>
            </a: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4319588" y="3897313"/>
            <a:ext cx="482441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Dato: Ven por lo menos dos canales 230, entonces: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/>
              <a:t>  </a:t>
            </a:r>
            <a:r>
              <a:rPr lang="es-ES" altLang="es-CO" sz="2800" b="1" dirty="0" smtClean="0"/>
              <a:t>(iv)  </a:t>
            </a:r>
            <a:r>
              <a:rPr lang="es-ES" altLang="es-CO" sz="2800" b="1" dirty="0"/>
              <a:t>d + e + f + x = 230</a:t>
            </a:r>
          </a:p>
        </p:txBody>
      </p: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1835150" y="2528888"/>
            <a:ext cx="2413000" cy="22685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395288" y="2636838"/>
            <a:ext cx="2339975" cy="21605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267974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10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10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66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66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91" grpId="0" animBg="1"/>
      <p:bldP spid="66587" grpId="0" animBg="1"/>
      <p:bldP spid="66587" grpId="1" animBg="1"/>
      <p:bldP spid="66582" grpId="0" animBg="1"/>
      <p:bldP spid="66582" grpId="1" animBg="1"/>
      <p:bldP spid="66564" grpId="0"/>
      <p:bldP spid="66565" grpId="0"/>
      <p:bldP spid="66566" grpId="0"/>
      <p:bldP spid="66567" grpId="0"/>
      <p:bldP spid="66568" grpId="0"/>
      <p:bldP spid="66572" grpId="0"/>
      <p:bldP spid="66573" grpId="0"/>
      <p:bldP spid="66574" grpId="0"/>
      <p:bldP spid="66575" grpId="0"/>
      <p:bldP spid="66578" grpId="0"/>
      <p:bldP spid="66583" grpId="0"/>
      <p:bldP spid="66584" grpId="0" animBg="1"/>
      <p:bldP spid="66584" grpId="1" animBg="1"/>
      <p:bldP spid="66576" grpId="0"/>
      <p:bldP spid="66579" grpId="0"/>
      <p:bldP spid="66581" grpId="0"/>
      <p:bldP spid="66580" grpId="0"/>
      <p:bldP spid="66586" grpId="0"/>
      <p:bldP spid="66577" grpId="0"/>
      <p:bldP spid="66571" grpId="0" animBg="1"/>
      <p:bldP spid="66588" grpId="0"/>
      <p:bldP spid="66590" grpId="0"/>
      <p:bldP spid="66570" grpId="0" animBg="1"/>
      <p:bldP spid="6656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34" name="Rectangle 26"/>
          <p:cNvSpPr>
            <a:spLocks noChangeArrowheads="1"/>
          </p:cNvSpPr>
          <p:nvPr/>
        </p:nvSpPr>
        <p:spPr bwMode="auto">
          <a:xfrm>
            <a:off x="4751388" y="5084763"/>
            <a:ext cx="1404937" cy="504825"/>
          </a:xfrm>
          <a:prstGeom prst="rect">
            <a:avLst/>
          </a:prstGeom>
          <a:solidFill>
            <a:srgbClr val="EDF5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503238" y="2349500"/>
            <a:ext cx="417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(i)       </a:t>
            </a:r>
            <a:r>
              <a:rPr lang="es-ES" altLang="es-CO" sz="2800" b="1" dirty="0"/>
              <a:t>a + e + d + x =180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503238" y="2744788"/>
            <a:ext cx="42132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(ii)      </a:t>
            </a:r>
            <a:r>
              <a:rPr lang="es-ES" altLang="es-CO" sz="2800" b="1" dirty="0"/>
              <a:t>b + e + f + x = 240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03238" y="3176588"/>
            <a:ext cx="4176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 dirty="0" smtClean="0"/>
              <a:t>(iii)     </a:t>
            </a:r>
            <a:r>
              <a:rPr lang="es-ES" altLang="es-CO" sz="2800" b="1" dirty="0"/>
              <a:t>d + c + f + x = 270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179388" y="1770063"/>
            <a:ext cx="7451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/>
              <a:t>Sumamos las ecuaciones </a:t>
            </a:r>
            <a:r>
              <a:rPr lang="es-ES" altLang="es-CO" b="1" dirty="0" smtClean="0"/>
              <a:t>(i), (ii) </a:t>
            </a:r>
            <a:r>
              <a:rPr lang="es-ES" altLang="es-CO" b="1" dirty="0"/>
              <a:t>y </a:t>
            </a:r>
            <a:r>
              <a:rPr lang="es-ES" altLang="es-CO" b="1" dirty="0" smtClean="0"/>
              <a:t>(iii)</a:t>
            </a:r>
            <a:endParaRPr lang="es-ES" altLang="es-CO" b="1" dirty="0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1366838" y="3752850"/>
            <a:ext cx="3457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395288" y="0"/>
            <a:ext cx="973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s-CO" sz="1800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87338" y="260350"/>
            <a:ext cx="8066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Sabemos que :  a+b+c+d+e+f+x =420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4751388" y="260648"/>
            <a:ext cx="21240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400" dirty="0">
                <a:solidFill>
                  <a:srgbClr val="E71505"/>
                </a:solidFill>
                <a:sym typeface="MT Extra" pitchFamily="18" charset="2"/>
              </a:rPr>
              <a:t>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5254625" y="908050"/>
            <a:ext cx="1009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230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50825" y="1304925"/>
            <a:ext cx="4789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entonces :  a+b+c =190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1116013" y="3716338"/>
            <a:ext cx="71294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 + b + c + 2(d + e + f + x) + x = 690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3635375" y="3789040"/>
            <a:ext cx="23764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sym typeface="MT Extra" pitchFamily="18" charset="2"/>
              </a:rPr>
              <a:t>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50938" y="378904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4000">
                <a:solidFill>
                  <a:srgbClr val="E71505"/>
                </a:solidFill>
                <a:sym typeface="MT Extra" pitchFamily="18" charset="2"/>
              </a:rPr>
              <a:t>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619250" y="4400550"/>
            <a:ext cx="1044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190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4319588" y="4365625"/>
            <a:ext cx="1044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230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395288" y="5049838"/>
            <a:ext cx="3852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190 + 560 + x =690</a:t>
            </a: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4140200" y="5049838"/>
            <a:ext cx="7556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ym typeface="Wingdings" pitchFamily="2" charset="2"/>
              </a:rPr>
              <a:t></a:t>
            </a:r>
            <a:endParaRPr lang="es-ES" altLang="es-CO" b="1">
              <a:sym typeface="MT Symbol"/>
            </a:endParaRP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4787900" y="5013325"/>
            <a:ext cx="1476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x = 40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73025" y="5984875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Esto significa que 40 personas ven los tres canales</a:t>
            </a:r>
          </a:p>
        </p:txBody>
      </p:sp>
      <p:sp>
        <p:nvSpPr>
          <p:cNvPr id="68636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35938" y="5121275"/>
            <a:ext cx="792162" cy="647700"/>
          </a:xfrm>
          <a:prstGeom prst="actionButtonBackPrevious">
            <a:avLst/>
          </a:prstGeom>
          <a:solidFill>
            <a:srgbClr val="EFF4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O" sz="1800"/>
          </a:p>
        </p:txBody>
      </p:sp>
    </p:spTree>
    <p:extLst>
      <p:ext uri="{BB962C8B-B14F-4D97-AF65-F5344CB8AC3E}">
        <p14:creationId xmlns:p14="http://schemas.microsoft.com/office/powerpoint/2010/main" val="65723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4" grpId="0" animBg="1"/>
      <p:bldP spid="68612" grpId="0"/>
      <p:bldP spid="68613" grpId="0"/>
      <p:bldP spid="68614" grpId="0"/>
      <p:bldP spid="68615" grpId="0"/>
      <p:bldP spid="68616" grpId="0" animBg="1"/>
      <p:bldP spid="68618" grpId="0"/>
      <p:bldP spid="68623" grpId="0"/>
      <p:bldP spid="68624" grpId="0"/>
      <p:bldP spid="68625" grpId="0"/>
      <p:bldP spid="68626" grpId="0"/>
      <p:bldP spid="68627" grpId="0"/>
      <p:bldP spid="68628" grpId="0"/>
      <p:bldP spid="68629" grpId="0"/>
      <p:bldP spid="68630" grpId="0"/>
      <p:bldP spid="68631" grpId="0"/>
      <p:bldP spid="68632" grpId="0"/>
      <p:bldP spid="68633" grpId="0"/>
      <p:bldP spid="68635" grpId="0"/>
      <p:bldP spid="6863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2537619" y="1304925"/>
            <a:ext cx="4068762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9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FIN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0" y="4329113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>
                <a:solidFill>
                  <a:srgbClr val="E71505"/>
                </a:solidFill>
                <a:latin typeface="Ravie" pitchFamily="82" charset="0"/>
              </a:rPr>
              <a:t>Profesor: Erick Duque Barragán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468312" y="5013325"/>
            <a:ext cx="82073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b="1" dirty="0" smtClean="0">
                <a:solidFill>
                  <a:srgbClr val="0000FF"/>
                </a:solidFill>
              </a:rPr>
              <a:t>Contáctenos: a.m.e.asesoriasmatematicas@gmail.com</a:t>
            </a:r>
            <a:endParaRPr lang="es-ES" altLang="es-CO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2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7" grpId="0"/>
      <p:bldP spid="696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971550" y="225425"/>
            <a:ext cx="7200900" cy="7191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3200" kern="10">
                <a:solidFill>
                  <a:srgbClr val="FF0000"/>
                </a:solidFill>
                <a:effectLst>
                  <a:outerShdw dist="50800" dir="2700000" algn="ctr" rotWithShape="0">
                    <a:schemeClr val="tx1"/>
                  </a:outerShdw>
                </a:effectLst>
                <a:latin typeface="Impact"/>
              </a:rPr>
              <a:t>RELACIÓN DE PERTENENCIA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/>
              <a:t>Para indicar que un elemento pertenece a un conjunto se usa el símbolo: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7416800" y="1665288"/>
          <a:ext cx="504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800" y="1665288"/>
                        <a:ext cx="5048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0" y="2166938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sz="3600" b="1"/>
              <a:t>Si un elemento no  pertenece a un conjunto se usa el símbolo:</a:t>
            </a: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6300788" y="2673350"/>
          <a:ext cx="4841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5" imgW="126835" imgH="152202" progId="Equation.DSMT4">
                  <p:embed/>
                </p:oleObj>
              </mc:Choice>
              <mc:Fallback>
                <p:oleObj name="Equation" r:id="rId5" imgW="126835" imgH="1522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673350"/>
                        <a:ext cx="484187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9050" y="3429000"/>
            <a:ext cx="1997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835150" y="3429000"/>
            <a:ext cx="4573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Sea M = {2, 4, 6, 8, 10}</a:t>
            </a: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250825" y="4149725"/>
            <a:ext cx="655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s-CO" sz="1800"/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250825" y="4149725"/>
          <a:ext cx="11525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7" imgW="457002" imgH="165028" progId="Equation.DSMT4">
                  <p:embed/>
                </p:oleObj>
              </mc:Choice>
              <mc:Fallback>
                <p:oleObj name="Equation" r:id="rId7" imgW="457002" imgH="1650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149725"/>
                        <a:ext cx="11525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331913" y="4076700"/>
            <a:ext cx="68405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...</a:t>
            </a:r>
            <a:r>
              <a:rPr lang="es-ES" altLang="es-CO" b="1"/>
              <a:t>se lee 2 pertenece al conjunto M</a:t>
            </a:r>
          </a:p>
        </p:txBody>
      </p:sp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250825" y="4797425"/>
          <a:ext cx="11525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9" imgW="457002" imgH="177723" progId="Equation.DSMT4">
                  <p:embed/>
                </p:oleObj>
              </mc:Choice>
              <mc:Fallback>
                <p:oleObj name="Equation" r:id="rId9" imgW="457002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97425"/>
                        <a:ext cx="11525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331913" y="4724400"/>
            <a:ext cx="741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/>
              <a:t>...</a:t>
            </a:r>
            <a:r>
              <a:rPr lang="es-ES" altLang="es-CO" b="1"/>
              <a:t>se lee 5 no pertenece al conjunto M</a:t>
            </a:r>
          </a:p>
        </p:txBody>
      </p:sp>
    </p:spTree>
    <p:extLst>
      <p:ext uri="{BB962C8B-B14F-4D97-AF65-F5344CB8AC3E}">
        <p14:creationId xmlns:p14="http://schemas.microsoft.com/office/powerpoint/2010/main" val="229753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/>
      <p:bldP spid="14343" grpId="0"/>
      <p:bldP spid="14345" grpId="0"/>
      <p:bldP spid="14346" grpId="0"/>
      <p:bldP spid="14349" grpId="0"/>
      <p:bldP spid="143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971550" y="152400"/>
            <a:ext cx="72009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O" sz="5400" kern="10">
                <a:solidFill>
                  <a:srgbClr val="FF0000"/>
                </a:solidFill>
                <a:effectLst>
                  <a:outerShdw dist="50800" dir="2700000" sx="100999" sy="100999" algn="ctr" rotWithShape="0">
                    <a:schemeClr val="tx1"/>
                  </a:outerShdw>
                </a:effectLst>
                <a:latin typeface="Impact"/>
              </a:rPr>
              <a:t>DETERMINACIÓN DE CONJUNTOS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2133600"/>
            <a:ext cx="4464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I) POR EXTENSIÓN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es-ES" alt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Hay dos formas de determinar un conjunto, por extensión  y por comprensión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0" y="2708275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Es aquella forma mediante la cual se indica cada uno de los elementos del conjunto.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0" y="3860800"/>
            <a:ext cx="27003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Ejemplos: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0" y="4437063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A) El conjunto de los números pares mayores que 5   y menores que 20.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763713" y="5508625"/>
            <a:ext cx="5616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A = { 6, 8, 10, 12, 14, 16, 18}</a:t>
            </a:r>
          </a:p>
        </p:txBody>
      </p:sp>
    </p:spTree>
    <p:extLst>
      <p:ext uri="{BB962C8B-B14F-4D97-AF65-F5344CB8AC3E}">
        <p14:creationId xmlns:p14="http://schemas.microsoft.com/office/powerpoint/2010/main" val="189346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/>
      <p:bldP spid="15366" grpId="0"/>
      <p:bldP spid="15367" grpId="0"/>
      <p:bldP spid="15368" grpId="0"/>
      <p:bldP spid="15369" grpId="0"/>
      <p:bldP spid="153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07950" y="476250"/>
            <a:ext cx="87487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B) El conjunto de números negativos impares mayores que -10.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32025" y="1592263"/>
            <a:ext cx="4679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B = {-9, -7, -5, -3, -1}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42875" y="2312988"/>
            <a:ext cx="4968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3333FF"/>
                </a:solidFill>
              </a:rPr>
              <a:t>II) POR COMPRENSIÓN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07950" y="2924175"/>
            <a:ext cx="903605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/>
              <a:t>Es aquella forma mediante la cual se da una propiedad que caracteriza a todos los elementos del conjunto.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07950" y="4505325"/>
            <a:ext cx="2016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07950" y="5229225"/>
            <a:ext cx="9036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se puede entender que el conjunto P esta formado por los números 0, 1, 2, 3, 4, 5, 6, 7, 8, 9.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230438" y="4560888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2800" b="1"/>
              <a:t>P = {x | x es un número  dígito}</a:t>
            </a:r>
          </a:p>
        </p:txBody>
      </p:sp>
    </p:spTree>
    <p:extLst>
      <p:ext uri="{BB962C8B-B14F-4D97-AF65-F5344CB8AC3E}">
        <p14:creationId xmlns:p14="http://schemas.microsoft.com/office/powerpoint/2010/main" val="190378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  <p:bldP spid="16393" grpId="0"/>
      <p:bldP spid="16394" grpId="0"/>
      <p:bldP spid="163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4463" y="368300"/>
            <a:ext cx="89995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Otra forma de escribir es: </a:t>
            </a:r>
            <a:r>
              <a:rPr lang="es-ES" altLang="es-CO" sz="2800" b="1">
                <a:solidFill>
                  <a:srgbClr val="3333FF"/>
                </a:solidFill>
              </a:rPr>
              <a:t>P = {x | x es dígito }</a:t>
            </a:r>
            <a:r>
              <a:rPr lang="es-ES" altLang="es-CO" sz="2800" b="1"/>
              <a:t>  se lee “P es el conjunto formado por los elementos x tal que x es un dígito”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7950" y="1844675"/>
            <a:ext cx="2124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>
                <a:solidFill>
                  <a:srgbClr val="E71505"/>
                </a:solidFill>
              </a:rPr>
              <a:t>Ejemplo: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323850" y="3141663"/>
            <a:ext cx="583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s-CO" sz="180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42875" y="2492375"/>
            <a:ext cx="87487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Expresar por extensión y por comprensión el conjunto de días de la semana.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07950" y="3536950"/>
            <a:ext cx="91805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800" b="1"/>
              <a:t>Por Extensión : D = { lunes, martes, miércoles, jueves, viernes, sábado, domingo }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25413" y="4721225"/>
            <a:ext cx="88931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700" b="1"/>
              <a:t>Por Comprensión : D = {x | x es un día de la semana }</a:t>
            </a:r>
          </a:p>
        </p:txBody>
      </p:sp>
    </p:spTree>
    <p:extLst>
      <p:ext uri="{BB962C8B-B14F-4D97-AF65-F5344CB8AC3E}">
        <p14:creationId xmlns:p14="http://schemas.microsoft.com/office/powerpoint/2010/main" val="369073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6" grpId="0"/>
      <p:bldP spid="17417" grpId="0"/>
      <p:bldP spid="1741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4313</Words>
  <Application>Microsoft Office PowerPoint</Application>
  <PresentationFormat>Presentación en pantalla (4:3)</PresentationFormat>
  <Paragraphs>615</Paragraphs>
  <Slides>55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57" baseType="lpstr">
      <vt:lpstr>Tema de Office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22</cp:revision>
  <dcterms:created xsi:type="dcterms:W3CDTF">2023-06-24T22:17:38Z</dcterms:created>
  <dcterms:modified xsi:type="dcterms:W3CDTF">2023-06-24T23:52:39Z</dcterms:modified>
</cp:coreProperties>
</file>