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7" r:id="rId11"/>
    <p:sldId id="266" r:id="rId12"/>
    <p:sldId id="268" r:id="rId13"/>
    <p:sldId id="269" r:id="rId14"/>
    <p:sldId id="271" r:id="rId15"/>
    <p:sldId id="270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3" r:id="rId27"/>
    <p:sldId id="284" r:id="rId28"/>
    <p:sldId id="285" r:id="rId2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B7DE7-8C9B-4CCC-AF9E-6EC7150C0274}" type="datetimeFigureOut">
              <a:rPr lang="es-CO" smtClean="0"/>
              <a:t>02/08/2021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F6841-6122-4DB1-852B-E173C74AE44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068045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B7DE7-8C9B-4CCC-AF9E-6EC7150C0274}" type="datetimeFigureOut">
              <a:rPr lang="es-CO" smtClean="0"/>
              <a:t>02/08/2021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F6841-6122-4DB1-852B-E173C74AE44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84206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B7DE7-8C9B-4CCC-AF9E-6EC7150C0274}" type="datetimeFigureOut">
              <a:rPr lang="es-CO" smtClean="0"/>
              <a:t>02/08/2021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F6841-6122-4DB1-852B-E173C74AE44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693385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B7DE7-8C9B-4CCC-AF9E-6EC7150C0274}" type="datetimeFigureOut">
              <a:rPr lang="es-CO" smtClean="0"/>
              <a:t>02/08/2021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F6841-6122-4DB1-852B-E173C74AE44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54122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B7DE7-8C9B-4CCC-AF9E-6EC7150C0274}" type="datetimeFigureOut">
              <a:rPr lang="es-CO" smtClean="0"/>
              <a:t>02/08/2021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F6841-6122-4DB1-852B-E173C74AE44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40185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B7DE7-8C9B-4CCC-AF9E-6EC7150C0274}" type="datetimeFigureOut">
              <a:rPr lang="es-CO" smtClean="0"/>
              <a:t>02/08/2021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F6841-6122-4DB1-852B-E173C74AE44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403487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B7DE7-8C9B-4CCC-AF9E-6EC7150C0274}" type="datetimeFigureOut">
              <a:rPr lang="es-CO" smtClean="0"/>
              <a:t>02/08/2021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F6841-6122-4DB1-852B-E173C74AE44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26352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B7DE7-8C9B-4CCC-AF9E-6EC7150C0274}" type="datetimeFigureOut">
              <a:rPr lang="es-CO" smtClean="0"/>
              <a:t>02/08/2021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F6841-6122-4DB1-852B-E173C74AE44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3250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B7DE7-8C9B-4CCC-AF9E-6EC7150C0274}" type="datetimeFigureOut">
              <a:rPr lang="es-CO" smtClean="0"/>
              <a:t>02/08/2021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F6841-6122-4DB1-852B-E173C74AE44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1796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B7DE7-8C9B-4CCC-AF9E-6EC7150C0274}" type="datetimeFigureOut">
              <a:rPr lang="es-CO" smtClean="0"/>
              <a:t>02/08/2021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F6841-6122-4DB1-852B-E173C74AE44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67376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4B7DE7-8C9B-4CCC-AF9E-6EC7150C0274}" type="datetimeFigureOut">
              <a:rPr lang="es-CO" smtClean="0"/>
              <a:t>02/08/2021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DF6841-6122-4DB1-852B-E173C74AE44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97516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accent5">
              <a:lumMod val="20000"/>
              <a:lumOff val="8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4B7DE7-8C9B-4CCC-AF9E-6EC7150C0274}" type="datetimeFigureOut">
              <a:rPr lang="es-CO" smtClean="0"/>
              <a:t>02/08/2021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DF6841-6122-4DB1-852B-E173C74AE44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96405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microsoft.com/office/2007/relationships/hdphoto" Target="../media/hdphoto1.wdp"/><Relationship Id="rId7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microsoft.com/office/2007/relationships/hdphoto" Target="../media/hdphoto2.wdp"/><Relationship Id="rId4" Type="http://schemas.openxmlformats.org/officeDocument/2006/relationships/image" Target="../media/image2.png"/><Relationship Id="rId9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4" descr="Fondo de matemática en pizarra | Vector Gratis"/>
          <p:cNvPicPr>
            <a:picLocks noChangeAspect="1" noChangeArrowheads="1"/>
          </p:cNvPicPr>
          <p:nvPr/>
        </p:nvPicPr>
        <p:blipFill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hotocopy/>
                    </a14:imgEffect>
                    <a14:imgEffect>
                      <a14:sharpenSoften amount="-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4 CuadroTexto"/>
          <p:cNvSpPr txBox="1"/>
          <p:nvPr/>
        </p:nvSpPr>
        <p:spPr>
          <a:xfrm>
            <a:off x="918753" y="211287"/>
            <a:ext cx="761368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400" dirty="0" smtClean="0">
                <a:solidFill>
                  <a:srgbClr val="FF0000"/>
                </a:solidFill>
                <a:latin typeface="Snap ITC" panose="04040A07060A02020202" pitchFamily="82" charset="0"/>
              </a:rPr>
              <a:t>SECCIONES CÓNICAS</a:t>
            </a:r>
            <a:endParaRPr lang="es-CO" sz="4400" dirty="0">
              <a:solidFill>
                <a:srgbClr val="FF0000"/>
              </a:solidFill>
              <a:latin typeface="Snap ITC" panose="04040A07060A02020202" pitchFamily="82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899592" y="260648"/>
            <a:ext cx="761368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4400" dirty="0" smtClean="0">
                <a:latin typeface="Snap ITC" panose="04040A07060A02020202" pitchFamily="82" charset="0"/>
              </a:rPr>
              <a:t>SECCIONES CÓNICAS</a:t>
            </a:r>
            <a:endParaRPr lang="es-CO" sz="4400" dirty="0">
              <a:latin typeface="Snap ITC" panose="04040A07060A02020202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1669603" y="3645024"/>
            <a:ext cx="580479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800" dirty="0" smtClean="0">
                <a:ln>
                  <a:solidFill>
                    <a:srgbClr val="C00000"/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anose="0208090404030B020404" pitchFamily="18" charset="0"/>
              </a:rPr>
              <a:t>Por: Mr. Erick Duque Barragán</a:t>
            </a:r>
            <a:endParaRPr lang="es-CO" sz="2800" dirty="0">
              <a:ln>
                <a:solidFill>
                  <a:srgbClr val="C00000"/>
                </a:solidFill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Black" panose="0208090404030B020404" pitchFamily="18" charset="0"/>
            </a:endParaRPr>
          </a:p>
        </p:txBody>
      </p:sp>
      <p:grpSp>
        <p:nvGrpSpPr>
          <p:cNvPr id="9" name="8 Grupo"/>
          <p:cNvGrpSpPr/>
          <p:nvPr/>
        </p:nvGrpSpPr>
        <p:grpSpPr>
          <a:xfrm>
            <a:off x="1926884" y="4554994"/>
            <a:ext cx="5290231" cy="1754326"/>
            <a:chOff x="1926885" y="4149080"/>
            <a:chExt cx="5290231" cy="1754326"/>
          </a:xfrm>
        </p:grpSpPr>
        <p:grpSp>
          <p:nvGrpSpPr>
            <p:cNvPr id="10" name="9 Grupo"/>
            <p:cNvGrpSpPr/>
            <p:nvPr/>
          </p:nvGrpSpPr>
          <p:grpSpPr>
            <a:xfrm>
              <a:off x="1926885" y="4149080"/>
              <a:ext cx="5290231" cy="1754326"/>
              <a:chOff x="1907704" y="4437112"/>
              <a:chExt cx="5290231" cy="1754326"/>
            </a:xfrm>
          </p:grpSpPr>
          <p:sp>
            <p:nvSpPr>
              <p:cNvPr id="12" name="11 CuadroTexto"/>
              <p:cNvSpPr txBox="1"/>
              <p:nvPr/>
            </p:nvSpPr>
            <p:spPr>
              <a:xfrm>
                <a:off x="1907704" y="4437112"/>
                <a:ext cx="5290231" cy="17543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</a:rPr>
                  <a:t>Contact us:</a:t>
                </a:r>
              </a:p>
              <a:p>
                <a:pPr marL="285750" indent="-285750">
                  <a:buFont typeface="Wingdings"/>
                  <a:buChar char="*"/>
                </a:pPr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a.m.e.asesoriasmatematicas@gmail.com</a:t>
                </a:r>
              </a:p>
              <a:p>
                <a:pPr marL="285750" indent="-285750">
                  <a:buFont typeface="Wingdings"/>
                  <a:buChar char=":"/>
                </a:pPr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asesoriasmatematicas0.webnode.com.co</a:t>
                </a:r>
              </a:p>
              <a:p>
                <a:r>
                  <a:rPr lang="en-AU" b="1" dirty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</a:t>
                </a:r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 @asesoriasmatematicas0</a:t>
                </a:r>
              </a:p>
              <a:p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@a.m.e._</a:t>
                </a:r>
                <a:r>
                  <a:rPr lang="en-AU" b="1" dirty="0" err="1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asesorias_matematicas</a:t>
                </a:r>
                <a:endParaRPr lang="en-AU" b="1" dirty="0" smtClean="0">
                  <a:latin typeface="Arial" panose="020B0604020202020204" pitchFamily="34" charset="0"/>
                  <a:cs typeface="Arial" panose="020B0604020202020204" pitchFamily="34" charset="0"/>
                  <a:sym typeface="Wingdings" panose="05000000000000000000" pitchFamily="2" charset="2"/>
                </a:endParaRPr>
              </a:p>
              <a:p>
                <a:r>
                  <a:rPr lang="en-AU" b="1" dirty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</a:t>
                </a:r>
                <a:r>
                  <a:rPr lang="en-AU" b="1" dirty="0" smtClean="0"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 Erick Duque</a:t>
                </a:r>
              </a:p>
            </p:txBody>
          </p:sp>
          <p:pic>
            <p:nvPicPr>
              <p:cNvPr id="13" name="Picture 2" descr="Nueva actualización de Instagram: reels en Facebook, dúo de vídeos y más"/>
              <p:cNvPicPr>
                <a:picLocks noChangeAspect="1" noChangeArrowheads="1"/>
              </p:cNvPicPr>
              <p:nvPr/>
            </p:nvPicPr>
            <p:blipFill rotWithShape="1">
              <a:blip r:embed="rId4" cstate="print"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backgroundRemoval t="10000" b="90000" l="10000" r="90000">
                            <a14:foregroundMark x1="43958" y1="37500" x2="43958" y2="37500"/>
                            <a14:foregroundMark x1="66146" y1="33854" x2="66146" y2="3385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8541" t="18476" r="19018" b="18552"/>
              <a:stretch/>
            </p:blipFill>
            <p:spPr bwMode="auto">
              <a:xfrm>
                <a:off x="2017248" y="5661248"/>
                <a:ext cx="178488" cy="18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4" name="Picture 4" descr="Facebook - Inicia sesión o regístrate"/>
              <p:cNvPicPr>
                <a:picLocks noChangeAspect="1" noChangeArrowheads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7248" y="5373216"/>
                <a:ext cx="180000" cy="18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11" name="Picture 2" descr="Logo YouTube: la historia y el significado del logotipo, la marca y el  símbolo. | png, vector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ackgroundRemoval t="5556" b="95972" l="10000" r="90000">
                          <a14:foregroundMark x1="45234" y1="38889" x2="51094" y2="49722"/>
                          <a14:foregroundMark x1="41406" y1="49306" x2="63594" y2="49306"/>
                          <a14:foregroundMark x1="57344" y1="47083" x2="35547" y2="70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265" t="6360" r="15359" b="7003"/>
            <a:stretch/>
          </p:blipFill>
          <p:spPr bwMode="auto">
            <a:xfrm>
              <a:off x="1985660" y="5625264"/>
              <a:ext cx="281538" cy="18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15" name="14 Imagen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1069" y="1053016"/>
            <a:ext cx="2541862" cy="252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5693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38" presetClass="entr" presetSubtype="0" accel="5000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4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5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000" dirty="0">
              <a:ln>
                <a:solidFill>
                  <a:schemeClr val="accent6"/>
                </a:solidFill>
              </a:ln>
              <a:solidFill>
                <a:srgbClr val="FFFF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-776" y="2551837"/>
            <a:ext cx="91447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ES" sz="5400" cap="none" spc="0" dirty="0" smtClean="0">
                <a:ln>
                  <a:solidFill>
                    <a:srgbClr val="0000FF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Veamos </a:t>
            </a:r>
            <a:r>
              <a:rPr lang="es-ES" sz="5400" cap="none" spc="0" dirty="0" smtClean="0">
                <a:ln>
                  <a:solidFill>
                    <a:srgbClr val="0000FF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ahora la elipse…</a:t>
            </a:r>
            <a:endParaRPr lang="es-ES" sz="5400" cap="none" spc="0" dirty="0">
              <a:ln>
                <a:solidFill>
                  <a:srgbClr val="0000FF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679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2882"/>
            <a:ext cx="91440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5400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ELIPSE</a:t>
            </a:r>
            <a:endParaRPr lang="es-CO" sz="5400" dirty="0">
              <a:ln>
                <a:solidFill>
                  <a:srgbClr val="C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4 Rectángulo"/>
          <p:cNvSpPr/>
          <p:nvPr/>
        </p:nvSpPr>
        <p:spPr>
          <a:xfrm>
            <a:off x="0" y="764704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3200" dirty="0" smtClean="0">
                <a:latin typeface="Ravie" panose="04040805050809020602" pitchFamily="82" charset="0"/>
              </a:rPr>
              <a:t>La </a:t>
            </a:r>
            <a:r>
              <a:rPr lang="es-ES" sz="3200" dirty="0" smtClean="0">
                <a:latin typeface="Ravie" panose="04040805050809020602" pitchFamily="82" charset="0"/>
              </a:rPr>
              <a:t>elipse </a:t>
            </a:r>
            <a:r>
              <a:rPr lang="es-ES" sz="3200" dirty="0" smtClean="0">
                <a:latin typeface="Ravie" panose="04040805050809020602" pitchFamily="82" charset="0"/>
              </a:rPr>
              <a:t>es el lugar geométrico de todos los puntos del plano </a:t>
            </a:r>
            <a:r>
              <a:rPr lang="es-ES" sz="3200" dirty="0" smtClean="0">
                <a:latin typeface="Ravie" panose="04040805050809020602" pitchFamily="82" charset="0"/>
              </a:rPr>
              <a:t>cuya suma de sus distancias a dos puntos fijos, llamados focos, es constante.</a:t>
            </a:r>
            <a:endParaRPr lang="es-CO" sz="3200" dirty="0">
              <a:latin typeface="Ravie" panose="04040805050809020602" pitchFamily="82" charset="0"/>
            </a:endParaRPr>
          </a:p>
        </p:txBody>
      </p:sp>
      <p:pic>
        <p:nvPicPr>
          <p:cNvPr id="1026" name="Picture 2" descr="https://aga.frba.utn.edu.ar/wp-content/uploads/2016/11/elipse.gif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43250" y="3789040"/>
            <a:ext cx="2857500" cy="2705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 CuadroTexto"/>
          <p:cNvSpPr txBox="1"/>
          <p:nvPr/>
        </p:nvSpPr>
        <p:spPr>
          <a:xfrm>
            <a:off x="3419872" y="4715852"/>
            <a:ext cx="682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Foco 1</a:t>
            </a:r>
            <a:endParaRPr lang="es-CO" dirty="0">
              <a:latin typeface="Tekton Pro Cond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076056" y="4715852"/>
            <a:ext cx="682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Foco 2</a:t>
            </a:r>
            <a:endParaRPr lang="es-CO" dirty="0">
              <a:latin typeface="Tekton Pro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3798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2882"/>
            <a:ext cx="91440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5200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ELIPSE</a:t>
            </a:r>
            <a:endParaRPr lang="es-CO" sz="5200" dirty="0">
              <a:ln>
                <a:solidFill>
                  <a:srgbClr val="C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1127646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3200" dirty="0" smtClean="0">
                <a:latin typeface="Ravie" panose="04040805050809020602" pitchFamily="82" charset="0"/>
              </a:rPr>
              <a:t>Los elementos básico de cualquier elipse son:</a:t>
            </a:r>
            <a:endParaRPr lang="es-CO" sz="3200" dirty="0">
              <a:latin typeface="Ravie" panose="04040805050809020602" pitchFamily="82" charset="0"/>
            </a:endParaRPr>
          </a:p>
        </p:txBody>
      </p:sp>
      <p:sp>
        <p:nvSpPr>
          <p:cNvPr id="10" name="9 Elipse"/>
          <p:cNvSpPr/>
          <p:nvPr/>
        </p:nvSpPr>
        <p:spPr>
          <a:xfrm>
            <a:off x="1431958" y="3122584"/>
            <a:ext cx="3600000" cy="1800000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11" name="10 CuadroTexto"/>
          <p:cNvSpPr txBox="1"/>
          <p:nvPr/>
        </p:nvSpPr>
        <p:spPr>
          <a:xfrm>
            <a:off x="6031101" y="3362029"/>
            <a:ext cx="14702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err="1" smtClean="0">
                <a:solidFill>
                  <a:srgbClr val="00B050"/>
                </a:solidFill>
                <a:latin typeface="Snap ITC" panose="04040A07060A02020202" pitchFamily="82" charset="0"/>
              </a:rPr>
              <a:t>Eje</a:t>
            </a:r>
            <a:r>
              <a:rPr lang="en-AU" dirty="0" smtClean="0">
                <a:solidFill>
                  <a:srgbClr val="00B050"/>
                </a:solidFill>
                <a:latin typeface="Snap ITC" panose="04040A07060A02020202" pitchFamily="82" charset="0"/>
              </a:rPr>
              <a:t> </a:t>
            </a:r>
            <a:r>
              <a:rPr lang="en-AU" dirty="0" err="1" smtClean="0">
                <a:solidFill>
                  <a:srgbClr val="00B050"/>
                </a:solidFill>
                <a:latin typeface="Snap ITC" panose="04040A07060A02020202" pitchFamily="82" charset="0"/>
              </a:rPr>
              <a:t>menor</a:t>
            </a:r>
            <a:endParaRPr lang="en-AU" dirty="0">
              <a:solidFill>
                <a:srgbClr val="00B050"/>
              </a:solidFill>
              <a:latin typeface="Snap ITC" panose="04040A07060A02020202" pitchFamily="82" charset="0"/>
            </a:endParaRPr>
          </a:p>
        </p:txBody>
      </p:sp>
      <p:cxnSp>
        <p:nvCxnSpPr>
          <p:cNvPr id="12" name="11 Conector recto"/>
          <p:cNvCxnSpPr>
            <a:stCxn id="10" idx="2"/>
            <a:endCxn id="10" idx="6"/>
          </p:cNvCxnSpPr>
          <p:nvPr/>
        </p:nvCxnSpPr>
        <p:spPr>
          <a:xfrm>
            <a:off x="1431958" y="4022584"/>
            <a:ext cx="3600000" cy="0"/>
          </a:xfrm>
          <a:prstGeom prst="line">
            <a:avLst/>
          </a:prstGeom>
          <a:ln w="38100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6031101" y="3759725"/>
            <a:ext cx="15412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err="1" smtClean="0">
                <a:solidFill>
                  <a:srgbClr val="FF0000"/>
                </a:solidFill>
                <a:latin typeface="Snap ITC" panose="04040A07060A02020202" pitchFamily="82" charset="0"/>
              </a:rPr>
              <a:t>Eje</a:t>
            </a:r>
            <a:r>
              <a:rPr lang="en-AU" dirty="0" smtClean="0">
                <a:solidFill>
                  <a:srgbClr val="FF0000"/>
                </a:solidFill>
                <a:latin typeface="Snap ITC" panose="04040A07060A02020202" pitchFamily="82" charset="0"/>
              </a:rPr>
              <a:t> Mayor</a:t>
            </a:r>
            <a:endParaRPr lang="en-AU" dirty="0">
              <a:solidFill>
                <a:srgbClr val="FF0000"/>
              </a:solidFill>
              <a:latin typeface="Snap ITC" panose="04040A07060A02020202" pitchFamily="82" charset="0"/>
            </a:endParaRPr>
          </a:p>
        </p:txBody>
      </p:sp>
      <p:cxnSp>
        <p:nvCxnSpPr>
          <p:cNvPr id="21" name="20 Conector recto"/>
          <p:cNvCxnSpPr/>
          <p:nvPr/>
        </p:nvCxnSpPr>
        <p:spPr>
          <a:xfrm>
            <a:off x="3231914" y="3122584"/>
            <a:ext cx="0" cy="1800000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13 CuadroTexto"/>
          <p:cNvSpPr txBox="1"/>
          <p:nvPr/>
        </p:nvSpPr>
        <p:spPr>
          <a:xfrm>
            <a:off x="2995355" y="2365336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latin typeface="Ravie" panose="04040805050809020602" pitchFamily="82" charset="0"/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2995311" y="4183920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latin typeface="Ravie" panose="04040805050809020602" pitchFamily="82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6079822" y="4141630"/>
            <a:ext cx="13185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err="1" smtClean="0">
                <a:latin typeface="Snap ITC" panose="04040A07060A02020202" pitchFamily="82" charset="0"/>
              </a:rPr>
              <a:t>Vértices</a:t>
            </a:r>
            <a:endParaRPr lang="en-AU" dirty="0">
              <a:latin typeface="Snap ITC" panose="04040A07060A02020202" pitchFamily="82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4026786" y="3255556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solidFill>
                  <a:srgbClr val="00FFFF"/>
                </a:solidFill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solidFill>
                <a:srgbClr val="00FFFF"/>
              </a:solidFill>
              <a:latin typeface="Ravie" panose="04040805050809020602" pitchFamily="82" charset="0"/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2010562" y="3255556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solidFill>
                  <a:srgbClr val="00FFFF"/>
                </a:solidFill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solidFill>
                <a:srgbClr val="00FFFF"/>
              </a:solidFill>
              <a:latin typeface="Ravie" panose="04040805050809020602" pitchFamily="82" charset="0"/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6031101" y="4481069"/>
            <a:ext cx="914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err="1" smtClean="0">
                <a:solidFill>
                  <a:srgbClr val="00FFFF"/>
                </a:solidFill>
                <a:latin typeface="Snap ITC" panose="04040A07060A02020202" pitchFamily="82" charset="0"/>
              </a:rPr>
              <a:t>Focos</a:t>
            </a:r>
            <a:endParaRPr lang="en-AU" dirty="0">
              <a:solidFill>
                <a:srgbClr val="00FFFF"/>
              </a:solidFill>
              <a:latin typeface="Snap ITC" panose="04040A07060A02020202" pitchFamily="82" charset="0"/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1982092" y="4005064"/>
            <a:ext cx="530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err="1" smtClean="0">
                <a:latin typeface="Tekton Pro Cond" pitchFamily="34" charset="0"/>
              </a:rPr>
              <a:t>Foco</a:t>
            </a:r>
            <a:endParaRPr lang="en-AU" dirty="0">
              <a:latin typeface="Tekton Pro Cond" pitchFamily="34" charset="0"/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3998316" y="4005064"/>
            <a:ext cx="530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err="1" smtClean="0">
                <a:latin typeface="Tekton Pro Cond" pitchFamily="34" charset="0"/>
              </a:rPr>
              <a:t>Foco</a:t>
            </a:r>
            <a:endParaRPr lang="en-AU" dirty="0">
              <a:latin typeface="Tekton Pro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68178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10" grpId="0" animBg="1"/>
      <p:bldP spid="11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2" grpId="0"/>
      <p:bldP spid="2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2882"/>
            <a:ext cx="91440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5200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ELIPSE</a:t>
            </a:r>
            <a:endParaRPr lang="es-CO" sz="5200" dirty="0">
              <a:ln>
                <a:solidFill>
                  <a:srgbClr val="C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908720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3200" dirty="0" smtClean="0">
                <a:latin typeface="Ravie" panose="04040805050809020602" pitchFamily="82" charset="0"/>
              </a:rPr>
              <a:t>La ecuación de cualquier elipse, cuyo centro es (0, 0) es:</a:t>
            </a:r>
          </a:p>
        </p:txBody>
      </p:sp>
      <p:grpSp>
        <p:nvGrpSpPr>
          <p:cNvPr id="5" name="4 Grupo"/>
          <p:cNvGrpSpPr/>
          <p:nvPr/>
        </p:nvGrpSpPr>
        <p:grpSpPr>
          <a:xfrm>
            <a:off x="107904" y="2133256"/>
            <a:ext cx="3600000" cy="3600000"/>
            <a:chOff x="1691680" y="404664"/>
            <a:chExt cx="5904656" cy="5832648"/>
          </a:xfrm>
        </p:grpSpPr>
        <p:cxnSp>
          <p:nvCxnSpPr>
            <p:cNvPr id="6" name="5 Conector recto de flecha"/>
            <p:cNvCxnSpPr/>
            <p:nvPr/>
          </p:nvCxnSpPr>
          <p:spPr>
            <a:xfrm flipV="1">
              <a:off x="4499992" y="404664"/>
              <a:ext cx="0" cy="583264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6 Conector recto de flecha"/>
            <p:cNvCxnSpPr/>
            <p:nvPr/>
          </p:nvCxnSpPr>
          <p:spPr>
            <a:xfrm>
              <a:off x="1691680" y="3453618"/>
              <a:ext cx="5904656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86003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5220072" y="3345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9 Conector recto"/>
            <p:cNvCxnSpPr/>
            <p:nvPr/>
          </p:nvCxnSpPr>
          <p:spPr>
            <a:xfrm>
              <a:off x="558011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5940152" y="3357016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>
              <a:off x="630019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>
              <a:off x="666023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Conector recto"/>
            <p:cNvCxnSpPr/>
            <p:nvPr/>
          </p:nvCxnSpPr>
          <p:spPr>
            <a:xfrm>
              <a:off x="702027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14 Conector recto"/>
            <p:cNvCxnSpPr/>
            <p:nvPr/>
          </p:nvCxnSpPr>
          <p:spPr>
            <a:xfrm>
              <a:off x="413995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>
              <a:off x="377991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>
              <a:off x="341987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Conector recto"/>
            <p:cNvCxnSpPr/>
            <p:nvPr/>
          </p:nvCxnSpPr>
          <p:spPr>
            <a:xfrm>
              <a:off x="3059832" y="332098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18 Conector recto"/>
            <p:cNvCxnSpPr/>
            <p:nvPr/>
          </p:nvCxnSpPr>
          <p:spPr>
            <a:xfrm>
              <a:off x="269979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>
              <a:off x="233975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>
              <a:off x="197971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21 Conector recto"/>
            <p:cNvCxnSpPr/>
            <p:nvPr/>
          </p:nvCxnSpPr>
          <p:spPr>
            <a:xfrm>
              <a:off x="4397003" y="30689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22 Conector recto"/>
            <p:cNvCxnSpPr/>
            <p:nvPr/>
          </p:nvCxnSpPr>
          <p:spPr>
            <a:xfrm>
              <a:off x="4392989" y="27089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23 Conector recto"/>
            <p:cNvCxnSpPr/>
            <p:nvPr/>
          </p:nvCxnSpPr>
          <p:spPr>
            <a:xfrm>
              <a:off x="4389972" y="23488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24 Conector recto"/>
            <p:cNvCxnSpPr/>
            <p:nvPr/>
          </p:nvCxnSpPr>
          <p:spPr>
            <a:xfrm>
              <a:off x="4389972" y="1994135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Conector recto"/>
            <p:cNvCxnSpPr/>
            <p:nvPr/>
          </p:nvCxnSpPr>
          <p:spPr>
            <a:xfrm>
              <a:off x="4401023" y="162880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Conector recto"/>
            <p:cNvCxnSpPr/>
            <p:nvPr/>
          </p:nvCxnSpPr>
          <p:spPr>
            <a:xfrm>
              <a:off x="4401023" y="12687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Conector recto"/>
            <p:cNvCxnSpPr/>
            <p:nvPr/>
          </p:nvCxnSpPr>
          <p:spPr>
            <a:xfrm>
              <a:off x="4398006" y="9087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28 Conector recto"/>
            <p:cNvCxnSpPr/>
            <p:nvPr/>
          </p:nvCxnSpPr>
          <p:spPr>
            <a:xfrm>
              <a:off x="4393986" y="378904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29 Conector recto"/>
            <p:cNvCxnSpPr/>
            <p:nvPr/>
          </p:nvCxnSpPr>
          <p:spPr>
            <a:xfrm>
              <a:off x="4406034" y="41490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30 Conector recto"/>
            <p:cNvCxnSpPr/>
            <p:nvPr/>
          </p:nvCxnSpPr>
          <p:spPr>
            <a:xfrm>
              <a:off x="4404014" y="45091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31 Conector recto"/>
            <p:cNvCxnSpPr/>
            <p:nvPr/>
          </p:nvCxnSpPr>
          <p:spPr>
            <a:xfrm>
              <a:off x="4401994" y="48691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32 Conector recto"/>
            <p:cNvCxnSpPr/>
            <p:nvPr/>
          </p:nvCxnSpPr>
          <p:spPr>
            <a:xfrm>
              <a:off x="4399974" y="522920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Conector recto"/>
            <p:cNvCxnSpPr/>
            <p:nvPr/>
          </p:nvCxnSpPr>
          <p:spPr>
            <a:xfrm>
              <a:off x="4412022" y="558924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34 Conector recto"/>
            <p:cNvCxnSpPr/>
            <p:nvPr/>
          </p:nvCxnSpPr>
          <p:spPr>
            <a:xfrm>
              <a:off x="4397954" y="59492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35 Elipse"/>
          <p:cNvSpPr/>
          <p:nvPr/>
        </p:nvSpPr>
        <p:spPr>
          <a:xfrm>
            <a:off x="283514" y="3114302"/>
            <a:ext cx="3073169" cy="177451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36 CuadroTexto"/>
              <p:cNvSpPr txBox="1"/>
              <p:nvPr/>
            </p:nvSpPr>
            <p:spPr>
              <a:xfrm>
                <a:off x="5148064" y="2444367"/>
                <a:ext cx="2274854" cy="951671"/>
              </a:xfrm>
              <a:prstGeom prst="rect">
                <a:avLst/>
              </a:prstGeom>
              <a:solidFill>
                <a:srgbClr val="00B0F0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sz="2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CO" sz="2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aseline="300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s-CO" sz="2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a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aseline="100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m:rPr>
                          <m:nor/>
                        </m:rPr>
                        <a:rPr lang="es-CO" sz="24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avie" panose="04040805050809020602" pitchFamily="82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s-CO" sz="24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avie" panose="04040805050809020602" pitchFamily="82" charset="0"/>
                        </a:rPr>
                        <m:t> </m:t>
                      </m:r>
                      <m:f>
                        <m:fPr>
                          <m:ctrlPr>
                            <a:rPr lang="es-CO" sz="2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CO" sz="2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y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baseline="3000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s-CO" sz="2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b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aseline="100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CO" sz="2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sz="24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avie" panose="04040805050809020602" pitchFamily="82" charset="0"/>
                        </a:rPr>
                        <m:t>1</m:t>
                      </m:r>
                    </m:oMath>
                  </m:oMathPara>
                </a14:m>
                <a:endParaRPr lang="en-AU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Ravie" panose="04040805050809020602" pitchFamily="82" charset="0"/>
                </a:endParaRPr>
              </a:p>
            </p:txBody>
          </p:sp>
        </mc:Choice>
        <mc:Fallback>
          <p:sp>
            <p:nvSpPr>
              <p:cNvPr id="37" name="3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2444367"/>
                <a:ext cx="2274854" cy="951671"/>
              </a:xfrm>
              <a:prstGeom prst="rect">
                <a:avLst/>
              </a:prstGeom>
              <a:blipFill rotWithShape="1">
                <a:blip r:embed="rId2"/>
                <a:stretch>
                  <a:fillRect t="-1923" b="-6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37 CuadroTexto"/>
          <p:cNvSpPr txBox="1"/>
          <p:nvPr/>
        </p:nvSpPr>
        <p:spPr>
          <a:xfrm>
            <a:off x="1726865" y="3948458"/>
            <a:ext cx="5264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(0, 0)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39" name="38 CuadroTexto"/>
          <p:cNvSpPr txBox="1"/>
          <p:nvPr/>
        </p:nvSpPr>
        <p:spPr>
          <a:xfrm>
            <a:off x="3275856" y="3985319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(a, 0)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40" name="39 CuadroTexto"/>
          <p:cNvSpPr txBox="1"/>
          <p:nvPr/>
        </p:nvSpPr>
        <p:spPr>
          <a:xfrm>
            <a:off x="227486" y="3933056"/>
            <a:ext cx="619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(–a , 0)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1744717" y="2833191"/>
            <a:ext cx="5039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(0, b)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42" name="41 CuadroTexto"/>
          <p:cNvSpPr txBox="1"/>
          <p:nvPr/>
        </p:nvSpPr>
        <p:spPr>
          <a:xfrm>
            <a:off x="1761582" y="4849415"/>
            <a:ext cx="5937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(0, –b)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2483768" y="3255556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solidFill>
                  <a:srgbClr val="00FFFF"/>
                </a:solidFill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solidFill>
                <a:srgbClr val="00FFFF"/>
              </a:solidFill>
              <a:latin typeface="Ravie" panose="04040805050809020602" pitchFamily="82" charset="0"/>
            </a:endParaRPr>
          </a:p>
        </p:txBody>
      </p:sp>
      <p:sp>
        <p:nvSpPr>
          <p:cNvPr id="45" name="44 CuadroTexto"/>
          <p:cNvSpPr txBox="1"/>
          <p:nvPr/>
        </p:nvSpPr>
        <p:spPr>
          <a:xfrm>
            <a:off x="714418" y="3247816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solidFill>
                  <a:srgbClr val="00FFFF"/>
                </a:solidFill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solidFill>
                <a:srgbClr val="00FFFF"/>
              </a:solidFill>
              <a:latin typeface="Ravie" panose="04040805050809020602" pitchFamily="82" charset="0"/>
            </a:endParaRPr>
          </a:p>
        </p:txBody>
      </p:sp>
      <p:sp>
        <p:nvSpPr>
          <p:cNvPr id="46" name="45 CuadroTexto"/>
          <p:cNvSpPr txBox="1"/>
          <p:nvPr/>
        </p:nvSpPr>
        <p:spPr>
          <a:xfrm>
            <a:off x="2485763" y="3999915"/>
            <a:ext cx="5020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(c, 0)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667803" y="3635732"/>
            <a:ext cx="5918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(–c, 0)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48" name="47 CuadroTexto"/>
          <p:cNvSpPr txBox="1"/>
          <p:nvPr/>
        </p:nvSpPr>
        <p:spPr>
          <a:xfrm>
            <a:off x="1578514" y="2365336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latin typeface="Ravie" panose="04040805050809020602" pitchFamily="82" charset="0"/>
            </a:endParaRPr>
          </a:p>
        </p:txBody>
      </p:sp>
      <p:sp>
        <p:nvSpPr>
          <p:cNvPr id="49" name="48 CuadroTexto"/>
          <p:cNvSpPr txBox="1"/>
          <p:nvPr/>
        </p:nvSpPr>
        <p:spPr>
          <a:xfrm>
            <a:off x="1566405" y="4111912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latin typeface="Ravie" panose="04040805050809020602" pitchFamily="82" charset="0"/>
            </a:endParaRPr>
          </a:p>
        </p:txBody>
      </p:sp>
      <p:sp>
        <p:nvSpPr>
          <p:cNvPr id="50" name="49 CuadroTexto"/>
          <p:cNvSpPr txBox="1"/>
          <p:nvPr/>
        </p:nvSpPr>
        <p:spPr>
          <a:xfrm>
            <a:off x="3131840" y="3247816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latin typeface="Ravie" panose="04040805050809020602" pitchFamily="82" charset="0"/>
            </a:endParaRPr>
          </a:p>
        </p:txBody>
      </p:sp>
      <p:sp>
        <p:nvSpPr>
          <p:cNvPr id="51" name="50 CuadroTexto"/>
          <p:cNvSpPr txBox="1"/>
          <p:nvPr/>
        </p:nvSpPr>
        <p:spPr>
          <a:xfrm>
            <a:off x="35496" y="3247816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latin typeface="Ravie" panose="04040805050809020602" pitchFamily="82" charset="0"/>
            </a:endParaRPr>
          </a:p>
        </p:txBody>
      </p:sp>
      <p:sp>
        <p:nvSpPr>
          <p:cNvPr id="52" name="51 CuadroTexto"/>
          <p:cNvSpPr txBox="1"/>
          <p:nvPr/>
        </p:nvSpPr>
        <p:spPr>
          <a:xfrm>
            <a:off x="5164831" y="4509120"/>
            <a:ext cx="22413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a</a:t>
            </a:r>
            <a:r>
              <a:rPr lang="en-AU" sz="2400" baseline="30000" dirty="0" smtClean="0">
                <a:latin typeface="Ravie" panose="04040805050809020602" pitchFamily="82" charset="0"/>
              </a:rPr>
              <a:t>2</a:t>
            </a:r>
            <a:r>
              <a:rPr lang="en-AU" sz="2400" dirty="0" smtClean="0">
                <a:latin typeface="Ravie" panose="04040805050809020602" pitchFamily="82" charset="0"/>
              </a:rPr>
              <a:t> = b</a:t>
            </a:r>
            <a:r>
              <a:rPr lang="en-AU" sz="2400" baseline="30000" dirty="0" smtClean="0">
                <a:latin typeface="Ravie" panose="04040805050809020602" pitchFamily="82" charset="0"/>
              </a:rPr>
              <a:t>2</a:t>
            </a:r>
            <a:r>
              <a:rPr lang="en-AU" sz="2400" dirty="0" smtClean="0">
                <a:latin typeface="Ravie" panose="04040805050809020602" pitchFamily="82" charset="0"/>
              </a:rPr>
              <a:t> + c</a:t>
            </a:r>
            <a:r>
              <a:rPr lang="en-AU" sz="2400" baseline="30000" dirty="0" smtClean="0">
                <a:latin typeface="Ravie" panose="04040805050809020602" pitchFamily="82" charset="0"/>
              </a:rPr>
              <a:t>2</a:t>
            </a:r>
            <a:endParaRPr lang="en-AU" sz="2400" baseline="30000" dirty="0">
              <a:latin typeface="Ravie" panose="04040805050809020602" pitchFamily="82" charset="0"/>
            </a:endParaRPr>
          </a:p>
        </p:txBody>
      </p:sp>
      <p:sp>
        <p:nvSpPr>
          <p:cNvPr id="53" name="52 CuadroTexto"/>
          <p:cNvSpPr txBox="1"/>
          <p:nvPr/>
        </p:nvSpPr>
        <p:spPr>
          <a:xfrm>
            <a:off x="5152343" y="3396038"/>
            <a:ext cx="22705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>
                <a:latin typeface="Tekton Pro Cond" pitchFamily="34" charset="0"/>
              </a:rPr>
              <a:t>Con esta ecuación se obtiene la distancia focal</a:t>
            </a:r>
            <a:endParaRPr lang="es-CO" sz="2400" dirty="0">
              <a:latin typeface="Tekton Pro Cond" pitchFamily="34" charset="0"/>
            </a:endParaRPr>
          </a:p>
        </p:txBody>
      </p:sp>
      <p:sp>
        <p:nvSpPr>
          <p:cNvPr id="54" name="53 CuadroTexto"/>
          <p:cNvSpPr txBox="1"/>
          <p:nvPr/>
        </p:nvSpPr>
        <p:spPr>
          <a:xfrm>
            <a:off x="2277970" y="5507940"/>
            <a:ext cx="4671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Se le llama “</a:t>
            </a:r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elipse acostada</a:t>
            </a:r>
            <a:r>
              <a:rPr lang="es-CO" dirty="0" smtClean="0">
                <a:latin typeface="Ravie" panose="04040805050809020602" pitchFamily="82" charset="0"/>
              </a:rPr>
              <a:t>”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55" name="54 CuadroTexto"/>
          <p:cNvSpPr txBox="1"/>
          <p:nvPr/>
        </p:nvSpPr>
        <p:spPr>
          <a:xfrm>
            <a:off x="5152343" y="4983559"/>
            <a:ext cx="1058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a &gt; b</a:t>
            </a:r>
            <a:endParaRPr lang="en-AU" sz="2400" baseline="300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15691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6" grpId="0" animBg="1"/>
      <p:bldP spid="37" grpId="0" animBg="1"/>
      <p:bldP spid="38" grpId="0"/>
      <p:bldP spid="39" grpId="0"/>
      <p:bldP spid="40" grpId="0"/>
      <p:bldP spid="41" grpId="0"/>
      <p:bldP spid="42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2882"/>
            <a:ext cx="91440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5200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ELIPSE</a:t>
            </a:r>
            <a:endParaRPr lang="es-CO" sz="5200" dirty="0">
              <a:ln>
                <a:solidFill>
                  <a:srgbClr val="C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908720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3200" dirty="0" smtClean="0">
                <a:latin typeface="Ravie" panose="04040805050809020602" pitchFamily="82" charset="0"/>
              </a:rPr>
              <a:t>La ecuación de cualquier elipse, cuyo centro es (0, 0) es:</a:t>
            </a:r>
          </a:p>
        </p:txBody>
      </p:sp>
      <p:grpSp>
        <p:nvGrpSpPr>
          <p:cNvPr id="5" name="4 Grupo"/>
          <p:cNvGrpSpPr/>
          <p:nvPr/>
        </p:nvGrpSpPr>
        <p:grpSpPr>
          <a:xfrm>
            <a:off x="107904" y="2133256"/>
            <a:ext cx="3600000" cy="3600000"/>
            <a:chOff x="1691680" y="404664"/>
            <a:chExt cx="5904656" cy="5832648"/>
          </a:xfrm>
        </p:grpSpPr>
        <p:cxnSp>
          <p:nvCxnSpPr>
            <p:cNvPr id="6" name="5 Conector recto de flecha"/>
            <p:cNvCxnSpPr/>
            <p:nvPr/>
          </p:nvCxnSpPr>
          <p:spPr>
            <a:xfrm flipV="1">
              <a:off x="4499992" y="404664"/>
              <a:ext cx="0" cy="583264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6 Conector recto de flecha"/>
            <p:cNvCxnSpPr/>
            <p:nvPr/>
          </p:nvCxnSpPr>
          <p:spPr>
            <a:xfrm>
              <a:off x="1691680" y="3453618"/>
              <a:ext cx="5904656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86003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5220072" y="3345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9 Conector recto"/>
            <p:cNvCxnSpPr/>
            <p:nvPr/>
          </p:nvCxnSpPr>
          <p:spPr>
            <a:xfrm>
              <a:off x="558011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5940152" y="3357016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>
              <a:off x="630019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>
              <a:off x="666023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Conector recto"/>
            <p:cNvCxnSpPr/>
            <p:nvPr/>
          </p:nvCxnSpPr>
          <p:spPr>
            <a:xfrm>
              <a:off x="702027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14 Conector recto"/>
            <p:cNvCxnSpPr/>
            <p:nvPr/>
          </p:nvCxnSpPr>
          <p:spPr>
            <a:xfrm>
              <a:off x="413995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>
              <a:off x="377991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>
              <a:off x="341987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Conector recto"/>
            <p:cNvCxnSpPr/>
            <p:nvPr/>
          </p:nvCxnSpPr>
          <p:spPr>
            <a:xfrm>
              <a:off x="3059832" y="332098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18 Conector recto"/>
            <p:cNvCxnSpPr/>
            <p:nvPr/>
          </p:nvCxnSpPr>
          <p:spPr>
            <a:xfrm>
              <a:off x="269979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>
              <a:off x="233975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>
              <a:off x="197971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21 Conector recto"/>
            <p:cNvCxnSpPr/>
            <p:nvPr/>
          </p:nvCxnSpPr>
          <p:spPr>
            <a:xfrm>
              <a:off x="4397003" y="30689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22 Conector recto"/>
            <p:cNvCxnSpPr/>
            <p:nvPr/>
          </p:nvCxnSpPr>
          <p:spPr>
            <a:xfrm>
              <a:off x="4392989" y="27089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23 Conector recto"/>
            <p:cNvCxnSpPr/>
            <p:nvPr/>
          </p:nvCxnSpPr>
          <p:spPr>
            <a:xfrm>
              <a:off x="4389972" y="23488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24 Conector recto"/>
            <p:cNvCxnSpPr/>
            <p:nvPr/>
          </p:nvCxnSpPr>
          <p:spPr>
            <a:xfrm>
              <a:off x="4389972" y="1994135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Conector recto"/>
            <p:cNvCxnSpPr/>
            <p:nvPr/>
          </p:nvCxnSpPr>
          <p:spPr>
            <a:xfrm>
              <a:off x="4401023" y="162880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Conector recto"/>
            <p:cNvCxnSpPr/>
            <p:nvPr/>
          </p:nvCxnSpPr>
          <p:spPr>
            <a:xfrm>
              <a:off x="4401023" y="12687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Conector recto"/>
            <p:cNvCxnSpPr/>
            <p:nvPr/>
          </p:nvCxnSpPr>
          <p:spPr>
            <a:xfrm>
              <a:off x="4398006" y="9087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28 Conector recto"/>
            <p:cNvCxnSpPr/>
            <p:nvPr/>
          </p:nvCxnSpPr>
          <p:spPr>
            <a:xfrm>
              <a:off x="4393986" y="378904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29 Conector recto"/>
            <p:cNvCxnSpPr/>
            <p:nvPr/>
          </p:nvCxnSpPr>
          <p:spPr>
            <a:xfrm>
              <a:off x="4406034" y="41490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30 Conector recto"/>
            <p:cNvCxnSpPr/>
            <p:nvPr/>
          </p:nvCxnSpPr>
          <p:spPr>
            <a:xfrm>
              <a:off x="4404014" y="45091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31 Conector recto"/>
            <p:cNvCxnSpPr/>
            <p:nvPr/>
          </p:nvCxnSpPr>
          <p:spPr>
            <a:xfrm>
              <a:off x="4401994" y="48691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32 Conector recto"/>
            <p:cNvCxnSpPr/>
            <p:nvPr/>
          </p:nvCxnSpPr>
          <p:spPr>
            <a:xfrm>
              <a:off x="4399974" y="522920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Conector recto"/>
            <p:cNvCxnSpPr/>
            <p:nvPr/>
          </p:nvCxnSpPr>
          <p:spPr>
            <a:xfrm>
              <a:off x="4412022" y="558924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34 Conector recto"/>
            <p:cNvCxnSpPr/>
            <p:nvPr/>
          </p:nvCxnSpPr>
          <p:spPr>
            <a:xfrm>
              <a:off x="4397954" y="59492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35 Elipse"/>
          <p:cNvSpPr/>
          <p:nvPr/>
        </p:nvSpPr>
        <p:spPr>
          <a:xfrm rot="5400000">
            <a:off x="283514" y="3114302"/>
            <a:ext cx="3073169" cy="177451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36 CuadroTexto"/>
              <p:cNvSpPr txBox="1"/>
              <p:nvPr/>
            </p:nvSpPr>
            <p:spPr>
              <a:xfrm>
                <a:off x="5148064" y="2444367"/>
                <a:ext cx="2274854" cy="951671"/>
              </a:xfrm>
              <a:prstGeom prst="rect">
                <a:avLst/>
              </a:prstGeom>
              <a:solidFill>
                <a:srgbClr val="00B0F0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sz="2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CO" sz="2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aseline="300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s-CO" sz="2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a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aseline="100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m:rPr>
                          <m:nor/>
                        </m:rPr>
                        <a:rPr lang="es-CO" sz="24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avie" panose="04040805050809020602" pitchFamily="82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s-CO" sz="24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avie" panose="04040805050809020602" pitchFamily="82" charset="0"/>
                        </a:rPr>
                        <m:t> </m:t>
                      </m:r>
                      <m:f>
                        <m:fPr>
                          <m:ctrlPr>
                            <a:rPr lang="es-CO" sz="2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CO" sz="2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y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baseline="3000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s-CO" sz="2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b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aseline="100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CO" sz="2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sz="24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avie" panose="04040805050809020602" pitchFamily="82" charset="0"/>
                        </a:rPr>
                        <m:t>1</m:t>
                      </m:r>
                    </m:oMath>
                  </m:oMathPara>
                </a14:m>
                <a:endParaRPr lang="en-AU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Ravie" panose="04040805050809020602" pitchFamily="82" charset="0"/>
                </a:endParaRPr>
              </a:p>
            </p:txBody>
          </p:sp>
        </mc:Choice>
        <mc:Fallback>
          <p:sp>
            <p:nvSpPr>
              <p:cNvPr id="37" name="3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2444367"/>
                <a:ext cx="2274854" cy="951671"/>
              </a:xfrm>
              <a:prstGeom prst="rect">
                <a:avLst/>
              </a:prstGeom>
              <a:blipFill rotWithShape="1">
                <a:blip r:embed="rId2"/>
                <a:stretch>
                  <a:fillRect t="-1923" b="-6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37 CuadroTexto"/>
          <p:cNvSpPr txBox="1"/>
          <p:nvPr/>
        </p:nvSpPr>
        <p:spPr>
          <a:xfrm>
            <a:off x="1726865" y="3948458"/>
            <a:ext cx="6254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Tekton Pro Cond" pitchFamily="34" charset="0"/>
              </a:rPr>
              <a:t>(0, 0)</a:t>
            </a:r>
            <a:endParaRPr lang="en-AU" dirty="0">
              <a:latin typeface="Tekton Pro Cond" pitchFamily="34" charset="0"/>
            </a:endParaRPr>
          </a:p>
        </p:txBody>
      </p:sp>
      <p:sp>
        <p:nvSpPr>
          <p:cNvPr id="39" name="38 CuadroTexto"/>
          <p:cNvSpPr txBox="1"/>
          <p:nvPr/>
        </p:nvSpPr>
        <p:spPr>
          <a:xfrm>
            <a:off x="2627784" y="4005064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(a, 0)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40" name="39 CuadroTexto"/>
          <p:cNvSpPr txBox="1"/>
          <p:nvPr/>
        </p:nvSpPr>
        <p:spPr>
          <a:xfrm>
            <a:off x="352520" y="3985319"/>
            <a:ext cx="619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(–a , 0)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1744717" y="2185119"/>
            <a:ext cx="5039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(0, b)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42" name="41 CuadroTexto"/>
          <p:cNvSpPr txBox="1"/>
          <p:nvPr/>
        </p:nvSpPr>
        <p:spPr>
          <a:xfrm>
            <a:off x="1761582" y="5517232"/>
            <a:ext cx="5937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(0, –b)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43" name="42 CuadroTexto"/>
          <p:cNvSpPr txBox="1"/>
          <p:nvPr/>
        </p:nvSpPr>
        <p:spPr>
          <a:xfrm>
            <a:off x="1595708" y="4111912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solidFill>
                  <a:srgbClr val="00FFFF"/>
                </a:solidFill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solidFill>
                <a:srgbClr val="00FFFF"/>
              </a:solidFill>
              <a:latin typeface="Ravie" panose="04040805050809020602" pitchFamily="82" charset="0"/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1578514" y="2343070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solidFill>
                  <a:srgbClr val="00FFFF"/>
                </a:solidFill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solidFill>
                <a:srgbClr val="00FFFF"/>
              </a:solidFill>
              <a:latin typeface="Ravie" panose="04040805050809020602" pitchFamily="82" charset="0"/>
            </a:endParaRPr>
          </a:p>
        </p:txBody>
      </p:sp>
      <p:sp>
        <p:nvSpPr>
          <p:cNvPr id="45" name="44 CuadroTexto"/>
          <p:cNvSpPr txBox="1"/>
          <p:nvPr/>
        </p:nvSpPr>
        <p:spPr>
          <a:xfrm>
            <a:off x="1815122" y="2924944"/>
            <a:ext cx="5039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(0, c)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46" name="45 CuadroTexto"/>
          <p:cNvSpPr txBox="1"/>
          <p:nvPr/>
        </p:nvSpPr>
        <p:spPr>
          <a:xfrm>
            <a:off x="1835696" y="4725144"/>
            <a:ext cx="5905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(0, –c)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1578514" y="1700808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latin typeface="Ravie" panose="04040805050809020602" pitchFamily="82" charset="0"/>
            </a:endParaRPr>
          </a:p>
        </p:txBody>
      </p:sp>
      <p:sp>
        <p:nvSpPr>
          <p:cNvPr id="48" name="47 CuadroTexto"/>
          <p:cNvSpPr txBox="1"/>
          <p:nvPr/>
        </p:nvSpPr>
        <p:spPr>
          <a:xfrm>
            <a:off x="1578514" y="4797152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latin typeface="Ravie" panose="04040805050809020602" pitchFamily="82" charset="0"/>
            </a:endParaRPr>
          </a:p>
        </p:txBody>
      </p:sp>
      <p:sp>
        <p:nvSpPr>
          <p:cNvPr id="49" name="48 CuadroTexto"/>
          <p:cNvSpPr txBox="1"/>
          <p:nvPr/>
        </p:nvSpPr>
        <p:spPr>
          <a:xfrm>
            <a:off x="2478636" y="3261251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latin typeface="Ravie" panose="04040805050809020602" pitchFamily="82" charset="0"/>
            </a:endParaRPr>
          </a:p>
        </p:txBody>
      </p:sp>
      <p:sp>
        <p:nvSpPr>
          <p:cNvPr id="50" name="49 CuadroTexto"/>
          <p:cNvSpPr txBox="1"/>
          <p:nvPr/>
        </p:nvSpPr>
        <p:spPr>
          <a:xfrm>
            <a:off x="705447" y="3247816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latin typeface="Ravie" panose="04040805050809020602" pitchFamily="82" charset="0"/>
            </a:endParaRPr>
          </a:p>
        </p:txBody>
      </p:sp>
      <p:sp>
        <p:nvSpPr>
          <p:cNvPr id="51" name="50 CuadroTexto"/>
          <p:cNvSpPr txBox="1"/>
          <p:nvPr/>
        </p:nvSpPr>
        <p:spPr>
          <a:xfrm>
            <a:off x="5164831" y="4509120"/>
            <a:ext cx="22413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a</a:t>
            </a:r>
            <a:r>
              <a:rPr lang="en-AU" sz="2400" baseline="30000" dirty="0" smtClean="0">
                <a:latin typeface="Ravie" panose="04040805050809020602" pitchFamily="82" charset="0"/>
              </a:rPr>
              <a:t>2</a:t>
            </a:r>
            <a:r>
              <a:rPr lang="en-AU" sz="2400" dirty="0" smtClean="0">
                <a:latin typeface="Ravie" panose="04040805050809020602" pitchFamily="82" charset="0"/>
              </a:rPr>
              <a:t> = b</a:t>
            </a:r>
            <a:r>
              <a:rPr lang="en-AU" sz="2400" baseline="30000" dirty="0" smtClean="0">
                <a:latin typeface="Ravie" panose="04040805050809020602" pitchFamily="82" charset="0"/>
              </a:rPr>
              <a:t>2</a:t>
            </a:r>
            <a:r>
              <a:rPr lang="en-AU" sz="2400" dirty="0" smtClean="0">
                <a:latin typeface="Ravie" panose="04040805050809020602" pitchFamily="82" charset="0"/>
              </a:rPr>
              <a:t> + c</a:t>
            </a:r>
            <a:r>
              <a:rPr lang="en-AU" sz="2400" baseline="30000" dirty="0" smtClean="0">
                <a:latin typeface="Ravie" panose="04040805050809020602" pitchFamily="82" charset="0"/>
              </a:rPr>
              <a:t>2</a:t>
            </a:r>
            <a:endParaRPr lang="en-AU" sz="2400" baseline="30000" dirty="0">
              <a:latin typeface="Ravie" panose="04040805050809020602" pitchFamily="82" charset="0"/>
            </a:endParaRPr>
          </a:p>
        </p:txBody>
      </p:sp>
      <p:sp>
        <p:nvSpPr>
          <p:cNvPr id="52" name="51 CuadroTexto"/>
          <p:cNvSpPr txBox="1"/>
          <p:nvPr/>
        </p:nvSpPr>
        <p:spPr>
          <a:xfrm>
            <a:off x="5152343" y="3396038"/>
            <a:ext cx="22705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>
                <a:latin typeface="Tekton Pro Cond" pitchFamily="34" charset="0"/>
              </a:rPr>
              <a:t>Con esta ecuación se obtiene la distancia focal</a:t>
            </a:r>
            <a:endParaRPr lang="es-CO" sz="2400" dirty="0">
              <a:latin typeface="Tekton Pro Cond" pitchFamily="34" charset="0"/>
            </a:endParaRPr>
          </a:p>
        </p:txBody>
      </p:sp>
      <p:sp>
        <p:nvSpPr>
          <p:cNvPr id="53" name="52 CuadroTexto"/>
          <p:cNvSpPr txBox="1"/>
          <p:nvPr/>
        </p:nvSpPr>
        <p:spPr>
          <a:xfrm>
            <a:off x="3826338" y="5507940"/>
            <a:ext cx="43460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Se le llama “</a:t>
            </a:r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elipse parada</a:t>
            </a:r>
            <a:r>
              <a:rPr lang="es-CO" dirty="0" smtClean="0">
                <a:latin typeface="Ravie" panose="04040805050809020602" pitchFamily="82" charset="0"/>
              </a:rPr>
              <a:t>”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54" name="53 CuadroTexto"/>
          <p:cNvSpPr txBox="1"/>
          <p:nvPr/>
        </p:nvSpPr>
        <p:spPr>
          <a:xfrm>
            <a:off x="5152343" y="4983559"/>
            <a:ext cx="1058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b &gt; a</a:t>
            </a:r>
            <a:endParaRPr lang="en-AU" sz="2400" baseline="300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9786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6" grpId="0" animBg="1"/>
      <p:bldP spid="37" grpId="0" animBg="1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2882"/>
            <a:ext cx="91440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5200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ELIPSE</a:t>
            </a:r>
            <a:endParaRPr lang="es-CO" sz="5200" dirty="0">
              <a:ln>
                <a:solidFill>
                  <a:srgbClr val="C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908720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3200" dirty="0" smtClean="0">
                <a:latin typeface="Ravie" panose="04040805050809020602" pitchFamily="82" charset="0"/>
              </a:rPr>
              <a:t>La ecuación de cualquier elipse, cuyo centro es (h, k) es:</a:t>
            </a:r>
          </a:p>
        </p:txBody>
      </p:sp>
      <p:grpSp>
        <p:nvGrpSpPr>
          <p:cNvPr id="5" name="4 Grupo"/>
          <p:cNvGrpSpPr/>
          <p:nvPr/>
        </p:nvGrpSpPr>
        <p:grpSpPr>
          <a:xfrm>
            <a:off x="35496" y="2565304"/>
            <a:ext cx="3600000" cy="3600000"/>
            <a:chOff x="1691680" y="404664"/>
            <a:chExt cx="5904656" cy="5832648"/>
          </a:xfrm>
        </p:grpSpPr>
        <p:cxnSp>
          <p:nvCxnSpPr>
            <p:cNvPr id="6" name="5 Conector recto de flecha"/>
            <p:cNvCxnSpPr/>
            <p:nvPr/>
          </p:nvCxnSpPr>
          <p:spPr>
            <a:xfrm flipV="1">
              <a:off x="4499992" y="404664"/>
              <a:ext cx="0" cy="583264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6 Conector recto de flecha"/>
            <p:cNvCxnSpPr/>
            <p:nvPr/>
          </p:nvCxnSpPr>
          <p:spPr>
            <a:xfrm>
              <a:off x="1691680" y="3453618"/>
              <a:ext cx="5904656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86003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5220072" y="3345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9 Conector recto"/>
            <p:cNvCxnSpPr/>
            <p:nvPr/>
          </p:nvCxnSpPr>
          <p:spPr>
            <a:xfrm>
              <a:off x="558011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5940152" y="3357016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>
              <a:off x="630019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>
              <a:off x="666023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Conector recto"/>
            <p:cNvCxnSpPr/>
            <p:nvPr/>
          </p:nvCxnSpPr>
          <p:spPr>
            <a:xfrm>
              <a:off x="702027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14 Conector recto"/>
            <p:cNvCxnSpPr/>
            <p:nvPr/>
          </p:nvCxnSpPr>
          <p:spPr>
            <a:xfrm>
              <a:off x="413995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>
              <a:off x="377991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>
              <a:off x="341987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Conector recto"/>
            <p:cNvCxnSpPr/>
            <p:nvPr/>
          </p:nvCxnSpPr>
          <p:spPr>
            <a:xfrm>
              <a:off x="3059832" y="332098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18 Conector recto"/>
            <p:cNvCxnSpPr/>
            <p:nvPr/>
          </p:nvCxnSpPr>
          <p:spPr>
            <a:xfrm>
              <a:off x="269979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>
              <a:off x="233975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>
              <a:off x="197971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21 Conector recto"/>
            <p:cNvCxnSpPr/>
            <p:nvPr/>
          </p:nvCxnSpPr>
          <p:spPr>
            <a:xfrm>
              <a:off x="4397003" y="30689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22 Conector recto"/>
            <p:cNvCxnSpPr/>
            <p:nvPr/>
          </p:nvCxnSpPr>
          <p:spPr>
            <a:xfrm>
              <a:off x="4392989" y="27089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23 Conector recto"/>
            <p:cNvCxnSpPr/>
            <p:nvPr/>
          </p:nvCxnSpPr>
          <p:spPr>
            <a:xfrm>
              <a:off x="4389972" y="23488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24 Conector recto"/>
            <p:cNvCxnSpPr/>
            <p:nvPr/>
          </p:nvCxnSpPr>
          <p:spPr>
            <a:xfrm>
              <a:off x="4389972" y="1994135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Conector recto"/>
            <p:cNvCxnSpPr/>
            <p:nvPr/>
          </p:nvCxnSpPr>
          <p:spPr>
            <a:xfrm>
              <a:off x="4401023" y="162880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Conector recto"/>
            <p:cNvCxnSpPr/>
            <p:nvPr/>
          </p:nvCxnSpPr>
          <p:spPr>
            <a:xfrm>
              <a:off x="4401023" y="12687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Conector recto"/>
            <p:cNvCxnSpPr/>
            <p:nvPr/>
          </p:nvCxnSpPr>
          <p:spPr>
            <a:xfrm>
              <a:off x="4398006" y="9087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28 Conector recto"/>
            <p:cNvCxnSpPr/>
            <p:nvPr/>
          </p:nvCxnSpPr>
          <p:spPr>
            <a:xfrm>
              <a:off x="4393986" y="378904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29 Conector recto"/>
            <p:cNvCxnSpPr/>
            <p:nvPr/>
          </p:nvCxnSpPr>
          <p:spPr>
            <a:xfrm>
              <a:off x="4406034" y="41490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30 Conector recto"/>
            <p:cNvCxnSpPr/>
            <p:nvPr/>
          </p:nvCxnSpPr>
          <p:spPr>
            <a:xfrm>
              <a:off x="4404014" y="45091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31 Conector recto"/>
            <p:cNvCxnSpPr/>
            <p:nvPr/>
          </p:nvCxnSpPr>
          <p:spPr>
            <a:xfrm>
              <a:off x="4401994" y="48691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32 Conector recto"/>
            <p:cNvCxnSpPr/>
            <p:nvPr/>
          </p:nvCxnSpPr>
          <p:spPr>
            <a:xfrm>
              <a:off x="4399974" y="522920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Conector recto"/>
            <p:cNvCxnSpPr/>
            <p:nvPr/>
          </p:nvCxnSpPr>
          <p:spPr>
            <a:xfrm>
              <a:off x="4412022" y="558924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34 Conector recto"/>
            <p:cNvCxnSpPr/>
            <p:nvPr/>
          </p:nvCxnSpPr>
          <p:spPr>
            <a:xfrm>
              <a:off x="4397954" y="59492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35 Elipse"/>
          <p:cNvSpPr/>
          <p:nvPr/>
        </p:nvSpPr>
        <p:spPr>
          <a:xfrm>
            <a:off x="283514" y="3114302"/>
            <a:ext cx="3073169" cy="177451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36 CuadroTexto"/>
              <p:cNvSpPr txBox="1"/>
              <p:nvPr/>
            </p:nvSpPr>
            <p:spPr>
              <a:xfrm>
                <a:off x="4283968" y="2444367"/>
                <a:ext cx="4015715" cy="1019125"/>
              </a:xfrm>
              <a:prstGeom prst="rect">
                <a:avLst/>
              </a:prstGeom>
              <a:solidFill>
                <a:srgbClr val="00B0F0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sz="2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CO" sz="2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</a:rPr>
                                <m:t>(</m:t>
                              </m:r>
                              <m:r>
                                <m:rPr>
                                  <m:nor/>
                                </m:rPr>
                                <a:rPr lang="es-CO" sz="24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 - </m:t>
                              </m:r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h</m:t>
                              </m:r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)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aseline="300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s-CO" sz="2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a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aseline="100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m:rPr>
                          <m:nor/>
                        </m:rPr>
                        <a:rPr lang="es-CO" sz="24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avie" panose="04040805050809020602" pitchFamily="82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s-CO" sz="24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avie" panose="04040805050809020602" pitchFamily="82" charset="0"/>
                        </a:rPr>
                        <m:t> </m:t>
                      </m:r>
                      <m:f>
                        <m:fPr>
                          <m:ctrlPr>
                            <a:rPr lang="es-CO" sz="2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CO" sz="2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</a:rPr>
                                <m:t>(</m:t>
                              </m:r>
                              <m:r>
                                <m:rPr>
                                  <m:nor/>
                                </m:rPr>
                                <a:rPr lang="es-CO" sz="24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y</m:t>
                              </m:r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 - </m:t>
                              </m:r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k</m:t>
                              </m:r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)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baseline="3000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s-CO" sz="2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b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aseline="100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CO" sz="2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sz="24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avie" panose="04040805050809020602" pitchFamily="82" charset="0"/>
                        </a:rPr>
                        <m:t>1</m:t>
                      </m:r>
                    </m:oMath>
                  </m:oMathPara>
                </a14:m>
                <a:endParaRPr lang="en-AU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Ravie" panose="04040805050809020602" pitchFamily="82" charset="0"/>
                </a:endParaRPr>
              </a:p>
            </p:txBody>
          </p:sp>
        </mc:Choice>
        <mc:Fallback>
          <p:sp>
            <p:nvSpPr>
              <p:cNvPr id="37" name="3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2444367"/>
                <a:ext cx="4015715" cy="1019125"/>
              </a:xfrm>
              <a:prstGeom prst="rect">
                <a:avLst/>
              </a:prstGeom>
              <a:blipFill rotWithShape="1">
                <a:blip r:embed="rId2"/>
                <a:stretch>
                  <a:fillRect t="-1198" b="-59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37 CuadroTexto"/>
          <p:cNvSpPr txBox="1"/>
          <p:nvPr/>
        </p:nvSpPr>
        <p:spPr>
          <a:xfrm>
            <a:off x="1726865" y="3948458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(h, k)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39" name="38 CuadroTexto"/>
          <p:cNvSpPr txBox="1"/>
          <p:nvPr/>
        </p:nvSpPr>
        <p:spPr>
          <a:xfrm>
            <a:off x="3344669" y="3861048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(a + h, 0)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40" name="39 CuadroTexto"/>
          <p:cNvSpPr txBox="1"/>
          <p:nvPr/>
        </p:nvSpPr>
        <p:spPr>
          <a:xfrm>
            <a:off x="227486" y="3933056"/>
            <a:ext cx="8034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(–a – h, 0)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1744717" y="2833191"/>
            <a:ext cx="720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(0, b + k)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42" name="41 CuadroTexto"/>
          <p:cNvSpPr txBox="1"/>
          <p:nvPr/>
        </p:nvSpPr>
        <p:spPr>
          <a:xfrm>
            <a:off x="1761582" y="4849415"/>
            <a:ext cx="8005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(0, –b – k)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43" name="42 CuadroTexto"/>
          <p:cNvSpPr txBox="1"/>
          <p:nvPr/>
        </p:nvSpPr>
        <p:spPr>
          <a:xfrm>
            <a:off x="2483768" y="3255556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solidFill>
                  <a:srgbClr val="00FFFF"/>
                </a:solidFill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solidFill>
                <a:srgbClr val="00FFFF"/>
              </a:solidFill>
              <a:latin typeface="Ravie" panose="04040805050809020602" pitchFamily="82" charset="0"/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714418" y="3247816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solidFill>
                  <a:srgbClr val="00FFFF"/>
                </a:solidFill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solidFill>
                <a:srgbClr val="00FFFF"/>
              </a:solidFill>
              <a:latin typeface="Ravie" panose="04040805050809020602" pitchFamily="82" charset="0"/>
            </a:endParaRPr>
          </a:p>
        </p:txBody>
      </p:sp>
      <p:sp>
        <p:nvSpPr>
          <p:cNvPr id="45" name="44 CuadroTexto"/>
          <p:cNvSpPr txBox="1"/>
          <p:nvPr/>
        </p:nvSpPr>
        <p:spPr>
          <a:xfrm>
            <a:off x="2422052" y="3999915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(c + h, 0)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46" name="45 CuadroTexto"/>
          <p:cNvSpPr txBox="1"/>
          <p:nvPr/>
        </p:nvSpPr>
        <p:spPr>
          <a:xfrm>
            <a:off x="673833" y="3717032"/>
            <a:ext cx="8018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(–c – h, 0)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1578514" y="2365336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latin typeface="Ravie" panose="04040805050809020602" pitchFamily="82" charset="0"/>
            </a:endParaRPr>
          </a:p>
        </p:txBody>
      </p:sp>
      <p:sp>
        <p:nvSpPr>
          <p:cNvPr id="48" name="47 CuadroTexto"/>
          <p:cNvSpPr txBox="1"/>
          <p:nvPr/>
        </p:nvSpPr>
        <p:spPr>
          <a:xfrm>
            <a:off x="1566405" y="4111912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latin typeface="Ravie" panose="04040805050809020602" pitchFamily="82" charset="0"/>
            </a:endParaRPr>
          </a:p>
        </p:txBody>
      </p:sp>
      <p:sp>
        <p:nvSpPr>
          <p:cNvPr id="49" name="48 CuadroTexto"/>
          <p:cNvSpPr txBox="1"/>
          <p:nvPr/>
        </p:nvSpPr>
        <p:spPr>
          <a:xfrm>
            <a:off x="3131840" y="3247816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latin typeface="Ravie" panose="04040805050809020602" pitchFamily="82" charset="0"/>
            </a:endParaRPr>
          </a:p>
        </p:txBody>
      </p:sp>
      <p:sp>
        <p:nvSpPr>
          <p:cNvPr id="50" name="49 CuadroTexto"/>
          <p:cNvSpPr txBox="1"/>
          <p:nvPr/>
        </p:nvSpPr>
        <p:spPr>
          <a:xfrm>
            <a:off x="35496" y="3247816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latin typeface="Ravie" panose="04040805050809020602" pitchFamily="82" charset="0"/>
            </a:endParaRPr>
          </a:p>
        </p:txBody>
      </p:sp>
      <p:sp>
        <p:nvSpPr>
          <p:cNvPr id="51" name="50 CuadroTexto"/>
          <p:cNvSpPr txBox="1"/>
          <p:nvPr/>
        </p:nvSpPr>
        <p:spPr>
          <a:xfrm>
            <a:off x="5164831" y="4509120"/>
            <a:ext cx="22413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a</a:t>
            </a:r>
            <a:r>
              <a:rPr lang="en-AU" sz="2400" baseline="30000" dirty="0" smtClean="0">
                <a:latin typeface="Ravie" panose="04040805050809020602" pitchFamily="82" charset="0"/>
              </a:rPr>
              <a:t>2</a:t>
            </a:r>
            <a:r>
              <a:rPr lang="en-AU" sz="2400" dirty="0" smtClean="0">
                <a:latin typeface="Ravie" panose="04040805050809020602" pitchFamily="82" charset="0"/>
              </a:rPr>
              <a:t> = b</a:t>
            </a:r>
            <a:r>
              <a:rPr lang="en-AU" sz="2400" baseline="30000" dirty="0" smtClean="0">
                <a:latin typeface="Ravie" panose="04040805050809020602" pitchFamily="82" charset="0"/>
              </a:rPr>
              <a:t>2</a:t>
            </a:r>
            <a:r>
              <a:rPr lang="en-AU" sz="2400" dirty="0" smtClean="0">
                <a:latin typeface="Ravie" panose="04040805050809020602" pitchFamily="82" charset="0"/>
              </a:rPr>
              <a:t> + c</a:t>
            </a:r>
            <a:r>
              <a:rPr lang="en-AU" sz="2400" baseline="30000" dirty="0" smtClean="0">
                <a:latin typeface="Ravie" panose="04040805050809020602" pitchFamily="82" charset="0"/>
              </a:rPr>
              <a:t>2</a:t>
            </a:r>
            <a:endParaRPr lang="en-AU" sz="2400" baseline="30000" dirty="0">
              <a:latin typeface="Ravie" panose="04040805050809020602" pitchFamily="82" charset="0"/>
            </a:endParaRPr>
          </a:p>
        </p:txBody>
      </p:sp>
      <p:sp>
        <p:nvSpPr>
          <p:cNvPr id="52" name="51 CuadroTexto"/>
          <p:cNvSpPr txBox="1"/>
          <p:nvPr/>
        </p:nvSpPr>
        <p:spPr>
          <a:xfrm>
            <a:off x="4283968" y="3452807"/>
            <a:ext cx="22705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>
                <a:latin typeface="Tekton Pro Cond" pitchFamily="34" charset="0"/>
              </a:rPr>
              <a:t>Con esta ecuación se obtiene la distancia focal</a:t>
            </a:r>
            <a:endParaRPr lang="es-CO" sz="2400" dirty="0">
              <a:latin typeface="Tekton Pro Cond" pitchFamily="34" charset="0"/>
            </a:endParaRPr>
          </a:p>
        </p:txBody>
      </p:sp>
      <p:cxnSp>
        <p:nvCxnSpPr>
          <p:cNvPr id="55" name="54 Conector recto"/>
          <p:cNvCxnSpPr/>
          <p:nvPr/>
        </p:nvCxnSpPr>
        <p:spPr>
          <a:xfrm flipV="1">
            <a:off x="227486" y="3986480"/>
            <a:ext cx="3129197" cy="13435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59 Conector recto"/>
          <p:cNvCxnSpPr/>
          <p:nvPr/>
        </p:nvCxnSpPr>
        <p:spPr>
          <a:xfrm>
            <a:off x="1803008" y="3114302"/>
            <a:ext cx="0" cy="176211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60 CuadroTexto"/>
          <p:cNvSpPr txBox="1"/>
          <p:nvPr/>
        </p:nvSpPr>
        <p:spPr>
          <a:xfrm>
            <a:off x="5152343" y="4983559"/>
            <a:ext cx="1058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a &gt; b</a:t>
            </a:r>
            <a:endParaRPr lang="en-AU" sz="2400" baseline="300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5966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6" grpId="0" animBg="1"/>
      <p:bldP spid="37" grpId="0" animBg="1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61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2882"/>
            <a:ext cx="91440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5200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ELIPSE</a:t>
            </a:r>
            <a:endParaRPr lang="es-CO" sz="5200" dirty="0">
              <a:ln>
                <a:solidFill>
                  <a:srgbClr val="C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908720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3200" dirty="0" smtClean="0">
                <a:latin typeface="Ravie" panose="04040805050809020602" pitchFamily="82" charset="0"/>
              </a:rPr>
              <a:t>La ecuación de cualquier elipse, cuyo centro es (h, k) es:</a:t>
            </a:r>
          </a:p>
        </p:txBody>
      </p:sp>
      <p:grpSp>
        <p:nvGrpSpPr>
          <p:cNvPr id="5" name="4 Grupo"/>
          <p:cNvGrpSpPr/>
          <p:nvPr/>
        </p:nvGrpSpPr>
        <p:grpSpPr>
          <a:xfrm>
            <a:off x="35496" y="2565304"/>
            <a:ext cx="3600000" cy="3600000"/>
            <a:chOff x="1691680" y="404664"/>
            <a:chExt cx="5904656" cy="5832648"/>
          </a:xfrm>
        </p:grpSpPr>
        <p:cxnSp>
          <p:nvCxnSpPr>
            <p:cNvPr id="6" name="5 Conector recto de flecha"/>
            <p:cNvCxnSpPr/>
            <p:nvPr/>
          </p:nvCxnSpPr>
          <p:spPr>
            <a:xfrm flipV="1">
              <a:off x="4499992" y="404664"/>
              <a:ext cx="0" cy="583264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6 Conector recto de flecha"/>
            <p:cNvCxnSpPr/>
            <p:nvPr/>
          </p:nvCxnSpPr>
          <p:spPr>
            <a:xfrm>
              <a:off x="1691680" y="3453618"/>
              <a:ext cx="5904656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86003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5220072" y="3345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9 Conector recto"/>
            <p:cNvCxnSpPr/>
            <p:nvPr/>
          </p:nvCxnSpPr>
          <p:spPr>
            <a:xfrm>
              <a:off x="558011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5940152" y="3357016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>
              <a:off x="630019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>
              <a:off x="666023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Conector recto"/>
            <p:cNvCxnSpPr/>
            <p:nvPr/>
          </p:nvCxnSpPr>
          <p:spPr>
            <a:xfrm>
              <a:off x="702027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14 Conector recto"/>
            <p:cNvCxnSpPr/>
            <p:nvPr/>
          </p:nvCxnSpPr>
          <p:spPr>
            <a:xfrm>
              <a:off x="413995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>
              <a:off x="377991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>
              <a:off x="341987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Conector recto"/>
            <p:cNvCxnSpPr/>
            <p:nvPr/>
          </p:nvCxnSpPr>
          <p:spPr>
            <a:xfrm>
              <a:off x="3059832" y="332098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18 Conector recto"/>
            <p:cNvCxnSpPr/>
            <p:nvPr/>
          </p:nvCxnSpPr>
          <p:spPr>
            <a:xfrm>
              <a:off x="269979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>
              <a:off x="233975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>
              <a:off x="197971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21 Conector recto"/>
            <p:cNvCxnSpPr/>
            <p:nvPr/>
          </p:nvCxnSpPr>
          <p:spPr>
            <a:xfrm>
              <a:off x="4397003" y="30689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22 Conector recto"/>
            <p:cNvCxnSpPr/>
            <p:nvPr/>
          </p:nvCxnSpPr>
          <p:spPr>
            <a:xfrm>
              <a:off x="4392989" y="27089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23 Conector recto"/>
            <p:cNvCxnSpPr/>
            <p:nvPr/>
          </p:nvCxnSpPr>
          <p:spPr>
            <a:xfrm>
              <a:off x="4389972" y="23488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24 Conector recto"/>
            <p:cNvCxnSpPr/>
            <p:nvPr/>
          </p:nvCxnSpPr>
          <p:spPr>
            <a:xfrm>
              <a:off x="4389972" y="1994135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Conector recto"/>
            <p:cNvCxnSpPr/>
            <p:nvPr/>
          </p:nvCxnSpPr>
          <p:spPr>
            <a:xfrm>
              <a:off x="4401023" y="162880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Conector recto"/>
            <p:cNvCxnSpPr/>
            <p:nvPr/>
          </p:nvCxnSpPr>
          <p:spPr>
            <a:xfrm>
              <a:off x="4401023" y="12687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Conector recto"/>
            <p:cNvCxnSpPr/>
            <p:nvPr/>
          </p:nvCxnSpPr>
          <p:spPr>
            <a:xfrm>
              <a:off x="4398006" y="9087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28 Conector recto"/>
            <p:cNvCxnSpPr/>
            <p:nvPr/>
          </p:nvCxnSpPr>
          <p:spPr>
            <a:xfrm>
              <a:off x="4393986" y="378904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29 Conector recto"/>
            <p:cNvCxnSpPr/>
            <p:nvPr/>
          </p:nvCxnSpPr>
          <p:spPr>
            <a:xfrm>
              <a:off x="4406034" y="41490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30 Conector recto"/>
            <p:cNvCxnSpPr/>
            <p:nvPr/>
          </p:nvCxnSpPr>
          <p:spPr>
            <a:xfrm>
              <a:off x="4404014" y="45091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31 Conector recto"/>
            <p:cNvCxnSpPr/>
            <p:nvPr/>
          </p:nvCxnSpPr>
          <p:spPr>
            <a:xfrm>
              <a:off x="4401994" y="48691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32 Conector recto"/>
            <p:cNvCxnSpPr/>
            <p:nvPr/>
          </p:nvCxnSpPr>
          <p:spPr>
            <a:xfrm>
              <a:off x="4399974" y="522920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Conector recto"/>
            <p:cNvCxnSpPr/>
            <p:nvPr/>
          </p:nvCxnSpPr>
          <p:spPr>
            <a:xfrm>
              <a:off x="4412022" y="558924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34 Conector recto"/>
            <p:cNvCxnSpPr/>
            <p:nvPr/>
          </p:nvCxnSpPr>
          <p:spPr>
            <a:xfrm>
              <a:off x="4397954" y="59492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35 Elipse"/>
          <p:cNvSpPr/>
          <p:nvPr/>
        </p:nvSpPr>
        <p:spPr>
          <a:xfrm rot="5400000">
            <a:off x="708000" y="2998210"/>
            <a:ext cx="3073169" cy="1774510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7" name="36 CuadroTexto"/>
              <p:cNvSpPr txBox="1"/>
              <p:nvPr/>
            </p:nvSpPr>
            <p:spPr>
              <a:xfrm>
                <a:off x="4283968" y="2444367"/>
                <a:ext cx="4015715" cy="1019125"/>
              </a:xfrm>
              <a:prstGeom prst="rect">
                <a:avLst/>
              </a:prstGeom>
              <a:solidFill>
                <a:srgbClr val="00B0F0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sz="2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CO" sz="2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</a:rPr>
                                <m:t>(</m:t>
                              </m:r>
                              <m:r>
                                <m:rPr>
                                  <m:nor/>
                                </m:rPr>
                                <a:rPr lang="es-CO" sz="24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 - </m:t>
                              </m:r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h</m:t>
                              </m:r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)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aseline="300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s-CO" sz="2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a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aseline="100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m:rPr>
                          <m:nor/>
                        </m:rPr>
                        <a:rPr lang="es-CO" sz="24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avie" panose="04040805050809020602" pitchFamily="82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s-CO" sz="24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avie" panose="04040805050809020602" pitchFamily="82" charset="0"/>
                        </a:rPr>
                        <m:t> </m:t>
                      </m:r>
                      <m:f>
                        <m:fPr>
                          <m:ctrlPr>
                            <a:rPr lang="es-CO" sz="2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CO" sz="2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</a:rPr>
                                <m:t>(</m:t>
                              </m:r>
                              <m:r>
                                <m:rPr>
                                  <m:nor/>
                                </m:rPr>
                                <a:rPr lang="es-CO" sz="24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y</m:t>
                              </m:r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 - </m:t>
                              </m:r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k</m:t>
                              </m:r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)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baseline="3000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s-CO" sz="2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b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aseline="100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CO" sz="2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sz="24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avie" panose="04040805050809020602" pitchFamily="82" charset="0"/>
                        </a:rPr>
                        <m:t>1</m:t>
                      </m:r>
                    </m:oMath>
                  </m:oMathPara>
                </a14:m>
                <a:endParaRPr lang="en-AU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Ravie" panose="04040805050809020602" pitchFamily="82" charset="0"/>
                </a:endParaRPr>
              </a:p>
            </p:txBody>
          </p:sp>
        </mc:Choice>
        <mc:Fallback>
          <p:sp>
            <p:nvSpPr>
              <p:cNvPr id="37" name="3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2444367"/>
                <a:ext cx="4015715" cy="1019125"/>
              </a:xfrm>
              <a:prstGeom prst="rect">
                <a:avLst/>
              </a:prstGeom>
              <a:blipFill rotWithShape="1">
                <a:blip r:embed="rId2"/>
                <a:stretch>
                  <a:fillRect t="-1198" b="-59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37 CuadroTexto"/>
          <p:cNvSpPr txBox="1"/>
          <p:nvPr/>
        </p:nvSpPr>
        <p:spPr>
          <a:xfrm>
            <a:off x="2173366" y="3611415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(h, k)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39" name="38 CuadroTexto"/>
          <p:cNvSpPr txBox="1"/>
          <p:nvPr/>
        </p:nvSpPr>
        <p:spPr>
          <a:xfrm>
            <a:off x="3131840" y="3692138"/>
            <a:ext cx="72327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(a + h, 0)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40" name="39 CuadroTexto"/>
          <p:cNvSpPr txBox="1"/>
          <p:nvPr/>
        </p:nvSpPr>
        <p:spPr>
          <a:xfrm>
            <a:off x="600223" y="3913311"/>
            <a:ext cx="80342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(–a – h, 0)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2195736" y="2113111"/>
            <a:ext cx="720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(0, b + k)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42" name="41 CuadroTexto"/>
          <p:cNvSpPr txBox="1"/>
          <p:nvPr/>
        </p:nvSpPr>
        <p:spPr>
          <a:xfrm>
            <a:off x="2196841" y="5353471"/>
            <a:ext cx="8005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(0, –b – k)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43" name="42 CuadroTexto"/>
          <p:cNvSpPr txBox="1"/>
          <p:nvPr/>
        </p:nvSpPr>
        <p:spPr>
          <a:xfrm>
            <a:off x="2007981" y="4039904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solidFill>
                  <a:srgbClr val="00FFFF"/>
                </a:solidFill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solidFill>
                <a:srgbClr val="00FFFF"/>
              </a:solidFill>
              <a:latin typeface="Ravie" panose="04040805050809020602" pitchFamily="82" charset="0"/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2007981" y="2204864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solidFill>
                  <a:srgbClr val="00FFFF"/>
                </a:solidFill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solidFill>
                <a:srgbClr val="00FFFF"/>
              </a:solidFill>
              <a:latin typeface="Ravie" panose="04040805050809020602" pitchFamily="82" charset="0"/>
            </a:endParaRPr>
          </a:p>
        </p:txBody>
      </p:sp>
      <p:sp>
        <p:nvSpPr>
          <p:cNvPr id="45" name="44 CuadroTexto"/>
          <p:cNvSpPr txBox="1"/>
          <p:nvPr/>
        </p:nvSpPr>
        <p:spPr>
          <a:xfrm>
            <a:off x="2244585" y="2748917"/>
            <a:ext cx="72039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(0, c + h)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46" name="45 CuadroTexto"/>
          <p:cNvSpPr txBox="1"/>
          <p:nvPr/>
        </p:nvSpPr>
        <p:spPr>
          <a:xfrm>
            <a:off x="2225470" y="4624129"/>
            <a:ext cx="8005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(0, –c – h)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2010562" y="1591632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latin typeface="Ravie" panose="04040805050809020602" pitchFamily="82" charset="0"/>
            </a:endParaRPr>
          </a:p>
        </p:txBody>
      </p:sp>
      <p:sp>
        <p:nvSpPr>
          <p:cNvPr id="48" name="47 CuadroTexto"/>
          <p:cNvSpPr txBox="1"/>
          <p:nvPr/>
        </p:nvSpPr>
        <p:spPr>
          <a:xfrm>
            <a:off x="2007981" y="4653136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latin typeface="Ravie" panose="04040805050809020602" pitchFamily="82" charset="0"/>
            </a:endParaRPr>
          </a:p>
        </p:txBody>
      </p:sp>
      <p:sp>
        <p:nvSpPr>
          <p:cNvPr id="49" name="48 CuadroTexto"/>
          <p:cNvSpPr txBox="1"/>
          <p:nvPr/>
        </p:nvSpPr>
        <p:spPr>
          <a:xfrm>
            <a:off x="2915816" y="3146801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latin typeface="Ravie" panose="04040805050809020602" pitchFamily="82" charset="0"/>
            </a:endParaRPr>
          </a:p>
        </p:txBody>
      </p:sp>
      <p:sp>
        <p:nvSpPr>
          <p:cNvPr id="50" name="49 CuadroTexto"/>
          <p:cNvSpPr txBox="1"/>
          <p:nvPr/>
        </p:nvSpPr>
        <p:spPr>
          <a:xfrm>
            <a:off x="1115616" y="3146802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latin typeface="Ravie" panose="04040805050809020602" pitchFamily="82" charset="0"/>
            </a:endParaRPr>
          </a:p>
        </p:txBody>
      </p:sp>
      <p:sp>
        <p:nvSpPr>
          <p:cNvPr id="51" name="50 CuadroTexto"/>
          <p:cNvSpPr txBox="1"/>
          <p:nvPr/>
        </p:nvSpPr>
        <p:spPr>
          <a:xfrm>
            <a:off x="5164831" y="4509120"/>
            <a:ext cx="22413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a</a:t>
            </a:r>
            <a:r>
              <a:rPr lang="en-AU" sz="2400" baseline="30000" dirty="0" smtClean="0">
                <a:latin typeface="Ravie" panose="04040805050809020602" pitchFamily="82" charset="0"/>
              </a:rPr>
              <a:t>2</a:t>
            </a:r>
            <a:r>
              <a:rPr lang="en-AU" sz="2400" dirty="0" smtClean="0">
                <a:latin typeface="Ravie" panose="04040805050809020602" pitchFamily="82" charset="0"/>
              </a:rPr>
              <a:t> = b</a:t>
            </a:r>
            <a:r>
              <a:rPr lang="en-AU" sz="2400" baseline="30000" dirty="0" smtClean="0">
                <a:latin typeface="Ravie" panose="04040805050809020602" pitchFamily="82" charset="0"/>
              </a:rPr>
              <a:t>2</a:t>
            </a:r>
            <a:r>
              <a:rPr lang="en-AU" sz="2400" dirty="0" smtClean="0">
                <a:latin typeface="Ravie" panose="04040805050809020602" pitchFamily="82" charset="0"/>
              </a:rPr>
              <a:t> + c</a:t>
            </a:r>
            <a:r>
              <a:rPr lang="en-AU" sz="2400" baseline="30000" dirty="0" smtClean="0">
                <a:latin typeface="Ravie" panose="04040805050809020602" pitchFamily="82" charset="0"/>
              </a:rPr>
              <a:t>2</a:t>
            </a:r>
            <a:endParaRPr lang="en-AU" sz="2400" baseline="30000" dirty="0">
              <a:latin typeface="Ravie" panose="04040805050809020602" pitchFamily="82" charset="0"/>
            </a:endParaRPr>
          </a:p>
        </p:txBody>
      </p:sp>
      <p:sp>
        <p:nvSpPr>
          <p:cNvPr id="52" name="51 CuadroTexto"/>
          <p:cNvSpPr txBox="1"/>
          <p:nvPr/>
        </p:nvSpPr>
        <p:spPr>
          <a:xfrm>
            <a:off x="4283968" y="3452807"/>
            <a:ext cx="22705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>
                <a:latin typeface="Tekton Pro Cond" pitchFamily="34" charset="0"/>
              </a:rPr>
              <a:t>Con esta ecuación se obtiene la distancia focal</a:t>
            </a:r>
            <a:endParaRPr lang="es-CO" sz="2400" dirty="0">
              <a:latin typeface="Tekton Pro Cond" pitchFamily="34" charset="0"/>
            </a:endParaRPr>
          </a:p>
        </p:txBody>
      </p:sp>
      <p:cxnSp>
        <p:nvCxnSpPr>
          <p:cNvPr id="53" name="52 Conector recto"/>
          <p:cNvCxnSpPr>
            <a:stCxn id="36" idx="4"/>
            <a:endCxn id="36" idx="0"/>
          </p:cNvCxnSpPr>
          <p:nvPr/>
        </p:nvCxnSpPr>
        <p:spPr>
          <a:xfrm>
            <a:off x="1357330" y="3885466"/>
            <a:ext cx="177451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Conector recto"/>
          <p:cNvCxnSpPr>
            <a:stCxn id="36" idx="2"/>
            <a:endCxn id="36" idx="6"/>
          </p:cNvCxnSpPr>
          <p:nvPr/>
        </p:nvCxnSpPr>
        <p:spPr>
          <a:xfrm>
            <a:off x="2244585" y="2348881"/>
            <a:ext cx="0" cy="3073169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54 CuadroTexto"/>
          <p:cNvSpPr txBox="1"/>
          <p:nvPr/>
        </p:nvSpPr>
        <p:spPr>
          <a:xfrm>
            <a:off x="5152343" y="4983559"/>
            <a:ext cx="1058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b &gt; a</a:t>
            </a:r>
            <a:endParaRPr lang="en-AU" sz="2400" baseline="300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9250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6" grpId="0" animBg="1"/>
      <p:bldP spid="37" grpId="0" animBg="1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000" dirty="0">
              <a:ln>
                <a:solidFill>
                  <a:schemeClr val="accent6"/>
                </a:solidFill>
              </a:ln>
              <a:solidFill>
                <a:srgbClr val="FFFF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-776" y="2551837"/>
            <a:ext cx="91447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ES" sz="5400" cap="none" spc="0" dirty="0" smtClean="0">
                <a:ln>
                  <a:solidFill>
                    <a:srgbClr val="0000FF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Veamos </a:t>
            </a:r>
            <a:r>
              <a:rPr lang="es-ES" sz="5400" cap="none" spc="0" dirty="0" smtClean="0">
                <a:ln>
                  <a:solidFill>
                    <a:srgbClr val="0000FF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ahora la hipérbola…</a:t>
            </a:r>
            <a:endParaRPr lang="es-ES" sz="5400" cap="none" spc="0" dirty="0">
              <a:ln>
                <a:solidFill>
                  <a:srgbClr val="0000FF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1526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2882"/>
            <a:ext cx="91440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400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HIPÉRBOLA</a:t>
            </a:r>
            <a:endParaRPr lang="es-CO" sz="4400" dirty="0">
              <a:ln>
                <a:solidFill>
                  <a:srgbClr val="C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764704"/>
            <a:ext cx="9144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3200" dirty="0" smtClean="0">
                <a:latin typeface="Ravie" panose="04040805050809020602" pitchFamily="82" charset="0"/>
              </a:rPr>
              <a:t>La </a:t>
            </a:r>
            <a:r>
              <a:rPr lang="es-ES" sz="3200" dirty="0" smtClean="0">
                <a:latin typeface="Ravie" panose="04040805050809020602" pitchFamily="82" charset="0"/>
              </a:rPr>
              <a:t>hipérbola</a:t>
            </a:r>
            <a:r>
              <a:rPr lang="es-ES" sz="3200" dirty="0" smtClean="0">
                <a:latin typeface="Ravie" panose="04040805050809020602" pitchFamily="82" charset="0"/>
              </a:rPr>
              <a:t> </a:t>
            </a:r>
            <a:r>
              <a:rPr lang="es-ES" sz="3200" dirty="0" smtClean="0">
                <a:latin typeface="Ravie" panose="04040805050809020602" pitchFamily="82" charset="0"/>
              </a:rPr>
              <a:t>es el lugar geométrico de todos los puntos del plano </a:t>
            </a:r>
            <a:r>
              <a:rPr lang="es-ES" sz="3200" dirty="0" smtClean="0">
                <a:latin typeface="Ravie" panose="04040805050809020602" pitchFamily="82" charset="0"/>
              </a:rPr>
              <a:t>cuya diferencia (resta) de sus distancias a dos puntos fijos, llamados focos, es constante.</a:t>
            </a:r>
            <a:endParaRPr lang="es-CO" sz="3200" dirty="0">
              <a:latin typeface="Ravie" panose="04040805050809020602" pitchFamily="82" charset="0"/>
            </a:endParaRPr>
          </a:p>
        </p:txBody>
      </p:sp>
      <p:grpSp>
        <p:nvGrpSpPr>
          <p:cNvPr id="8" name="7 Grupo"/>
          <p:cNvGrpSpPr/>
          <p:nvPr/>
        </p:nvGrpSpPr>
        <p:grpSpPr>
          <a:xfrm>
            <a:off x="3132000" y="3501328"/>
            <a:ext cx="2880000" cy="2880000"/>
            <a:chOff x="1691680" y="404664"/>
            <a:chExt cx="5904656" cy="5832648"/>
          </a:xfrm>
        </p:grpSpPr>
        <p:cxnSp>
          <p:nvCxnSpPr>
            <p:cNvPr id="9" name="8 Conector recto de flecha"/>
            <p:cNvCxnSpPr/>
            <p:nvPr/>
          </p:nvCxnSpPr>
          <p:spPr>
            <a:xfrm flipV="1">
              <a:off x="4499992" y="404664"/>
              <a:ext cx="0" cy="583264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9 Conector recto de flecha"/>
            <p:cNvCxnSpPr/>
            <p:nvPr/>
          </p:nvCxnSpPr>
          <p:spPr>
            <a:xfrm>
              <a:off x="1691680" y="3453618"/>
              <a:ext cx="5904656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486003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>
              <a:off x="5220072" y="3345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>
              <a:off x="558011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Conector recto"/>
            <p:cNvCxnSpPr/>
            <p:nvPr/>
          </p:nvCxnSpPr>
          <p:spPr>
            <a:xfrm>
              <a:off x="5940152" y="3357016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14 Conector recto"/>
            <p:cNvCxnSpPr/>
            <p:nvPr/>
          </p:nvCxnSpPr>
          <p:spPr>
            <a:xfrm>
              <a:off x="630019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>
              <a:off x="666023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>
              <a:off x="702027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Conector recto"/>
            <p:cNvCxnSpPr/>
            <p:nvPr/>
          </p:nvCxnSpPr>
          <p:spPr>
            <a:xfrm>
              <a:off x="413995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18 Conector recto"/>
            <p:cNvCxnSpPr/>
            <p:nvPr/>
          </p:nvCxnSpPr>
          <p:spPr>
            <a:xfrm>
              <a:off x="377991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>
              <a:off x="341987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>
              <a:off x="3059832" y="332098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21 Conector recto"/>
            <p:cNvCxnSpPr/>
            <p:nvPr/>
          </p:nvCxnSpPr>
          <p:spPr>
            <a:xfrm>
              <a:off x="269979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22 Conector recto"/>
            <p:cNvCxnSpPr/>
            <p:nvPr/>
          </p:nvCxnSpPr>
          <p:spPr>
            <a:xfrm>
              <a:off x="233975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23 Conector recto"/>
            <p:cNvCxnSpPr/>
            <p:nvPr/>
          </p:nvCxnSpPr>
          <p:spPr>
            <a:xfrm>
              <a:off x="197971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24 Conector recto"/>
            <p:cNvCxnSpPr/>
            <p:nvPr/>
          </p:nvCxnSpPr>
          <p:spPr>
            <a:xfrm>
              <a:off x="4397003" y="30689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Conector recto"/>
            <p:cNvCxnSpPr/>
            <p:nvPr/>
          </p:nvCxnSpPr>
          <p:spPr>
            <a:xfrm>
              <a:off x="4392989" y="27089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Conector recto"/>
            <p:cNvCxnSpPr/>
            <p:nvPr/>
          </p:nvCxnSpPr>
          <p:spPr>
            <a:xfrm>
              <a:off x="4389972" y="23488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Conector recto"/>
            <p:cNvCxnSpPr/>
            <p:nvPr/>
          </p:nvCxnSpPr>
          <p:spPr>
            <a:xfrm>
              <a:off x="4389972" y="1994135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28 Conector recto"/>
            <p:cNvCxnSpPr/>
            <p:nvPr/>
          </p:nvCxnSpPr>
          <p:spPr>
            <a:xfrm>
              <a:off x="4401023" y="162880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29 Conector recto"/>
            <p:cNvCxnSpPr/>
            <p:nvPr/>
          </p:nvCxnSpPr>
          <p:spPr>
            <a:xfrm>
              <a:off x="4401023" y="12687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30 Conector recto"/>
            <p:cNvCxnSpPr/>
            <p:nvPr/>
          </p:nvCxnSpPr>
          <p:spPr>
            <a:xfrm>
              <a:off x="4398006" y="9087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31 Conector recto"/>
            <p:cNvCxnSpPr/>
            <p:nvPr/>
          </p:nvCxnSpPr>
          <p:spPr>
            <a:xfrm>
              <a:off x="4393986" y="378904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32 Conector recto"/>
            <p:cNvCxnSpPr/>
            <p:nvPr/>
          </p:nvCxnSpPr>
          <p:spPr>
            <a:xfrm>
              <a:off x="4406034" y="41490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Conector recto"/>
            <p:cNvCxnSpPr/>
            <p:nvPr/>
          </p:nvCxnSpPr>
          <p:spPr>
            <a:xfrm>
              <a:off x="4404014" y="45091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34 Conector recto"/>
            <p:cNvCxnSpPr/>
            <p:nvPr/>
          </p:nvCxnSpPr>
          <p:spPr>
            <a:xfrm>
              <a:off x="4401994" y="48691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35 Conector recto"/>
            <p:cNvCxnSpPr/>
            <p:nvPr/>
          </p:nvCxnSpPr>
          <p:spPr>
            <a:xfrm>
              <a:off x="4399974" y="522920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36 Conector recto"/>
            <p:cNvCxnSpPr/>
            <p:nvPr/>
          </p:nvCxnSpPr>
          <p:spPr>
            <a:xfrm>
              <a:off x="4412022" y="558924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37 Conector recto"/>
            <p:cNvCxnSpPr/>
            <p:nvPr/>
          </p:nvCxnSpPr>
          <p:spPr>
            <a:xfrm>
              <a:off x="4397954" y="59492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38 Rectángulo"/>
          <p:cNvSpPr/>
          <p:nvPr/>
        </p:nvSpPr>
        <p:spPr>
          <a:xfrm>
            <a:off x="4054326" y="4286165"/>
            <a:ext cx="914400" cy="1440000"/>
          </a:xfrm>
          <a:prstGeom prst="rect">
            <a:avLst/>
          </a:prstGeom>
          <a:noFill/>
          <a:ln w="63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45" name="44 Conector recto"/>
          <p:cNvCxnSpPr/>
          <p:nvPr/>
        </p:nvCxnSpPr>
        <p:spPr>
          <a:xfrm>
            <a:off x="3623707" y="3645024"/>
            <a:ext cx="1931708" cy="303297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Conector recto"/>
          <p:cNvCxnSpPr/>
          <p:nvPr/>
        </p:nvCxnSpPr>
        <p:spPr>
          <a:xfrm flipH="1">
            <a:off x="3448098" y="3645024"/>
            <a:ext cx="1931707" cy="303297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Arco"/>
          <p:cNvSpPr/>
          <p:nvPr/>
        </p:nvSpPr>
        <p:spPr>
          <a:xfrm>
            <a:off x="1310391" y="4140139"/>
            <a:ext cx="2757553" cy="1744612"/>
          </a:xfrm>
          <a:prstGeom prst="arc">
            <a:avLst>
              <a:gd name="adj1" fmla="val 16075132"/>
              <a:gd name="adj2" fmla="val 5702548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1" name="50 Arco"/>
          <p:cNvSpPr/>
          <p:nvPr/>
        </p:nvSpPr>
        <p:spPr>
          <a:xfrm flipH="1">
            <a:off x="4982799" y="4132660"/>
            <a:ext cx="2757553" cy="1744612"/>
          </a:xfrm>
          <a:prstGeom prst="arc">
            <a:avLst>
              <a:gd name="adj1" fmla="val 16075132"/>
              <a:gd name="adj2" fmla="val 5702548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700343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9" grpId="0" animBg="1"/>
      <p:bldP spid="50" grpId="0" animBg="1"/>
      <p:bldP spid="51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2882"/>
            <a:ext cx="91440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400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HIPÉRBOLA</a:t>
            </a:r>
            <a:endParaRPr lang="es-CO" sz="4400" dirty="0">
              <a:ln>
                <a:solidFill>
                  <a:srgbClr val="C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695598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3200" dirty="0" smtClean="0">
                <a:latin typeface="Ravie" panose="04040805050809020602" pitchFamily="82" charset="0"/>
              </a:rPr>
              <a:t>La ecuación de cualquier elipse, cuyo centro es (0, 0) es: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4 CuadroTexto"/>
              <p:cNvSpPr txBox="1"/>
              <p:nvPr/>
            </p:nvSpPr>
            <p:spPr>
              <a:xfrm>
                <a:off x="5148064" y="2444367"/>
                <a:ext cx="2274854" cy="951671"/>
              </a:xfrm>
              <a:prstGeom prst="rect">
                <a:avLst/>
              </a:prstGeom>
              <a:solidFill>
                <a:srgbClr val="00B0F0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sz="2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CO" sz="2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aseline="300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s-CO" sz="2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a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aseline="100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m:rPr>
                          <m:nor/>
                        </m:rPr>
                        <a:rPr lang="es-CO" sz="24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avie" panose="04040805050809020602" pitchFamily="82" charset="0"/>
                        </a:rPr>
                        <m:t> - </m:t>
                      </m:r>
                      <m:f>
                        <m:fPr>
                          <m:ctrlPr>
                            <a:rPr lang="es-CO" sz="2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CO" sz="2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y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baseline="3000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s-CO" sz="2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b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aseline="100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CO" sz="2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sz="24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avie" panose="04040805050809020602" pitchFamily="82" charset="0"/>
                        </a:rPr>
                        <m:t>1</m:t>
                      </m:r>
                    </m:oMath>
                  </m:oMathPara>
                </a14:m>
                <a:endParaRPr lang="en-AU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Ravie" panose="04040805050809020602" pitchFamily="82" charset="0"/>
                </a:endParaRPr>
              </a:p>
            </p:txBody>
          </p:sp>
        </mc:Choice>
        <mc:Fallback>
          <p:sp>
            <p:nvSpPr>
              <p:cNvPr id="5" name="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2444367"/>
                <a:ext cx="2274854" cy="951671"/>
              </a:xfrm>
              <a:prstGeom prst="rect">
                <a:avLst/>
              </a:prstGeom>
              <a:blipFill rotWithShape="1">
                <a:blip r:embed="rId2"/>
                <a:stretch>
                  <a:fillRect t="-1923" b="-6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5 CuadroTexto"/>
          <p:cNvSpPr txBox="1"/>
          <p:nvPr/>
        </p:nvSpPr>
        <p:spPr>
          <a:xfrm>
            <a:off x="5164831" y="4509120"/>
            <a:ext cx="22413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c</a:t>
            </a:r>
            <a:r>
              <a:rPr lang="en-AU" sz="2400" baseline="30000" dirty="0" smtClean="0">
                <a:latin typeface="Ravie" panose="04040805050809020602" pitchFamily="82" charset="0"/>
              </a:rPr>
              <a:t>2</a:t>
            </a:r>
            <a:r>
              <a:rPr lang="en-AU" sz="2400" dirty="0" smtClean="0">
                <a:latin typeface="Ravie" panose="04040805050809020602" pitchFamily="82" charset="0"/>
              </a:rPr>
              <a:t> = a</a:t>
            </a:r>
            <a:r>
              <a:rPr lang="en-AU" sz="2400" baseline="30000" dirty="0" smtClean="0">
                <a:latin typeface="Ravie" panose="04040805050809020602" pitchFamily="82" charset="0"/>
              </a:rPr>
              <a:t>2</a:t>
            </a:r>
            <a:r>
              <a:rPr lang="en-AU" sz="2400" dirty="0" smtClean="0">
                <a:latin typeface="Ravie" panose="04040805050809020602" pitchFamily="82" charset="0"/>
              </a:rPr>
              <a:t> + b</a:t>
            </a:r>
            <a:r>
              <a:rPr lang="en-AU" sz="2400" baseline="30000" dirty="0" smtClean="0">
                <a:latin typeface="Ravie" panose="04040805050809020602" pitchFamily="82" charset="0"/>
              </a:rPr>
              <a:t>2</a:t>
            </a:r>
            <a:endParaRPr lang="en-AU" sz="2400" baseline="30000" dirty="0">
              <a:latin typeface="Ravie" panose="040408050508090206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152343" y="3396038"/>
            <a:ext cx="22705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>
                <a:latin typeface="Tekton Pro Cond" pitchFamily="34" charset="0"/>
              </a:rPr>
              <a:t>Con esta ecuación se obtiene la distancia focal</a:t>
            </a:r>
            <a:endParaRPr lang="es-CO" sz="2400" dirty="0">
              <a:latin typeface="Tekton Pro Cond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277970" y="5507940"/>
            <a:ext cx="5226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Se le llama “</a:t>
            </a:r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hipérbola acostada</a:t>
            </a:r>
            <a:r>
              <a:rPr lang="es-CO" dirty="0" smtClean="0">
                <a:latin typeface="Ravie" panose="04040805050809020602" pitchFamily="82" charset="0"/>
              </a:rPr>
              <a:t>”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5152343" y="4983559"/>
            <a:ext cx="1058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a &gt; b</a:t>
            </a:r>
            <a:endParaRPr lang="en-AU" sz="2400" baseline="30000" dirty="0">
              <a:latin typeface="Ravie" panose="04040805050809020602" pitchFamily="82" charset="0"/>
            </a:endParaRPr>
          </a:p>
        </p:txBody>
      </p:sp>
      <p:grpSp>
        <p:nvGrpSpPr>
          <p:cNvPr id="10" name="9 Grupo"/>
          <p:cNvGrpSpPr/>
          <p:nvPr/>
        </p:nvGrpSpPr>
        <p:grpSpPr>
          <a:xfrm>
            <a:off x="1475816" y="1916832"/>
            <a:ext cx="2880000" cy="2880000"/>
            <a:chOff x="1691680" y="404664"/>
            <a:chExt cx="5904656" cy="5832648"/>
          </a:xfrm>
        </p:grpSpPr>
        <p:cxnSp>
          <p:nvCxnSpPr>
            <p:cNvPr id="11" name="10 Conector recto de flecha"/>
            <p:cNvCxnSpPr/>
            <p:nvPr/>
          </p:nvCxnSpPr>
          <p:spPr>
            <a:xfrm flipV="1">
              <a:off x="4499992" y="404664"/>
              <a:ext cx="0" cy="583264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 de flecha"/>
            <p:cNvCxnSpPr/>
            <p:nvPr/>
          </p:nvCxnSpPr>
          <p:spPr>
            <a:xfrm>
              <a:off x="1691680" y="3453618"/>
              <a:ext cx="5904656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>
              <a:off x="486003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Conector recto"/>
            <p:cNvCxnSpPr/>
            <p:nvPr/>
          </p:nvCxnSpPr>
          <p:spPr>
            <a:xfrm>
              <a:off x="5220072" y="3345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14 Conector recto"/>
            <p:cNvCxnSpPr/>
            <p:nvPr/>
          </p:nvCxnSpPr>
          <p:spPr>
            <a:xfrm>
              <a:off x="558011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>
              <a:off x="5940152" y="3357016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>
              <a:off x="630019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Conector recto"/>
            <p:cNvCxnSpPr/>
            <p:nvPr/>
          </p:nvCxnSpPr>
          <p:spPr>
            <a:xfrm>
              <a:off x="666023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18 Conector recto"/>
            <p:cNvCxnSpPr/>
            <p:nvPr/>
          </p:nvCxnSpPr>
          <p:spPr>
            <a:xfrm>
              <a:off x="702027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>
              <a:off x="413995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>
              <a:off x="377991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21 Conector recto"/>
            <p:cNvCxnSpPr/>
            <p:nvPr/>
          </p:nvCxnSpPr>
          <p:spPr>
            <a:xfrm>
              <a:off x="341987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22 Conector recto"/>
            <p:cNvCxnSpPr/>
            <p:nvPr/>
          </p:nvCxnSpPr>
          <p:spPr>
            <a:xfrm>
              <a:off x="3059832" y="332098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23 Conector recto"/>
            <p:cNvCxnSpPr/>
            <p:nvPr/>
          </p:nvCxnSpPr>
          <p:spPr>
            <a:xfrm>
              <a:off x="269979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24 Conector recto"/>
            <p:cNvCxnSpPr/>
            <p:nvPr/>
          </p:nvCxnSpPr>
          <p:spPr>
            <a:xfrm>
              <a:off x="233975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Conector recto"/>
            <p:cNvCxnSpPr/>
            <p:nvPr/>
          </p:nvCxnSpPr>
          <p:spPr>
            <a:xfrm>
              <a:off x="197971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Conector recto"/>
            <p:cNvCxnSpPr/>
            <p:nvPr/>
          </p:nvCxnSpPr>
          <p:spPr>
            <a:xfrm>
              <a:off x="4397003" y="30689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Conector recto"/>
            <p:cNvCxnSpPr/>
            <p:nvPr/>
          </p:nvCxnSpPr>
          <p:spPr>
            <a:xfrm>
              <a:off x="4392989" y="27089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28 Conector recto"/>
            <p:cNvCxnSpPr/>
            <p:nvPr/>
          </p:nvCxnSpPr>
          <p:spPr>
            <a:xfrm>
              <a:off x="4389972" y="23488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29 Conector recto"/>
            <p:cNvCxnSpPr/>
            <p:nvPr/>
          </p:nvCxnSpPr>
          <p:spPr>
            <a:xfrm>
              <a:off x="4389972" y="1994135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30 Conector recto"/>
            <p:cNvCxnSpPr/>
            <p:nvPr/>
          </p:nvCxnSpPr>
          <p:spPr>
            <a:xfrm>
              <a:off x="4401023" y="162880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31 Conector recto"/>
            <p:cNvCxnSpPr/>
            <p:nvPr/>
          </p:nvCxnSpPr>
          <p:spPr>
            <a:xfrm>
              <a:off x="4401023" y="12687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32 Conector recto"/>
            <p:cNvCxnSpPr/>
            <p:nvPr/>
          </p:nvCxnSpPr>
          <p:spPr>
            <a:xfrm>
              <a:off x="4398006" y="9087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Conector recto"/>
            <p:cNvCxnSpPr/>
            <p:nvPr/>
          </p:nvCxnSpPr>
          <p:spPr>
            <a:xfrm>
              <a:off x="4393986" y="378904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34 Conector recto"/>
            <p:cNvCxnSpPr/>
            <p:nvPr/>
          </p:nvCxnSpPr>
          <p:spPr>
            <a:xfrm>
              <a:off x="4406034" y="41490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35 Conector recto"/>
            <p:cNvCxnSpPr/>
            <p:nvPr/>
          </p:nvCxnSpPr>
          <p:spPr>
            <a:xfrm>
              <a:off x="4404014" y="45091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36 Conector recto"/>
            <p:cNvCxnSpPr/>
            <p:nvPr/>
          </p:nvCxnSpPr>
          <p:spPr>
            <a:xfrm>
              <a:off x="4401994" y="48691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37 Conector recto"/>
            <p:cNvCxnSpPr/>
            <p:nvPr/>
          </p:nvCxnSpPr>
          <p:spPr>
            <a:xfrm>
              <a:off x="4399974" y="522920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Conector recto"/>
            <p:cNvCxnSpPr/>
            <p:nvPr/>
          </p:nvCxnSpPr>
          <p:spPr>
            <a:xfrm>
              <a:off x="4412022" y="558924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39 Conector recto"/>
            <p:cNvCxnSpPr/>
            <p:nvPr/>
          </p:nvCxnSpPr>
          <p:spPr>
            <a:xfrm>
              <a:off x="4397954" y="59492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40 Rectángulo"/>
          <p:cNvSpPr/>
          <p:nvPr/>
        </p:nvSpPr>
        <p:spPr>
          <a:xfrm>
            <a:off x="2398142" y="2701669"/>
            <a:ext cx="914400" cy="1440000"/>
          </a:xfrm>
          <a:prstGeom prst="rect">
            <a:avLst/>
          </a:prstGeom>
          <a:noFill/>
          <a:ln w="63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42" name="41 Conector recto"/>
          <p:cNvCxnSpPr/>
          <p:nvPr/>
        </p:nvCxnSpPr>
        <p:spPr>
          <a:xfrm>
            <a:off x="1967523" y="2060528"/>
            <a:ext cx="1931708" cy="303297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"/>
          <p:cNvCxnSpPr/>
          <p:nvPr/>
        </p:nvCxnSpPr>
        <p:spPr>
          <a:xfrm flipH="1">
            <a:off x="1791914" y="2060528"/>
            <a:ext cx="1931707" cy="303297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Arco"/>
          <p:cNvSpPr/>
          <p:nvPr/>
        </p:nvSpPr>
        <p:spPr>
          <a:xfrm>
            <a:off x="-345793" y="2555643"/>
            <a:ext cx="2757553" cy="1744612"/>
          </a:xfrm>
          <a:prstGeom prst="arc">
            <a:avLst>
              <a:gd name="adj1" fmla="val 16075132"/>
              <a:gd name="adj2" fmla="val 5702548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5" name="44 Arco"/>
          <p:cNvSpPr/>
          <p:nvPr/>
        </p:nvSpPr>
        <p:spPr>
          <a:xfrm flipH="1">
            <a:off x="3326615" y="2548164"/>
            <a:ext cx="2757553" cy="1744612"/>
          </a:xfrm>
          <a:prstGeom prst="arc">
            <a:avLst>
              <a:gd name="adj1" fmla="val 16075132"/>
              <a:gd name="adj2" fmla="val 5702548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6" name="45 CuadroTexto"/>
          <p:cNvSpPr txBox="1"/>
          <p:nvPr/>
        </p:nvSpPr>
        <p:spPr>
          <a:xfrm>
            <a:off x="3090682" y="2671752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latin typeface="Ravie" panose="04040805050809020602" pitchFamily="82" charset="0"/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3275856" y="3409255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(a, 0)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48" name="47 CuadroTexto"/>
          <p:cNvSpPr txBox="1"/>
          <p:nvPr/>
        </p:nvSpPr>
        <p:spPr>
          <a:xfrm>
            <a:off x="2195736" y="2671752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latin typeface="Ravie" panose="04040805050809020602" pitchFamily="82" charset="0"/>
            </a:endParaRPr>
          </a:p>
        </p:txBody>
      </p:sp>
      <p:sp>
        <p:nvSpPr>
          <p:cNvPr id="49" name="48 CuadroTexto"/>
          <p:cNvSpPr txBox="1"/>
          <p:nvPr/>
        </p:nvSpPr>
        <p:spPr>
          <a:xfrm>
            <a:off x="1813259" y="3413433"/>
            <a:ext cx="619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(–a , 0)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50" name="49 CuadroTexto"/>
          <p:cNvSpPr txBox="1"/>
          <p:nvPr/>
        </p:nvSpPr>
        <p:spPr>
          <a:xfrm>
            <a:off x="3662628" y="2668196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solidFill>
                  <a:srgbClr val="00FFFF"/>
                </a:solidFill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solidFill>
                <a:srgbClr val="00FFFF"/>
              </a:solidFill>
              <a:latin typeface="Ravie" panose="04040805050809020602" pitchFamily="82" charset="0"/>
            </a:endParaRPr>
          </a:p>
        </p:txBody>
      </p:sp>
      <p:sp>
        <p:nvSpPr>
          <p:cNvPr id="51" name="50 CuadroTexto"/>
          <p:cNvSpPr txBox="1"/>
          <p:nvPr/>
        </p:nvSpPr>
        <p:spPr>
          <a:xfrm>
            <a:off x="1555311" y="2671752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solidFill>
                  <a:srgbClr val="00FFFF"/>
                </a:solidFill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solidFill>
                <a:srgbClr val="00FFFF"/>
              </a:solidFill>
              <a:latin typeface="Ravie" panose="04040805050809020602" pitchFamily="82" charset="0"/>
            </a:endParaRPr>
          </a:p>
        </p:txBody>
      </p:sp>
      <p:sp>
        <p:nvSpPr>
          <p:cNvPr id="52" name="51 CuadroTexto"/>
          <p:cNvSpPr txBox="1"/>
          <p:nvPr/>
        </p:nvSpPr>
        <p:spPr>
          <a:xfrm>
            <a:off x="3851920" y="3429000"/>
            <a:ext cx="5020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(c, 0)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53" name="52 CuadroTexto"/>
          <p:cNvSpPr txBox="1"/>
          <p:nvPr/>
        </p:nvSpPr>
        <p:spPr>
          <a:xfrm>
            <a:off x="1259396" y="3444585"/>
            <a:ext cx="5918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(–c, 0)</a:t>
            </a:r>
            <a:endParaRPr lang="en-AU" sz="1400" dirty="0">
              <a:latin typeface="Tekton Pro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9159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/>
      <p:bldP spid="8" grpId="0"/>
      <p:bldP spid="9" grpId="0"/>
      <p:bldP spid="41" grpId="0" animBg="1"/>
      <p:bldP spid="44" grpId="0" animBg="1"/>
      <p:bldP spid="45" grpId="0" animBg="1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2882"/>
            <a:ext cx="91440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400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SECCIÓN CÓNICA</a:t>
            </a:r>
            <a:endParaRPr lang="es-CO" sz="4400" dirty="0">
              <a:ln>
                <a:solidFill>
                  <a:srgbClr val="C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5" name="4 CuadroTexto"/>
          <p:cNvSpPr txBox="1"/>
          <p:nvPr/>
        </p:nvSpPr>
        <p:spPr>
          <a:xfrm>
            <a:off x="0" y="694437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>
                <a:latin typeface="Ravie" panose="04040805050809020602" pitchFamily="82" charset="0"/>
              </a:rPr>
              <a:t>Una sección cónica es la intersección de un cono con un plano</a:t>
            </a:r>
            <a:endParaRPr lang="es-CO" sz="2400" dirty="0">
              <a:latin typeface="Ravie" panose="04040805050809020602" pitchFamily="82" charset="0"/>
            </a:endParaRPr>
          </a:p>
        </p:txBody>
      </p:sp>
      <p:sp>
        <p:nvSpPr>
          <p:cNvPr id="18" name="17 Elipse"/>
          <p:cNvSpPr/>
          <p:nvPr/>
        </p:nvSpPr>
        <p:spPr>
          <a:xfrm>
            <a:off x="652012" y="3246148"/>
            <a:ext cx="945000" cy="266368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27" name="26 Grupo"/>
          <p:cNvGrpSpPr/>
          <p:nvPr/>
        </p:nvGrpSpPr>
        <p:grpSpPr>
          <a:xfrm>
            <a:off x="179512" y="2348880"/>
            <a:ext cx="1890000" cy="2520280"/>
            <a:chOff x="467544" y="1988840"/>
            <a:chExt cx="2520000" cy="3456384"/>
          </a:xfrm>
        </p:grpSpPr>
        <p:grpSp>
          <p:nvGrpSpPr>
            <p:cNvPr id="15" name="14 Grupo"/>
            <p:cNvGrpSpPr/>
            <p:nvPr/>
          </p:nvGrpSpPr>
          <p:grpSpPr>
            <a:xfrm>
              <a:off x="467544" y="1988840"/>
              <a:ext cx="2520000" cy="3456384"/>
              <a:chOff x="2844088" y="1340768"/>
              <a:chExt cx="2520000" cy="3456384"/>
            </a:xfrm>
          </p:grpSpPr>
          <p:sp>
            <p:nvSpPr>
              <p:cNvPr id="8" name="7 Elipse"/>
              <p:cNvSpPr/>
              <p:nvPr/>
            </p:nvSpPr>
            <p:spPr>
              <a:xfrm>
                <a:off x="2844088" y="3537152"/>
                <a:ext cx="2520000" cy="1260000"/>
              </a:xfrm>
              <a:prstGeom prst="ellipse">
                <a:avLst/>
              </a:prstGeom>
              <a:noFill/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10" name="9 Conector recto"/>
              <p:cNvCxnSpPr>
                <a:endCxn id="8" idx="2"/>
              </p:cNvCxnSpPr>
              <p:nvPr/>
            </p:nvCxnSpPr>
            <p:spPr>
              <a:xfrm flipH="1">
                <a:off x="2844088" y="1340768"/>
                <a:ext cx="1260000" cy="282638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11 Conector recto"/>
              <p:cNvCxnSpPr>
                <a:endCxn id="8" idx="6"/>
              </p:cNvCxnSpPr>
              <p:nvPr/>
            </p:nvCxnSpPr>
            <p:spPr>
              <a:xfrm>
                <a:off x="4104088" y="1340768"/>
                <a:ext cx="1260000" cy="282638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20" name="19 Conector recto"/>
            <p:cNvCxnSpPr>
              <a:stCxn id="8" idx="2"/>
              <a:endCxn id="8" idx="6"/>
            </p:cNvCxnSpPr>
            <p:nvPr/>
          </p:nvCxnSpPr>
          <p:spPr>
            <a:xfrm>
              <a:off x="467544" y="4815224"/>
              <a:ext cx="2520000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Conector recto"/>
            <p:cNvCxnSpPr/>
            <p:nvPr/>
          </p:nvCxnSpPr>
          <p:spPr>
            <a:xfrm>
              <a:off x="1727544" y="2060848"/>
              <a:ext cx="0" cy="2754376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051" name="2050 CuadroTexto"/>
          <p:cNvSpPr txBox="1"/>
          <p:nvPr/>
        </p:nvSpPr>
        <p:spPr>
          <a:xfrm>
            <a:off x="497577" y="4869160"/>
            <a:ext cx="1253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Círculo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49" name="48 Elipse"/>
          <p:cNvSpPr/>
          <p:nvPr/>
        </p:nvSpPr>
        <p:spPr>
          <a:xfrm rot="19492513">
            <a:off x="2894810" y="3269340"/>
            <a:ext cx="943176" cy="219983"/>
          </a:xfrm>
          <a:prstGeom prst="ellipse">
            <a:avLst/>
          </a:prstGeom>
          <a:solidFill>
            <a:srgbClr val="FF0000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50" name="49 Grupo"/>
          <p:cNvGrpSpPr/>
          <p:nvPr/>
        </p:nvGrpSpPr>
        <p:grpSpPr>
          <a:xfrm>
            <a:off x="2647926" y="2348880"/>
            <a:ext cx="1584176" cy="2520280"/>
            <a:chOff x="467544" y="1988840"/>
            <a:chExt cx="2520000" cy="3456384"/>
          </a:xfrm>
        </p:grpSpPr>
        <p:grpSp>
          <p:nvGrpSpPr>
            <p:cNvPr id="51" name="50 Grupo"/>
            <p:cNvGrpSpPr/>
            <p:nvPr/>
          </p:nvGrpSpPr>
          <p:grpSpPr>
            <a:xfrm>
              <a:off x="467544" y="1988840"/>
              <a:ext cx="2520000" cy="3456384"/>
              <a:chOff x="2844088" y="1340768"/>
              <a:chExt cx="2520000" cy="3456384"/>
            </a:xfrm>
          </p:grpSpPr>
          <p:sp>
            <p:nvSpPr>
              <p:cNvPr id="54" name="53 Elipse"/>
              <p:cNvSpPr/>
              <p:nvPr/>
            </p:nvSpPr>
            <p:spPr>
              <a:xfrm>
                <a:off x="2844088" y="3537152"/>
                <a:ext cx="2520000" cy="1260000"/>
              </a:xfrm>
              <a:prstGeom prst="ellipse">
                <a:avLst/>
              </a:prstGeom>
              <a:noFill/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55" name="54 Conector recto"/>
              <p:cNvCxnSpPr>
                <a:endCxn id="54" idx="2"/>
              </p:cNvCxnSpPr>
              <p:nvPr/>
            </p:nvCxnSpPr>
            <p:spPr>
              <a:xfrm flipH="1">
                <a:off x="2844088" y="1340768"/>
                <a:ext cx="1260000" cy="282638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55 Conector recto"/>
              <p:cNvCxnSpPr>
                <a:endCxn id="54" idx="6"/>
              </p:cNvCxnSpPr>
              <p:nvPr/>
            </p:nvCxnSpPr>
            <p:spPr>
              <a:xfrm>
                <a:off x="4104088" y="1340768"/>
                <a:ext cx="1260000" cy="282638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2" name="51 Conector recto"/>
            <p:cNvCxnSpPr>
              <a:stCxn id="54" idx="2"/>
              <a:endCxn id="54" idx="6"/>
            </p:cNvCxnSpPr>
            <p:nvPr/>
          </p:nvCxnSpPr>
          <p:spPr>
            <a:xfrm>
              <a:off x="467544" y="4815224"/>
              <a:ext cx="2520000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52 Conector recto"/>
            <p:cNvCxnSpPr/>
            <p:nvPr/>
          </p:nvCxnSpPr>
          <p:spPr>
            <a:xfrm>
              <a:off x="1727544" y="2060848"/>
              <a:ext cx="0" cy="2754376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7" name="56 CuadroTexto"/>
          <p:cNvSpPr txBox="1"/>
          <p:nvPr/>
        </p:nvSpPr>
        <p:spPr>
          <a:xfrm>
            <a:off x="2886016" y="4869160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Elipse</a:t>
            </a:r>
            <a:endParaRPr lang="es-CO" dirty="0">
              <a:latin typeface="Ravie" panose="04040805050809020602" pitchFamily="82" charset="0"/>
            </a:endParaRPr>
          </a:p>
        </p:txBody>
      </p:sp>
      <p:grpSp>
        <p:nvGrpSpPr>
          <p:cNvPr id="58" name="57 Grupo"/>
          <p:cNvGrpSpPr/>
          <p:nvPr/>
        </p:nvGrpSpPr>
        <p:grpSpPr>
          <a:xfrm>
            <a:off x="4842240" y="2349160"/>
            <a:ext cx="1890000" cy="2520000"/>
            <a:chOff x="467544" y="1988840"/>
            <a:chExt cx="2520000" cy="3456384"/>
          </a:xfrm>
        </p:grpSpPr>
        <p:grpSp>
          <p:nvGrpSpPr>
            <p:cNvPr id="59" name="58 Grupo"/>
            <p:cNvGrpSpPr/>
            <p:nvPr/>
          </p:nvGrpSpPr>
          <p:grpSpPr>
            <a:xfrm>
              <a:off x="467544" y="1988840"/>
              <a:ext cx="2520000" cy="3456384"/>
              <a:chOff x="2844088" y="1340768"/>
              <a:chExt cx="2520000" cy="3456384"/>
            </a:xfrm>
          </p:grpSpPr>
          <p:sp>
            <p:nvSpPr>
              <p:cNvPr id="62" name="61 Elipse"/>
              <p:cNvSpPr/>
              <p:nvPr/>
            </p:nvSpPr>
            <p:spPr>
              <a:xfrm>
                <a:off x="2844088" y="3537152"/>
                <a:ext cx="2520000" cy="1260000"/>
              </a:xfrm>
              <a:prstGeom prst="ellipse">
                <a:avLst/>
              </a:prstGeom>
              <a:noFill/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63" name="62 Conector recto"/>
              <p:cNvCxnSpPr>
                <a:endCxn id="62" idx="2"/>
              </p:cNvCxnSpPr>
              <p:nvPr/>
            </p:nvCxnSpPr>
            <p:spPr>
              <a:xfrm flipH="1">
                <a:off x="2844088" y="1340768"/>
                <a:ext cx="1260000" cy="282638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63 Conector recto"/>
              <p:cNvCxnSpPr>
                <a:endCxn id="62" idx="6"/>
              </p:cNvCxnSpPr>
              <p:nvPr/>
            </p:nvCxnSpPr>
            <p:spPr>
              <a:xfrm>
                <a:off x="4104088" y="1340768"/>
                <a:ext cx="1260000" cy="282638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0" name="59 Conector recto"/>
            <p:cNvCxnSpPr>
              <a:stCxn id="62" idx="2"/>
              <a:endCxn id="62" idx="6"/>
            </p:cNvCxnSpPr>
            <p:nvPr/>
          </p:nvCxnSpPr>
          <p:spPr>
            <a:xfrm>
              <a:off x="467544" y="4815224"/>
              <a:ext cx="2520000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60 Conector recto"/>
            <p:cNvCxnSpPr/>
            <p:nvPr/>
          </p:nvCxnSpPr>
          <p:spPr>
            <a:xfrm>
              <a:off x="1727544" y="2060848"/>
              <a:ext cx="0" cy="2754376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5" name="64 Grupo"/>
          <p:cNvGrpSpPr/>
          <p:nvPr/>
        </p:nvGrpSpPr>
        <p:grpSpPr>
          <a:xfrm>
            <a:off x="5072823" y="3230946"/>
            <a:ext cx="1186917" cy="1178890"/>
            <a:chOff x="6400800" y="3297382"/>
            <a:chExt cx="1428834" cy="1524000"/>
          </a:xfrm>
        </p:grpSpPr>
        <p:sp>
          <p:nvSpPr>
            <p:cNvPr id="66" name="65 Forma libre"/>
            <p:cNvSpPr/>
            <p:nvPr/>
          </p:nvSpPr>
          <p:spPr>
            <a:xfrm>
              <a:off x="6400800" y="3297382"/>
              <a:ext cx="1428834" cy="1524000"/>
            </a:xfrm>
            <a:custGeom>
              <a:avLst/>
              <a:gdLst>
                <a:gd name="connsiteX0" fmla="*/ 0 w 1428834"/>
                <a:gd name="connsiteY0" fmla="*/ 1524000 h 1524000"/>
                <a:gd name="connsiteX1" fmla="*/ 1343891 w 1428834"/>
                <a:gd name="connsiteY1" fmla="*/ 0 h 1524000"/>
                <a:gd name="connsiteX2" fmla="*/ 1177636 w 1428834"/>
                <a:gd name="connsiteY2" fmla="*/ 1524000 h 1524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428834" h="1524000">
                  <a:moveTo>
                    <a:pt x="0" y="1524000"/>
                  </a:moveTo>
                  <a:cubicBezTo>
                    <a:pt x="573809" y="762000"/>
                    <a:pt x="1147618" y="0"/>
                    <a:pt x="1343891" y="0"/>
                  </a:cubicBezTo>
                  <a:cubicBezTo>
                    <a:pt x="1540164" y="0"/>
                    <a:pt x="1358900" y="762000"/>
                    <a:pt x="1177636" y="1524000"/>
                  </a:cubicBezTo>
                </a:path>
              </a:pathLst>
            </a:cu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cxnSp>
          <p:nvCxnSpPr>
            <p:cNvPr id="67" name="66 Conector recto"/>
            <p:cNvCxnSpPr>
              <a:stCxn id="66" idx="1"/>
            </p:cNvCxnSpPr>
            <p:nvPr/>
          </p:nvCxnSpPr>
          <p:spPr>
            <a:xfrm flipH="1">
              <a:off x="7115217" y="3297382"/>
              <a:ext cx="629474" cy="1517842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8" name="67 CuadroTexto"/>
          <p:cNvSpPr txBox="1"/>
          <p:nvPr/>
        </p:nvSpPr>
        <p:spPr>
          <a:xfrm>
            <a:off x="5000807" y="4869160"/>
            <a:ext cx="15728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Parábola</a:t>
            </a:r>
            <a:endParaRPr lang="es-CO" dirty="0">
              <a:latin typeface="Ravie" panose="04040805050809020602" pitchFamily="82" charset="0"/>
            </a:endParaRPr>
          </a:p>
        </p:txBody>
      </p:sp>
      <p:grpSp>
        <p:nvGrpSpPr>
          <p:cNvPr id="69" name="68 Grupo"/>
          <p:cNvGrpSpPr/>
          <p:nvPr/>
        </p:nvGrpSpPr>
        <p:grpSpPr>
          <a:xfrm>
            <a:off x="7236296" y="2348880"/>
            <a:ext cx="1584176" cy="2520280"/>
            <a:chOff x="467544" y="1988840"/>
            <a:chExt cx="2520000" cy="3456384"/>
          </a:xfrm>
        </p:grpSpPr>
        <p:grpSp>
          <p:nvGrpSpPr>
            <p:cNvPr id="70" name="69 Grupo"/>
            <p:cNvGrpSpPr/>
            <p:nvPr/>
          </p:nvGrpSpPr>
          <p:grpSpPr>
            <a:xfrm>
              <a:off x="467544" y="1988840"/>
              <a:ext cx="2520000" cy="3456384"/>
              <a:chOff x="2844088" y="1340768"/>
              <a:chExt cx="2520000" cy="3456384"/>
            </a:xfrm>
          </p:grpSpPr>
          <p:sp>
            <p:nvSpPr>
              <p:cNvPr id="73" name="72 Elipse"/>
              <p:cNvSpPr/>
              <p:nvPr/>
            </p:nvSpPr>
            <p:spPr>
              <a:xfrm>
                <a:off x="2844088" y="3537152"/>
                <a:ext cx="2520000" cy="1260000"/>
              </a:xfrm>
              <a:prstGeom prst="ellipse">
                <a:avLst/>
              </a:prstGeom>
              <a:noFill/>
              <a:ln w="6350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74" name="73 Conector recto"/>
              <p:cNvCxnSpPr>
                <a:endCxn id="73" idx="2"/>
              </p:cNvCxnSpPr>
              <p:nvPr/>
            </p:nvCxnSpPr>
            <p:spPr>
              <a:xfrm flipH="1">
                <a:off x="2844088" y="1340768"/>
                <a:ext cx="1260000" cy="282638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74 Conector recto"/>
              <p:cNvCxnSpPr>
                <a:endCxn id="73" idx="6"/>
              </p:cNvCxnSpPr>
              <p:nvPr/>
            </p:nvCxnSpPr>
            <p:spPr>
              <a:xfrm>
                <a:off x="4104088" y="1340768"/>
                <a:ext cx="1260000" cy="282638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71" name="70 Conector recto"/>
            <p:cNvCxnSpPr>
              <a:stCxn id="73" idx="2"/>
              <a:endCxn id="73" idx="6"/>
            </p:cNvCxnSpPr>
            <p:nvPr/>
          </p:nvCxnSpPr>
          <p:spPr>
            <a:xfrm>
              <a:off x="467544" y="4815224"/>
              <a:ext cx="2520000" cy="0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71 Conector recto"/>
            <p:cNvCxnSpPr/>
            <p:nvPr/>
          </p:nvCxnSpPr>
          <p:spPr>
            <a:xfrm>
              <a:off x="1727544" y="2060848"/>
              <a:ext cx="0" cy="2754376"/>
            </a:xfrm>
            <a:prstGeom prst="line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75 Forma libre"/>
          <p:cNvSpPr/>
          <p:nvPr/>
        </p:nvSpPr>
        <p:spPr>
          <a:xfrm>
            <a:off x="8218261" y="3361248"/>
            <a:ext cx="277091" cy="1049433"/>
          </a:xfrm>
          <a:custGeom>
            <a:avLst/>
            <a:gdLst>
              <a:gd name="connsiteX0" fmla="*/ 0 w 277091"/>
              <a:gd name="connsiteY0" fmla="*/ 606088 h 1049433"/>
              <a:gd name="connsiteX1" fmla="*/ 180109 w 277091"/>
              <a:gd name="connsiteY1" fmla="*/ 10343 h 1049433"/>
              <a:gd name="connsiteX2" fmla="*/ 277091 w 277091"/>
              <a:gd name="connsiteY2" fmla="*/ 1049433 h 1049433"/>
              <a:gd name="connsiteX3" fmla="*/ 277091 w 277091"/>
              <a:gd name="connsiteY3" fmla="*/ 1049433 h 1049433"/>
              <a:gd name="connsiteX4" fmla="*/ 277091 w 277091"/>
              <a:gd name="connsiteY4" fmla="*/ 1049433 h 10494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77091" h="1049433">
                <a:moveTo>
                  <a:pt x="0" y="606088"/>
                </a:moveTo>
                <a:cubicBezTo>
                  <a:pt x="66963" y="271270"/>
                  <a:pt x="133927" y="-63548"/>
                  <a:pt x="180109" y="10343"/>
                </a:cubicBezTo>
                <a:cubicBezTo>
                  <a:pt x="226291" y="84234"/>
                  <a:pt x="277091" y="1049433"/>
                  <a:pt x="277091" y="1049433"/>
                </a:cubicBezTo>
                <a:lnTo>
                  <a:pt x="277091" y="1049433"/>
                </a:lnTo>
                <a:lnTo>
                  <a:pt x="277091" y="1049433"/>
                </a:lnTo>
              </a:path>
            </a:pathLst>
          </a:cu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7" name="76 CuadroTexto"/>
          <p:cNvSpPr txBox="1"/>
          <p:nvPr/>
        </p:nvSpPr>
        <p:spPr>
          <a:xfrm>
            <a:off x="7197066" y="4869160"/>
            <a:ext cx="1662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Hipérbola</a:t>
            </a:r>
            <a:endParaRPr lang="es-CO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435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8" grpId="0" animBg="1"/>
      <p:bldP spid="2051" grpId="0"/>
      <p:bldP spid="49" grpId="0" animBg="1"/>
      <p:bldP spid="57" grpId="0"/>
      <p:bldP spid="68" grpId="0"/>
      <p:bldP spid="76" grpId="0" animBg="1"/>
      <p:bldP spid="7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2882"/>
            <a:ext cx="91440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400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HIPÉRBOLA</a:t>
            </a:r>
            <a:endParaRPr lang="es-CO" sz="4400" dirty="0">
              <a:ln>
                <a:solidFill>
                  <a:srgbClr val="C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695598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3200" dirty="0" smtClean="0">
                <a:latin typeface="Ravie" panose="04040805050809020602" pitchFamily="82" charset="0"/>
              </a:rPr>
              <a:t>La ecuación de cualquier elipse, cuyo centro es (0, 0) es: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4 CuadroTexto"/>
              <p:cNvSpPr txBox="1"/>
              <p:nvPr/>
            </p:nvSpPr>
            <p:spPr>
              <a:xfrm>
                <a:off x="5148064" y="2444367"/>
                <a:ext cx="2274854" cy="951671"/>
              </a:xfrm>
              <a:prstGeom prst="rect">
                <a:avLst/>
              </a:prstGeom>
              <a:solidFill>
                <a:srgbClr val="00B0F0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sz="2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CO" sz="2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aseline="300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s-CO" sz="2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a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aseline="100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m:rPr>
                          <m:nor/>
                        </m:rPr>
                        <a:rPr lang="es-CO" sz="24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avie" panose="04040805050809020602" pitchFamily="82" charset="0"/>
                        </a:rPr>
                        <m:t> - </m:t>
                      </m:r>
                      <m:f>
                        <m:fPr>
                          <m:ctrlPr>
                            <a:rPr lang="es-CO" sz="2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CO" sz="2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y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baseline="3000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s-CO" sz="2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b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aseline="100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CO" sz="2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sz="24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avie" panose="04040805050809020602" pitchFamily="82" charset="0"/>
                        </a:rPr>
                        <m:t>1</m:t>
                      </m:r>
                    </m:oMath>
                  </m:oMathPara>
                </a14:m>
                <a:endParaRPr lang="en-AU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Ravie" panose="04040805050809020602" pitchFamily="82" charset="0"/>
                </a:endParaRPr>
              </a:p>
            </p:txBody>
          </p:sp>
        </mc:Choice>
        <mc:Fallback>
          <p:sp>
            <p:nvSpPr>
              <p:cNvPr id="5" name="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2444367"/>
                <a:ext cx="2274854" cy="951671"/>
              </a:xfrm>
              <a:prstGeom prst="rect">
                <a:avLst/>
              </a:prstGeom>
              <a:blipFill rotWithShape="1">
                <a:blip r:embed="rId2"/>
                <a:stretch>
                  <a:fillRect t="-1923" b="-6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5 CuadroTexto"/>
          <p:cNvSpPr txBox="1"/>
          <p:nvPr/>
        </p:nvSpPr>
        <p:spPr>
          <a:xfrm>
            <a:off x="5164831" y="4509120"/>
            <a:ext cx="22413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c</a:t>
            </a:r>
            <a:r>
              <a:rPr lang="en-AU" sz="2400" baseline="30000" dirty="0" smtClean="0">
                <a:latin typeface="Ravie" panose="04040805050809020602" pitchFamily="82" charset="0"/>
              </a:rPr>
              <a:t>2</a:t>
            </a:r>
            <a:r>
              <a:rPr lang="en-AU" sz="2400" dirty="0" smtClean="0">
                <a:latin typeface="Ravie" panose="04040805050809020602" pitchFamily="82" charset="0"/>
              </a:rPr>
              <a:t> = a</a:t>
            </a:r>
            <a:r>
              <a:rPr lang="en-AU" sz="2400" baseline="30000" dirty="0" smtClean="0">
                <a:latin typeface="Ravie" panose="04040805050809020602" pitchFamily="82" charset="0"/>
              </a:rPr>
              <a:t>2</a:t>
            </a:r>
            <a:r>
              <a:rPr lang="en-AU" sz="2400" dirty="0" smtClean="0">
                <a:latin typeface="Ravie" panose="04040805050809020602" pitchFamily="82" charset="0"/>
              </a:rPr>
              <a:t> + b</a:t>
            </a:r>
            <a:r>
              <a:rPr lang="en-AU" sz="2400" baseline="30000" dirty="0" smtClean="0">
                <a:latin typeface="Ravie" panose="04040805050809020602" pitchFamily="82" charset="0"/>
              </a:rPr>
              <a:t>2</a:t>
            </a:r>
            <a:endParaRPr lang="en-AU" sz="2400" baseline="30000" dirty="0">
              <a:latin typeface="Ravie" panose="040408050508090206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152343" y="3396038"/>
            <a:ext cx="22705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>
                <a:latin typeface="Tekton Pro Cond" pitchFamily="34" charset="0"/>
              </a:rPr>
              <a:t>Con esta ecuación se obtiene la distancia focal</a:t>
            </a:r>
            <a:endParaRPr lang="es-CO" sz="2400" dirty="0">
              <a:latin typeface="Tekton Pro Cond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277970" y="5723964"/>
            <a:ext cx="4900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Se le llama “</a:t>
            </a:r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hipérbola parada</a:t>
            </a:r>
            <a:r>
              <a:rPr lang="es-CO" dirty="0" smtClean="0">
                <a:latin typeface="Ravie" panose="04040805050809020602" pitchFamily="82" charset="0"/>
              </a:rPr>
              <a:t>”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5152343" y="4983559"/>
            <a:ext cx="1058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b &gt; a</a:t>
            </a:r>
            <a:endParaRPr lang="en-AU" sz="2400" baseline="30000" dirty="0">
              <a:latin typeface="Ravie" panose="04040805050809020602" pitchFamily="82" charset="0"/>
            </a:endParaRPr>
          </a:p>
        </p:txBody>
      </p:sp>
      <p:grpSp>
        <p:nvGrpSpPr>
          <p:cNvPr id="10" name="9 Grupo"/>
          <p:cNvGrpSpPr/>
          <p:nvPr/>
        </p:nvGrpSpPr>
        <p:grpSpPr>
          <a:xfrm>
            <a:off x="1475816" y="1916832"/>
            <a:ext cx="2880000" cy="2880000"/>
            <a:chOff x="1691680" y="404664"/>
            <a:chExt cx="5904656" cy="5832648"/>
          </a:xfrm>
        </p:grpSpPr>
        <p:cxnSp>
          <p:nvCxnSpPr>
            <p:cNvPr id="11" name="10 Conector recto de flecha"/>
            <p:cNvCxnSpPr/>
            <p:nvPr/>
          </p:nvCxnSpPr>
          <p:spPr>
            <a:xfrm flipV="1">
              <a:off x="4499992" y="404664"/>
              <a:ext cx="0" cy="583264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 de flecha"/>
            <p:cNvCxnSpPr/>
            <p:nvPr/>
          </p:nvCxnSpPr>
          <p:spPr>
            <a:xfrm>
              <a:off x="1691680" y="3453618"/>
              <a:ext cx="5904656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>
              <a:off x="486003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Conector recto"/>
            <p:cNvCxnSpPr/>
            <p:nvPr/>
          </p:nvCxnSpPr>
          <p:spPr>
            <a:xfrm>
              <a:off x="5220072" y="3345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14 Conector recto"/>
            <p:cNvCxnSpPr/>
            <p:nvPr/>
          </p:nvCxnSpPr>
          <p:spPr>
            <a:xfrm>
              <a:off x="558011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>
              <a:off x="5940152" y="3357016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>
              <a:off x="630019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Conector recto"/>
            <p:cNvCxnSpPr/>
            <p:nvPr/>
          </p:nvCxnSpPr>
          <p:spPr>
            <a:xfrm>
              <a:off x="666023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18 Conector recto"/>
            <p:cNvCxnSpPr/>
            <p:nvPr/>
          </p:nvCxnSpPr>
          <p:spPr>
            <a:xfrm>
              <a:off x="702027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>
              <a:off x="413995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>
              <a:off x="377991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21 Conector recto"/>
            <p:cNvCxnSpPr/>
            <p:nvPr/>
          </p:nvCxnSpPr>
          <p:spPr>
            <a:xfrm>
              <a:off x="341987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22 Conector recto"/>
            <p:cNvCxnSpPr/>
            <p:nvPr/>
          </p:nvCxnSpPr>
          <p:spPr>
            <a:xfrm>
              <a:off x="3059832" y="332098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23 Conector recto"/>
            <p:cNvCxnSpPr/>
            <p:nvPr/>
          </p:nvCxnSpPr>
          <p:spPr>
            <a:xfrm>
              <a:off x="269979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24 Conector recto"/>
            <p:cNvCxnSpPr/>
            <p:nvPr/>
          </p:nvCxnSpPr>
          <p:spPr>
            <a:xfrm>
              <a:off x="233975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Conector recto"/>
            <p:cNvCxnSpPr/>
            <p:nvPr/>
          </p:nvCxnSpPr>
          <p:spPr>
            <a:xfrm>
              <a:off x="197971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Conector recto"/>
            <p:cNvCxnSpPr/>
            <p:nvPr/>
          </p:nvCxnSpPr>
          <p:spPr>
            <a:xfrm>
              <a:off x="4397003" y="30689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Conector recto"/>
            <p:cNvCxnSpPr/>
            <p:nvPr/>
          </p:nvCxnSpPr>
          <p:spPr>
            <a:xfrm>
              <a:off x="4392989" y="27089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28 Conector recto"/>
            <p:cNvCxnSpPr/>
            <p:nvPr/>
          </p:nvCxnSpPr>
          <p:spPr>
            <a:xfrm>
              <a:off x="4389972" y="23488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29 Conector recto"/>
            <p:cNvCxnSpPr/>
            <p:nvPr/>
          </p:nvCxnSpPr>
          <p:spPr>
            <a:xfrm>
              <a:off x="4389972" y="1994135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30 Conector recto"/>
            <p:cNvCxnSpPr/>
            <p:nvPr/>
          </p:nvCxnSpPr>
          <p:spPr>
            <a:xfrm>
              <a:off x="4401023" y="162880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31 Conector recto"/>
            <p:cNvCxnSpPr/>
            <p:nvPr/>
          </p:nvCxnSpPr>
          <p:spPr>
            <a:xfrm>
              <a:off x="4401023" y="12687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32 Conector recto"/>
            <p:cNvCxnSpPr/>
            <p:nvPr/>
          </p:nvCxnSpPr>
          <p:spPr>
            <a:xfrm>
              <a:off x="4398006" y="9087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Conector recto"/>
            <p:cNvCxnSpPr/>
            <p:nvPr/>
          </p:nvCxnSpPr>
          <p:spPr>
            <a:xfrm>
              <a:off x="4393986" y="378904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34 Conector recto"/>
            <p:cNvCxnSpPr/>
            <p:nvPr/>
          </p:nvCxnSpPr>
          <p:spPr>
            <a:xfrm>
              <a:off x="4406034" y="41490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35 Conector recto"/>
            <p:cNvCxnSpPr/>
            <p:nvPr/>
          </p:nvCxnSpPr>
          <p:spPr>
            <a:xfrm>
              <a:off x="4404014" y="45091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36 Conector recto"/>
            <p:cNvCxnSpPr/>
            <p:nvPr/>
          </p:nvCxnSpPr>
          <p:spPr>
            <a:xfrm>
              <a:off x="4401994" y="48691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37 Conector recto"/>
            <p:cNvCxnSpPr/>
            <p:nvPr/>
          </p:nvCxnSpPr>
          <p:spPr>
            <a:xfrm>
              <a:off x="4399974" y="522920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Conector recto"/>
            <p:cNvCxnSpPr/>
            <p:nvPr/>
          </p:nvCxnSpPr>
          <p:spPr>
            <a:xfrm>
              <a:off x="4412022" y="558924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39 Conector recto"/>
            <p:cNvCxnSpPr/>
            <p:nvPr/>
          </p:nvCxnSpPr>
          <p:spPr>
            <a:xfrm>
              <a:off x="4397954" y="59492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40 Rectángulo"/>
          <p:cNvSpPr/>
          <p:nvPr/>
        </p:nvSpPr>
        <p:spPr>
          <a:xfrm>
            <a:off x="2398142" y="2701669"/>
            <a:ext cx="914400" cy="1440000"/>
          </a:xfrm>
          <a:prstGeom prst="rect">
            <a:avLst/>
          </a:prstGeom>
          <a:noFill/>
          <a:ln w="63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42" name="41 Conector recto"/>
          <p:cNvCxnSpPr/>
          <p:nvPr/>
        </p:nvCxnSpPr>
        <p:spPr>
          <a:xfrm>
            <a:off x="1967523" y="2060528"/>
            <a:ext cx="1931708" cy="303297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"/>
          <p:cNvCxnSpPr/>
          <p:nvPr/>
        </p:nvCxnSpPr>
        <p:spPr>
          <a:xfrm flipH="1">
            <a:off x="1791914" y="2060528"/>
            <a:ext cx="1931707" cy="303297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Arco"/>
          <p:cNvSpPr/>
          <p:nvPr/>
        </p:nvSpPr>
        <p:spPr>
          <a:xfrm rot="16200000">
            <a:off x="1469240" y="4648141"/>
            <a:ext cx="2757553" cy="1744612"/>
          </a:xfrm>
          <a:prstGeom prst="arc">
            <a:avLst>
              <a:gd name="adj1" fmla="val 16075132"/>
              <a:gd name="adj2" fmla="val 5702548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5" name="44 Arco"/>
          <p:cNvSpPr/>
          <p:nvPr/>
        </p:nvSpPr>
        <p:spPr>
          <a:xfrm rot="16200000" flipH="1">
            <a:off x="1470688" y="450586"/>
            <a:ext cx="2757553" cy="1744612"/>
          </a:xfrm>
          <a:prstGeom prst="arc">
            <a:avLst>
              <a:gd name="adj1" fmla="val 16075132"/>
              <a:gd name="adj2" fmla="val 5702548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6" name="45 CuadroTexto"/>
          <p:cNvSpPr txBox="1"/>
          <p:nvPr/>
        </p:nvSpPr>
        <p:spPr>
          <a:xfrm>
            <a:off x="2612862" y="3382551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latin typeface="Ravie" panose="04040805050809020602" pitchFamily="82" charset="0"/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2843880" y="2689175"/>
            <a:ext cx="5039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(0, b)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48" name="47 CuadroTexto"/>
          <p:cNvSpPr txBox="1"/>
          <p:nvPr/>
        </p:nvSpPr>
        <p:spPr>
          <a:xfrm>
            <a:off x="2618739" y="1962298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latin typeface="Ravie" panose="04040805050809020602" pitchFamily="82" charset="0"/>
            </a:endParaRPr>
          </a:p>
        </p:txBody>
      </p:sp>
      <p:sp>
        <p:nvSpPr>
          <p:cNvPr id="49" name="48 CuadroTexto"/>
          <p:cNvSpPr txBox="1"/>
          <p:nvPr/>
        </p:nvSpPr>
        <p:spPr>
          <a:xfrm>
            <a:off x="2826120" y="3861048"/>
            <a:ext cx="5937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(0, –b)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50" name="49 CuadroTexto"/>
          <p:cNvSpPr txBox="1"/>
          <p:nvPr/>
        </p:nvSpPr>
        <p:spPr>
          <a:xfrm>
            <a:off x="2611877" y="3915946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solidFill>
                  <a:srgbClr val="00FFFF"/>
                </a:solidFill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solidFill>
                <a:srgbClr val="00FFFF"/>
              </a:solidFill>
              <a:latin typeface="Ravie" panose="04040805050809020602" pitchFamily="82" charset="0"/>
            </a:endParaRPr>
          </a:p>
        </p:txBody>
      </p:sp>
      <p:sp>
        <p:nvSpPr>
          <p:cNvPr id="51" name="50 CuadroTexto"/>
          <p:cNvSpPr txBox="1"/>
          <p:nvPr/>
        </p:nvSpPr>
        <p:spPr>
          <a:xfrm>
            <a:off x="2618739" y="1427057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solidFill>
                  <a:srgbClr val="00FFFF"/>
                </a:solidFill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solidFill>
                <a:srgbClr val="00FFFF"/>
              </a:solidFill>
              <a:latin typeface="Ravie" panose="04040805050809020602" pitchFamily="82" charset="0"/>
            </a:endParaRPr>
          </a:p>
        </p:txBody>
      </p:sp>
      <p:sp>
        <p:nvSpPr>
          <p:cNvPr id="52" name="51 CuadroTexto"/>
          <p:cNvSpPr txBox="1"/>
          <p:nvPr/>
        </p:nvSpPr>
        <p:spPr>
          <a:xfrm>
            <a:off x="2847086" y="2011832"/>
            <a:ext cx="5007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(0, c)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53" name="52 CuadroTexto"/>
          <p:cNvSpPr txBox="1"/>
          <p:nvPr/>
        </p:nvSpPr>
        <p:spPr>
          <a:xfrm>
            <a:off x="2829326" y="4500721"/>
            <a:ext cx="5905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(0, –c)</a:t>
            </a:r>
            <a:endParaRPr lang="en-AU" sz="1400" dirty="0">
              <a:latin typeface="Tekton Pro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7319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/>
      <p:bldP spid="8" grpId="0"/>
      <p:bldP spid="9" grpId="0"/>
      <p:bldP spid="41" grpId="0" animBg="1"/>
      <p:bldP spid="44" grpId="0" animBg="1"/>
      <p:bldP spid="45" grpId="0" animBg="1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2882"/>
            <a:ext cx="91440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400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HIPÉRBOLA</a:t>
            </a:r>
            <a:endParaRPr lang="es-CO" sz="4400" dirty="0">
              <a:ln>
                <a:solidFill>
                  <a:srgbClr val="C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695598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3200" dirty="0" smtClean="0">
                <a:latin typeface="Ravie" panose="04040805050809020602" pitchFamily="82" charset="0"/>
              </a:rPr>
              <a:t>La ecuación de cualquier elipse, cuyo centro es (0, 0) es: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4 CuadroTexto"/>
              <p:cNvSpPr txBox="1"/>
              <p:nvPr/>
            </p:nvSpPr>
            <p:spPr>
              <a:xfrm>
                <a:off x="5148064" y="2444367"/>
                <a:ext cx="3975639" cy="1019125"/>
              </a:xfrm>
              <a:prstGeom prst="rect">
                <a:avLst/>
              </a:prstGeom>
              <a:solidFill>
                <a:srgbClr val="00B0F0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sz="2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CO" sz="2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</a:rPr>
                                <m:t>(</m:t>
                              </m:r>
                              <m:r>
                                <m:rPr>
                                  <m:nor/>
                                </m:rPr>
                                <a:rPr lang="es-CO" sz="24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x</m:t>
                              </m:r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 - </m:t>
                              </m:r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h</m:t>
                              </m:r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)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aseline="300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s-CO" sz="2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a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aseline="100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m:rPr>
                          <m:nor/>
                        </m:rPr>
                        <a:rPr lang="es-CO" sz="24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avie" panose="04040805050809020602" pitchFamily="82" charset="0"/>
                        </a:rPr>
                        <m:t> - </m:t>
                      </m:r>
                      <m:f>
                        <m:fPr>
                          <m:ctrlPr>
                            <a:rPr lang="es-CO" sz="2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CO" sz="2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</a:rPr>
                                <m:t>(</m:t>
                              </m:r>
                              <m:r>
                                <m:rPr>
                                  <m:nor/>
                                </m:rPr>
                                <a:rPr lang="es-CO" sz="24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y</m:t>
                              </m:r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 - </m:t>
                              </m:r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k</m:t>
                              </m:r>
                              <m:r>
                                <m:rPr>
                                  <m:nor/>
                                </m:rPr>
                                <a:rPr lang="es-CO" sz="2400" b="0" i="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)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baseline="3000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s-CO" sz="2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b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aseline="100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CO" sz="2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sz="24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avie" panose="04040805050809020602" pitchFamily="82" charset="0"/>
                        </a:rPr>
                        <m:t>1</m:t>
                      </m:r>
                    </m:oMath>
                  </m:oMathPara>
                </a14:m>
                <a:endParaRPr lang="en-AU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Ravie" panose="04040805050809020602" pitchFamily="82" charset="0"/>
                </a:endParaRPr>
              </a:p>
            </p:txBody>
          </p:sp>
        </mc:Choice>
        <mc:Fallback>
          <p:sp>
            <p:nvSpPr>
              <p:cNvPr id="5" name="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2444367"/>
                <a:ext cx="3975639" cy="1019125"/>
              </a:xfrm>
              <a:prstGeom prst="rect">
                <a:avLst/>
              </a:prstGeom>
              <a:blipFill rotWithShape="1">
                <a:blip r:embed="rId2"/>
                <a:stretch>
                  <a:fillRect t="-1198" b="-59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5 CuadroTexto"/>
          <p:cNvSpPr txBox="1"/>
          <p:nvPr/>
        </p:nvSpPr>
        <p:spPr>
          <a:xfrm>
            <a:off x="5164831" y="4509120"/>
            <a:ext cx="22413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c</a:t>
            </a:r>
            <a:r>
              <a:rPr lang="en-AU" sz="2400" baseline="30000" dirty="0" smtClean="0">
                <a:latin typeface="Ravie" panose="04040805050809020602" pitchFamily="82" charset="0"/>
              </a:rPr>
              <a:t>2</a:t>
            </a:r>
            <a:r>
              <a:rPr lang="en-AU" sz="2400" dirty="0" smtClean="0">
                <a:latin typeface="Ravie" panose="04040805050809020602" pitchFamily="82" charset="0"/>
              </a:rPr>
              <a:t> = a</a:t>
            </a:r>
            <a:r>
              <a:rPr lang="en-AU" sz="2400" baseline="30000" dirty="0" smtClean="0">
                <a:latin typeface="Ravie" panose="04040805050809020602" pitchFamily="82" charset="0"/>
              </a:rPr>
              <a:t>2</a:t>
            </a:r>
            <a:r>
              <a:rPr lang="en-AU" sz="2400" dirty="0" smtClean="0">
                <a:latin typeface="Ravie" panose="04040805050809020602" pitchFamily="82" charset="0"/>
              </a:rPr>
              <a:t> + b</a:t>
            </a:r>
            <a:r>
              <a:rPr lang="en-AU" sz="2400" baseline="30000" dirty="0" smtClean="0">
                <a:latin typeface="Ravie" panose="04040805050809020602" pitchFamily="82" charset="0"/>
              </a:rPr>
              <a:t>2</a:t>
            </a:r>
            <a:endParaRPr lang="en-AU" sz="2400" baseline="30000" dirty="0">
              <a:latin typeface="Ravie" panose="040408050508090206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152343" y="3396038"/>
            <a:ext cx="22705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>
                <a:latin typeface="Tekton Pro Cond" pitchFamily="34" charset="0"/>
              </a:rPr>
              <a:t>Con esta ecuación se obtiene la distancia focal</a:t>
            </a:r>
            <a:endParaRPr lang="es-CO" sz="2400" dirty="0">
              <a:latin typeface="Tekton Pro Cond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277970" y="5507940"/>
            <a:ext cx="5226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Se le llama “</a:t>
            </a:r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hipérbola acostada</a:t>
            </a:r>
            <a:r>
              <a:rPr lang="es-CO" dirty="0" smtClean="0">
                <a:latin typeface="Ravie" panose="04040805050809020602" pitchFamily="82" charset="0"/>
              </a:rPr>
              <a:t>”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5152343" y="4983559"/>
            <a:ext cx="1058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a &gt; b</a:t>
            </a:r>
            <a:endParaRPr lang="en-AU" sz="2400" baseline="30000" dirty="0">
              <a:latin typeface="Ravie" panose="04040805050809020602" pitchFamily="82" charset="0"/>
            </a:endParaRPr>
          </a:p>
        </p:txBody>
      </p:sp>
      <p:grpSp>
        <p:nvGrpSpPr>
          <p:cNvPr id="10" name="9 Grupo"/>
          <p:cNvGrpSpPr/>
          <p:nvPr/>
        </p:nvGrpSpPr>
        <p:grpSpPr>
          <a:xfrm>
            <a:off x="1115936" y="2349200"/>
            <a:ext cx="2880000" cy="2880000"/>
            <a:chOff x="1691680" y="404664"/>
            <a:chExt cx="5904656" cy="5832648"/>
          </a:xfrm>
        </p:grpSpPr>
        <p:cxnSp>
          <p:nvCxnSpPr>
            <p:cNvPr id="11" name="10 Conector recto de flecha"/>
            <p:cNvCxnSpPr/>
            <p:nvPr/>
          </p:nvCxnSpPr>
          <p:spPr>
            <a:xfrm flipV="1">
              <a:off x="4499992" y="404664"/>
              <a:ext cx="0" cy="583264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 de flecha"/>
            <p:cNvCxnSpPr/>
            <p:nvPr/>
          </p:nvCxnSpPr>
          <p:spPr>
            <a:xfrm>
              <a:off x="1691680" y="3453618"/>
              <a:ext cx="5904656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>
              <a:off x="486003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Conector recto"/>
            <p:cNvCxnSpPr/>
            <p:nvPr/>
          </p:nvCxnSpPr>
          <p:spPr>
            <a:xfrm>
              <a:off x="5220072" y="3345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14 Conector recto"/>
            <p:cNvCxnSpPr/>
            <p:nvPr/>
          </p:nvCxnSpPr>
          <p:spPr>
            <a:xfrm>
              <a:off x="558011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>
              <a:off x="5940152" y="3357016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>
              <a:off x="630019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Conector recto"/>
            <p:cNvCxnSpPr/>
            <p:nvPr/>
          </p:nvCxnSpPr>
          <p:spPr>
            <a:xfrm>
              <a:off x="666023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18 Conector recto"/>
            <p:cNvCxnSpPr/>
            <p:nvPr/>
          </p:nvCxnSpPr>
          <p:spPr>
            <a:xfrm>
              <a:off x="702027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>
              <a:off x="413995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>
              <a:off x="377991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21 Conector recto"/>
            <p:cNvCxnSpPr/>
            <p:nvPr/>
          </p:nvCxnSpPr>
          <p:spPr>
            <a:xfrm>
              <a:off x="341987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22 Conector recto"/>
            <p:cNvCxnSpPr/>
            <p:nvPr/>
          </p:nvCxnSpPr>
          <p:spPr>
            <a:xfrm>
              <a:off x="3059832" y="332098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23 Conector recto"/>
            <p:cNvCxnSpPr/>
            <p:nvPr/>
          </p:nvCxnSpPr>
          <p:spPr>
            <a:xfrm>
              <a:off x="269979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24 Conector recto"/>
            <p:cNvCxnSpPr/>
            <p:nvPr/>
          </p:nvCxnSpPr>
          <p:spPr>
            <a:xfrm>
              <a:off x="233975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Conector recto"/>
            <p:cNvCxnSpPr/>
            <p:nvPr/>
          </p:nvCxnSpPr>
          <p:spPr>
            <a:xfrm>
              <a:off x="197971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Conector recto"/>
            <p:cNvCxnSpPr/>
            <p:nvPr/>
          </p:nvCxnSpPr>
          <p:spPr>
            <a:xfrm>
              <a:off x="4397003" y="30689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Conector recto"/>
            <p:cNvCxnSpPr/>
            <p:nvPr/>
          </p:nvCxnSpPr>
          <p:spPr>
            <a:xfrm>
              <a:off x="4392989" y="27089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28 Conector recto"/>
            <p:cNvCxnSpPr/>
            <p:nvPr/>
          </p:nvCxnSpPr>
          <p:spPr>
            <a:xfrm>
              <a:off x="4389972" y="23488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29 Conector recto"/>
            <p:cNvCxnSpPr/>
            <p:nvPr/>
          </p:nvCxnSpPr>
          <p:spPr>
            <a:xfrm>
              <a:off x="4389972" y="1994135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30 Conector recto"/>
            <p:cNvCxnSpPr/>
            <p:nvPr/>
          </p:nvCxnSpPr>
          <p:spPr>
            <a:xfrm>
              <a:off x="4401023" y="162880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31 Conector recto"/>
            <p:cNvCxnSpPr/>
            <p:nvPr/>
          </p:nvCxnSpPr>
          <p:spPr>
            <a:xfrm>
              <a:off x="4401023" y="12687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32 Conector recto"/>
            <p:cNvCxnSpPr/>
            <p:nvPr/>
          </p:nvCxnSpPr>
          <p:spPr>
            <a:xfrm>
              <a:off x="4398006" y="9087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Conector recto"/>
            <p:cNvCxnSpPr/>
            <p:nvPr/>
          </p:nvCxnSpPr>
          <p:spPr>
            <a:xfrm>
              <a:off x="4393986" y="378904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34 Conector recto"/>
            <p:cNvCxnSpPr/>
            <p:nvPr/>
          </p:nvCxnSpPr>
          <p:spPr>
            <a:xfrm>
              <a:off x="4406034" y="41490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35 Conector recto"/>
            <p:cNvCxnSpPr/>
            <p:nvPr/>
          </p:nvCxnSpPr>
          <p:spPr>
            <a:xfrm>
              <a:off x="4404014" y="45091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36 Conector recto"/>
            <p:cNvCxnSpPr/>
            <p:nvPr/>
          </p:nvCxnSpPr>
          <p:spPr>
            <a:xfrm>
              <a:off x="4401994" y="48691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37 Conector recto"/>
            <p:cNvCxnSpPr/>
            <p:nvPr/>
          </p:nvCxnSpPr>
          <p:spPr>
            <a:xfrm>
              <a:off x="4399974" y="522920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Conector recto"/>
            <p:cNvCxnSpPr/>
            <p:nvPr/>
          </p:nvCxnSpPr>
          <p:spPr>
            <a:xfrm>
              <a:off x="4412022" y="558924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39 Conector recto"/>
            <p:cNvCxnSpPr/>
            <p:nvPr/>
          </p:nvCxnSpPr>
          <p:spPr>
            <a:xfrm>
              <a:off x="4397954" y="59492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40 Rectángulo"/>
          <p:cNvSpPr/>
          <p:nvPr/>
        </p:nvSpPr>
        <p:spPr>
          <a:xfrm>
            <a:off x="2398142" y="2701669"/>
            <a:ext cx="914400" cy="1440000"/>
          </a:xfrm>
          <a:prstGeom prst="rect">
            <a:avLst/>
          </a:prstGeom>
          <a:noFill/>
          <a:ln w="63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42" name="41 Conector recto"/>
          <p:cNvCxnSpPr/>
          <p:nvPr/>
        </p:nvCxnSpPr>
        <p:spPr>
          <a:xfrm>
            <a:off x="1967523" y="2060528"/>
            <a:ext cx="1931708" cy="303297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"/>
          <p:cNvCxnSpPr/>
          <p:nvPr/>
        </p:nvCxnSpPr>
        <p:spPr>
          <a:xfrm flipH="1">
            <a:off x="1791914" y="2060528"/>
            <a:ext cx="1931707" cy="303297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Arco"/>
          <p:cNvSpPr/>
          <p:nvPr/>
        </p:nvSpPr>
        <p:spPr>
          <a:xfrm>
            <a:off x="-345793" y="2555643"/>
            <a:ext cx="2757553" cy="1744612"/>
          </a:xfrm>
          <a:prstGeom prst="arc">
            <a:avLst>
              <a:gd name="adj1" fmla="val 16075132"/>
              <a:gd name="adj2" fmla="val 5702548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5" name="44 Arco"/>
          <p:cNvSpPr/>
          <p:nvPr/>
        </p:nvSpPr>
        <p:spPr>
          <a:xfrm flipH="1">
            <a:off x="3326615" y="2548164"/>
            <a:ext cx="2757553" cy="1744612"/>
          </a:xfrm>
          <a:prstGeom prst="arc">
            <a:avLst>
              <a:gd name="adj1" fmla="val 16075132"/>
              <a:gd name="adj2" fmla="val 5702548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6" name="45 CuadroTexto"/>
          <p:cNvSpPr txBox="1"/>
          <p:nvPr/>
        </p:nvSpPr>
        <p:spPr>
          <a:xfrm>
            <a:off x="3090682" y="2671752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latin typeface="Ravie" panose="04040805050809020602" pitchFamily="82" charset="0"/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3275856" y="3409255"/>
            <a:ext cx="5036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(a, 0)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48" name="47 CuadroTexto"/>
          <p:cNvSpPr txBox="1"/>
          <p:nvPr/>
        </p:nvSpPr>
        <p:spPr>
          <a:xfrm>
            <a:off x="2195736" y="2671752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latin typeface="Ravie" panose="04040805050809020602" pitchFamily="82" charset="0"/>
            </a:endParaRPr>
          </a:p>
        </p:txBody>
      </p:sp>
      <p:sp>
        <p:nvSpPr>
          <p:cNvPr id="49" name="48 CuadroTexto"/>
          <p:cNvSpPr txBox="1"/>
          <p:nvPr/>
        </p:nvSpPr>
        <p:spPr>
          <a:xfrm>
            <a:off x="1813259" y="3413433"/>
            <a:ext cx="61908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(–a , 0)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50" name="49 CuadroTexto"/>
          <p:cNvSpPr txBox="1"/>
          <p:nvPr/>
        </p:nvSpPr>
        <p:spPr>
          <a:xfrm>
            <a:off x="3662628" y="2668196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solidFill>
                  <a:srgbClr val="00FFFF"/>
                </a:solidFill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solidFill>
                <a:srgbClr val="00FFFF"/>
              </a:solidFill>
              <a:latin typeface="Ravie" panose="04040805050809020602" pitchFamily="82" charset="0"/>
            </a:endParaRPr>
          </a:p>
        </p:txBody>
      </p:sp>
      <p:sp>
        <p:nvSpPr>
          <p:cNvPr id="51" name="50 CuadroTexto"/>
          <p:cNvSpPr txBox="1"/>
          <p:nvPr/>
        </p:nvSpPr>
        <p:spPr>
          <a:xfrm>
            <a:off x="1555311" y="2671752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solidFill>
                  <a:srgbClr val="00FFFF"/>
                </a:solidFill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solidFill>
                <a:srgbClr val="00FFFF"/>
              </a:solidFill>
              <a:latin typeface="Ravie" panose="04040805050809020602" pitchFamily="82" charset="0"/>
            </a:endParaRPr>
          </a:p>
        </p:txBody>
      </p:sp>
      <p:sp>
        <p:nvSpPr>
          <p:cNvPr id="52" name="51 CuadroTexto"/>
          <p:cNvSpPr txBox="1"/>
          <p:nvPr/>
        </p:nvSpPr>
        <p:spPr>
          <a:xfrm>
            <a:off x="3851920" y="3429000"/>
            <a:ext cx="5020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(c, 0)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53" name="52 CuadroTexto"/>
          <p:cNvSpPr txBox="1"/>
          <p:nvPr/>
        </p:nvSpPr>
        <p:spPr>
          <a:xfrm>
            <a:off x="1259396" y="3444585"/>
            <a:ext cx="5918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(–c, 0)</a:t>
            </a:r>
            <a:endParaRPr lang="en-AU" sz="1400" dirty="0">
              <a:latin typeface="Tekton Pro Cond" pitchFamily="34" charset="0"/>
            </a:endParaRPr>
          </a:p>
        </p:txBody>
      </p:sp>
      <p:cxnSp>
        <p:nvCxnSpPr>
          <p:cNvPr id="55" name="54 Conector recto"/>
          <p:cNvCxnSpPr>
            <a:stCxn id="51" idx="1"/>
            <a:endCxn id="50" idx="3"/>
          </p:cNvCxnSpPr>
          <p:nvPr/>
        </p:nvCxnSpPr>
        <p:spPr>
          <a:xfrm flipV="1">
            <a:off x="1555311" y="3406860"/>
            <a:ext cx="2580523" cy="355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55 CuadroTexto"/>
          <p:cNvSpPr txBox="1"/>
          <p:nvPr/>
        </p:nvSpPr>
        <p:spPr>
          <a:xfrm>
            <a:off x="2627784" y="3481263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(h, k)</a:t>
            </a:r>
            <a:endParaRPr lang="en-AU" sz="1400" dirty="0">
              <a:latin typeface="Tekton Pro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7460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/>
      <p:bldP spid="8" grpId="0"/>
      <p:bldP spid="9" grpId="0"/>
      <p:bldP spid="41" grpId="0" animBg="1"/>
      <p:bldP spid="44" grpId="0" animBg="1"/>
      <p:bldP spid="45" grpId="0" animBg="1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6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2882"/>
            <a:ext cx="91440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400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HIPÉRBOLA</a:t>
            </a:r>
            <a:endParaRPr lang="es-CO" sz="4400" dirty="0">
              <a:ln>
                <a:solidFill>
                  <a:srgbClr val="C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695598"/>
            <a:ext cx="9144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3200" dirty="0" smtClean="0">
                <a:latin typeface="Ravie" panose="04040805050809020602" pitchFamily="82" charset="0"/>
              </a:rPr>
              <a:t>La ecuación de cualquier elipse, cuyo centro es (0, 0) es: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4 CuadroTexto"/>
              <p:cNvSpPr txBox="1"/>
              <p:nvPr/>
            </p:nvSpPr>
            <p:spPr>
              <a:xfrm>
                <a:off x="5148064" y="2444367"/>
                <a:ext cx="2274854" cy="951671"/>
              </a:xfrm>
              <a:prstGeom prst="rect">
                <a:avLst/>
              </a:prstGeom>
              <a:solidFill>
                <a:srgbClr val="00B0F0"/>
              </a:solidFill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s-CO" sz="24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CO" sz="2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x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aseline="300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s-CO" sz="2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a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aseline="100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m:rPr>
                          <m:nor/>
                        </m:rPr>
                        <a:rPr lang="es-CO" sz="24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avie" panose="04040805050809020602" pitchFamily="82" charset="0"/>
                        </a:rPr>
                        <m:t> - </m:t>
                      </m:r>
                      <m:f>
                        <m:fPr>
                          <m:ctrlPr>
                            <a:rPr lang="es-CO" sz="2400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s-CO" sz="2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y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="0" i="0" baseline="30000" smtClean="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lang="es-CO" sz="2400" i="1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s-CO" sz="24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b</m:t>
                              </m:r>
                            </m:e>
                            <m:sup>
                              <m:r>
                                <m:rPr>
                                  <m:nor/>
                                </m:rPr>
                                <a:rPr lang="es-CO" sz="2400" baseline="10000"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Ravie" panose="04040805050809020602" pitchFamily="82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s-CO" sz="24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avie" panose="04040805050809020602" pitchFamily="82" charset="0"/>
                        </a:rPr>
                        <m:t>=</m:t>
                      </m:r>
                      <m:r>
                        <m:rPr>
                          <m:nor/>
                        </m:rPr>
                        <a:rPr lang="es-CO" sz="24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avie" panose="04040805050809020602" pitchFamily="82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s-CO" sz="240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Ravie" panose="04040805050809020602" pitchFamily="82" charset="0"/>
                        </a:rPr>
                        <m:t>1</m:t>
                      </m:r>
                    </m:oMath>
                  </m:oMathPara>
                </a14:m>
                <a:endParaRPr lang="en-AU" sz="24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Ravie" panose="04040805050809020602" pitchFamily="82" charset="0"/>
                </a:endParaRPr>
              </a:p>
            </p:txBody>
          </p:sp>
        </mc:Choice>
        <mc:Fallback>
          <p:sp>
            <p:nvSpPr>
              <p:cNvPr id="5" name="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8064" y="2444367"/>
                <a:ext cx="2274854" cy="951671"/>
              </a:xfrm>
              <a:prstGeom prst="rect">
                <a:avLst/>
              </a:prstGeom>
              <a:blipFill rotWithShape="1">
                <a:blip r:embed="rId2"/>
                <a:stretch>
                  <a:fillRect t="-1923" b="-64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5 CuadroTexto"/>
          <p:cNvSpPr txBox="1"/>
          <p:nvPr/>
        </p:nvSpPr>
        <p:spPr>
          <a:xfrm>
            <a:off x="5164831" y="4509120"/>
            <a:ext cx="22413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c</a:t>
            </a:r>
            <a:r>
              <a:rPr lang="en-AU" sz="2400" baseline="30000" dirty="0" smtClean="0">
                <a:latin typeface="Ravie" panose="04040805050809020602" pitchFamily="82" charset="0"/>
              </a:rPr>
              <a:t>2</a:t>
            </a:r>
            <a:r>
              <a:rPr lang="en-AU" sz="2400" dirty="0" smtClean="0">
                <a:latin typeface="Ravie" panose="04040805050809020602" pitchFamily="82" charset="0"/>
              </a:rPr>
              <a:t> = a</a:t>
            </a:r>
            <a:r>
              <a:rPr lang="en-AU" sz="2400" baseline="30000" dirty="0" smtClean="0">
                <a:latin typeface="Ravie" panose="04040805050809020602" pitchFamily="82" charset="0"/>
              </a:rPr>
              <a:t>2</a:t>
            </a:r>
            <a:r>
              <a:rPr lang="en-AU" sz="2400" dirty="0" smtClean="0">
                <a:latin typeface="Ravie" panose="04040805050809020602" pitchFamily="82" charset="0"/>
              </a:rPr>
              <a:t> + b</a:t>
            </a:r>
            <a:r>
              <a:rPr lang="en-AU" sz="2400" baseline="30000" dirty="0" smtClean="0">
                <a:latin typeface="Ravie" panose="04040805050809020602" pitchFamily="82" charset="0"/>
              </a:rPr>
              <a:t>2</a:t>
            </a:r>
            <a:endParaRPr lang="en-AU" sz="2400" baseline="30000" dirty="0">
              <a:latin typeface="Ravie" panose="04040805050809020602" pitchFamily="82" charset="0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5152343" y="3396038"/>
            <a:ext cx="22705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400" dirty="0" smtClean="0">
                <a:latin typeface="Tekton Pro Cond" pitchFamily="34" charset="0"/>
              </a:rPr>
              <a:t>Con esta ecuación se obtiene la distancia focal</a:t>
            </a:r>
            <a:endParaRPr lang="es-CO" sz="2400" dirty="0">
              <a:latin typeface="Tekton Pro Cond" pitchFamily="34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2277970" y="5723964"/>
            <a:ext cx="4900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Se le llama “</a:t>
            </a:r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hipérbola parada</a:t>
            </a:r>
            <a:r>
              <a:rPr lang="es-CO" dirty="0" smtClean="0">
                <a:latin typeface="Ravie" panose="04040805050809020602" pitchFamily="82" charset="0"/>
              </a:rPr>
              <a:t>”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5152343" y="4983559"/>
            <a:ext cx="10583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dirty="0" smtClean="0">
                <a:latin typeface="Ravie" panose="04040805050809020602" pitchFamily="82" charset="0"/>
              </a:rPr>
              <a:t>b &gt; a</a:t>
            </a:r>
            <a:endParaRPr lang="en-AU" sz="2400" baseline="30000" dirty="0">
              <a:latin typeface="Ravie" panose="04040805050809020602" pitchFamily="82" charset="0"/>
            </a:endParaRPr>
          </a:p>
        </p:txBody>
      </p:sp>
      <p:grpSp>
        <p:nvGrpSpPr>
          <p:cNvPr id="10" name="9 Grupo"/>
          <p:cNvGrpSpPr/>
          <p:nvPr/>
        </p:nvGrpSpPr>
        <p:grpSpPr>
          <a:xfrm>
            <a:off x="827584" y="2061168"/>
            <a:ext cx="2880000" cy="2880000"/>
            <a:chOff x="1691680" y="404664"/>
            <a:chExt cx="5904656" cy="5832648"/>
          </a:xfrm>
        </p:grpSpPr>
        <p:cxnSp>
          <p:nvCxnSpPr>
            <p:cNvPr id="11" name="10 Conector recto de flecha"/>
            <p:cNvCxnSpPr/>
            <p:nvPr/>
          </p:nvCxnSpPr>
          <p:spPr>
            <a:xfrm flipV="1">
              <a:off x="4499992" y="404664"/>
              <a:ext cx="0" cy="583264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 de flecha"/>
            <p:cNvCxnSpPr/>
            <p:nvPr/>
          </p:nvCxnSpPr>
          <p:spPr>
            <a:xfrm>
              <a:off x="1691680" y="3453618"/>
              <a:ext cx="5904656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>
              <a:off x="486003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Conector recto"/>
            <p:cNvCxnSpPr/>
            <p:nvPr/>
          </p:nvCxnSpPr>
          <p:spPr>
            <a:xfrm>
              <a:off x="5220072" y="3345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14 Conector recto"/>
            <p:cNvCxnSpPr/>
            <p:nvPr/>
          </p:nvCxnSpPr>
          <p:spPr>
            <a:xfrm>
              <a:off x="558011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>
              <a:off x="5940152" y="3357016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>
              <a:off x="630019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Conector recto"/>
            <p:cNvCxnSpPr/>
            <p:nvPr/>
          </p:nvCxnSpPr>
          <p:spPr>
            <a:xfrm>
              <a:off x="666023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18 Conector recto"/>
            <p:cNvCxnSpPr/>
            <p:nvPr/>
          </p:nvCxnSpPr>
          <p:spPr>
            <a:xfrm>
              <a:off x="702027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>
              <a:off x="413995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>
              <a:off x="377991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21 Conector recto"/>
            <p:cNvCxnSpPr/>
            <p:nvPr/>
          </p:nvCxnSpPr>
          <p:spPr>
            <a:xfrm>
              <a:off x="341987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22 Conector recto"/>
            <p:cNvCxnSpPr/>
            <p:nvPr/>
          </p:nvCxnSpPr>
          <p:spPr>
            <a:xfrm>
              <a:off x="3059832" y="332098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23 Conector recto"/>
            <p:cNvCxnSpPr/>
            <p:nvPr/>
          </p:nvCxnSpPr>
          <p:spPr>
            <a:xfrm>
              <a:off x="269979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24 Conector recto"/>
            <p:cNvCxnSpPr/>
            <p:nvPr/>
          </p:nvCxnSpPr>
          <p:spPr>
            <a:xfrm>
              <a:off x="233975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Conector recto"/>
            <p:cNvCxnSpPr/>
            <p:nvPr/>
          </p:nvCxnSpPr>
          <p:spPr>
            <a:xfrm>
              <a:off x="197971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Conector recto"/>
            <p:cNvCxnSpPr/>
            <p:nvPr/>
          </p:nvCxnSpPr>
          <p:spPr>
            <a:xfrm>
              <a:off x="4397003" y="30689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Conector recto"/>
            <p:cNvCxnSpPr/>
            <p:nvPr/>
          </p:nvCxnSpPr>
          <p:spPr>
            <a:xfrm>
              <a:off x="4392989" y="27089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28 Conector recto"/>
            <p:cNvCxnSpPr/>
            <p:nvPr/>
          </p:nvCxnSpPr>
          <p:spPr>
            <a:xfrm>
              <a:off x="4389972" y="23488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29 Conector recto"/>
            <p:cNvCxnSpPr/>
            <p:nvPr/>
          </p:nvCxnSpPr>
          <p:spPr>
            <a:xfrm>
              <a:off x="4389972" y="1994135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30 Conector recto"/>
            <p:cNvCxnSpPr/>
            <p:nvPr/>
          </p:nvCxnSpPr>
          <p:spPr>
            <a:xfrm>
              <a:off x="4401023" y="162880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31 Conector recto"/>
            <p:cNvCxnSpPr/>
            <p:nvPr/>
          </p:nvCxnSpPr>
          <p:spPr>
            <a:xfrm>
              <a:off x="4401023" y="12687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32 Conector recto"/>
            <p:cNvCxnSpPr/>
            <p:nvPr/>
          </p:nvCxnSpPr>
          <p:spPr>
            <a:xfrm>
              <a:off x="4398006" y="9087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Conector recto"/>
            <p:cNvCxnSpPr/>
            <p:nvPr/>
          </p:nvCxnSpPr>
          <p:spPr>
            <a:xfrm>
              <a:off x="4393986" y="378904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34 Conector recto"/>
            <p:cNvCxnSpPr/>
            <p:nvPr/>
          </p:nvCxnSpPr>
          <p:spPr>
            <a:xfrm>
              <a:off x="4406034" y="41490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35 Conector recto"/>
            <p:cNvCxnSpPr/>
            <p:nvPr/>
          </p:nvCxnSpPr>
          <p:spPr>
            <a:xfrm>
              <a:off x="4404014" y="45091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36 Conector recto"/>
            <p:cNvCxnSpPr/>
            <p:nvPr/>
          </p:nvCxnSpPr>
          <p:spPr>
            <a:xfrm>
              <a:off x="4401994" y="48691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37 Conector recto"/>
            <p:cNvCxnSpPr/>
            <p:nvPr/>
          </p:nvCxnSpPr>
          <p:spPr>
            <a:xfrm>
              <a:off x="4399974" y="522920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38 Conector recto"/>
            <p:cNvCxnSpPr/>
            <p:nvPr/>
          </p:nvCxnSpPr>
          <p:spPr>
            <a:xfrm>
              <a:off x="4412022" y="558924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39 Conector recto"/>
            <p:cNvCxnSpPr/>
            <p:nvPr/>
          </p:nvCxnSpPr>
          <p:spPr>
            <a:xfrm>
              <a:off x="4397954" y="59492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1" name="40 Rectángulo"/>
          <p:cNvSpPr/>
          <p:nvPr/>
        </p:nvSpPr>
        <p:spPr>
          <a:xfrm>
            <a:off x="2398142" y="2701669"/>
            <a:ext cx="914400" cy="1440000"/>
          </a:xfrm>
          <a:prstGeom prst="rect">
            <a:avLst/>
          </a:prstGeom>
          <a:noFill/>
          <a:ln w="6350"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cxnSp>
        <p:nvCxnSpPr>
          <p:cNvPr id="42" name="41 Conector recto"/>
          <p:cNvCxnSpPr/>
          <p:nvPr/>
        </p:nvCxnSpPr>
        <p:spPr>
          <a:xfrm>
            <a:off x="1967523" y="2060528"/>
            <a:ext cx="1931708" cy="303297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"/>
          <p:cNvCxnSpPr/>
          <p:nvPr/>
        </p:nvCxnSpPr>
        <p:spPr>
          <a:xfrm flipH="1">
            <a:off x="1791914" y="2060528"/>
            <a:ext cx="1931707" cy="303297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Arco"/>
          <p:cNvSpPr/>
          <p:nvPr/>
        </p:nvSpPr>
        <p:spPr>
          <a:xfrm rot="16200000">
            <a:off x="1469240" y="4648141"/>
            <a:ext cx="2757553" cy="1744612"/>
          </a:xfrm>
          <a:prstGeom prst="arc">
            <a:avLst>
              <a:gd name="adj1" fmla="val 16075132"/>
              <a:gd name="adj2" fmla="val 5702548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5" name="44 Arco"/>
          <p:cNvSpPr/>
          <p:nvPr/>
        </p:nvSpPr>
        <p:spPr>
          <a:xfrm rot="16200000" flipH="1">
            <a:off x="1470688" y="450586"/>
            <a:ext cx="2757553" cy="1744612"/>
          </a:xfrm>
          <a:prstGeom prst="arc">
            <a:avLst>
              <a:gd name="adj1" fmla="val 16075132"/>
              <a:gd name="adj2" fmla="val 5702548"/>
            </a:avLst>
          </a:prstGeom>
          <a:ln w="3810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46" name="45 CuadroTexto"/>
          <p:cNvSpPr txBox="1"/>
          <p:nvPr/>
        </p:nvSpPr>
        <p:spPr>
          <a:xfrm>
            <a:off x="2612862" y="3382551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latin typeface="Ravie" panose="04040805050809020602" pitchFamily="82" charset="0"/>
            </a:endParaRPr>
          </a:p>
        </p:txBody>
      </p:sp>
      <p:sp>
        <p:nvSpPr>
          <p:cNvPr id="47" name="46 CuadroTexto"/>
          <p:cNvSpPr txBox="1"/>
          <p:nvPr/>
        </p:nvSpPr>
        <p:spPr>
          <a:xfrm>
            <a:off x="2843880" y="2689175"/>
            <a:ext cx="5039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(0, b)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48" name="47 CuadroTexto"/>
          <p:cNvSpPr txBox="1"/>
          <p:nvPr/>
        </p:nvSpPr>
        <p:spPr>
          <a:xfrm>
            <a:off x="2618739" y="1962298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latin typeface="Ravie" panose="04040805050809020602" pitchFamily="82" charset="0"/>
            </a:endParaRPr>
          </a:p>
        </p:txBody>
      </p:sp>
      <p:sp>
        <p:nvSpPr>
          <p:cNvPr id="49" name="48 CuadroTexto"/>
          <p:cNvSpPr txBox="1"/>
          <p:nvPr/>
        </p:nvSpPr>
        <p:spPr>
          <a:xfrm>
            <a:off x="2826120" y="3861048"/>
            <a:ext cx="59375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(0, –b)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50" name="49 CuadroTexto"/>
          <p:cNvSpPr txBox="1"/>
          <p:nvPr/>
        </p:nvSpPr>
        <p:spPr>
          <a:xfrm>
            <a:off x="2611877" y="3915946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solidFill>
                  <a:srgbClr val="00FFFF"/>
                </a:solidFill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solidFill>
                <a:srgbClr val="00FFFF"/>
              </a:solidFill>
              <a:latin typeface="Ravie" panose="04040805050809020602" pitchFamily="82" charset="0"/>
            </a:endParaRPr>
          </a:p>
        </p:txBody>
      </p:sp>
      <p:sp>
        <p:nvSpPr>
          <p:cNvPr id="51" name="50 CuadroTexto"/>
          <p:cNvSpPr txBox="1"/>
          <p:nvPr/>
        </p:nvSpPr>
        <p:spPr>
          <a:xfrm>
            <a:off x="2618739" y="1427057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solidFill>
                  <a:srgbClr val="00FFFF"/>
                </a:solidFill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solidFill>
                <a:srgbClr val="00FFFF"/>
              </a:solidFill>
              <a:latin typeface="Ravie" panose="04040805050809020602" pitchFamily="82" charset="0"/>
            </a:endParaRPr>
          </a:p>
        </p:txBody>
      </p:sp>
      <p:sp>
        <p:nvSpPr>
          <p:cNvPr id="52" name="51 CuadroTexto"/>
          <p:cNvSpPr txBox="1"/>
          <p:nvPr/>
        </p:nvSpPr>
        <p:spPr>
          <a:xfrm>
            <a:off x="2847086" y="2011832"/>
            <a:ext cx="5007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(0, c)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53" name="52 CuadroTexto"/>
          <p:cNvSpPr txBox="1"/>
          <p:nvPr/>
        </p:nvSpPr>
        <p:spPr>
          <a:xfrm>
            <a:off x="2829326" y="4500721"/>
            <a:ext cx="5905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(0, –c)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54" name="53 CuadroTexto"/>
          <p:cNvSpPr txBox="1"/>
          <p:nvPr/>
        </p:nvSpPr>
        <p:spPr>
          <a:xfrm>
            <a:off x="2843808" y="3284984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(h, k)</a:t>
            </a:r>
            <a:endParaRPr lang="en-AU" sz="1400" dirty="0">
              <a:latin typeface="Tekton Pro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1412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/>
      <p:bldP spid="7" grpId="0"/>
      <p:bldP spid="8" grpId="0"/>
      <p:bldP spid="9" grpId="0"/>
      <p:bldP spid="41" grpId="0" animBg="1"/>
      <p:bldP spid="44" grpId="0" animBg="1"/>
      <p:bldP spid="45" grpId="0" animBg="1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000" dirty="0">
              <a:ln>
                <a:solidFill>
                  <a:schemeClr val="accent6"/>
                </a:solidFill>
              </a:ln>
              <a:solidFill>
                <a:srgbClr val="FFFF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-776" y="2551837"/>
            <a:ext cx="91447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ES" sz="5400" cap="none" spc="0" dirty="0" smtClean="0">
                <a:ln>
                  <a:solidFill>
                    <a:srgbClr val="0000FF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Veamos </a:t>
            </a:r>
            <a:r>
              <a:rPr lang="es-ES" sz="5400" cap="none" spc="0" dirty="0" smtClean="0">
                <a:ln>
                  <a:solidFill>
                    <a:srgbClr val="0000FF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ahora la parábola…</a:t>
            </a:r>
            <a:endParaRPr lang="es-ES" sz="5400" cap="none" spc="0" dirty="0">
              <a:ln>
                <a:solidFill>
                  <a:srgbClr val="0000FF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54628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2882"/>
            <a:ext cx="91440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PARÁBOLA</a:t>
            </a:r>
            <a:endParaRPr lang="es-CO" sz="4000" dirty="0">
              <a:ln>
                <a:solidFill>
                  <a:srgbClr val="C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764704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sz="3200" dirty="0" smtClean="0">
                <a:latin typeface="Ravie" panose="04040805050809020602" pitchFamily="82" charset="0"/>
              </a:rPr>
              <a:t>La </a:t>
            </a:r>
            <a:r>
              <a:rPr lang="es-ES" sz="3200" dirty="0" smtClean="0">
                <a:latin typeface="Ravie" panose="04040805050809020602" pitchFamily="82" charset="0"/>
              </a:rPr>
              <a:t>parábola</a:t>
            </a:r>
            <a:r>
              <a:rPr lang="es-ES" sz="3200" dirty="0" smtClean="0">
                <a:latin typeface="Ravie" panose="04040805050809020602" pitchFamily="82" charset="0"/>
              </a:rPr>
              <a:t> </a:t>
            </a:r>
            <a:r>
              <a:rPr lang="es-ES" sz="3200" dirty="0" smtClean="0">
                <a:latin typeface="Ravie" panose="04040805050809020602" pitchFamily="82" charset="0"/>
              </a:rPr>
              <a:t>es el lugar geométrico de todos los puntos del plano </a:t>
            </a:r>
            <a:r>
              <a:rPr lang="es-ES" sz="3200" dirty="0" smtClean="0">
                <a:latin typeface="Ravie" panose="04040805050809020602" pitchFamily="82" charset="0"/>
              </a:rPr>
              <a:t>que equidistan </a:t>
            </a:r>
            <a:r>
              <a:rPr lang="es-ES" sz="3200" dirty="0">
                <a:latin typeface="Ravie" panose="04040805050809020602" pitchFamily="82" charset="0"/>
              </a:rPr>
              <a:t>respecto a un punto </a:t>
            </a:r>
            <a:r>
              <a:rPr lang="es-ES" sz="3200" dirty="0" smtClean="0">
                <a:latin typeface="Ravie" panose="04040805050809020602" pitchFamily="82" charset="0"/>
              </a:rPr>
              <a:t>fijo (foco) </a:t>
            </a:r>
            <a:r>
              <a:rPr lang="es-ES" sz="3200" dirty="0">
                <a:latin typeface="Ravie" panose="04040805050809020602" pitchFamily="82" charset="0"/>
              </a:rPr>
              <a:t>y una </a:t>
            </a:r>
            <a:r>
              <a:rPr lang="es-ES" sz="3200" dirty="0" smtClean="0">
                <a:latin typeface="Ravie" panose="04040805050809020602" pitchFamily="82" charset="0"/>
              </a:rPr>
              <a:t>recta (directriz)</a:t>
            </a:r>
            <a:endParaRPr lang="es-CO" sz="3200" dirty="0">
              <a:latin typeface="Ravie" panose="04040805050809020602" pitchFamily="82" charset="0"/>
            </a:endParaRPr>
          </a:p>
        </p:txBody>
      </p:sp>
      <p:grpSp>
        <p:nvGrpSpPr>
          <p:cNvPr id="8" name="7 Grupo"/>
          <p:cNvGrpSpPr/>
          <p:nvPr/>
        </p:nvGrpSpPr>
        <p:grpSpPr>
          <a:xfrm>
            <a:off x="3132000" y="3429320"/>
            <a:ext cx="2880000" cy="2880000"/>
            <a:chOff x="1691680" y="404664"/>
            <a:chExt cx="5904656" cy="5832648"/>
          </a:xfrm>
        </p:grpSpPr>
        <p:cxnSp>
          <p:nvCxnSpPr>
            <p:cNvPr id="9" name="8 Conector recto de flecha"/>
            <p:cNvCxnSpPr/>
            <p:nvPr/>
          </p:nvCxnSpPr>
          <p:spPr>
            <a:xfrm flipV="1">
              <a:off x="4499992" y="404664"/>
              <a:ext cx="0" cy="583264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9 Conector recto de flecha"/>
            <p:cNvCxnSpPr/>
            <p:nvPr/>
          </p:nvCxnSpPr>
          <p:spPr>
            <a:xfrm>
              <a:off x="1691680" y="3453618"/>
              <a:ext cx="5904656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486003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>
              <a:off x="5220072" y="3345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>
              <a:off x="558011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Conector recto"/>
            <p:cNvCxnSpPr/>
            <p:nvPr/>
          </p:nvCxnSpPr>
          <p:spPr>
            <a:xfrm>
              <a:off x="5940152" y="3357016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14 Conector recto"/>
            <p:cNvCxnSpPr/>
            <p:nvPr/>
          </p:nvCxnSpPr>
          <p:spPr>
            <a:xfrm>
              <a:off x="630019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>
              <a:off x="666023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>
              <a:off x="702027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Conector recto"/>
            <p:cNvCxnSpPr/>
            <p:nvPr/>
          </p:nvCxnSpPr>
          <p:spPr>
            <a:xfrm>
              <a:off x="413995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18 Conector recto"/>
            <p:cNvCxnSpPr/>
            <p:nvPr/>
          </p:nvCxnSpPr>
          <p:spPr>
            <a:xfrm>
              <a:off x="377991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>
              <a:off x="341987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>
              <a:off x="3059832" y="332098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21 Conector recto"/>
            <p:cNvCxnSpPr/>
            <p:nvPr/>
          </p:nvCxnSpPr>
          <p:spPr>
            <a:xfrm>
              <a:off x="269979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22 Conector recto"/>
            <p:cNvCxnSpPr/>
            <p:nvPr/>
          </p:nvCxnSpPr>
          <p:spPr>
            <a:xfrm>
              <a:off x="233975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23 Conector recto"/>
            <p:cNvCxnSpPr/>
            <p:nvPr/>
          </p:nvCxnSpPr>
          <p:spPr>
            <a:xfrm>
              <a:off x="197971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24 Conector recto"/>
            <p:cNvCxnSpPr/>
            <p:nvPr/>
          </p:nvCxnSpPr>
          <p:spPr>
            <a:xfrm>
              <a:off x="4397003" y="30689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Conector recto"/>
            <p:cNvCxnSpPr/>
            <p:nvPr/>
          </p:nvCxnSpPr>
          <p:spPr>
            <a:xfrm>
              <a:off x="4392989" y="27089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Conector recto"/>
            <p:cNvCxnSpPr/>
            <p:nvPr/>
          </p:nvCxnSpPr>
          <p:spPr>
            <a:xfrm>
              <a:off x="4389972" y="23488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Conector recto"/>
            <p:cNvCxnSpPr/>
            <p:nvPr/>
          </p:nvCxnSpPr>
          <p:spPr>
            <a:xfrm>
              <a:off x="4389972" y="1994135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28 Conector recto"/>
            <p:cNvCxnSpPr/>
            <p:nvPr/>
          </p:nvCxnSpPr>
          <p:spPr>
            <a:xfrm>
              <a:off x="4401023" y="162880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29 Conector recto"/>
            <p:cNvCxnSpPr/>
            <p:nvPr/>
          </p:nvCxnSpPr>
          <p:spPr>
            <a:xfrm>
              <a:off x="4401023" y="12687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30 Conector recto"/>
            <p:cNvCxnSpPr/>
            <p:nvPr/>
          </p:nvCxnSpPr>
          <p:spPr>
            <a:xfrm>
              <a:off x="4398006" y="9087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31 Conector recto"/>
            <p:cNvCxnSpPr/>
            <p:nvPr/>
          </p:nvCxnSpPr>
          <p:spPr>
            <a:xfrm>
              <a:off x="4393986" y="378904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32 Conector recto"/>
            <p:cNvCxnSpPr/>
            <p:nvPr/>
          </p:nvCxnSpPr>
          <p:spPr>
            <a:xfrm>
              <a:off x="4406034" y="41490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Conector recto"/>
            <p:cNvCxnSpPr/>
            <p:nvPr/>
          </p:nvCxnSpPr>
          <p:spPr>
            <a:xfrm>
              <a:off x="4404014" y="45091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34 Conector recto"/>
            <p:cNvCxnSpPr/>
            <p:nvPr/>
          </p:nvCxnSpPr>
          <p:spPr>
            <a:xfrm>
              <a:off x="4401994" y="48691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35 Conector recto"/>
            <p:cNvCxnSpPr/>
            <p:nvPr/>
          </p:nvCxnSpPr>
          <p:spPr>
            <a:xfrm>
              <a:off x="4399974" y="522920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36 Conector recto"/>
            <p:cNvCxnSpPr/>
            <p:nvPr/>
          </p:nvCxnSpPr>
          <p:spPr>
            <a:xfrm>
              <a:off x="4412022" y="558924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37 Conector recto"/>
            <p:cNvCxnSpPr/>
            <p:nvPr/>
          </p:nvCxnSpPr>
          <p:spPr>
            <a:xfrm>
              <a:off x="4397954" y="59492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1" name="50 Forma libre"/>
          <p:cNvSpPr/>
          <p:nvPr/>
        </p:nvSpPr>
        <p:spPr>
          <a:xfrm>
            <a:off x="3828001" y="3559313"/>
            <a:ext cx="1392071" cy="1381124"/>
          </a:xfrm>
          <a:custGeom>
            <a:avLst/>
            <a:gdLst>
              <a:gd name="connsiteX0" fmla="*/ 0 w 1392071"/>
              <a:gd name="connsiteY0" fmla="*/ 0 h 1091824"/>
              <a:gd name="connsiteX1" fmla="*/ 682388 w 1392071"/>
              <a:gd name="connsiteY1" fmla="*/ 1091821 h 1091824"/>
              <a:gd name="connsiteX2" fmla="*/ 1392071 w 1392071"/>
              <a:gd name="connsiteY2" fmla="*/ 13648 h 1091824"/>
              <a:gd name="connsiteX3" fmla="*/ 1392071 w 1392071"/>
              <a:gd name="connsiteY3" fmla="*/ 13648 h 1091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92071" h="1091824">
                <a:moveTo>
                  <a:pt x="0" y="0"/>
                </a:moveTo>
                <a:cubicBezTo>
                  <a:pt x="225188" y="544773"/>
                  <a:pt x="450376" y="1089546"/>
                  <a:pt x="682388" y="1091821"/>
                </a:cubicBezTo>
                <a:cubicBezTo>
                  <a:pt x="914400" y="1094096"/>
                  <a:pt x="1392071" y="13648"/>
                  <a:pt x="1392071" y="13648"/>
                </a:cubicBezTo>
                <a:lnTo>
                  <a:pt x="1392071" y="13648"/>
                </a:ln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52" name="51 CuadroTexto"/>
          <p:cNvSpPr txBox="1"/>
          <p:nvPr/>
        </p:nvSpPr>
        <p:spPr>
          <a:xfrm>
            <a:off x="4283968" y="3463840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solidFill>
                  <a:srgbClr val="00FFFF"/>
                </a:solidFill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solidFill>
                <a:srgbClr val="00FFFF"/>
              </a:solidFill>
              <a:latin typeface="Ravie" panose="04040805050809020602" pitchFamily="82" charset="0"/>
            </a:endParaRPr>
          </a:p>
        </p:txBody>
      </p:sp>
      <p:sp>
        <p:nvSpPr>
          <p:cNvPr id="53" name="52 CuadroTexto"/>
          <p:cNvSpPr txBox="1"/>
          <p:nvPr/>
        </p:nvSpPr>
        <p:spPr>
          <a:xfrm>
            <a:off x="4264168" y="4896058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solidFill>
                  <a:srgbClr val="00FFFF"/>
                </a:solidFill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solidFill>
                <a:srgbClr val="00FFFF"/>
              </a:solidFill>
              <a:latin typeface="Ravie" panose="04040805050809020602" pitchFamily="82" charset="0"/>
            </a:endParaRPr>
          </a:p>
        </p:txBody>
      </p:sp>
      <p:cxnSp>
        <p:nvCxnSpPr>
          <p:cNvPr id="55" name="54 Conector recto"/>
          <p:cNvCxnSpPr/>
          <p:nvPr/>
        </p:nvCxnSpPr>
        <p:spPr>
          <a:xfrm flipV="1">
            <a:off x="3132000" y="5633764"/>
            <a:ext cx="2880000" cy="958"/>
          </a:xfrm>
          <a:prstGeom prst="line">
            <a:avLst/>
          </a:prstGeom>
          <a:ln w="28575">
            <a:solidFill>
              <a:srgbClr val="C00000"/>
            </a:solidFill>
            <a:prstDash val="dash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56 CuadroTexto"/>
          <p:cNvSpPr txBox="1"/>
          <p:nvPr/>
        </p:nvSpPr>
        <p:spPr>
          <a:xfrm>
            <a:off x="5233044" y="4065209"/>
            <a:ext cx="5301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Foco</a:t>
            </a:r>
            <a:endParaRPr lang="es-CO" dirty="0">
              <a:latin typeface="Tekton Pro Cond" pitchFamily="34" charset="0"/>
            </a:endParaRPr>
          </a:p>
        </p:txBody>
      </p:sp>
      <p:cxnSp>
        <p:nvCxnSpPr>
          <p:cNvPr id="59" name="58 Conector recto de flecha"/>
          <p:cNvCxnSpPr>
            <a:endCxn id="57" idx="1"/>
          </p:cNvCxnSpPr>
          <p:nvPr/>
        </p:nvCxnSpPr>
        <p:spPr>
          <a:xfrm>
            <a:off x="4504200" y="4214157"/>
            <a:ext cx="728844" cy="35718"/>
          </a:xfrm>
          <a:prstGeom prst="straightConnector1">
            <a:avLst/>
          </a:prstGeom>
          <a:ln w="28575"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60 CuadroTexto"/>
          <p:cNvSpPr txBox="1"/>
          <p:nvPr/>
        </p:nvSpPr>
        <p:spPr>
          <a:xfrm>
            <a:off x="6012000" y="5442210"/>
            <a:ext cx="859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Tekton Pro Cond" pitchFamily="34" charset="0"/>
              </a:rPr>
              <a:t>Directriz</a:t>
            </a:r>
            <a:endParaRPr lang="es-CO" dirty="0">
              <a:latin typeface="Tekton Pro Con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7345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1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9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1" grpId="0" animBg="1"/>
      <p:bldP spid="52" grpId="0"/>
      <p:bldP spid="53" grpId="0"/>
      <p:bldP spid="57" grpId="0"/>
      <p:bldP spid="61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2882"/>
            <a:ext cx="91440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PARÁBOLA</a:t>
            </a:r>
            <a:endParaRPr lang="es-CO" sz="4000" dirty="0">
              <a:ln>
                <a:solidFill>
                  <a:srgbClr val="C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CuadroTexto"/>
          <p:cNvSpPr txBox="1"/>
          <p:nvPr/>
        </p:nvSpPr>
        <p:spPr>
          <a:xfrm>
            <a:off x="1" y="766445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La ecuación de una </a:t>
            </a:r>
            <a:r>
              <a:rPr lang="es-CO" dirty="0" smtClean="0">
                <a:latin typeface="Ravie" panose="04040805050809020602" pitchFamily="82" charset="0"/>
              </a:rPr>
              <a:t>parábola </a:t>
            </a:r>
            <a:r>
              <a:rPr lang="es-CO" dirty="0" smtClean="0">
                <a:latin typeface="Ravie" panose="04040805050809020602" pitchFamily="82" charset="0"/>
              </a:rPr>
              <a:t>con </a:t>
            </a:r>
            <a:r>
              <a:rPr lang="es-CO" dirty="0" smtClean="0">
                <a:latin typeface="Ravie" panose="04040805050809020602" pitchFamily="82" charset="0"/>
              </a:rPr>
              <a:t>vértice </a:t>
            </a:r>
            <a:r>
              <a:rPr lang="es-CO" dirty="0" smtClean="0">
                <a:latin typeface="Ravie" panose="04040805050809020602" pitchFamily="82" charset="0"/>
              </a:rPr>
              <a:t>en </a:t>
            </a:r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(0, </a:t>
            </a:r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0) </a:t>
            </a:r>
            <a:r>
              <a:rPr lang="es-CO" dirty="0" smtClean="0">
                <a:latin typeface="Ravie" panose="04040805050809020602" pitchFamily="82" charset="0"/>
              </a:rPr>
              <a:t>es</a:t>
            </a:r>
            <a:r>
              <a:rPr lang="es-CO" dirty="0" smtClean="0">
                <a:latin typeface="Ravie" panose="04040805050809020602" pitchFamily="82" charset="0"/>
              </a:rPr>
              <a:t>:</a:t>
            </a:r>
            <a:endParaRPr lang="es-CO" dirty="0">
              <a:latin typeface="Ravie" panose="04040805050809020602" pitchFamily="82" charset="0"/>
            </a:endParaRPr>
          </a:p>
        </p:txBody>
      </p:sp>
      <p:grpSp>
        <p:nvGrpSpPr>
          <p:cNvPr id="5" name="4 Grupo"/>
          <p:cNvGrpSpPr/>
          <p:nvPr/>
        </p:nvGrpSpPr>
        <p:grpSpPr>
          <a:xfrm>
            <a:off x="251520" y="1556792"/>
            <a:ext cx="2880000" cy="2880000"/>
            <a:chOff x="1691680" y="404664"/>
            <a:chExt cx="5904656" cy="5832648"/>
          </a:xfrm>
        </p:grpSpPr>
        <p:cxnSp>
          <p:nvCxnSpPr>
            <p:cNvPr id="6" name="5 Conector recto de flecha"/>
            <p:cNvCxnSpPr/>
            <p:nvPr/>
          </p:nvCxnSpPr>
          <p:spPr>
            <a:xfrm flipV="1">
              <a:off x="4499992" y="404664"/>
              <a:ext cx="0" cy="583264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6 Conector recto de flecha"/>
            <p:cNvCxnSpPr/>
            <p:nvPr/>
          </p:nvCxnSpPr>
          <p:spPr>
            <a:xfrm>
              <a:off x="1691680" y="3453618"/>
              <a:ext cx="5904656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86003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5220072" y="3345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9 Conector recto"/>
            <p:cNvCxnSpPr/>
            <p:nvPr/>
          </p:nvCxnSpPr>
          <p:spPr>
            <a:xfrm>
              <a:off x="558011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5940152" y="3357016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>
              <a:off x="630019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>
              <a:off x="666023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Conector recto"/>
            <p:cNvCxnSpPr/>
            <p:nvPr/>
          </p:nvCxnSpPr>
          <p:spPr>
            <a:xfrm>
              <a:off x="702027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14 Conector recto"/>
            <p:cNvCxnSpPr/>
            <p:nvPr/>
          </p:nvCxnSpPr>
          <p:spPr>
            <a:xfrm>
              <a:off x="413995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>
              <a:off x="377991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>
              <a:off x="341987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Conector recto"/>
            <p:cNvCxnSpPr/>
            <p:nvPr/>
          </p:nvCxnSpPr>
          <p:spPr>
            <a:xfrm>
              <a:off x="3059832" y="332098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18 Conector recto"/>
            <p:cNvCxnSpPr/>
            <p:nvPr/>
          </p:nvCxnSpPr>
          <p:spPr>
            <a:xfrm>
              <a:off x="269979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>
              <a:off x="233975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>
              <a:off x="197971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21 Conector recto"/>
            <p:cNvCxnSpPr/>
            <p:nvPr/>
          </p:nvCxnSpPr>
          <p:spPr>
            <a:xfrm>
              <a:off x="4397003" y="30689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22 Conector recto"/>
            <p:cNvCxnSpPr/>
            <p:nvPr/>
          </p:nvCxnSpPr>
          <p:spPr>
            <a:xfrm>
              <a:off x="4392989" y="27089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23 Conector recto"/>
            <p:cNvCxnSpPr/>
            <p:nvPr/>
          </p:nvCxnSpPr>
          <p:spPr>
            <a:xfrm>
              <a:off x="4389972" y="23488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24 Conector recto"/>
            <p:cNvCxnSpPr/>
            <p:nvPr/>
          </p:nvCxnSpPr>
          <p:spPr>
            <a:xfrm>
              <a:off x="4389972" y="1994135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Conector recto"/>
            <p:cNvCxnSpPr/>
            <p:nvPr/>
          </p:nvCxnSpPr>
          <p:spPr>
            <a:xfrm>
              <a:off x="4401023" y="162880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Conector recto"/>
            <p:cNvCxnSpPr/>
            <p:nvPr/>
          </p:nvCxnSpPr>
          <p:spPr>
            <a:xfrm>
              <a:off x="4401023" y="12687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Conector recto"/>
            <p:cNvCxnSpPr/>
            <p:nvPr/>
          </p:nvCxnSpPr>
          <p:spPr>
            <a:xfrm>
              <a:off x="4398006" y="9087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28 Conector recto"/>
            <p:cNvCxnSpPr/>
            <p:nvPr/>
          </p:nvCxnSpPr>
          <p:spPr>
            <a:xfrm>
              <a:off x="4393986" y="378904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29 Conector recto"/>
            <p:cNvCxnSpPr/>
            <p:nvPr/>
          </p:nvCxnSpPr>
          <p:spPr>
            <a:xfrm>
              <a:off x="4406034" y="41490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30 Conector recto"/>
            <p:cNvCxnSpPr/>
            <p:nvPr/>
          </p:nvCxnSpPr>
          <p:spPr>
            <a:xfrm>
              <a:off x="4404014" y="45091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31 Conector recto"/>
            <p:cNvCxnSpPr/>
            <p:nvPr/>
          </p:nvCxnSpPr>
          <p:spPr>
            <a:xfrm>
              <a:off x="4401994" y="48691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32 Conector recto"/>
            <p:cNvCxnSpPr/>
            <p:nvPr/>
          </p:nvCxnSpPr>
          <p:spPr>
            <a:xfrm>
              <a:off x="4399974" y="522920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Conector recto"/>
            <p:cNvCxnSpPr/>
            <p:nvPr/>
          </p:nvCxnSpPr>
          <p:spPr>
            <a:xfrm>
              <a:off x="4412022" y="558924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34 Conector recto"/>
            <p:cNvCxnSpPr/>
            <p:nvPr/>
          </p:nvCxnSpPr>
          <p:spPr>
            <a:xfrm>
              <a:off x="4397954" y="59492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35 Forma libre"/>
          <p:cNvSpPr/>
          <p:nvPr/>
        </p:nvSpPr>
        <p:spPr>
          <a:xfrm>
            <a:off x="947521" y="1686785"/>
            <a:ext cx="1392071" cy="1381124"/>
          </a:xfrm>
          <a:custGeom>
            <a:avLst/>
            <a:gdLst>
              <a:gd name="connsiteX0" fmla="*/ 0 w 1392071"/>
              <a:gd name="connsiteY0" fmla="*/ 0 h 1091824"/>
              <a:gd name="connsiteX1" fmla="*/ 682388 w 1392071"/>
              <a:gd name="connsiteY1" fmla="*/ 1091821 h 1091824"/>
              <a:gd name="connsiteX2" fmla="*/ 1392071 w 1392071"/>
              <a:gd name="connsiteY2" fmla="*/ 13648 h 1091824"/>
              <a:gd name="connsiteX3" fmla="*/ 1392071 w 1392071"/>
              <a:gd name="connsiteY3" fmla="*/ 13648 h 1091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92071" h="1091824">
                <a:moveTo>
                  <a:pt x="0" y="0"/>
                </a:moveTo>
                <a:cubicBezTo>
                  <a:pt x="225188" y="544773"/>
                  <a:pt x="450376" y="1089546"/>
                  <a:pt x="682388" y="1091821"/>
                </a:cubicBezTo>
                <a:cubicBezTo>
                  <a:pt x="914400" y="1094096"/>
                  <a:pt x="1392071" y="13648"/>
                  <a:pt x="1392071" y="13648"/>
                </a:cubicBezTo>
                <a:lnTo>
                  <a:pt x="1392071" y="13648"/>
                </a:ln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7" name="36 CuadroTexto"/>
          <p:cNvSpPr txBox="1"/>
          <p:nvPr/>
        </p:nvSpPr>
        <p:spPr>
          <a:xfrm>
            <a:off x="1403488" y="1591312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solidFill>
                  <a:srgbClr val="00FFFF"/>
                </a:solidFill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solidFill>
                <a:srgbClr val="00FFFF"/>
              </a:solidFill>
              <a:latin typeface="Ravie" panose="04040805050809020602" pitchFamily="82" charset="0"/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1383688" y="3023530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solidFill>
                  <a:srgbClr val="00FFFF"/>
                </a:solidFill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solidFill>
                <a:srgbClr val="00FFFF"/>
              </a:solidFill>
              <a:latin typeface="Ravie" panose="04040805050809020602" pitchFamily="82" charset="0"/>
            </a:endParaRPr>
          </a:p>
        </p:txBody>
      </p:sp>
      <p:cxnSp>
        <p:nvCxnSpPr>
          <p:cNvPr id="39" name="38 Conector recto"/>
          <p:cNvCxnSpPr/>
          <p:nvPr/>
        </p:nvCxnSpPr>
        <p:spPr>
          <a:xfrm flipV="1">
            <a:off x="251520" y="3761236"/>
            <a:ext cx="2880000" cy="958"/>
          </a:xfrm>
          <a:prstGeom prst="line">
            <a:avLst/>
          </a:prstGeom>
          <a:ln w="28575">
            <a:solidFill>
              <a:srgbClr val="C00000"/>
            </a:solidFill>
            <a:prstDash val="dash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40 CuadroTexto"/>
          <p:cNvSpPr txBox="1"/>
          <p:nvPr/>
        </p:nvSpPr>
        <p:spPr>
          <a:xfrm>
            <a:off x="1383688" y="2302841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latin typeface="Ravie" panose="04040805050809020602" pitchFamily="82" charset="0"/>
            </a:endParaRPr>
          </a:p>
        </p:txBody>
      </p:sp>
      <p:sp>
        <p:nvSpPr>
          <p:cNvPr id="42" name="41 CuadroTexto"/>
          <p:cNvSpPr txBox="1"/>
          <p:nvPr/>
        </p:nvSpPr>
        <p:spPr>
          <a:xfrm>
            <a:off x="1547504" y="3049215"/>
            <a:ext cx="5264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(0, 0)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43" name="42 CuadroTexto"/>
          <p:cNvSpPr txBox="1"/>
          <p:nvPr/>
        </p:nvSpPr>
        <p:spPr>
          <a:xfrm>
            <a:off x="1619512" y="2148952"/>
            <a:ext cx="5007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(0, c)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1605030" y="3717032"/>
            <a:ext cx="5905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(0, –c)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45" name="44 CuadroTexto"/>
          <p:cNvSpPr txBox="1"/>
          <p:nvPr/>
        </p:nvSpPr>
        <p:spPr>
          <a:xfrm>
            <a:off x="3833148" y="1753652"/>
            <a:ext cx="2053767" cy="523220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n-AU" sz="2800" dirty="0">
                <a:latin typeface="Ravie" panose="04040805050809020602" pitchFamily="82" charset="0"/>
              </a:rPr>
              <a:t>x</a:t>
            </a:r>
            <a:r>
              <a:rPr lang="en-AU" sz="2800" baseline="30000" dirty="0" smtClean="0">
                <a:latin typeface="Ravie" panose="04040805050809020602" pitchFamily="82" charset="0"/>
              </a:rPr>
              <a:t>2</a:t>
            </a:r>
            <a:r>
              <a:rPr lang="en-AU" sz="2800" dirty="0" smtClean="0">
                <a:latin typeface="Ravie" panose="04040805050809020602" pitchFamily="82" charset="0"/>
              </a:rPr>
              <a:t> = 4py</a:t>
            </a:r>
            <a:endParaRPr lang="en-AU" sz="2800" dirty="0">
              <a:latin typeface="Ravie" panose="04040805050809020602" pitchFamily="82" charset="0"/>
            </a:endParaRPr>
          </a:p>
        </p:txBody>
      </p:sp>
      <p:cxnSp>
        <p:nvCxnSpPr>
          <p:cNvPr id="47" name="46 Conector recto"/>
          <p:cNvCxnSpPr>
            <a:endCxn id="43" idx="1"/>
          </p:cNvCxnSpPr>
          <p:nvPr/>
        </p:nvCxnSpPr>
        <p:spPr>
          <a:xfrm flipV="1">
            <a:off x="1605030" y="2302841"/>
            <a:ext cx="14482" cy="766119"/>
          </a:xfrm>
          <a:prstGeom prst="line">
            <a:avLst/>
          </a:prstGeom>
          <a:ln w="381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CuadroTexto"/>
          <p:cNvSpPr txBox="1"/>
          <p:nvPr/>
        </p:nvSpPr>
        <p:spPr>
          <a:xfrm>
            <a:off x="1619672" y="2516792"/>
            <a:ext cx="277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 smtClean="0">
                <a:latin typeface="Tekton Pro Cond" pitchFamily="34" charset="0"/>
              </a:rPr>
              <a:t>p</a:t>
            </a:r>
            <a:endParaRPr lang="en-AU" dirty="0">
              <a:latin typeface="Tekton Pro Cond" pitchFamily="34" charset="0"/>
            </a:endParaRPr>
          </a:p>
        </p:txBody>
      </p:sp>
      <p:grpSp>
        <p:nvGrpSpPr>
          <p:cNvPr id="51" name="50 Grupo"/>
          <p:cNvGrpSpPr/>
          <p:nvPr/>
        </p:nvGrpSpPr>
        <p:grpSpPr>
          <a:xfrm>
            <a:off x="5940472" y="3140968"/>
            <a:ext cx="2880000" cy="2880000"/>
            <a:chOff x="1691680" y="404664"/>
            <a:chExt cx="5904656" cy="5832648"/>
          </a:xfrm>
        </p:grpSpPr>
        <p:cxnSp>
          <p:nvCxnSpPr>
            <p:cNvPr id="52" name="51 Conector recto de flecha"/>
            <p:cNvCxnSpPr/>
            <p:nvPr/>
          </p:nvCxnSpPr>
          <p:spPr>
            <a:xfrm flipV="1">
              <a:off x="4499992" y="404664"/>
              <a:ext cx="0" cy="583264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52 Conector recto de flecha"/>
            <p:cNvCxnSpPr/>
            <p:nvPr/>
          </p:nvCxnSpPr>
          <p:spPr>
            <a:xfrm>
              <a:off x="1691680" y="3453618"/>
              <a:ext cx="5904656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53 Conector recto"/>
            <p:cNvCxnSpPr/>
            <p:nvPr/>
          </p:nvCxnSpPr>
          <p:spPr>
            <a:xfrm>
              <a:off x="486003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54 Conector recto"/>
            <p:cNvCxnSpPr/>
            <p:nvPr/>
          </p:nvCxnSpPr>
          <p:spPr>
            <a:xfrm>
              <a:off x="5220072" y="3345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55 Conector recto"/>
            <p:cNvCxnSpPr/>
            <p:nvPr/>
          </p:nvCxnSpPr>
          <p:spPr>
            <a:xfrm>
              <a:off x="558011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56 Conector recto"/>
            <p:cNvCxnSpPr/>
            <p:nvPr/>
          </p:nvCxnSpPr>
          <p:spPr>
            <a:xfrm>
              <a:off x="5940152" y="3357016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57 Conector recto"/>
            <p:cNvCxnSpPr/>
            <p:nvPr/>
          </p:nvCxnSpPr>
          <p:spPr>
            <a:xfrm>
              <a:off x="630019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58 Conector recto"/>
            <p:cNvCxnSpPr/>
            <p:nvPr/>
          </p:nvCxnSpPr>
          <p:spPr>
            <a:xfrm>
              <a:off x="666023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59 Conector recto"/>
            <p:cNvCxnSpPr/>
            <p:nvPr/>
          </p:nvCxnSpPr>
          <p:spPr>
            <a:xfrm>
              <a:off x="702027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60 Conector recto"/>
            <p:cNvCxnSpPr/>
            <p:nvPr/>
          </p:nvCxnSpPr>
          <p:spPr>
            <a:xfrm>
              <a:off x="413995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61 Conector recto"/>
            <p:cNvCxnSpPr/>
            <p:nvPr/>
          </p:nvCxnSpPr>
          <p:spPr>
            <a:xfrm>
              <a:off x="377991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62 Conector recto"/>
            <p:cNvCxnSpPr/>
            <p:nvPr/>
          </p:nvCxnSpPr>
          <p:spPr>
            <a:xfrm>
              <a:off x="341987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63 Conector recto"/>
            <p:cNvCxnSpPr/>
            <p:nvPr/>
          </p:nvCxnSpPr>
          <p:spPr>
            <a:xfrm>
              <a:off x="3059832" y="332098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64 Conector recto"/>
            <p:cNvCxnSpPr/>
            <p:nvPr/>
          </p:nvCxnSpPr>
          <p:spPr>
            <a:xfrm>
              <a:off x="269979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65 Conector recto"/>
            <p:cNvCxnSpPr/>
            <p:nvPr/>
          </p:nvCxnSpPr>
          <p:spPr>
            <a:xfrm>
              <a:off x="233975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66 Conector recto"/>
            <p:cNvCxnSpPr/>
            <p:nvPr/>
          </p:nvCxnSpPr>
          <p:spPr>
            <a:xfrm>
              <a:off x="197971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67 Conector recto"/>
            <p:cNvCxnSpPr/>
            <p:nvPr/>
          </p:nvCxnSpPr>
          <p:spPr>
            <a:xfrm>
              <a:off x="4397003" y="30689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68 Conector recto"/>
            <p:cNvCxnSpPr/>
            <p:nvPr/>
          </p:nvCxnSpPr>
          <p:spPr>
            <a:xfrm>
              <a:off x="4392989" y="27089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69 Conector recto"/>
            <p:cNvCxnSpPr/>
            <p:nvPr/>
          </p:nvCxnSpPr>
          <p:spPr>
            <a:xfrm>
              <a:off x="4389972" y="23488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70 Conector recto"/>
            <p:cNvCxnSpPr/>
            <p:nvPr/>
          </p:nvCxnSpPr>
          <p:spPr>
            <a:xfrm>
              <a:off x="4389972" y="1994135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71 Conector recto"/>
            <p:cNvCxnSpPr/>
            <p:nvPr/>
          </p:nvCxnSpPr>
          <p:spPr>
            <a:xfrm>
              <a:off x="4401023" y="162880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72 Conector recto"/>
            <p:cNvCxnSpPr/>
            <p:nvPr/>
          </p:nvCxnSpPr>
          <p:spPr>
            <a:xfrm>
              <a:off x="4401023" y="12687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73 Conector recto"/>
            <p:cNvCxnSpPr/>
            <p:nvPr/>
          </p:nvCxnSpPr>
          <p:spPr>
            <a:xfrm>
              <a:off x="4398006" y="9087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74 Conector recto"/>
            <p:cNvCxnSpPr/>
            <p:nvPr/>
          </p:nvCxnSpPr>
          <p:spPr>
            <a:xfrm>
              <a:off x="4393986" y="378904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75 Conector recto"/>
            <p:cNvCxnSpPr/>
            <p:nvPr/>
          </p:nvCxnSpPr>
          <p:spPr>
            <a:xfrm>
              <a:off x="4406034" y="41490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76 Conector recto"/>
            <p:cNvCxnSpPr/>
            <p:nvPr/>
          </p:nvCxnSpPr>
          <p:spPr>
            <a:xfrm>
              <a:off x="4404014" y="45091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77 Conector recto"/>
            <p:cNvCxnSpPr/>
            <p:nvPr/>
          </p:nvCxnSpPr>
          <p:spPr>
            <a:xfrm>
              <a:off x="4401994" y="48691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78 Conector recto"/>
            <p:cNvCxnSpPr/>
            <p:nvPr/>
          </p:nvCxnSpPr>
          <p:spPr>
            <a:xfrm>
              <a:off x="4399974" y="522920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79 Conector recto"/>
            <p:cNvCxnSpPr/>
            <p:nvPr/>
          </p:nvCxnSpPr>
          <p:spPr>
            <a:xfrm>
              <a:off x="4412022" y="558924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80 Conector recto"/>
            <p:cNvCxnSpPr/>
            <p:nvPr/>
          </p:nvCxnSpPr>
          <p:spPr>
            <a:xfrm>
              <a:off x="4397954" y="59492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81 Forma libre"/>
          <p:cNvSpPr/>
          <p:nvPr/>
        </p:nvSpPr>
        <p:spPr>
          <a:xfrm flipV="1">
            <a:off x="6636473" y="4640164"/>
            <a:ext cx="1392071" cy="1381124"/>
          </a:xfrm>
          <a:custGeom>
            <a:avLst/>
            <a:gdLst>
              <a:gd name="connsiteX0" fmla="*/ 0 w 1392071"/>
              <a:gd name="connsiteY0" fmla="*/ 0 h 1091824"/>
              <a:gd name="connsiteX1" fmla="*/ 682388 w 1392071"/>
              <a:gd name="connsiteY1" fmla="*/ 1091821 h 1091824"/>
              <a:gd name="connsiteX2" fmla="*/ 1392071 w 1392071"/>
              <a:gd name="connsiteY2" fmla="*/ 13648 h 1091824"/>
              <a:gd name="connsiteX3" fmla="*/ 1392071 w 1392071"/>
              <a:gd name="connsiteY3" fmla="*/ 13648 h 1091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92071" h="1091824">
                <a:moveTo>
                  <a:pt x="0" y="0"/>
                </a:moveTo>
                <a:cubicBezTo>
                  <a:pt x="225188" y="544773"/>
                  <a:pt x="450376" y="1089546"/>
                  <a:pt x="682388" y="1091821"/>
                </a:cubicBezTo>
                <a:cubicBezTo>
                  <a:pt x="914400" y="1094096"/>
                  <a:pt x="1392071" y="13648"/>
                  <a:pt x="1392071" y="13648"/>
                </a:cubicBezTo>
                <a:lnTo>
                  <a:pt x="1392071" y="13648"/>
                </a:ln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83" name="82 CuadroTexto"/>
          <p:cNvSpPr txBox="1"/>
          <p:nvPr/>
        </p:nvSpPr>
        <p:spPr>
          <a:xfrm>
            <a:off x="7092440" y="3175488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solidFill>
                  <a:srgbClr val="00FFFF"/>
                </a:solidFill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solidFill>
                <a:srgbClr val="00FFFF"/>
              </a:solidFill>
              <a:latin typeface="Ravie" panose="04040805050809020602" pitchFamily="82" charset="0"/>
            </a:endParaRPr>
          </a:p>
        </p:txBody>
      </p:sp>
      <p:sp>
        <p:nvSpPr>
          <p:cNvPr id="84" name="83 CuadroTexto"/>
          <p:cNvSpPr txBox="1"/>
          <p:nvPr/>
        </p:nvSpPr>
        <p:spPr>
          <a:xfrm>
            <a:off x="7072640" y="4607706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solidFill>
                  <a:srgbClr val="00FFFF"/>
                </a:solidFill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solidFill>
                <a:srgbClr val="00FFFF"/>
              </a:solidFill>
              <a:latin typeface="Ravie" panose="04040805050809020602" pitchFamily="82" charset="0"/>
            </a:endParaRPr>
          </a:p>
        </p:txBody>
      </p:sp>
      <p:cxnSp>
        <p:nvCxnSpPr>
          <p:cNvPr id="85" name="84 Conector recto"/>
          <p:cNvCxnSpPr/>
          <p:nvPr/>
        </p:nvCxnSpPr>
        <p:spPr>
          <a:xfrm flipV="1">
            <a:off x="5940472" y="3932098"/>
            <a:ext cx="2880000" cy="958"/>
          </a:xfrm>
          <a:prstGeom prst="line">
            <a:avLst/>
          </a:prstGeom>
          <a:ln w="28575">
            <a:solidFill>
              <a:srgbClr val="C00000"/>
            </a:solidFill>
            <a:prstDash val="dash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85 CuadroTexto"/>
          <p:cNvSpPr txBox="1"/>
          <p:nvPr/>
        </p:nvSpPr>
        <p:spPr>
          <a:xfrm>
            <a:off x="7072640" y="3887017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latin typeface="Ravie" panose="04040805050809020602" pitchFamily="82" charset="0"/>
            </a:endParaRPr>
          </a:p>
        </p:txBody>
      </p:sp>
      <p:sp>
        <p:nvSpPr>
          <p:cNvPr id="87" name="86 CuadroTexto"/>
          <p:cNvSpPr txBox="1"/>
          <p:nvPr/>
        </p:nvSpPr>
        <p:spPr>
          <a:xfrm>
            <a:off x="7236456" y="4633391"/>
            <a:ext cx="5264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(0, 0)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88" name="87 CuadroTexto"/>
          <p:cNvSpPr txBox="1"/>
          <p:nvPr/>
        </p:nvSpPr>
        <p:spPr>
          <a:xfrm>
            <a:off x="7308464" y="3733128"/>
            <a:ext cx="50077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(0, c)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89" name="88 CuadroTexto"/>
          <p:cNvSpPr txBox="1"/>
          <p:nvPr/>
        </p:nvSpPr>
        <p:spPr>
          <a:xfrm>
            <a:off x="7293982" y="5301208"/>
            <a:ext cx="5905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(0, –c)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90" name="89 CuadroTexto"/>
          <p:cNvSpPr txBox="1"/>
          <p:nvPr/>
        </p:nvSpPr>
        <p:spPr>
          <a:xfrm>
            <a:off x="2627784" y="5354052"/>
            <a:ext cx="2239716" cy="523220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n-AU" sz="2800" dirty="0">
                <a:latin typeface="Ravie" panose="04040805050809020602" pitchFamily="82" charset="0"/>
              </a:rPr>
              <a:t>x</a:t>
            </a:r>
            <a:r>
              <a:rPr lang="en-AU" sz="2800" baseline="30000" dirty="0" smtClean="0">
                <a:latin typeface="Ravie" panose="04040805050809020602" pitchFamily="82" charset="0"/>
              </a:rPr>
              <a:t>2</a:t>
            </a:r>
            <a:r>
              <a:rPr lang="en-AU" sz="2800" dirty="0" smtClean="0">
                <a:latin typeface="Ravie" panose="04040805050809020602" pitchFamily="82" charset="0"/>
              </a:rPr>
              <a:t> = -4py</a:t>
            </a:r>
            <a:endParaRPr lang="en-AU" sz="28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2923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1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66" dur="2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1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6" dur="20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6" grpId="0" animBg="1"/>
      <p:bldP spid="37" grpId="0"/>
      <p:bldP spid="38" grpId="0"/>
      <p:bldP spid="41" grpId="0"/>
      <p:bldP spid="42" grpId="0"/>
      <p:bldP spid="43" grpId="0"/>
      <p:bldP spid="44" grpId="0"/>
      <p:bldP spid="45" grpId="0" animBg="1"/>
      <p:bldP spid="50" grpId="0"/>
      <p:bldP spid="82" grpId="0" animBg="1"/>
      <p:bldP spid="83" grpId="0"/>
      <p:bldP spid="84" grpId="0"/>
      <p:bldP spid="86" grpId="0"/>
      <p:bldP spid="87" grpId="0"/>
      <p:bldP spid="88" grpId="0"/>
      <p:bldP spid="89" grpId="0"/>
      <p:bldP spid="90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2882"/>
            <a:ext cx="91440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PARÁBOLA</a:t>
            </a:r>
            <a:endParaRPr lang="es-CO" sz="4000" dirty="0">
              <a:ln>
                <a:solidFill>
                  <a:srgbClr val="C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CuadroTexto"/>
          <p:cNvSpPr txBox="1"/>
          <p:nvPr/>
        </p:nvSpPr>
        <p:spPr>
          <a:xfrm>
            <a:off x="1" y="766445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La ecuación de una </a:t>
            </a:r>
            <a:r>
              <a:rPr lang="es-CO" dirty="0" smtClean="0">
                <a:latin typeface="Ravie" panose="04040805050809020602" pitchFamily="82" charset="0"/>
              </a:rPr>
              <a:t>parábola </a:t>
            </a:r>
            <a:r>
              <a:rPr lang="es-CO" dirty="0" smtClean="0">
                <a:latin typeface="Ravie" panose="04040805050809020602" pitchFamily="82" charset="0"/>
              </a:rPr>
              <a:t>con </a:t>
            </a:r>
            <a:r>
              <a:rPr lang="es-CO" dirty="0" smtClean="0">
                <a:latin typeface="Ravie" panose="04040805050809020602" pitchFamily="82" charset="0"/>
              </a:rPr>
              <a:t>vértice </a:t>
            </a:r>
            <a:r>
              <a:rPr lang="es-CO" dirty="0" smtClean="0">
                <a:latin typeface="Ravie" panose="04040805050809020602" pitchFamily="82" charset="0"/>
              </a:rPr>
              <a:t>en </a:t>
            </a:r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(0, </a:t>
            </a:r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0) </a:t>
            </a:r>
            <a:r>
              <a:rPr lang="es-CO" dirty="0" smtClean="0">
                <a:latin typeface="Ravie" panose="04040805050809020602" pitchFamily="82" charset="0"/>
              </a:rPr>
              <a:t>es</a:t>
            </a:r>
            <a:r>
              <a:rPr lang="es-CO" dirty="0" smtClean="0">
                <a:latin typeface="Ravie" panose="04040805050809020602" pitchFamily="82" charset="0"/>
              </a:rPr>
              <a:t>:</a:t>
            </a:r>
            <a:endParaRPr lang="es-CO" dirty="0">
              <a:latin typeface="Ravie" panose="04040805050809020602" pitchFamily="82" charset="0"/>
            </a:endParaRPr>
          </a:p>
        </p:txBody>
      </p:sp>
      <p:grpSp>
        <p:nvGrpSpPr>
          <p:cNvPr id="5" name="4 Grupo"/>
          <p:cNvGrpSpPr/>
          <p:nvPr/>
        </p:nvGrpSpPr>
        <p:grpSpPr>
          <a:xfrm>
            <a:off x="408509" y="1492726"/>
            <a:ext cx="2880000" cy="2880000"/>
            <a:chOff x="1691680" y="404664"/>
            <a:chExt cx="5904656" cy="5832648"/>
          </a:xfrm>
        </p:grpSpPr>
        <p:cxnSp>
          <p:nvCxnSpPr>
            <p:cNvPr id="6" name="5 Conector recto de flecha"/>
            <p:cNvCxnSpPr/>
            <p:nvPr/>
          </p:nvCxnSpPr>
          <p:spPr>
            <a:xfrm flipV="1">
              <a:off x="4499992" y="404664"/>
              <a:ext cx="0" cy="583264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6 Conector recto de flecha"/>
            <p:cNvCxnSpPr/>
            <p:nvPr/>
          </p:nvCxnSpPr>
          <p:spPr>
            <a:xfrm>
              <a:off x="1691680" y="3453618"/>
              <a:ext cx="5904656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86003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5220072" y="3345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9 Conector recto"/>
            <p:cNvCxnSpPr/>
            <p:nvPr/>
          </p:nvCxnSpPr>
          <p:spPr>
            <a:xfrm>
              <a:off x="558011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5940152" y="3357016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>
              <a:off x="630019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>
              <a:off x="666023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Conector recto"/>
            <p:cNvCxnSpPr/>
            <p:nvPr/>
          </p:nvCxnSpPr>
          <p:spPr>
            <a:xfrm>
              <a:off x="702027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14 Conector recto"/>
            <p:cNvCxnSpPr/>
            <p:nvPr/>
          </p:nvCxnSpPr>
          <p:spPr>
            <a:xfrm>
              <a:off x="413995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>
              <a:off x="377991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>
              <a:off x="341987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Conector recto"/>
            <p:cNvCxnSpPr/>
            <p:nvPr/>
          </p:nvCxnSpPr>
          <p:spPr>
            <a:xfrm>
              <a:off x="3059832" y="332098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18 Conector recto"/>
            <p:cNvCxnSpPr/>
            <p:nvPr/>
          </p:nvCxnSpPr>
          <p:spPr>
            <a:xfrm>
              <a:off x="269979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>
              <a:off x="233975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>
              <a:off x="197971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21 Conector recto"/>
            <p:cNvCxnSpPr/>
            <p:nvPr/>
          </p:nvCxnSpPr>
          <p:spPr>
            <a:xfrm>
              <a:off x="4397003" y="30689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22 Conector recto"/>
            <p:cNvCxnSpPr/>
            <p:nvPr/>
          </p:nvCxnSpPr>
          <p:spPr>
            <a:xfrm>
              <a:off x="4392989" y="27089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23 Conector recto"/>
            <p:cNvCxnSpPr/>
            <p:nvPr/>
          </p:nvCxnSpPr>
          <p:spPr>
            <a:xfrm>
              <a:off x="4389972" y="23488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24 Conector recto"/>
            <p:cNvCxnSpPr/>
            <p:nvPr/>
          </p:nvCxnSpPr>
          <p:spPr>
            <a:xfrm>
              <a:off x="4389972" y="1994135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Conector recto"/>
            <p:cNvCxnSpPr/>
            <p:nvPr/>
          </p:nvCxnSpPr>
          <p:spPr>
            <a:xfrm>
              <a:off x="4401023" y="162880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Conector recto"/>
            <p:cNvCxnSpPr/>
            <p:nvPr/>
          </p:nvCxnSpPr>
          <p:spPr>
            <a:xfrm>
              <a:off x="4401023" y="12687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Conector recto"/>
            <p:cNvCxnSpPr/>
            <p:nvPr/>
          </p:nvCxnSpPr>
          <p:spPr>
            <a:xfrm>
              <a:off x="4398006" y="9087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28 Conector recto"/>
            <p:cNvCxnSpPr/>
            <p:nvPr/>
          </p:nvCxnSpPr>
          <p:spPr>
            <a:xfrm>
              <a:off x="4393986" y="378904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29 Conector recto"/>
            <p:cNvCxnSpPr/>
            <p:nvPr/>
          </p:nvCxnSpPr>
          <p:spPr>
            <a:xfrm>
              <a:off x="4406034" y="41490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30 Conector recto"/>
            <p:cNvCxnSpPr/>
            <p:nvPr/>
          </p:nvCxnSpPr>
          <p:spPr>
            <a:xfrm>
              <a:off x="4404014" y="45091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31 Conector recto"/>
            <p:cNvCxnSpPr/>
            <p:nvPr/>
          </p:nvCxnSpPr>
          <p:spPr>
            <a:xfrm>
              <a:off x="4401994" y="48691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32 Conector recto"/>
            <p:cNvCxnSpPr/>
            <p:nvPr/>
          </p:nvCxnSpPr>
          <p:spPr>
            <a:xfrm>
              <a:off x="4399974" y="522920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Conector recto"/>
            <p:cNvCxnSpPr/>
            <p:nvPr/>
          </p:nvCxnSpPr>
          <p:spPr>
            <a:xfrm>
              <a:off x="4412022" y="558924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34 Conector recto"/>
            <p:cNvCxnSpPr/>
            <p:nvPr/>
          </p:nvCxnSpPr>
          <p:spPr>
            <a:xfrm>
              <a:off x="4397954" y="59492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35 Forma libre"/>
          <p:cNvSpPr/>
          <p:nvPr/>
        </p:nvSpPr>
        <p:spPr>
          <a:xfrm rot="5400000" flipV="1">
            <a:off x="390063" y="2330114"/>
            <a:ext cx="1392071" cy="1381124"/>
          </a:xfrm>
          <a:custGeom>
            <a:avLst/>
            <a:gdLst>
              <a:gd name="connsiteX0" fmla="*/ 0 w 1392071"/>
              <a:gd name="connsiteY0" fmla="*/ 0 h 1091824"/>
              <a:gd name="connsiteX1" fmla="*/ 682388 w 1392071"/>
              <a:gd name="connsiteY1" fmla="*/ 1091821 h 1091824"/>
              <a:gd name="connsiteX2" fmla="*/ 1392071 w 1392071"/>
              <a:gd name="connsiteY2" fmla="*/ 13648 h 1091824"/>
              <a:gd name="connsiteX3" fmla="*/ 1392071 w 1392071"/>
              <a:gd name="connsiteY3" fmla="*/ 13648 h 1091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92071" h="1091824">
                <a:moveTo>
                  <a:pt x="0" y="0"/>
                </a:moveTo>
                <a:cubicBezTo>
                  <a:pt x="225188" y="544773"/>
                  <a:pt x="450376" y="1089546"/>
                  <a:pt x="682388" y="1091821"/>
                </a:cubicBezTo>
                <a:cubicBezTo>
                  <a:pt x="914400" y="1094096"/>
                  <a:pt x="1392071" y="13648"/>
                  <a:pt x="1392071" y="13648"/>
                </a:cubicBezTo>
                <a:lnTo>
                  <a:pt x="1392071" y="13648"/>
                </a:ln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7" name="36 CuadroTexto"/>
          <p:cNvSpPr txBox="1"/>
          <p:nvPr/>
        </p:nvSpPr>
        <p:spPr>
          <a:xfrm>
            <a:off x="840557" y="2239384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solidFill>
                  <a:srgbClr val="00FFFF"/>
                </a:solidFill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solidFill>
                <a:srgbClr val="00FFFF"/>
              </a:solidFill>
              <a:latin typeface="Ravie" panose="04040805050809020602" pitchFamily="82" charset="0"/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2280717" y="2239384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solidFill>
                  <a:srgbClr val="00FFFF"/>
                </a:solidFill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solidFill>
                <a:srgbClr val="00FFFF"/>
              </a:solidFill>
              <a:latin typeface="Ravie" panose="04040805050809020602" pitchFamily="82" charset="0"/>
            </a:endParaRPr>
          </a:p>
        </p:txBody>
      </p:sp>
      <p:cxnSp>
        <p:nvCxnSpPr>
          <p:cNvPr id="39" name="38 Conector recto"/>
          <p:cNvCxnSpPr/>
          <p:nvPr/>
        </p:nvCxnSpPr>
        <p:spPr>
          <a:xfrm rot="5400000" flipV="1">
            <a:off x="1084290" y="2924305"/>
            <a:ext cx="2880000" cy="958"/>
          </a:xfrm>
          <a:prstGeom prst="line">
            <a:avLst/>
          </a:prstGeom>
          <a:ln w="28575">
            <a:solidFill>
              <a:srgbClr val="C00000"/>
            </a:solidFill>
            <a:prstDash val="dash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CuadroTexto"/>
          <p:cNvSpPr txBox="1"/>
          <p:nvPr/>
        </p:nvSpPr>
        <p:spPr>
          <a:xfrm>
            <a:off x="1540677" y="2238775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latin typeface="Ravie" panose="04040805050809020602" pitchFamily="82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1704493" y="2985149"/>
            <a:ext cx="5264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(0, 0)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42" name="41 CuadroTexto"/>
          <p:cNvSpPr txBox="1"/>
          <p:nvPr/>
        </p:nvSpPr>
        <p:spPr>
          <a:xfrm>
            <a:off x="2498736" y="2996632"/>
            <a:ext cx="5020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(c, 0)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43" name="42 CuadroTexto"/>
          <p:cNvSpPr txBox="1"/>
          <p:nvPr/>
        </p:nvSpPr>
        <p:spPr>
          <a:xfrm>
            <a:off x="659607" y="2996632"/>
            <a:ext cx="5918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(–c, 0)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3833148" y="1730960"/>
            <a:ext cx="2239716" cy="523220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y</a:t>
            </a:r>
            <a:r>
              <a:rPr lang="en-AU" sz="2800" baseline="30000" dirty="0" smtClean="0">
                <a:latin typeface="Ravie" panose="04040805050809020602" pitchFamily="82" charset="0"/>
              </a:rPr>
              <a:t>2</a:t>
            </a:r>
            <a:r>
              <a:rPr lang="en-AU" sz="2800" dirty="0" smtClean="0">
                <a:latin typeface="Ravie" panose="04040805050809020602" pitchFamily="82" charset="0"/>
              </a:rPr>
              <a:t> = -4px</a:t>
            </a:r>
            <a:endParaRPr lang="en-AU" sz="2800" dirty="0">
              <a:latin typeface="Ravie" panose="04040805050809020602" pitchFamily="82" charset="0"/>
            </a:endParaRPr>
          </a:p>
        </p:txBody>
      </p:sp>
      <p:grpSp>
        <p:nvGrpSpPr>
          <p:cNvPr id="45" name="44 Grupo"/>
          <p:cNvGrpSpPr/>
          <p:nvPr/>
        </p:nvGrpSpPr>
        <p:grpSpPr>
          <a:xfrm>
            <a:off x="5796456" y="3292926"/>
            <a:ext cx="2880000" cy="2880000"/>
            <a:chOff x="1691680" y="404664"/>
            <a:chExt cx="5904656" cy="5832648"/>
          </a:xfrm>
        </p:grpSpPr>
        <p:cxnSp>
          <p:nvCxnSpPr>
            <p:cNvPr id="46" name="45 Conector recto de flecha"/>
            <p:cNvCxnSpPr/>
            <p:nvPr/>
          </p:nvCxnSpPr>
          <p:spPr>
            <a:xfrm flipV="1">
              <a:off x="4499992" y="404664"/>
              <a:ext cx="0" cy="583264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46 Conector recto de flecha"/>
            <p:cNvCxnSpPr/>
            <p:nvPr/>
          </p:nvCxnSpPr>
          <p:spPr>
            <a:xfrm>
              <a:off x="1691680" y="3453618"/>
              <a:ext cx="5904656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47 Conector recto"/>
            <p:cNvCxnSpPr/>
            <p:nvPr/>
          </p:nvCxnSpPr>
          <p:spPr>
            <a:xfrm>
              <a:off x="486003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48 Conector recto"/>
            <p:cNvCxnSpPr/>
            <p:nvPr/>
          </p:nvCxnSpPr>
          <p:spPr>
            <a:xfrm>
              <a:off x="5220072" y="3345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49 Conector recto"/>
            <p:cNvCxnSpPr/>
            <p:nvPr/>
          </p:nvCxnSpPr>
          <p:spPr>
            <a:xfrm>
              <a:off x="558011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50 Conector recto"/>
            <p:cNvCxnSpPr/>
            <p:nvPr/>
          </p:nvCxnSpPr>
          <p:spPr>
            <a:xfrm>
              <a:off x="5940152" y="3357016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51 Conector recto"/>
            <p:cNvCxnSpPr/>
            <p:nvPr/>
          </p:nvCxnSpPr>
          <p:spPr>
            <a:xfrm>
              <a:off x="630019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52 Conector recto"/>
            <p:cNvCxnSpPr/>
            <p:nvPr/>
          </p:nvCxnSpPr>
          <p:spPr>
            <a:xfrm>
              <a:off x="666023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53 Conector recto"/>
            <p:cNvCxnSpPr/>
            <p:nvPr/>
          </p:nvCxnSpPr>
          <p:spPr>
            <a:xfrm>
              <a:off x="702027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54 Conector recto"/>
            <p:cNvCxnSpPr/>
            <p:nvPr/>
          </p:nvCxnSpPr>
          <p:spPr>
            <a:xfrm>
              <a:off x="413995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55 Conector recto"/>
            <p:cNvCxnSpPr/>
            <p:nvPr/>
          </p:nvCxnSpPr>
          <p:spPr>
            <a:xfrm>
              <a:off x="377991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56 Conector recto"/>
            <p:cNvCxnSpPr/>
            <p:nvPr/>
          </p:nvCxnSpPr>
          <p:spPr>
            <a:xfrm>
              <a:off x="341987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57 Conector recto"/>
            <p:cNvCxnSpPr/>
            <p:nvPr/>
          </p:nvCxnSpPr>
          <p:spPr>
            <a:xfrm>
              <a:off x="3059832" y="332098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58 Conector recto"/>
            <p:cNvCxnSpPr/>
            <p:nvPr/>
          </p:nvCxnSpPr>
          <p:spPr>
            <a:xfrm>
              <a:off x="269979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59 Conector recto"/>
            <p:cNvCxnSpPr/>
            <p:nvPr/>
          </p:nvCxnSpPr>
          <p:spPr>
            <a:xfrm>
              <a:off x="233975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60 Conector recto"/>
            <p:cNvCxnSpPr/>
            <p:nvPr/>
          </p:nvCxnSpPr>
          <p:spPr>
            <a:xfrm>
              <a:off x="197971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61 Conector recto"/>
            <p:cNvCxnSpPr/>
            <p:nvPr/>
          </p:nvCxnSpPr>
          <p:spPr>
            <a:xfrm>
              <a:off x="4397003" y="30689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62 Conector recto"/>
            <p:cNvCxnSpPr/>
            <p:nvPr/>
          </p:nvCxnSpPr>
          <p:spPr>
            <a:xfrm>
              <a:off x="4392989" y="27089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63 Conector recto"/>
            <p:cNvCxnSpPr/>
            <p:nvPr/>
          </p:nvCxnSpPr>
          <p:spPr>
            <a:xfrm>
              <a:off x="4389972" y="23488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64 Conector recto"/>
            <p:cNvCxnSpPr/>
            <p:nvPr/>
          </p:nvCxnSpPr>
          <p:spPr>
            <a:xfrm>
              <a:off x="4389972" y="1994135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65 Conector recto"/>
            <p:cNvCxnSpPr/>
            <p:nvPr/>
          </p:nvCxnSpPr>
          <p:spPr>
            <a:xfrm>
              <a:off x="4401023" y="162880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66 Conector recto"/>
            <p:cNvCxnSpPr/>
            <p:nvPr/>
          </p:nvCxnSpPr>
          <p:spPr>
            <a:xfrm>
              <a:off x="4401023" y="12687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67 Conector recto"/>
            <p:cNvCxnSpPr/>
            <p:nvPr/>
          </p:nvCxnSpPr>
          <p:spPr>
            <a:xfrm>
              <a:off x="4398006" y="9087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68 Conector recto"/>
            <p:cNvCxnSpPr/>
            <p:nvPr/>
          </p:nvCxnSpPr>
          <p:spPr>
            <a:xfrm>
              <a:off x="4393986" y="378904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69 Conector recto"/>
            <p:cNvCxnSpPr/>
            <p:nvPr/>
          </p:nvCxnSpPr>
          <p:spPr>
            <a:xfrm>
              <a:off x="4406034" y="41490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70 Conector recto"/>
            <p:cNvCxnSpPr/>
            <p:nvPr/>
          </p:nvCxnSpPr>
          <p:spPr>
            <a:xfrm>
              <a:off x="4404014" y="45091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71 Conector recto"/>
            <p:cNvCxnSpPr/>
            <p:nvPr/>
          </p:nvCxnSpPr>
          <p:spPr>
            <a:xfrm>
              <a:off x="4401994" y="48691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72 Conector recto"/>
            <p:cNvCxnSpPr/>
            <p:nvPr/>
          </p:nvCxnSpPr>
          <p:spPr>
            <a:xfrm>
              <a:off x="4399974" y="522920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73 Conector recto"/>
            <p:cNvCxnSpPr/>
            <p:nvPr/>
          </p:nvCxnSpPr>
          <p:spPr>
            <a:xfrm>
              <a:off x="4412022" y="558924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74 Conector recto"/>
            <p:cNvCxnSpPr/>
            <p:nvPr/>
          </p:nvCxnSpPr>
          <p:spPr>
            <a:xfrm>
              <a:off x="4397954" y="59492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75 Forma libre"/>
          <p:cNvSpPr/>
          <p:nvPr/>
        </p:nvSpPr>
        <p:spPr>
          <a:xfrm rot="16200000" flipH="1" flipV="1">
            <a:off x="7159135" y="4130314"/>
            <a:ext cx="1392071" cy="1381124"/>
          </a:xfrm>
          <a:custGeom>
            <a:avLst/>
            <a:gdLst>
              <a:gd name="connsiteX0" fmla="*/ 0 w 1392071"/>
              <a:gd name="connsiteY0" fmla="*/ 0 h 1091824"/>
              <a:gd name="connsiteX1" fmla="*/ 682388 w 1392071"/>
              <a:gd name="connsiteY1" fmla="*/ 1091821 h 1091824"/>
              <a:gd name="connsiteX2" fmla="*/ 1392071 w 1392071"/>
              <a:gd name="connsiteY2" fmla="*/ 13648 h 1091824"/>
              <a:gd name="connsiteX3" fmla="*/ 1392071 w 1392071"/>
              <a:gd name="connsiteY3" fmla="*/ 13648 h 1091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92071" h="1091824">
                <a:moveTo>
                  <a:pt x="0" y="0"/>
                </a:moveTo>
                <a:cubicBezTo>
                  <a:pt x="225188" y="544773"/>
                  <a:pt x="450376" y="1089546"/>
                  <a:pt x="682388" y="1091821"/>
                </a:cubicBezTo>
                <a:cubicBezTo>
                  <a:pt x="914400" y="1094096"/>
                  <a:pt x="1392071" y="13648"/>
                  <a:pt x="1392071" y="13648"/>
                </a:cubicBezTo>
                <a:lnTo>
                  <a:pt x="1392071" y="13648"/>
                </a:ln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7" name="76 CuadroTexto"/>
          <p:cNvSpPr txBox="1"/>
          <p:nvPr/>
        </p:nvSpPr>
        <p:spPr>
          <a:xfrm>
            <a:off x="6228504" y="4039584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solidFill>
                  <a:srgbClr val="00FFFF"/>
                </a:solidFill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solidFill>
                <a:srgbClr val="00FFFF"/>
              </a:solidFill>
              <a:latin typeface="Ravie" panose="04040805050809020602" pitchFamily="82" charset="0"/>
            </a:endParaRPr>
          </a:p>
        </p:txBody>
      </p:sp>
      <p:sp>
        <p:nvSpPr>
          <p:cNvPr id="78" name="77 CuadroTexto"/>
          <p:cNvSpPr txBox="1"/>
          <p:nvPr/>
        </p:nvSpPr>
        <p:spPr>
          <a:xfrm>
            <a:off x="7668664" y="4039584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solidFill>
                  <a:srgbClr val="00FFFF"/>
                </a:solidFill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solidFill>
                <a:srgbClr val="00FFFF"/>
              </a:solidFill>
              <a:latin typeface="Ravie" panose="04040805050809020602" pitchFamily="82" charset="0"/>
            </a:endParaRPr>
          </a:p>
        </p:txBody>
      </p:sp>
      <p:cxnSp>
        <p:nvCxnSpPr>
          <p:cNvPr id="79" name="78 Conector recto"/>
          <p:cNvCxnSpPr/>
          <p:nvPr/>
        </p:nvCxnSpPr>
        <p:spPr>
          <a:xfrm rot="5400000" flipV="1">
            <a:off x="5005007" y="4724505"/>
            <a:ext cx="2880000" cy="958"/>
          </a:xfrm>
          <a:prstGeom prst="line">
            <a:avLst/>
          </a:prstGeom>
          <a:ln w="28575">
            <a:solidFill>
              <a:srgbClr val="C00000"/>
            </a:solidFill>
            <a:prstDash val="dash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79 CuadroTexto"/>
          <p:cNvSpPr txBox="1"/>
          <p:nvPr/>
        </p:nvSpPr>
        <p:spPr>
          <a:xfrm>
            <a:off x="6928624" y="4038975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latin typeface="Ravie" panose="04040805050809020602" pitchFamily="82" charset="0"/>
            </a:endParaRPr>
          </a:p>
        </p:txBody>
      </p:sp>
      <p:sp>
        <p:nvSpPr>
          <p:cNvPr id="81" name="80 CuadroTexto"/>
          <p:cNvSpPr txBox="1"/>
          <p:nvPr/>
        </p:nvSpPr>
        <p:spPr>
          <a:xfrm>
            <a:off x="7092440" y="4785349"/>
            <a:ext cx="5264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(0, 0)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82" name="81 CuadroTexto"/>
          <p:cNvSpPr txBox="1"/>
          <p:nvPr/>
        </p:nvSpPr>
        <p:spPr>
          <a:xfrm>
            <a:off x="7886683" y="4796832"/>
            <a:ext cx="5020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(c, 0)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83" name="82 CuadroTexto"/>
          <p:cNvSpPr txBox="1"/>
          <p:nvPr/>
        </p:nvSpPr>
        <p:spPr>
          <a:xfrm>
            <a:off x="6047554" y="4796832"/>
            <a:ext cx="5918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(–c, 0)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84" name="83 CuadroTexto"/>
          <p:cNvSpPr txBox="1"/>
          <p:nvPr/>
        </p:nvSpPr>
        <p:spPr>
          <a:xfrm>
            <a:off x="2480704" y="5334280"/>
            <a:ext cx="2053767" cy="523220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y</a:t>
            </a:r>
            <a:r>
              <a:rPr lang="en-AU" sz="2800" baseline="30000" dirty="0" smtClean="0">
                <a:latin typeface="Ravie" panose="04040805050809020602" pitchFamily="82" charset="0"/>
              </a:rPr>
              <a:t>2</a:t>
            </a:r>
            <a:r>
              <a:rPr lang="en-AU" sz="2800" dirty="0" smtClean="0">
                <a:latin typeface="Ravie" panose="04040805050809020602" pitchFamily="82" charset="0"/>
              </a:rPr>
              <a:t> = 4px</a:t>
            </a:r>
            <a:endParaRPr lang="en-AU" sz="2800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783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37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2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82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/>
      <p:bldP spid="38" grpId="0"/>
      <p:bldP spid="40" grpId="0"/>
      <p:bldP spid="41" grpId="0"/>
      <p:bldP spid="42" grpId="0"/>
      <p:bldP spid="43" grpId="0"/>
      <p:bldP spid="44" grpId="0" animBg="1"/>
      <p:bldP spid="76" grpId="0" animBg="1"/>
      <p:bldP spid="77" grpId="0"/>
      <p:bldP spid="78" grpId="0"/>
      <p:bldP spid="80" grpId="0"/>
      <p:bldP spid="81" grpId="0"/>
      <p:bldP spid="82" grpId="0"/>
      <p:bldP spid="83" grpId="0"/>
      <p:bldP spid="8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2882"/>
            <a:ext cx="91440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PARÁBOLA</a:t>
            </a:r>
            <a:endParaRPr lang="es-CO" sz="4000" dirty="0">
              <a:ln>
                <a:solidFill>
                  <a:srgbClr val="C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CuadroTexto"/>
          <p:cNvSpPr txBox="1"/>
          <p:nvPr/>
        </p:nvSpPr>
        <p:spPr>
          <a:xfrm>
            <a:off x="1" y="766445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La ecuación de una </a:t>
            </a:r>
            <a:r>
              <a:rPr lang="es-CO" dirty="0" smtClean="0">
                <a:latin typeface="Ravie" panose="04040805050809020602" pitchFamily="82" charset="0"/>
              </a:rPr>
              <a:t>parábola </a:t>
            </a:r>
            <a:r>
              <a:rPr lang="es-CO" dirty="0" smtClean="0">
                <a:latin typeface="Ravie" panose="04040805050809020602" pitchFamily="82" charset="0"/>
              </a:rPr>
              <a:t>con </a:t>
            </a:r>
            <a:r>
              <a:rPr lang="es-CO" dirty="0" smtClean="0">
                <a:latin typeface="Ravie" panose="04040805050809020602" pitchFamily="82" charset="0"/>
              </a:rPr>
              <a:t>vértice </a:t>
            </a:r>
            <a:r>
              <a:rPr lang="es-CO" dirty="0" smtClean="0">
                <a:latin typeface="Ravie" panose="04040805050809020602" pitchFamily="82" charset="0"/>
              </a:rPr>
              <a:t>en </a:t>
            </a:r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(h, k) </a:t>
            </a:r>
            <a:r>
              <a:rPr lang="es-CO" dirty="0" smtClean="0">
                <a:latin typeface="Ravie" panose="04040805050809020602" pitchFamily="82" charset="0"/>
              </a:rPr>
              <a:t>es</a:t>
            </a:r>
            <a:r>
              <a:rPr lang="es-CO" dirty="0" smtClean="0">
                <a:latin typeface="Ravie" panose="04040805050809020602" pitchFamily="82" charset="0"/>
              </a:rPr>
              <a:t>:</a:t>
            </a:r>
            <a:endParaRPr lang="es-CO" dirty="0">
              <a:latin typeface="Ravie" panose="04040805050809020602" pitchFamily="82" charset="0"/>
            </a:endParaRPr>
          </a:p>
        </p:txBody>
      </p:sp>
      <p:grpSp>
        <p:nvGrpSpPr>
          <p:cNvPr id="5" name="4 Grupo"/>
          <p:cNvGrpSpPr/>
          <p:nvPr/>
        </p:nvGrpSpPr>
        <p:grpSpPr>
          <a:xfrm>
            <a:off x="35816" y="1917152"/>
            <a:ext cx="2880000" cy="2880000"/>
            <a:chOff x="1691680" y="404664"/>
            <a:chExt cx="5904656" cy="5832648"/>
          </a:xfrm>
        </p:grpSpPr>
        <p:cxnSp>
          <p:nvCxnSpPr>
            <p:cNvPr id="6" name="5 Conector recto de flecha"/>
            <p:cNvCxnSpPr/>
            <p:nvPr/>
          </p:nvCxnSpPr>
          <p:spPr>
            <a:xfrm flipV="1">
              <a:off x="4499992" y="404664"/>
              <a:ext cx="0" cy="583264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6 Conector recto de flecha"/>
            <p:cNvCxnSpPr/>
            <p:nvPr/>
          </p:nvCxnSpPr>
          <p:spPr>
            <a:xfrm>
              <a:off x="1691680" y="3453618"/>
              <a:ext cx="5904656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86003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5220072" y="3345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9 Conector recto"/>
            <p:cNvCxnSpPr/>
            <p:nvPr/>
          </p:nvCxnSpPr>
          <p:spPr>
            <a:xfrm>
              <a:off x="558011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5940152" y="3357016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>
              <a:off x="630019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>
              <a:off x="666023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Conector recto"/>
            <p:cNvCxnSpPr/>
            <p:nvPr/>
          </p:nvCxnSpPr>
          <p:spPr>
            <a:xfrm>
              <a:off x="702027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14 Conector recto"/>
            <p:cNvCxnSpPr/>
            <p:nvPr/>
          </p:nvCxnSpPr>
          <p:spPr>
            <a:xfrm>
              <a:off x="413995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>
              <a:off x="377991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>
              <a:off x="341987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Conector recto"/>
            <p:cNvCxnSpPr/>
            <p:nvPr/>
          </p:nvCxnSpPr>
          <p:spPr>
            <a:xfrm>
              <a:off x="3059832" y="332098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18 Conector recto"/>
            <p:cNvCxnSpPr/>
            <p:nvPr/>
          </p:nvCxnSpPr>
          <p:spPr>
            <a:xfrm>
              <a:off x="269979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>
              <a:off x="233975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>
              <a:off x="197971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21 Conector recto"/>
            <p:cNvCxnSpPr/>
            <p:nvPr/>
          </p:nvCxnSpPr>
          <p:spPr>
            <a:xfrm>
              <a:off x="4397003" y="30689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22 Conector recto"/>
            <p:cNvCxnSpPr/>
            <p:nvPr/>
          </p:nvCxnSpPr>
          <p:spPr>
            <a:xfrm>
              <a:off x="4392989" y="27089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23 Conector recto"/>
            <p:cNvCxnSpPr/>
            <p:nvPr/>
          </p:nvCxnSpPr>
          <p:spPr>
            <a:xfrm>
              <a:off x="4389972" y="23488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24 Conector recto"/>
            <p:cNvCxnSpPr/>
            <p:nvPr/>
          </p:nvCxnSpPr>
          <p:spPr>
            <a:xfrm>
              <a:off x="4389972" y="1994135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Conector recto"/>
            <p:cNvCxnSpPr/>
            <p:nvPr/>
          </p:nvCxnSpPr>
          <p:spPr>
            <a:xfrm>
              <a:off x="4401023" y="162880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Conector recto"/>
            <p:cNvCxnSpPr/>
            <p:nvPr/>
          </p:nvCxnSpPr>
          <p:spPr>
            <a:xfrm>
              <a:off x="4401023" y="12687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Conector recto"/>
            <p:cNvCxnSpPr/>
            <p:nvPr/>
          </p:nvCxnSpPr>
          <p:spPr>
            <a:xfrm>
              <a:off x="4398006" y="9087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28 Conector recto"/>
            <p:cNvCxnSpPr/>
            <p:nvPr/>
          </p:nvCxnSpPr>
          <p:spPr>
            <a:xfrm>
              <a:off x="4393986" y="378904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29 Conector recto"/>
            <p:cNvCxnSpPr/>
            <p:nvPr/>
          </p:nvCxnSpPr>
          <p:spPr>
            <a:xfrm>
              <a:off x="4406034" y="41490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30 Conector recto"/>
            <p:cNvCxnSpPr/>
            <p:nvPr/>
          </p:nvCxnSpPr>
          <p:spPr>
            <a:xfrm>
              <a:off x="4404014" y="45091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31 Conector recto"/>
            <p:cNvCxnSpPr/>
            <p:nvPr/>
          </p:nvCxnSpPr>
          <p:spPr>
            <a:xfrm>
              <a:off x="4401994" y="48691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32 Conector recto"/>
            <p:cNvCxnSpPr/>
            <p:nvPr/>
          </p:nvCxnSpPr>
          <p:spPr>
            <a:xfrm>
              <a:off x="4399974" y="522920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Conector recto"/>
            <p:cNvCxnSpPr/>
            <p:nvPr/>
          </p:nvCxnSpPr>
          <p:spPr>
            <a:xfrm>
              <a:off x="4412022" y="558924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34 Conector recto"/>
            <p:cNvCxnSpPr/>
            <p:nvPr/>
          </p:nvCxnSpPr>
          <p:spPr>
            <a:xfrm>
              <a:off x="4397954" y="59492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35 Forma libre"/>
          <p:cNvSpPr/>
          <p:nvPr/>
        </p:nvSpPr>
        <p:spPr>
          <a:xfrm>
            <a:off x="947521" y="1686785"/>
            <a:ext cx="1392071" cy="1381124"/>
          </a:xfrm>
          <a:custGeom>
            <a:avLst/>
            <a:gdLst>
              <a:gd name="connsiteX0" fmla="*/ 0 w 1392071"/>
              <a:gd name="connsiteY0" fmla="*/ 0 h 1091824"/>
              <a:gd name="connsiteX1" fmla="*/ 682388 w 1392071"/>
              <a:gd name="connsiteY1" fmla="*/ 1091821 h 1091824"/>
              <a:gd name="connsiteX2" fmla="*/ 1392071 w 1392071"/>
              <a:gd name="connsiteY2" fmla="*/ 13648 h 1091824"/>
              <a:gd name="connsiteX3" fmla="*/ 1392071 w 1392071"/>
              <a:gd name="connsiteY3" fmla="*/ 13648 h 1091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92071" h="1091824">
                <a:moveTo>
                  <a:pt x="0" y="0"/>
                </a:moveTo>
                <a:cubicBezTo>
                  <a:pt x="225188" y="544773"/>
                  <a:pt x="450376" y="1089546"/>
                  <a:pt x="682388" y="1091821"/>
                </a:cubicBezTo>
                <a:cubicBezTo>
                  <a:pt x="914400" y="1094096"/>
                  <a:pt x="1392071" y="13648"/>
                  <a:pt x="1392071" y="13648"/>
                </a:cubicBezTo>
                <a:lnTo>
                  <a:pt x="1392071" y="13648"/>
                </a:ln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7" name="36 CuadroTexto"/>
          <p:cNvSpPr txBox="1"/>
          <p:nvPr/>
        </p:nvSpPr>
        <p:spPr>
          <a:xfrm>
            <a:off x="1403488" y="1591312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solidFill>
                  <a:srgbClr val="00FFFF"/>
                </a:solidFill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solidFill>
                <a:srgbClr val="00FFFF"/>
              </a:solidFill>
              <a:latin typeface="Ravie" panose="04040805050809020602" pitchFamily="82" charset="0"/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1383688" y="3023530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solidFill>
                  <a:srgbClr val="00FFFF"/>
                </a:solidFill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solidFill>
                <a:srgbClr val="00FFFF"/>
              </a:solidFill>
              <a:latin typeface="Ravie" panose="04040805050809020602" pitchFamily="82" charset="0"/>
            </a:endParaRPr>
          </a:p>
        </p:txBody>
      </p:sp>
      <p:cxnSp>
        <p:nvCxnSpPr>
          <p:cNvPr id="39" name="38 Conector recto"/>
          <p:cNvCxnSpPr/>
          <p:nvPr/>
        </p:nvCxnSpPr>
        <p:spPr>
          <a:xfrm flipV="1">
            <a:off x="251520" y="3761236"/>
            <a:ext cx="2880000" cy="958"/>
          </a:xfrm>
          <a:prstGeom prst="line">
            <a:avLst/>
          </a:prstGeom>
          <a:ln w="28575">
            <a:solidFill>
              <a:srgbClr val="C00000"/>
            </a:solidFill>
            <a:prstDash val="dash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CuadroTexto"/>
          <p:cNvSpPr txBox="1"/>
          <p:nvPr/>
        </p:nvSpPr>
        <p:spPr>
          <a:xfrm>
            <a:off x="1383688" y="2302841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latin typeface="Ravie" panose="04040805050809020602" pitchFamily="82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1547504" y="3049215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(h, k)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42" name="41 CuadroTexto"/>
          <p:cNvSpPr txBox="1"/>
          <p:nvPr/>
        </p:nvSpPr>
        <p:spPr>
          <a:xfrm>
            <a:off x="1619512" y="2148952"/>
            <a:ext cx="7171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(0, c + k)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43" name="42 CuadroTexto"/>
          <p:cNvSpPr txBox="1"/>
          <p:nvPr/>
        </p:nvSpPr>
        <p:spPr>
          <a:xfrm>
            <a:off x="1605030" y="3717032"/>
            <a:ext cx="8229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(0, –c – k)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3833148" y="1753652"/>
            <a:ext cx="4214615" cy="523220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(x – h)</a:t>
            </a:r>
            <a:r>
              <a:rPr lang="en-AU" sz="2800" baseline="30000" dirty="0" smtClean="0">
                <a:latin typeface="Ravie" panose="04040805050809020602" pitchFamily="82" charset="0"/>
              </a:rPr>
              <a:t>2</a:t>
            </a:r>
            <a:r>
              <a:rPr lang="en-AU" sz="2800" dirty="0" smtClean="0">
                <a:latin typeface="Ravie" panose="04040805050809020602" pitchFamily="82" charset="0"/>
              </a:rPr>
              <a:t> = 4p(y – k)</a:t>
            </a:r>
            <a:endParaRPr lang="en-AU" sz="2800" dirty="0">
              <a:latin typeface="Ravie" panose="04040805050809020602" pitchFamily="82" charset="0"/>
            </a:endParaRPr>
          </a:p>
        </p:txBody>
      </p:sp>
      <p:grpSp>
        <p:nvGrpSpPr>
          <p:cNvPr id="47" name="46 Grupo"/>
          <p:cNvGrpSpPr/>
          <p:nvPr/>
        </p:nvGrpSpPr>
        <p:grpSpPr>
          <a:xfrm>
            <a:off x="5580112" y="3429320"/>
            <a:ext cx="2880000" cy="2880000"/>
            <a:chOff x="1691680" y="404664"/>
            <a:chExt cx="5904656" cy="5832648"/>
          </a:xfrm>
        </p:grpSpPr>
        <p:cxnSp>
          <p:nvCxnSpPr>
            <p:cNvPr id="48" name="47 Conector recto de flecha"/>
            <p:cNvCxnSpPr/>
            <p:nvPr/>
          </p:nvCxnSpPr>
          <p:spPr>
            <a:xfrm flipV="1">
              <a:off x="4499992" y="404664"/>
              <a:ext cx="0" cy="583264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48 Conector recto de flecha"/>
            <p:cNvCxnSpPr/>
            <p:nvPr/>
          </p:nvCxnSpPr>
          <p:spPr>
            <a:xfrm>
              <a:off x="1691680" y="3453618"/>
              <a:ext cx="5904656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49 Conector recto"/>
            <p:cNvCxnSpPr/>
            <p:nvPr/>
          </p:nvCxnSpPr>
          <p:spPr>
            <a:xfrm>
              <a:off x="486003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50 Conector recto"/>
            <p:cNvCxnSpPr/>
            <p:nvPr/>
          </p:nvCxnSpPr>
          <p:spPr>
            <a:xfrm>
              <a:off x="5220072" y="3345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51 Conector recto"/>
            <p:cNvCxnSpPr/>
            <p:nvPr/>
          </p:nvCxnSpPr>
          <p:spPr>
            <a:xfrm>
              <a:off x="558011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52 Conector recto"/>
            <p:cNvCxnSpPr/>
            <p:nvPr/>
          </p:nvCxnSpPr>
          <p:spPr>
            <a:xfrm>
              <a:off x="5940152" y="3357016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53 Conector recto"/>
            <p:cNvCxnSpPr/>
            <p:nvPr/>
          </p:nvCxnSpPr>
          <p:spPr>
            <a:xfrm>
              <a:off x="630019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54 Conector recto"/>
            <p:cNvCxnSpPr/>
            <p:nvPr/>
          </p:nvCxnSpPr>
          <p:spPr>
            <a:xfrm>
              <a:off x="666023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55 Conector recto"/>
            <p:cNvCxnSpPr/>
            <p:nvPr/>
          </p:nvCxnSpPr>
          <p:spPr>
            <a:xfrm>
              <a:off x="702027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56 Conector recto"/>
            <p:cNvCxnSpPr/>
            <p:nvPr/>
          </p:nvCxnSpPr>
          <p:spPr>
            <a:xfrm>
              <a:off x="413995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57 Conector recto"/>
            <p:cNvCxnSpPr/>
            <p:nvPr/>
          </p:nvCxnSpPr>
          <p:spPr>
            <a:xfrm>
              <a:off x="377991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58 Conector recto"/>
            <p:cNvCxnSpPr/>
            <p:nvPr/>
          </p:nvCxnSpPr>
          <p:spPr>
            <a:xfrm>
              <a:off x="341987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59 Conector recto"/>
            <p:cNvCxnSpPr/>
            <p:nvPr/>
          </p:nvCxnSpPr>
          <p:spPr>
            <a:xfrm>
              <a:off x="3059832" y="332098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60 Conector recto"/>
            <p:cNvCxnSpPr/>
            <p:nvPr/>
          </p:nvCxnSpPr>
          <p:spPr>
            <a:xfrm>
              <a:off x="269979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61 Conector recto"/>
            <p:cNvCxnSpPr/>
            <p:nvPr/>
          </p:nvCxnSpPr>
          <p:spPr>
            <a:xfrm>
              <a:off x="233975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62 Conector recto"/>
            <p:cNvCxnSpPr/>
            <p:nvPr/>
          </p:nvCxnSpPr>
          <p:spPr>
            <a:xfrm>
              <a:off x="197971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63 Conector recto"/>
            <p:cNvCxnSpPr/>
            <p:nvPr/>
          </p:nvCxnSpPr>
          <p:spPr>
            <a:xfrm>
              <a:off x="4397003" y="30689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64 Conector recto"/>
            <p:cNvCxnSpPr/>
            <p:nvPr/>
          </p:nvCxnSpPr>
          <p:spPr>
            <a:xfrm>
              <a:off x="4392989" y="27089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65 Conector recto"/>
            <p:cNvCxnSpPr/>
            <p:nvPr/>
          </p:nvCxnSpPr>
          <p:spPr>
            <a:xfrm>
              <a:off x="4389972" y="23488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66 Conector recto"/>
            <p:cNvCxnSpPr/>
            <p:nvPr/>
          </p:nvCxnSpPr>
          <p:spPr>
            <a:xfrm>
              <a:off x="4389972" y="1994135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67 Conector recto"/>
            <p:cNvCxnSpPr/>
            <p:nvPr/>
          </p:nvCxnSpPr>
          <p:spPr>
            <a:xfrm>
              <a:off x="4401023" y="162880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68 Conector recto"/>
            <p:cNvCxnSpPr/>
            <p:nvPr/>
          </p:nvCxnSpPr>
          <p:spPr>
            <a:xfrm>
              <a:off x="4401023" y="12687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69 Conector recto"/>
            <p:cNvCxnSpPr/>
            <p:nvPr/>
          </p:nvCxnSpPr>
          <p:spPr>
            <a:xfrm>
              <a:off x="4398006" y="9087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70 Conector recto"/>
            <p:cNvCxnSpPr/>
            <p:nvPr/>
          </p:nvCxnSpPr>
          <p:spPr>
            <a:xfrm>
              <a:off x="4393986" y="378904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71 Conector recto"/>
            <p:cNvCxnSpPr/>
            <p:nvPr/>
          </p:nvCxnSpPr>
          <p:spPr>
            <a:xfrm>
              <a:off x="4406034" y="41490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72 Conector recto"/>
            <p:cNvCxnSpPr/>
            <p:nvPr/>
          </p:nvCxnSpPr>
          <p:spPr>
            <a:xfrm>
              <a:off x="4404014" y="45091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73 Conector recto"/>
            <p:cNvCxnSpPr/>
            <p:nvPr/>
          </p:nvCxnSpPr>
          <p:spPr>
            <a:xfrm>
              <a:off x="4401994" y="48691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74 Conector recto"/>
            <p:cNvCxnSpPr/>
            <p:nvPr/>
          </p:nvCxnSpPr>
          <p:spPr>
            <a:xfrm>
              <a:off x="4399974" y="522920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75 Conector recto"/>
            <p:cNvCxnSpPr/>
            <p:nvPr/>
          </p:nvCxnSpPr>
          <p:spPr>
            <a:xfrm>
              <a:off x="4412022" y="558924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76 Conector recto"/>
            <p:cNvCxnSpPr/>
            <p:nvPr/>
          </p:nvCxnSpPr>
          <p:spPr>
            <a:xfrm>
              <a:off x="4397954" y="59492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8" name="77 Forma libre"/>
          <p:cNvSpPr/>
          <p:nvPr/>
        </p:nvSpPr>
        <p:spPr>
          <a:xfrm flipV="1">
            <a:off x="6636473" y="4640164"/>
            <a:ext cx="1392071" cy="1381124"/>
          </a:xfrm>
          <a:custGeom>
            <a:avLst/>
            <a:gdLst>
              <a:gd name="connsiteX0" fmla="*/ 0 w 1392071"/>
              <a:gd name="connsiteY0" fmla="*/ 0 h 1091824"/>
              <a:gd name="connsiteX1" fmla="*/ 682388 w 1392071"/>
              <a:gd name="connsiteY1" fmla="*/ 1091821 h 1091824"/>
              <a:gd name="connsiteX2" fmla="*/ 1392071 w 1392071"/>
              <a:gd name="connsiteY2" fmla="*/ 13648 h 1091824"/>
              <a:gd name="connsiteX3" fmla="*/ 1392071 w 1392071"/>
              <a:gd name="connsiteY3" fmla="*/ 13648 h 1091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92071" h="1091824">
                <a:moveTo>
                  <a:pt x="0" y="0"/>
                </a:moveTo>
                <a:cubicBezTo>
                  <a:pt x="225188" y="544773"/>
                  <a:pt x="450376" y="1089546"/>
                  <a:pt x="682388" y="1091821"/>
                </a:cubicBezTo>
                <a:cubicBezTo>
                  <a:pt x="914400" y="1094096"/>
                  <a:pt x="1392071" y="13648"/>
                  <a:pt x="1392071" y="13648"/>
                </a:cubicBezTo>
                <a:lnTo>
                  <a:pt x="1392071" y="13648"/>
                </a:ln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9" name="78 CuadroTexto"/>
          <p:cNvSpPr txBox="1"/>
          <p:nvPr/>
        </p:nvSpPr>
        <p:spPr>
          <a:xfrm>
            <a:off x="7092440" y="3175488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solidFill>
                  <a:srgbClr val="00FFFF"/>
                </a:solidFill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solidFill>
                <a:srgbClr val="00FFFF"/>
              </a:solidFill>
              <a:latin typeface="Ravie" panose="04040805050809020602" pitchFamily="82" charset="0"/>
            </a:endParaRPr>
          </a:p>
        </p:txBody>
      </p:sp>
      <p:sp>
        <p:nvSpPr>
          <p:cNvPr id="80" name="79 CuadroTexto"/>
          <p:cNvSpPr txBox="1"/>
          <p:nvPr/>
        </p:nvSpPr>
        <p:spPr>
          <a:xfrm>
            <a:off x="7072640" y="4607706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solidFill>
                  <a:srgbClr val="00FFFF"/>
                </a:solidFill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solidFill>
                <a:srgbClr val="00FFFF"/>
              </a:solidFill>
              <a:latin typeface="Ravie" panose="04040805050809020602" pitchFamily="82" charset="0"/>
            </a:endParaRPr>
          </a:p>
        </p:txBody>
      </p:sp>
      <p:cxnSp>
        <p:nvCxnSpPr>
          <p:cNvPr id="81" name="80 Conector recto"/>
          <p:cNvCxnSpPr/>
          <p:nvPr/>
        </p:nvCxnSpPr>
        <p:spPr>
          <a:xfrm flipV="1">
            <a:off x="5940472" y="3932098"/>
            <a:ext cx="2880000" cy="958"/>
          </a:xfrm>
          <a:prstGeom prst="line">
            <a:avLst/>
          </a:prstGeom>
          <a:ln w="28575">
            <a:solidFill>
              <a:srgbClr val="C00000"/>
            </a:solidFill>
            <a:prstDash val="dash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81 CuadroTexto"/>
          <p:cNvSpPr txBox="1"/>
          <p:nvPr/>
        </p:nvSpPr>
        <p:spPr>
          <a:xfrm>
            <a:off x="7072640" y="3887017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latin typeface="Ravie" panose="04040805050809020602" pitchFamily="82" charset="0"/>
            </a:endParaRPr>
          </a:p>
        </p:txBody>
      </p:sp>
      <p:sp>
        <p:nvSpPr>
          <p:cNvPr id="83" name="82 CuadroTexto"/>
          <p:cNvSpPr txBox="1"/>
          <p:nvPr/>
        </p:nvSpPr>
        <p:spPr>
          <a:xfrm>
            <a:off x="7236456" y="4633391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(h, k)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84" name="83 CuadroTexto"/>
          <p:cNvSpPr txBox="1"/>
          <p:nvPr/>
        </p:nvSpPr>
        <p:spPr>
          <a:xfrm>
            <a:off x="7308464" y="3733128"/>
            <a:ext cx="7171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(0, c + k)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85" name="84 CuadroTexto"/>
          <p:cNvSpPr txBox="1"/>
          <p:nvPr/>
        </p:nvSpPr>
        <p:spPr>
          <a:xfrm>
            <a:off x="7293982" y="5301208"/>
            <a:ext cx="82298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(0, –c – k)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86" name="85 CuadroTexto"/>
          <p:cNvSpPr txBox="1"/>
          <p:nvPr/>
        </p:nvSpPr>
        <p:spPr>
          <a:xfrm>
            <a:off x="1259632" y="5354052"/>
            <a:ext cx="4440639" cy="523220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(x – h)</a:t>
            </a:r>
            <a:r>
              <a:rPr lang="en-AU" sz="2800" baseline="30000" dirty="0" smtClean="0">
                <a:latin typeface="Ravie" panose="04040805050809020602" pitchFamily="82" charset="0"/>
              </a:rPr>
              <a:t>2</a:t>
            </a:r>
            <a:r>
              <a:rPr lang="en-AU" sz="2800" dirty="0" smtClean="0">
                <a:latin typeface="Ravie" panose="04040805050809020602" pitchFamily="82" charset="0"/>
              </a:rPr>
              <a:t> = -4p(y – k)</a:t>
            </a:r>
            <a:endParaRPr lang="en-AU" sz="2800" dirty="0">
              <a:latin typeface="Ravie" panose="04040805050809020602" pitchFamily="82" charset="0"/>
            </a:endParaRPr>
          </a:p>
        </p:txBody>
      </p:sp>
      <p:cxnSp>
        <p:nvCxnSpPr>
          <p:cNvPr id="88" name="87 Conector recto"/>
          <p:cNvCxnSpPr>
            <a:stCxn id="38" idx="2"/>
            <a:endCxn id="37" idx="0"/>
          </p:cNvCxnSpPr>
          <p:nvPr/>
        </p:nvCxnSpPr>
        <p:spPr>
          <a:xfrm flipV="1">
            <a:off x="1620291" y="1591312"/>
            <a:ext cx="19800" cy="290954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88 Conector recto"/>
          <p:cNvCxnSpPr/>
          <p:nvPr/>
        </p:nvCxnSpPr>
        <p:spPr>
          <a:xfrm flipV="1">
            <a:off x="7288504" y="3175488"/>
            <a:ext cx="19800" cy="2909546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96965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6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61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6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6" grpId="0" animBg="1"/>
      <p:bldP spid="37" grpId="0"/>
      <p:bldP spid="38" grpId="0"/>
      <p:bldP spid="40" grpId="0"/>
      <p:bldP spid="41" grpId="0"/>
      <p:bldP spid="42" grpId="0"/>
      <p:bldP spid="43" grpId="0"/>
      <p:bldP spid="44" grpId="0" animBg="1"/>
      <p:bldP spid="78" grpId="0" animBg="1"/>
      <p:bldP spid="79" grpId="0"/>
      <p:bldP spid="80" grpId="0"/>
      <p:bldP spid="82" grpId="0"/>
      <p:bldP spid="83" grpId="0"/>
      <p:bldP spid="84" grpId="0"/>
      <p:bldP spid="85" grpId="0"/>
      <p:bldP spid="86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2882"/>
            <a:ext cx="91440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4000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PARÁBOLA</a:t>
            </a:r>
            <a:endParaRPr lang="es-CO" sz="4000" dirty="0">
              <a:ln>
                <a:solidFill>
                  <a:srgbClr val="C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CuadroTexto"/>
          <p:cNvSpPr txBox="1"/>
          <p:nvPr/>
        </p:nvSpPr>
        <p:spPr>
          <a:xfrm>
            <a:off x="1" y="766445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La ecuación de una </a:t>
            </a:r>
            <a:r>
              <a:rPr lang="es-CO" dirty="0" smtClean="0">
                <a:latin typeface="Ravie" panose="04040805050809020602" pitchFamily="82" charset="0"/>
              </a:rPr>
              <a:t>parábola </a:t>
            </a:r>
            <a:r>
              <a:rPr lang="es-CO" dirty="0" smtClean="0">
                <a:latin typeface="Ravie" panose="04040805050809020602" pitchFamily="82" charset="0"/>
              </a:rPr>
              <a:t>con </a:t>
            </a:r>
            <a:r>
              <a:rPr lang="es-CO" dirty="0" smtClean="0">
                <a:latin typeface="Ravie" panose="04040805050809020602" pitchFamily="82" charset="0"/>
              </a:rPr>
              <a:t>vértice </a:t>
            </a:r>
            <a:r>
              <a:rPr lang="es-CO" dirty="0" smtClean="0">
                <a:latin typeface="Ravie" panose="04040805050809020602" pitchFamily="82" charset="0"/>
              </a:rPr>
              <a:t>en </a:t>
            </a:r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(h, k) </a:t>
            </a:r>
            <a:r>
              <a:rPr lang="es-CO" dirty="0" smtClean="0">
                <a:latin typeface="Ravie" panose="04040805050809020602" pitchFamily="82" charset="0"/>
              </a:rPr>
              <a:t>es</a:t>
            </a:r>
            <a:r>
              <a:rPr lang="es-CO" dirty="0" smtClean="0">
                <a:latin typeface="Ravie" panose="04040805050809020602" pitchFamily="82" charset="0"/>
              </a:rPr>
              <a:t>:</a:t>
            </a:r>
            <a:endParaRPr lang="es-CO" dirty="0">
              <a:latin typeface="Ravie" panose="04040805050809020602" pitchFamily="82" charset="0"/>
            </a:endParaRPr>
          </a:p>
        </p:txBody>
      </p:sp>
      <p:grpSp>
        <p:nvGrpSpPr>
          <p:cNvPr id="5" name="4 Grupo"/>
          <p:cNvGrpSpPr/>
          <p:nvPr/>
        </p:nvGrpSpPr>
        <p:grpSpPr>
          <a:xfrm>
            <a:off x="107504" y="1773136"/>
            <a:ext cx="2880000" cy="2880000"/>
            <a:chOff x="1691680" y="404664"/>
            <a:chExt cx="5904656" cy="5832648"/>
          </a:xfrm>
        </p:grpSpPr>
        <p:cxnSp>
          <p:nvCxnSpPr>
            <p:cNvPr id="6" name="5 Conector recto de flecha"/>
            <p:cNvCxnSpPr/>
            <p:nvPr/>
          </p:nvCxnSpPr>
          <p:spPr>
            <a:xfrm flipV="1">
              <a:off x="4499992" y="404664"/>
              <a:ext cx="0" cy="583264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6 Conector recto de flecha"/>
            <p:cNvCxnSpPr/>
            <p:nvPr/>
          </p:nvCxnSpPr>
          <p:spPr>
            <a:xfrm>
              <a:off x="1691680" y="3453618"/>
              <a:ext cx="5904656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7 Conector recto"/>
            <p:cNvCxnSpPr/>
            <p:nvPr/>
          </p:nvCxnSpPr>
          <p:spPr>
            <a:xfrm>
              <a:off x="486003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8 Conector recto"/>
            <p:cNvCxnSpPr/>
            <p:nvPr/>
          </p:nvCxnSpPr>
          <p:spPr>
            <a:xfrm>
              <a:off x="5220072" y="3345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9 Conector recto"/>
            <p:cNvCxnSpPr/>
            <p:nvPr/>
          </p:nvCxnSpPr>
          <p:spPr>
            <a:xfrm>
              <a:off x="558011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10 Conector recto"/>
            <p:cNvCxnSpPr/>
            <p:nvPr/>
          </p:nvCxnSpPr>
          <p:spPr>
            <a:xfrm>
              <a:off x="5940152" y="3357016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>
              <a:off x="630019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>
              <a:off x="666023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13 Conector recto"/>
            <p:cNvCxnSpPr/>
            <p:nvPr/>
          </p:nvCxnSpPr>
          <p:spPr>
            <a:xfrm>
              <a:off x="702027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14 Conector recto"/>
            <p:cNvCxnSpPr/>
            <p:nvPr/>
          </p:nvCxnSpPr>
          <p:spPr>
            <a:xfrm>
              <a:off x="413995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>
              <a:off x="377991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>
              <a:off x="341987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17 Conector recto"/>
            <p:cNvCxnSpPr/>
            <p:nvPr/>
          </p:nvCxnSpPr>
          <p:spPr>
            <a:xfrm>
              <a:off x="3059832" y="332098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18 Conector recto"/>
            <p:cNvCxnSpPr/>
            <p:nvPr/>
          </p:nvCxnSpPr>
          <p:spPr>
            <a:xfrm>
              <a:off x="269979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>
              <a:off x="233975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>
              <a:off x="197971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21 Conector recto"/>
            <p:cNvCxnSpPr/>
            <p:nvPr/>
          </p:nvCxnSpPr>
          <p:spPr>
            <a:xfrm>
              <a:off x="4397003" y="30689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22 Conector recto"/>
            <p:cNvCxnSpPr/>
            <p:nvPr/>
          </p:nvCxnSpPr>
          <p:spPr>
            <a:xfrm>
              <a:off x="4392989" y="27089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23 Conector recto"/>
            <p:cNvCxnSpPr/>
            <p:nvPr/>
          </p:nvCxnSpPr>
          <p:spPr>
            <a:xfrm>
              <a:off x="4389972" y="23488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24 Conector recto"/>
            <p:cNvCxnSpPr/>
            <p:nvPr/>
          </p:nvCxnSpPr>
          <p:spPr>
            <a:xfrm>
              <a:off x="4389972" y="1994135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25 Conector recto"/>
            <p:cNvCxnSpPr/>
            <p:nvPr/>
          </p:nvCxnSpPr>
          <p:spPr>
            <a:xfrm>
              <a:off x="4401023" y="162880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26 Conector recto"/>
            <p:cNvCxnSpPr/>
            <p:nvPr/>
          </p:nvCxnSpPr>
          <p:spPr>
            <a:xfrm>
              <a:off x="4401023" y="12687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27 Conector recto"/>
            <p:cNvCxnSpPr/>
            <p:nvPr/>
          </p:nvCxnSpPr>
          <p:spPr>
            <a:xfrm>
              <a:off x="4398006" y="9087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28 Conector recto"/>
            <p:cNvCxnSpPr/>
            <p:nvPr/>
          </p:nvCxnSpPr>
          <p:spPr>
            <a:xfrm>
              <a:off x="4393986" y="378904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29 Conector recto"/>
            <p:cNvCxnSpPr/>
            <p:nvPr/>
          </p:nvCxnSpPr>
          <p:spPr>
            <a:xfrm>
              <a:off x="4406034" y="41490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30 Conector recto"/>
            <p:cNvCxnSpPr/>
            <p:nvPr/>
          </p:nvCxnSpPr>
          <p:spPr>
            <a:xfrm>
              <a:off x="4404014" y="45091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31 Conector recto"/>
            <p:cNvCxnSpPr/>
            <p:nvPr/>
          </p:nvCxnSpPr>
          <p:spPr>
            <a:xfrm>
              <a:off x="4401994" y="48691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32 Conector recto"/>
            <p:cNvCxnSpPr/>
            <p:nvPr/>
          </p:nvCxnSpPr>
          <p:spPr>
            <a:xfrm>
              <a:off x="4399974" y="522920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Conector recto"/>
            <p:cNvCxnSpPr/>
            <p:nvPr/>
          </p:nvCxnSpPr>
          <p:spPr>
            <a:xfrm>
              <a:off x="4412022" y="558924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34 Conector recto"/>
            <p:cNvCxnSpPr/>
            <p:nvPr/>
          </p:nvCxnSpPr>
          <p:spPr>
            <a:xfrm>
              <a:off x="4397954" y="59492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6" name="35 Forma libre"/>
          <p:cNvSpPr/>
          <p:nvPr/>
        </p:nvSpPr>
        <p:spPr>
          <a:xfrm rot="5400000" flipV="1">
            <a:off x="390063" y="2330114"/>
            <a:ext cx="1392071" cy="1381124"/>
          </a:xfrm>
          <a:custGeom>
            <a:avLst/>
            <a:gdLst>
              <a:gd name="connsiteX0" fmla="*/ 0 w 1392071"/>
              <a:gd name="connsiteY0" fmla="*/ 0 h 1091824"/>
              <a:gd name="connsiteX1" fmla="*/ 682388 w 1392071"/>
              <a:gd name="connsiteY1" fmla="*/ 1091821 h 1091824"/>
              <a:gd name="connsiteX2" fmla="*/ 1392071 w 1392071"/>
              <a:gd name="connsiteY2" fmla="*/ 13648 h 1091824"/>
              <a:gd name="connsiteX3" fmla="*/ 1392071 w 1392071"/>
              <a:gd name="connsiteY3" fmla="*/ 13648 h 1091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92071" h="1091824">
                <a:moveTo>
                  <a:pt x="0" y="0"/>
                </a:moveTo>
                <a:cubicBezTo>
                  <a:pt x="225188" y="544773"/>
                  <a:pt x="450376" y="1089546"/>
                  <a:pt x="682388" y="1091821"/>
                </a:cubicBezTo>
                <a:cubicBezTo>
                  <a:pt x="914400" y="1094096"/>
                  <a:pt x="1392071" y="13648"/>
                  <a:pt x="1392071" y="13648"/>
                </a:cubicBezTo>
                <a:lnTo>
                  <a:pt x="1392071" y="13648"/>
                </a:ln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37" name="36 CuadroTexto"/>
          <p:cNvSpPr txBox="1"/>
          <p:nvPr/>
        </p:nvSpPr>
        <p:spPr>
          <a:xfrm>
            <a:off x="840557" y="2239384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solidFill>
                  <a:srgbClr val="00FFFF"/>
                </a:solidFill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solidFill>
                <a:srgbClr val="00FFFF"/>
              </a:solidFill>
              <a:latin typeface="Ravie" panose="04040805050809020602" pitchFamily="82" charset="0"/>
            </a:endParaRPr>
          </a:p>
        </p:txBody>
      </p:sp>
      <p:sp>
        <p:nvSpPr>
          <p:cNvPr id="38" name="37 CuadroTexto"/>
          <p:cNvSpPr txBox="1"/>
          <p:nvPr/>
        </p:nvSpPr>
        <p:spPr>
          <a:xfrm>
            <a:off x="2280717" y="2239384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solidFill>
                  <a:srgbClr val="00FFFF"/>
                </a:solidFill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solidFill>
                <a:srgbClr val="00FFFF"/>
              </a:solidFill>
              <a:latin typeface="Ravie" panose="04040805050809020602" pitchFamily="82" charset="0"/>
            </a:endParaRPr>
          </a:p>
        </p:txBody>
      </p:sp>
      <p:cxnSp>
        <p:nvCxnSpPr>
          <p:cNvPr id="39" name="38 Conector recto"/>
          <p:cNvCxnSpPr/>
          <p:nvPr/>
        </p:nvCxnSpPr>
        <p:spPr>
          <a:xfrm rot="5400000" flipV="1">
            <a:off x="1084290" y="2924305"/>
            <a:ext cx="2880000" cy="958"/>
          </a:xfrm>
          <a:prstGeom prst="line">
            <a:avLst/>
          </a:prstGeom>
          <a:ln w="28575">
            <a:solidFill>
              <a:srgbClr val="C00000"/>
            </a:solidFill>
            <a:prstDash val="dash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39 CuadroTexto"/>
          <p:cNvSpPr txBox="1"/>
          <p:nvPr/>
        </p:nvSpPr>
        <p:spPr>
          <a:xfrm>
            <a:off x="1540677" y="2238775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latin typeface="Ravie" panose="04040805050809020602" pitchFamily="82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1704493" y="2985149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(h, k)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42" name="41 CuadroTexto"/>
          <p:cNvSpPr txBox="1"/>
          <p:nvPr/>
        </p:nvSpPr>
        <p:spPr>
          <a:xfrm>
            <a:off x="2498736" y="2996632"/>
            <a:ext cx="72167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(c + h, 0)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43" name="42 CuadroTexto"/>
          <p:cNvSpPr txBox="1"/>
          <p:nvPr/>
        </p:nvSpPr>
        <p:spPr>
          <a:xfrm>
            <a:off x="659607" y="2996632"/>
            <a:ext cx="82747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(–c – h, 0)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3833148" y="1730960"/>
            <a:ext cx="4400564" cy="523220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(y – k)</a:t>
            </a:r>
            <a:r>
              <a:rPr lang="en-AU" sz="2800" baseline="30000" dirty="0" smtClean="0">
                <a:latin typeface="Ravie" panose="04040805050809020602" pitchFamily="82" charset="0"/>
              </a:rPr>
              <a:t>2</a:t>
            </a:r>
            <a:r>
              <a:rPr lang="en-AU" sz="2800" dirty="0" smtClean="0">
                <a:latin typeface="Ravie" panose="04040805050809020602" pitchFamily="82" charset="0"/>
              </a:rPr>
              <a:t> = -4p(x – h)</a:t>
            </a:r>
            <a:endParaRPr lang="en-AU" sz="2800" dirty="0">
              <a:latin typeface="Ravie" panose="04040805050809020602" pitchFamily="82" charset="0"/>
            </a:endParaRPr>
          </a:p>
        </p:txBody>
      </p:sp>
      <p:grpSp>
        <p:nvGrpSpPr>
          <p:cNvPr id="45" name="44 Grupo"/>
          <p:cNvGrpSpPr/>
          <p:nvPr/>
        </p:nvGrpSpPr>
        <p:grpSpPr>
          <a:xfrm>
            <a:off x="6084488" y="3573336"/>
            <a:ext cx="2880000" cy="2880000"/>
            <a:chOff x="1691680" y="404664"/>
            <a:chExt cx="5904656" cy="5832648"/>
          </a:xfrm>
        </p:grpSpPr>
        <p:cxnSp>
          <p:nvCxnSpPr>
            <p:cNvPr id="46" name="45 Conector recto de flecha"/>
            <p:cNvCxnSpPr/>
            <p:nvPr/>
          </p:nvCxnSpPr>
          <p:spPr>
            <a:xfrm flipV="1">
              <a:off x="4499992" y="404664"/>
              <a:ext cx="0" cy="583264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46 Conector recto de flecha"/>
            <p:cNvCxnSpPr/>
            <p:nvPr/>
          </p:nvCxnSpPr>
          <p:spPr>
            <a:xfrm>
              <a:off x="1691680" y="3453618"/>
              <a:ext cx="5904656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47 Conector recto"/>
            <p:cNvCxnSpPr/>
            <p:nvPr/>
          </p:nvCxnSpPr>
          <p:spPr>
            <a:xfrm>
              <a:off x="486003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48 Conector recto"/>
            <p:cNvCxnSpPr/>
            <p:nvPr/>
          </p:nvCxnSpPr>
          <p:spPr>
            <a:xfrm>
              <a:off x="5220072" y="3345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49 Conector recto"/>
            <p:cNvCxnSpPr/>
            <p:nvPr/>
          </p:nvCxnSpPr>
          <p:spPr>
            <a:xfrm>
              <a:off x="558011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50 Conector recto"/>
            <p:cNvCxnSpPr/>
            <p:nvPr/>
          </p:nvCxnSpPr>
          <p:spPr>
            <a:xfrm>
              <a:off x="5940152" y="3357016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51 Conector recto"/>
            <p:cNvCxnSpPr/>
            <p:nvPr/>
          </p:nvCxnSpPr>
          <p:spPr>
            <a:xfrm>
              <a:off x="630019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52 Conector recto"/>
            <p:cNvCxnSpPr/>
            <p:nvPr/>
          </p:nvCxnSpPr>
          <p:spPr>
            <a:xfrm>
              <a:off x="666023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53 Conector recto"/>
            <p:cNvCxnSpPr/>
            <p:nvPr/>
          </p:nvCxnSpPr>
          <p:spPr>
            <a:xfrm>
              <a:off x="702027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54 Conector recto"/>
            <p:cNvCxnSpPr/>
            <p:nvPr/>
          </p:nvCxnSpPr>
          <p:spPr>
            <a:xfrm>
              <a:off x="413995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55 Conector recto"/>
            <p:cNvCxnSpPr/>
            <p:nvPr/>
          </p:nvCxnSpPr>
          <p:spPr>
            <a:xfrm>
              <a:off x="377991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56 Conector recto"/>
            <p:cNvCxnSpPr/>
            <p:nvPr/>
          </p:nvCxnSpPr>
          <p:spPr>
            <a:xfrm>
              <a:off x="341987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57 Conector recto"/>
            <p:cNvCxnSpPr/>
            <p:nvPr/>
          </p:nvCxnSpPr>
          <p:spPr>
            <a:xfrm>
              <a:off x="3059832" y="332098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58 Conector recto"/>
            <p:cNvCxnSpPr/>
            <p:nvPr/>
          </p:nvCxnSpPr>
          <p:spPr>
            <a:xfrm>
              <a:off x="269979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59 Conector recto"/>
            <p:cNvCxnSpPr/>
            <p:nvPr/>
          </p:nvCxnSpPr>
          <p:spPr>
            <a:xfrm>
              <a:off x="233975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60 Conector recto"/>
            <p:cNvCxnSpPr/>
            <p:nvPr/>
          </p:nvCxnSpPr>
          <p:spPr>
            <a:xfrm>
              <a:off x="197971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61 Conector recto"/>
            <p:cNvCxnSpPr/>
            <p:nvPr/>
          </p:nvCxnSpPr>
          <p:spPr>
            <a:xfrm>
              <a:off x="4397003" y="30689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62 Conector recto"/>
            <p:cNvCxnSpPr/>
            <p:nvPr/>
          </p:nvCxnSpPr>
          <p:spPr>
            <a:xfrm>
              <a:off x="4392989" y="27089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63 Conector recto"/>
            <p:cNvCxnSpPr/>
            <p:nvPr/>
          </p:nvCxnSpPr>
          <p:spPr>
            <a:xfrm>
              <a:off x="4389972" y="23488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64 Conector recto"/>
            <p:cNvCxnSpPr/>
            <p:nvPr/>
          </p:nvCxnSpPr>
          <p:spPr>
            <a:xfrm>
              <a:off x="4389972" y="1994135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65 Conector recto"/>
            <p:cNvCxnSpPr/>
            <p:nvPr/>
          </p:nvCxnSpPr>
          <p:spPr>
            <a:xfrm>
              <a:off x="4401023" y="162880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66 Conector recto"/>
            <p:cNvCxnSpPr/>
            <p:nvPr/>
          </p:nvCxnSpPr>
          <p:spPr>
            <a:xfrm>
              <a:off x="4401023" y="12687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67 Conector recto"/>
            <p:cNvCxnSpPr/>
            <p:nvPr/>
          </p:nvCxnSpPr>
          <p:spPr>
            <a:xfrm>
              <a:off x="4398006" y="9087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68 Conector recto"/>
            <p:cNvCxnSpPr/>
            <p:nvPr/>
          </p:nvCxnSpPr>
          <p:spPr>
            <a:xfrm>
              <a:off x="4393986" y="378904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69 Conector recto"/>
            <p:cNvCxnSpPr/>
            <p:nvPr/>
          </p:nvCxnSpPr>
          <p:spPr>
            <a:xfrm>
              <a:off x="4406034" y="41490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70 Conector recto"/>
            <p:cNvCxnSpPr/>
            <p:nvPr/>
          </p:nvCxnSpPr>
          <p:spPr>
            <a:xfrm>
              <a:off x="4404014" y="45091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71 Conector recto"/>
            <p:cNvCxnSpPr/>
            <p:nvPr/>
          </p:nvCxnSpPr>
          <p:spPr>
            <a:xfrm>
              <a:off x="4401994" y="48691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72 Conector recto"/>
            <p:cNvCxnSpPr/>
            <p:nvPr/>
          </p:nvCxnSpPr>
          <p:spPr>
            <a:xfrm>
              <a:off x="4399974" y="522920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4" name="73 Conector recto"/>
            <p:cNvCxnSpPr/>
            <p:nvPr/>
          </p:nvCxnSpPr>
          <p:spPr>
            <a:xfrm>
              <a:off x="4412022" y="558924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5" name="74 Conector recto"/>
            <p:cNvCxnSpPr/>
            <p:nvPr/>
          </p:nvCxnSpPr>
          <p:spPr>
            <a:xfrm>
              <a:off x="4397954" y="59492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6" name="75 Forma libre"/>
          <p:cNvSpPr/>
          <p:nvPr/>
        </p:nvSpPr>
        <p:spPr>
          <a:xfrm rot="16200000" flipH="1" flipV="1">
            <a:off x="7159135" y="4130314"/>
            <a:ext cx="1392071" cy="1381124"/>
          </a:xfrm>
          <a:custGeom>
            <a:avLst/>
            <a:gdLst>
              <a:gd name="connsiteX0" fmla="*/ 0 w 1392071"/>
              <a:gd name="connsiteY0" fmla="*/ 0 h 1091824"/>
              <a:gd name="connsiteX1" fmla="*/ 682388 w 1392071"/>
              <a:gd name="connsiteY1" fmla="*/ 1091821 h 1091824"/>
              <a:gd name="connsiteX2" fmla="*/ 1392071 w 1392071"/>
              <a:gd name="connsiteY2" fmla="*/ 13648 h 1091824"/>
              <a:gd name="connsiteX3" fmla="*/ 1392071 w 1392071"/>
              <a:gd name="connsiteY3" fmla="*/ 13648 h 1091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92071" h="1091824">
                <a:moveTo>
                  <a:pt x="0" y="0"/>
                </a:moveTo>
                <a:cubicBezTo>
                  <a:pt x="225188" y="544773"/>
                  <a:pt x="450376" y="1089546"/>
                  <a:pt x="682388" y="1091821"/>
                </a:cubicBezTo>
                <a:cubicBezTo>
                  <a:pt x="914400" y="1094096"/>
                  <a:pt x="1392071" y="13648"/>
                  <a:pt x="1392071" y="13648"/>
                </a:cubicBezTo>
                <a:lnTo>
                  <a:pt x="1392071" y="13648"/>
                </a:lnTo>
              </a:path>
            </a:pathLst>
          </a:cu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77" name="76 CuadroTexto"/>
          <p:cNvSpPr txBox="1"/>
          <p:nvPr/>
        </p:nvSpPr>
        <p:spPr>
          <a:xfrm>
            <a:off x="6228504" y="4039584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solidFill>
                  <a:srgbClr val="00FFFF"/>
                </a:solidFill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solidFill>
                <a:srgbClr val="00FFFF"/>
              </a:solidFill>
              <a:latin typeface="Ravie" panose="04040805050809020602" pitchFamily="82" charset="0"/>
            </a:endParaRPr>
          </a:p>
        </p:txBody>
      </p:sp>
      <p:sp>
        <p:nvSpPr>
          <p:cNvPr id="78" name="77 CuadroTexto"/>
          <p:cNvSpPr txBox="1"/>
          <p:nvPr/>
        </p:nvSpPr>
        <p:spPr>
          <a:xfrm>
            <a:off x="7668664" y="4039584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solidFill>
                  <a:srgbClr val="00FFFF"/>
                </a:solidFill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solidFill>
                <a:srgbClr val="00FFFF"/>
              </a:solidFill>
              <a:latin typeface="Ravie" panose="04040805050809020602" pitchFamily="82" charset="0"/>
            </a:endParaRPr>
          </a:p>
        </p:txBody>
      </p:sp>
      <p:cxnSp>
        <p:nvCxnSpPr>
          <p:cNvPr id="79" name="78 Conector recto"/>
          <p:cNvCxnSpPr/>
          <p:nvPr/>
        </p:nvCxnSpPr>
        <p:spPr>
          <a:xfrm rot="5400000" flipV="1">
            <a:off x="5005007" y="4724505"/>
            <a:ext cx="2880000" cy="958"/>
          </a:xfrm>
          <a:prstGeom prst="line">
            <a:avLst/>
          </a:prstGeom>
          <a:ln w="28575">
            <a:solidFill>
              <a:srgbClr val="C00000"/>
            </a:solidFill>
            <a:prstDash val="dash"/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79 CuadroTexto"/>
          <p:cNvSpPr txBox="1"/>
          <p:nvPr/>
        </p:nvSpPr>
        <p:spPr>
          <a:xfrm>
            <a:off x="6928624" y="4038975"/>
            <a:ext cx="473206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9000" dirty="0" smtClean="0">
                <a:latin typeface="Ravie" panose="04040805050809020602" pitchFamily="82" charset="0"/>
                <a:cs typeface="Times New Roman"/>
              </a:rPr>
              <a:t>‧</a:t>
            </a:r>
            <a:endParaRPr lang="en-AU" sz="9000" dirty="0">
              <a:latin typeface="Ravie" panose="04040805050809020602" pitchFamily="82" charset="0"/>
            </a:endParaRPr>
          </a:p>
        </p:txBody>
      </p:sp>
      <p:sp>
        <p:nvSpPr>
          <p:cNvPr id="81" name="80 CuadroTexto"/>
          <p:cNvSpPr txBox="1"/>
          <p:nvPr/>
        </p:nvSpPr>
        <p:spPr>
          <a:xfrm>
            <a:off x="7092440" y="4785349"/>
            <a:ext cx="47641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(h, k)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82" name="81 CuadroTexto"/>
          <p:cNvSpPr txBox="1"/>
          <p:nvPr/>
        </p:nvSpPr>
        <p:spPr>
          <a:xfrm>
            <a:off x="7886683" y="4796832"/>
            <a:ext cx="50206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(c, 0)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83" name="82 CuadroTexto"/>
          <p:cNvSpPr txBox="1"/>
          <p:nvPr/>
        </p:nvSpPr>
        <p:spPr>
          <a:xfrm>
            <a:off x="6047554" y="4796832"/>
            <a:ext cx="59182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1400" dirty="0" smtClean="0">
                <a:latin typeface="Tekton Pro Cond" pitchFamily="34" charset="0"/>
              </a:rPr>
              <a:t>(–c, 0)</a:t>
            </a:r>
            <a:endParaRPr lang="en-AU" sz="1400" dirty="0">
              <a:latin typeface="Tekton Pro Cond" pitchFamily="34" charset="0"/>
            </a:endParaRPr>
          </a:p>
        </p:txBody>
      </p:sp>
      <p:sp>
        <p:nvSpPr>
          <p:cNvPr id="84" name="83 CuadroTexto"/>
          <p:cNvSpPr txBox="1"/>
          <p:nvPr/>
        </p:nvSpPr>
        <p:spPr>
          <a:xfrm>
            <a:off x="1331640" y="5334280"/>
            <a:ext cx="4214615" cy="523220"/>
          </a:xfrm>
          <a:prstGeom prst="rect">
            <a:avLst/>
          </a:prstGeom>
          <a:solidFill>
            <a:srgbClr val="00B0F0"/>
          </a:solidFill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(y – k)</a:t>
            </a:r>
            <a:r>
              <a:rPr lang="en-AU" sz="2800" baseline="30000" dirty="0" smtClean="0">
                <a:latin typeface="Ravie" panose="04040805050809020602" pitchFamily="82" charset="0"/>
              </a:rPr>
              <a:t>2</a:t>
            </a:r>
            <a:r>
              <a:rPr lang="en-AU" sz="2800" dirty="0" smtClean="0">
                <a:latin typeface="Ravie" panose="04040805050809020602" pitchFamily="82" charset="0"/>
              </a:rPr>
              <a:t> = 4p(x – h)</a:t>
            </a:r>
            <a:endParaRPr lang="en-AU" sz="2800" dirty="0">
              <a:latin typeface="Ravie" panose="04040805050809020602" pitchFamily="82" charset="0"/>
            </a:endParaRPr>
          </a:p>
        </p:txBody>
      </p:sp>
      <p:cxnSp>
        <p:nvCxnSpPr>
          <p:cNvPr id="86" name="85 Conector recto"/>
          <p:cNvCxnSpPr>
            <a:stCxn id="37" idx="1"/>
            <a:endCxn id="38" idx="3"/>
          </p:cNvCxnSpPr>
          <p:nvPr/>
        </p:nvCxnSpPr>
        <p:spPr>
          <a:xfrm>
            <a:off x="840557" y="2978048"/>
            <a:ext cx="1913366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87 Conector recto"/>
          <p:cNvCxnSpPr/>
          <p:nvPr/>
        </p:nvCxnSpPr>
        <p:spPr>
          <a:xfrm>
            <a:off x="5796136" y="4777639"/>
            <a:ext cx="2887376" cy="19193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3721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7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2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57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67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92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 animBg="1"/>
      <p:bldP spid="37" grpId="0"/>
      <p:bldP spid="38" grpId="0"/>
      <p:bldP spid="40" grpId="0"/>
      <p:bldP spid="41" grpId="0"/>
      <p:bldP spid="42" grpId="0"/>
      <p:bldP spid="43" grpId="0"/>
      <p:bldP spid="44" grpId="0" animBg="1"/>
      <p:bldP spid="76" grpId="0" animBg="1"/>
      <p:bldP spid="77" grpId="0"/>
      <p:bldP spid="78" grpId="0"/>
      <p:bldP spid="80" grpId="0"/>
      <p:bldP spid="81" grpId="0"/>
      <p:bldP spid="82" grpId="0"/>
      <p:bldP spid="83" grpId="0"/>
      <p:bldP spid="8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000" dirty="0">
              <a:ln>
                <a:solidFill>
                  <a:schemeClr val="accent6"/>
                </a:solidFill>
              </a:ln>
              <a:solidFill>
                <a:srgbClr val="FFFF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29" name="28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0" name="29 Rectángulo"/>
          <p:cNvSpPr/>
          <p:nvPr/>
        </p:nvSpPr>
        <p:spPr>
          <a:xfrm>
            <a:off x="-776" y="2551837"/>
            <a:ext cx="9144775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ES" sz="5400" cap="none" spc="0" dirty="0" smtClean="0">
                <a:ln>
                  <a:solidFill>
                    <a:srgbClr val="0000FF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Ahora hablemos de cada una de ellas…</a:t>
            </a:r>
            <a:endParaRPr lang="es-ES" sz="5400" cap="none" spc="0" dirty="0">
              <a:ln>
                <a:solidFill>
                  <a:srgbClr val="0000FF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6415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Elipse"/>
          <p:cNvSpPr/>
          <p:nvPr/>
        </p:nvSpPr>
        <p:spPr>
          <a:xfrm>
            <a:off x="2989084" y="2780928"/>
            <a:ext cx="2880000" cy="2880000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" name="1 Rectángulo"/>
          <p:cNvSpPr/>
          <p:nvPr/>
        </p:nvSpPr>
        <p:spPr>
          <a:xfrm>
            <a:off x="0" y="2882"/>
            <a:ext cx="91440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5400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CIRCUNFERENCIA</a:t>
            </a:r>
            <a:endParaRPr lang="es-CO" sz="5400" dirty="0">
              <a:ln>
                <a:solidFill>
                  <a:srgbClr val="C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1558533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>
                <a:latin typeface="Ravie" panose="04040805050809020602" pitchFamily="82" charset="0"/>
              </a:rPr>
              <a:t>La distancia del centro a un punto cualquiera de la circunferencia se llama “</a:t>
            </a:r>
            <a:r>
              <a:rPr lang="es-ES" dirty="0" smtClean="0">
                <a:solidFill>
                  <a:srgbClr val="FF0000"/>
                </a:solidFill>
                <a:latin typeface="Ravie" panose="04040805050809020602" pitchFamily="82" charset="0"/>
              </a:rPr>
              <a:t>radio</a:t>
            </a:r>
            <a:r>
              <a:rPr lang="es-ES" dirty="0" smtClean="0">
                <a:latin typeface="Ravie" panose="04040805050809020602" pitchFamily="82" charset="0"/>
              </a:rPr>
              <a:t>”.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0" y="692696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>
                <a:latin typeface="Ravie" panose="04040805050809020602" pitchFamily="82" charset="0"/>
              </a:rPr>
              <a:t>La circunferencia es el lugar geométrico de todos los puntos del plano que equidistan de un punto fijo llamado centro.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6" name="5 Elipse"/>
          <p:cNvSpPr/>
          <p:nvPr/>
        </p:nvSpPr>
        <p:spPr>
          <a:xfrm>
            <a:off x="2989084" y="2780928"/>
            <a:ext cx="2880000" cy="2880000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8" name="7 Conector recto"/>
          <p:cNvCxnSpPr>
            <a:stCxn id="6" idx="0"/>
            <a:endCxn id="6" idx="4"/>
          </p:cNvCxnSpPr>
          <p:nvPr/>
        </p:nvCxnSpPr>
        <p:spPr>
          <a:xfrm>
            <a:off x="4429084" y="2780928"/>
            <a:ext cx="0" cy="288000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>
            <a:stCxn id="6" idx="2"/>
            <a:endCxn id="6" idx="6"/>
          </p:cNvCxnSpPr>
          <p:nvPr/>
        </p:nvCxnSpPr>
        <p:spPr>
          <a:xfrm>
            <a:off x="2989084" y="4220928"/>
            <a:ext cx="2880000" cy="0"/>
          </a:xfrm>
          <a:prstGeom prst="line">
            <a:avLst/>
          </a:prstGeom>
          <a:ln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10 Elipse"/>
          <p:cNvSpPr/>
          <p:nvPr/>
        </p:nvSpPr>
        <p:spPr>
          <a:xfrm>
            <a:off x="4393084" y="4184928"/>
            <a:ext cx="72000" cy="72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13" name="12 Conector recto"/>
          <p:cNvCxnSpPr>
            <a:stCxn id="11" idx="3"/>
            <a:endCxn id="6" idx="7"/>
          </p:cNvCxnSpPr>
          <p:nvPr/>
        </p:nvCxnSpPr>
        <p:spPr>
          <a:xfrm flipV="1">
            <a:off x="4403628" y="3202694"/>
            <a:ext cx="1043690" cy="1043690"/>
          </a:xfrm>
          <a:prstGeom prst="line">
            <a:avLst/>
          </a:prstGeom>
          <a:ln w="28575">
            <a:solidFill>
              <a:schemeClr val="accent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17 Conector recto de flecha"/>
          <p:cNvCxnSpPr>
            <a:stCxn id="6" idx="5"/>
            <a:endCxn id="19" idx="1"/>
          </p:cNvCxnSpPr>
          <p:nvPr/>
        </p:nvCxnSpPr>
        <p:spPr>
          <a:xfrm flipV="1">
            <a:off x="5447318" y="5019271"/>
            <a:ext cx="1431138" cy="219891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CuadroTexto"/>
          <p:cNvSpPr txBox="1"/>
          <p:nvPr/>
        </p:nvSpPr>
        <p:spPr>
          <a:xfrm>
            <a:off x="6878456" y="4834605"/>
            <a:ext cx="12939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00B050"/>
                </a:solidFill>
                <a:latin typeface="Ink Journal" panose="03080502000500000000" pitchFamily="66" charset="0"/>
              </a:rPr>
              <a:t>Circunferencia</a:t>
            </a:r>
            <a:endParaRPr lang="es-CO" dirty="0">
              <a:solidFill>
                <a:srgbClr val="00B050"/>
              </a:solidFill>
              <a:latin typeface="Ink Journal" panose="03080502000500000000" pitchFamily="66" charset="0"/>
            </a:endParaRPr>
          </a:p>
        </p:txBody>
      </p:sp>
      <p:cxnSp>
        <p:nvCxnSpPr>
          <p:cNvPr id="9" name="8 Conector recto de flecha"/>
          <p:cNvCxnSpPr>
            <a:stCxn id="11" idx="4"/>
            <a:endCxn id="15" idx="1"/>
          </p:cNvCxnSpPr>
          <p:nvPr/>
        </p:nvCxnSpPr>
        <p:spPr>
          <a:xfrm flipV="1">
            <a:off x="4429084" y="3706198"/>
            <a:ext cx="1733803" cy="550730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14 CuadroTexto"/>
          <p:cNvSpPr txBox="1"/>
          <p:nvPr/>
        </p:nvSpPr>
        <p:spPr>
          <a:xfrm>
            <a:off x="6162887" y="3521532"/>
            <a:ext cx="724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chemeClr val="tx2"/>
                </a:solidFill>
                <a:latin typeface="Ink Journal" panose="03080502000500000000" pitchFamily="66" charset="0"/>
              </a:rPr>
              <a:t>Centro</a:t>
            </a:r>
            <a:endParaRPr lang="es-CO" dirty="0">
              <a:solidFill>
                <a:schemeClr val="tx2"/>
              </a:solidFill>
              <a:latin typeface="Ink Journal" panose="03080502000500000000" pitchFamily="66" charset="0"/>
            </a:endParaRPr>
          </a:p>
        </p:txBody>
      </p:sp>
      <p:cxnSp>
        <p:nvCxnSpPr>
          <p:cNvPr id="16" name="15 Conector recto de flecha"/>
          <p:cNvCxnSpPr>
            <a:endCxn id="20" idx="3"/>
          </p:cNvCxnSpPr>
          <p:nvPr/>
        </p:nvCxnSpPr>
        <p:spPr>
          <a:xfrm flipH="1" flipV="1">
            <a:off x="2526741" y="3532206"/>
            <a:ext cx="2520280" cy="20646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1894837" y="3347540"/>
            <a:ext cx="6319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chemeClr val="accent6"/>
                </a:solidFill>
                <a:latin typeface="Ink Journal" panose="03080502000500000000" pitchFamily="66" charset="0"/>
              </a:rPr>
              <a:t>Radio</a:t>
            </a:r>
            <a:endParaRPr lang="es-CO" dirty="0">
              <a:solidFill>
                <a:schemeClr val="accent6"/>
              </a:solidFill>
              <a:latin typeface="Ink Journal" panose="03080502000500000000" pitchFamily="66" charset="0"/>
            </a:endParaRPr>
          </a:p>
        </p:txBody>
      </p:sp>
      <p:cxnSp>
        <p:nvCxnSpPr>
          <p:cNvPr id="23" name="22 Conector recto de flecha"/>
          <p:cNvCxnSpPr>
            <a:endCxn id="26" idx="0"/>
          </p:cNvCxnSpPr>
          <p:nvPr/>
        </p:nvCxnSpPr>
        <p:spPr>
          <a:xfrm flipH="1">
            <a:off x="2026712" y="4580968"/>
            <a:ext cx="1970325" cy="548248"/>
          </a:xfrm>
          <a:prstGeom prst="straightConnector1">
            <a:avLst/>
          </a:prstGeom>
          <a:ln>
            <a:solidFill>
              <a:srgbClr val="0000FF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25 CuadroTexto"/>
          <p:cNvSpPr txBox="1"/>
          <p:nvPr/>
        </p:nvSpPr>
        <p:spPr>
          <a:xfrm>
            <a:off x="1661067" y="5129216"/>
            <a:ext cx="7312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FFC000"/>
                </a:solidFill>
                <a:latin typeface="Ink Journal" panose="03080502000500000000" pitchFamily="66" charset="0"/>
              </a:rPr>
              <a:t>Círculo</a:t>
            </a:r>
            <a:endParaRPr lang="es-CO" dirty="0">
              <a:solidFill>
                <a:srgbClr val="FFC000"/>
              </a:solidFill>
              <a:latin typeface="Ink Journal" panose="030805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4489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7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4" grpId="0"/>
      <p:bldP spid="5" grpId="0"/>
      <p:bldP spid="6" grpId="0" animBg="1"/>
      <p:bldP spid="11" grpId="0" animBg="1"/>
      <p:bldP spid="19" grpId="0"/>
      <p:bldP spid="15" grpId="0"/>
      <p:bldP spid="20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2882"/>
            <a:ext cx="91440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5200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CIRCUNFERENCIA</a:t>
            </a:r>
            <a:endParaRPr lang="es-CO" sz="5200" dirty="0">
              <a:ln>
                <a:solidFill>
                  <a:srgbClr val="C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0" y="2060848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>
                <a:latin typeface="Ravie" panose="04040805050809020602" pitchFamily="82" charset="0"/>
              </a:rPr>
              <a:t>Las circunferencias pueden tener su centro en el punto (0, 0) del plano cartesiano o no.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0" y="2793702"/>
            <a:ext cx="9144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>
                <a:latin typeface="Ravie" panose="04040805050809020602" pitchFamily="82" charset="0"/>
              </a:rPr>
              <a:t>Si no está en (0, 0) su centro se representa por (h, k)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0" y="3297758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ES" dirty="0" smtClean="0">
                <a:latin typeface="Ravie" panose="04040805050809020602" pitchFamily="82" charset="0"/>
              </a:rPr>
              <a:t>Así que podemos obtener dos ecuaciones de la circunferencia con las cuales se resuelven todos los problemas de aplicación.</a:t>
            </a:r>
            <a:endParaRPr lang="es-CO" dirty="0"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218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2882"/>
            <a:ext cx="91440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5400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CIRCUNFERENCIA</a:t>
            </a:r>
            <a:endParaRPr lang="es-CO" sz="5400" dirty="0">
              <a:ln>
                <a:solidFill>
                  <a:srgbClr val="C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38" name="37 CuadroTexto"/>
          <p:cNvSpPr txBox="1"/>
          <p:nvPr/>
        </p:nvSpPr>
        <p:spPr>
          <a:xfrm>
            <a:off x="1" y="766445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La ecuación de una circunferencia con centro en </a:t>
            </a:r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(0, 0)</a:t>
            </a:r>
            <a:r>
              <a:rPr lang="es-CO" dirty="0" smtClean="0">
                <a:latin typeface="Ravie" panose="04040805050809020602" pitchFamily="82" charset="0"/>
              </a:rPr>
              <a:t> y radio “</a:t>
            </a:r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r</a:t>
            </a:r>
            <a:r>
              <a:rPr lang="es-CO" dirty="0" smtClean="0">
                <a:latin typeface="Ravie" panose="04040805050809020602" pitchFamily="82" charset="0"/>
              </a:rPr>
              <a:t>” es: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39" name="38 Elipse"/>
          <p:cNvSpPr/>
          <p:nvPr/>
        </p:nvSpPr>
        <p:spPr>
          <a:xfrm>
            <a:off x="573802" y="2233083"/>
            <a:ext cx="2634146" cy="2666667"/>
          </a:xfrm>
          <a:prstGeom prst="ellipse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grpSp>
        <p:nvGrpSpPr>
          <p:cNvPr id="40" name="39 Grupo"/>
          <p:cNvGrpSpPr/>
          <p:nvPr/>
        </p:nvGrpSpPr>
        <p:grpSpPr>
          <a:xfrm>
            <a:off x="179912" y="1684556"/>
            <a:ext cx="3600000" cy="3600000"/>
            <a:chOff x="1691680" y="404664"/>
            <a:chExt cx="5904656" cy="5832648"/>
          </a:xfrm>
        </p:grpSpPr>
        <p:cxnSp>
          <p:nvCxnSpPr>
            <p:cNvPr id="41" name="40 Conector recto de flecha"/>
            <p:cNvCxnSpPr/>
            <p:nvPr/>
          </p:nvCxnSpPr>
          <p:spPr>
            <a:xfrm flipV="1">
              <a:off x="4499992" y="404664"/>
              <a:ext cx="0" cy="5832648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41 Conector recto de flecha"/>
            <p:cNvCxnSpPr/>
            <p:nvPr/>
          </p:nvCxnSpPr>
          <p:spPr>
            <a:xfrm>
              <a:off x="1691680" y="3453618"/>
              <a:ext cx="5904656" cy="0"/>
            </a:xfrm>
            <a:prstGeom prst="straightConnector1">
              <a:avLst/>
            </a:prstGeom>
            <a:ln w="28575"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42 Conector recto"/>
            <p:cNvCxnSpPr/>
            <p:nvPr/>
          </p:nvCxnSpPr>
          <p:spPr>
            <a:xfrm>
              <a:off x="486003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43 Conector recto"/>
            <p:cNvCxnSpPr/>
            <p:nvPr/>
          </p:nvCxnSpPr>
          <p:spPr>
            <a:xfrm>
              <a:off x="5220072" y="3345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44 Conector recto"/>
            <p:cNvCxnSpPr/>
            <p:nvPr/>
          </p:nvCxnSpPr>
          <p:spPr>
            <a:xfrm>
              <a:off x="558011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45 Conector recto"/>
            <p:cNvCxnSpPr/>
            <p:nvPr/>
          </p:nvCxnSpPr>
          <p:spPr>
            <a:xfrm>
              <a:off x="5940152" y="3357016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46 Conector recto"/>
            <p:cNvCxnSpPr/>
            <p:nvPr/>
          </p:nvCxnSpPr>
          <p:spPr>
            <a:xfrm>
              <a:off x="630019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47 Conector recto"/>
            <p:cNvCxnSpPr/>
            <p:nvPr/>
          </p:nvCxnSpPr>
          <p:spPr>
            <a:xfrm>
              <a:off x="666023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48 Conector recto"/>
            <p:cNvCxnSpPr/>
            <p:nvPr/>
          </p:nvCxnSpPr>
          <p:spPr>
            <a:xfrm>
              <a:off x="7020272" y="3356992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49 Conector recto"/>
            <p:cNvCxnSpPr/>
            <p:nvPr/>
          </p:nvCxnSpPr>
          <p:spPr>
            <a:xfrm>
              <a:off x="413995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50 Conector recto"/>
            <p:cNvCxnSpPr/>
            <p:nvPr/>
          </p:nvCxnSpPr>
          <p:spPr>
            <a:xfrm>
              <a:off x="377991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51 Conector recto"/>
            <p:cNvCxnSpPr/>
            <p:nvPr/>
          </p:nvCxnSpPr>
          <p:spPr>
            <a:xfrm>
              <a:off x="3419872" y="332761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52 Conector recto"/>
            <p:cNvCxnSpPr/>
            <p:nvPr/>
          </p:nvCxnSpPr>
          <p:spPr>
            <a:xfrm>
              <a:off x="3059832" y="3320988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53 Conector recto"/>
            <p:cNvCxnSpPr/>
            <p:nvPr/>
          </p:nvCxnSpPr>
          <p:spPr>
            <a:xfrm>
              <a:off x="269979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54 Conector recto"/>
            <p:cNvCxnSpPr/>
            <p:nvPr/>
          </p:nvCxnSpPr>
          <p:spPr>
            <a:xfrm>
              <a:off x="233975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55 Conector recto"/>
            <p:cNvCxnSpPr/>
            <p:nvPr/>
          </p:nvCxnSpPr>
          <p:spPr>
            <a:xfrm>
              <a:off x="1979712" y="3314307"/>
              <a:ext cx="0" cy="2160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56 Conector recto"/>
            <p:cNvCxnSpPr/>
            <p:nvPr/>
          </p:nvCxnSpPr>
          <p:spPr>
            <a:xfrm>
              <a:off x="4397003" y="30689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57 Conector recto"/>
            <p:cNvCxnSpPr/>
            <p:nvPr/>
          </p:nvCxnSpPr>
          <p:spPr>
            <a:xfrm>
              <a:off x="4392989" y="27089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58 Conector recto"/>
            <p:cNvCxnSpPr/>
            <p:nvPr/>
          </p:nvCxnSpPr>
          <p:spPr>
            <a:xfrm>
              <a:off x="4389972" y="23488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59 Conector recto"/>
            <p:cNvCxnSpPr/>
            <p:nvPr/>
          </p:nvCxnSpPr>
          <p:spPr>
            <a:xfrm>
              <a:off x="4389972" y="1994135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60 Conector recto"/>
            <p:cNvCxnSpPr/>
            <p:nvPr/>
          </p:nvCxnSpPr>
          <p:spPr>
            <a:xfrm>
              <a:off x="4401023" y="162880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61 Conector recto"/>
            <p:cNvCxnSpPr/>
            <p:nvPr/>
          </p:nvCxnSpPr>
          <p:spPr>
            <a:xfrm>
              <a:off x="4401023" y="12687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62 Conector recto"/>
            <p:cNvCxnSpPr/>
            <p:nvPr/>
          </p:nvCxnSpPr>
          <p:spPr>
            <a:xfrm>
              <a:off x="4398006" y="9087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63 Conector recto"/>
            <p:cNvCxnSpPr/>
            <p:nvPr/>
          </p:nvCxnSpPr>
          <p:spPr>
            <a:xfrm>
              <a:off x="4393986" y="378904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64 Conector recto"/>
            <p:cNvCxnSpPr/>
            <p:nvPr/>
          </p:nvCxnSpPr>
          <p:spPr>
            <a:xfrm>
              <a:off x="4406034" y="41490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65 Conector recto"/>
            <p:cNvCxnSpPr/>
            <p:nvPr/>
          </p:nvCxnSpPr>
          <p:spPr>
            <a:xfrm>
              <a:off x="4404014" y="450912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66 Conector recto"/>
            <p:cNvCxnSpPr/>
            <p:nvPr/>
          </p:nvCxnSpPr>
          <p:spPr>
            <a:xfrm>
              <a:off x="4401994" y="486916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67 Conector recto"/>
            <p:cNvCxnSpPr/>
            <p:nvPr/>
          </p:nvCxnSpPr>
          <p:spPr>
            <a:xfrm>
              <a:off x="4399974" y="522920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68 Conector recto"/>
            <p:cNvCxnSpPr/>
            <p:nvPr/>
          </p:nvCxnSpPr>
          <p:spPr>
            <a:xfrm>
              <a:off x="4412022" y="558924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69 Conector recto"/>
            <p:cNvCxnSpPr/>
            <p:nvPr/>
          </p:nvCxnSpPr>
          <p:spPr>
            <a:xfrm>
              <a:off x="4397954" y="5949280"/>
              <a:ext cx="2160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1" name="70 Elipse"/>
          <p:cNvSpPr/>
          <p:nvPr/>
        </p:nvSpPr>
        <p:spPr>
          <a:xfrm>
            <a:off x="1854875" y="3530416"/>
            <a:ext cx="72000" cy="7200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cxnSp>
        <p:nvCxnSpPr>
          <p:cNvPr id="73" name="72 Conector recto"/>
          <p:cNvCxnSpPr>
            <a:stCxn id="71" idx="7"/>
            <a:endCxn id="39" idx="7"/>
          </p:cNvCxnSpPr>
          <p:nvPr/>
        </p:nvCxnSpPr>
        <p:spPr>
          <a:xfrm flipV="1">
            <a:off x="1916331" y="2623607"/>
            <a:ext cx="905855" cy="91735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76 CuadroTexto"/>
          <p:cNvSpPr txBox="1"/>
          <p:nvPr/>
        </p:nvSpPr>
        <p:spPr>
          <a:xfrm>
            <a:off x="1198857" y="3512041"/>
            <a:ext cx="780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200" dirty="0" smtClean="0">
                <a:solidFill>
                  <a:schemeClr val="accent1"/>
                </a:solidFill>
                <a:latin typeface="Rockwell Extra Bold" panose="02060903040505020403" pitchFamily="18" charset="0"/>
              </a:rPr>
              <a:t>C (0, 0)</a:t>
            </a:r>
            <a:endParaRPr lang="es-CO" sz="1200" dirty="0">
              <a:solidFill>
                <a:schemeClr val="accent1"/>
              </a:solidFill>
              <a:latin typeface="Rockwell Extra Bold" panose="02060903040505020403" pitchFamily="18" charset="0"/>
            </a:endParaRPr>
          </a:p>
        </p:txBody>
      </p:sp>
      <p:sp>
        <p:nvSpPr>
          <p:cNvPr id="78" name="77 CuadroTexto"/>
          <p:cNvSpPr txBox="1"/>
          <p:nvPr/>
        </p:nvSpPr>
        <p:spPr>
          <a:xfrm rot="18909883">
            <a:off x="2183507" y="2713483"/>
            <a:ext cx="3715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>
                <a:solidFill>
                  <a:srgbClr val="FF0000"/>
                </a:solidFill>
                <a:latin typeface="Rockwell Extra Bold" panose="02060903040505020403" pitchFamily="18" charset="0"/>
              </a:rPr>
              <a:t>r</a:t>
            </a:r>
            <a:endParaRPr lang="es-CO" sz="1400" dirty="0">
              <a:solidFill>
                <a:srgbClr val="FF0000"/>
              </a:solidFill>
              <a:latin typeface="Rockwell Extra Bold" panose="02060903040505020403" pitchFamily="18" charset="0"/>
            </a:endParaRPr>
          </a:p>
        </p:txBody>
      </p:sp>
      <p:sp>
        <p:nvSpPr>
          <p:cNvPr id="79" name="78 Elipse"/>
          <p:cNvSpPr/>
          <p:nvPr/>
        </p:nvSpPr>
        <p:spPr>
          <a:xfrm>
            <a:off x="2785149" y="2587607"/>
            <a:ext cx="72000" cy="72000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80" name="79 CuadroTexto"/>
          <p:cNvSpPr txBox="1"/>
          <p:nvPr/>
        </p:nvSpPr>
        <p:spPr>
          <a:xfrm>
            <a:off x="2783033" y="2449107"/>
            <a:ext cx="78085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200" dirty="0" smtClean="0">
                <a:solidFill>
                  <a:srgbClr val="7030A0"/>
                </a:solidFill>
                <a:latin typeface="Rockwell Extra Bold" panose="02060903040505020403" pitchFamily="18" charset="0"/>
              </a:rPr>
              <a:t>P (x, y)</a:t>
            </a:r>
            <a:endParaRPr lang="es-CO" sz="1200" dirty="0">
              <a:solidFill>
                <a:srgbClr val="7030A0"/>
              </a:solidFill>
              <a:latin typeface="Rockwell Extra Bold" panose="02060903040505020403" pitchFamily="18" charset="0"/>
            </a:endParaRPr>
          </a:p>
        </p:txBody>
      </p:sp>
      <p:sp>
        <p:nvSpPr>
          <p:cNvPr id="81" name="80 CuadroTexto"/>
          <p:cNvSpPr txBox="1"/>
          <p:nvPr/>
        </p:nvSpPr>
        <p:spPr>
          <a:xfrm>
            <a:off x="4139952" y="2789895"/>
            <a:ext cx="311976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solidFill>
                  <a:srgbClr val="FFC000"/>
                </a:solidFill>
                <a:latin typeface="Ravie" panose="04040805050809020602" pitchFamily="82" charset="0"/>
              </a:rPr>
              <a:t>x</a:t>
            </a:r>
            <a:r>
              <a:rPr lang="es-CO" sz="3200" baseline="30000" dirty="0" smtClean="0">
                <a:solidFill>
                  <a:srgbClr val="FFC000"/>
                </a:solidFill>
                <a:latin typeface="Ravie" panose="04040805050809020602" pitchFamily="82" charset="0"/>
              </a:rPr>
              <a:t>2</a:t>
            </a:r>
            <a:r>
              <a:rPr lang="es-CO" sz="3200" dirty="0" smtClean="0">
                <a:solidFill>
                  <a:srgbClr val="FFC000"/>
                </a:solidFill>
                <a:latin typeface="Ravie" panose="04040805050809020602" pitchFamily="82" charset="0"/>
              </a:rPr>
              <a:t> + y</a:t>
            </a:r>
            <a:r>
              <a:rPr lang="es-CO" sz="3200" baseline="30000" dirty="0" smtClean="0">
                <a:solidFill>
                  <a:srgbClr val="FFC000"/>
                </a:solidFill>
                <a:latin typeface="Ravie" panose="04040805050809020602" pitchFamily="82" charset="0"/>
              </a:rPr>
              <a:t>2</a:t>
            </a:r>
            <a:r>
              <a:rPr lang="es-CO" sz="3200" dirty="0" smtClean="0">
                <a:solidFill>
                  <a:srgbClr val="FFC000"/>
                </a:solidFill>
                <a:latin typeface="Ravie" panose="04040805050809020602" pitchFamily="82" charset="0"/>
              </a:rPr>
              <a:t> = r</a:t>
            </a:r>
            <a:r>
              <a:rPr lang="es-CO" sz="3200" baseline="30000" dirty="0" smtClean="0">
                <a:solidFill>
                  <a:srgbClr val="FFC000"/>
                </a:solidFill>
                <a:latin typeface="Ravie" panose="04040805050809020602" pitchFamily="82" charset="0"/>
              </a:rPr>
              <a:t>2</a:t>
            </a:r>
            <a:r>
              <a:rPr lang="es-CO" sz="3200" dirty="0" smtClean="0">
                <a:solidFill>
                  <a:srgbClr val="FFC000"/>
                </a:solidFill>
                <a:latin typeface="Ravie" panose="04040805050809020602" pitchFamily="82" charset="0"/>
              </a:rPr>
              <a:t> </a:t>
            </a:r>
            <a:endParaRPr lang="es-CO" sz="3200" dirty="0">
              <a:solidFill>
                <a:srgbClr val="FFC000"/>
              </a:solidFill>
              <a:latin typeface="Ravie" panose="04040805050809020602" pitchFamily="82" charset="0"/>
            </a:endParaRPr>
          </a:p>
        </p:txBody>
      </p:sp>
      <p:sp>
        <p:nvSpPr>
          <p:cNvPr id="82" name="81 CuadroTexto"/>
          <p:cNvSpPr txBox="1"/>
          <p:nvPr/>
        </p:nvSpPr>
        <p:spPr>
          <a:xfrm>
            <a:off x="15471" y="5445224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La ecuación de una circunferencia con centro en </a:t>
            </a:r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(h, k)</a:t>
            </a:r>
            <a:r>
              <a:rPr lang="es-CO" dirty="0" smtClean="0">
                <a:latin typeface="Ravie" panose="04040805050809020602" pitchFamily="82" charset="0"/>
              </a:rPr>
              <a:t> y radio “</a:t>
            </a:r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r</a:t>
            </a:r>
            <a:r>
              <a:rPr lang="es-CO" dirty="0" smtClean="0">
                <a:latin typeface="Ravie" panose="04040805050809020602" pitchFamily="82" charset="0"/>
              </a:rPr>
              <a:t>” es:</a:t>
            </a:r>
            <a:endParaRPr lang="es-CO" dirty="0">
              <a:latin typeface="Ravie" panose="04040805050809020602" pitchFamily="82" charset="0"/>
            </a:endParaRPr>
          </a:p>
        </p:txBody>
      </p:sp>
      <p:sp>
        <p:nvSpPr>
          <p:cNvPr id="83" name="82 CuadroTexto"/>
          <p:cNvSpPr txBox="1"/>
          <p:nvPr/>
        </p:nvSpPr>
        <p:spPr>
          <a:xfrm>
            <a:off x="3479068" y="1857167"/>
            <a:ext cx="8049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1200" dirty="0" smtClean="0">
                <a:solidFill>
                  <a:schemeClr val="accent1"/>
                </a:solidFill>
                <a:latin typeface="Rockwell Extra Bold" panose="02060903040505020403" pitchFamily="18" charset="0"/>
              </a:rPr>
              <a:t>C (h, k)</a:t>
            </a:r>
            <a:endParaRPr lang="es-CO" sz="1200" dirty="0">
              <a:solidFill>
                <a:schemeClr val="accent1"/>
              </a:solidFill>
              <a:latin typeface="Rockwell Extra Bold" panose="02060903040505020403" pitchFamily="18" charset="0"/>
            </a:endParaRPr>
          </a:p>
        </p:txBody>
      </p:sp>
      <p:sp>
        <p:nvSpPr>
          <p:cNvPr id="84" name="83 CuadroTexto"/>
          <p:cNvSpPr txBox="1"/>
          <p:nvPr/>
        </p:nvSpPr>
        <p:spPr>
          <a:xfrm>
            <a:off x="2989668" y="4536234"/>
            <a:ext cx="558197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200" dirty="0" smtClean="0">
                <a:solidFill>
                  <a:srgbClr val="FFC000"/>
                </a:solidFill>
                <a:latin typeface="Ravie" panose="04040805050809020602" pitchFamily="82" charset="0"/>
              </a:rPr>
              <a:t>(x – h)</a:t>
            </a:r>
            <a:r>
              <a:rPr lang="es-CO" sz="3200" baseline="30000" dirty="0" smtClean="0">
                <a:solidFill>
                  <a:srgbClr val="FFC000"/>
                </a:solidFill>
                <a:latin typeface="Ravie" panose="04040805050809020602" pitchFamily="82" charset="0"/>
              </a:rPr>
              <a:t>2</a:t>
            </a:r>
            <a:r>
              <a:rPr lang="es-CO" sz="3200" dirty="0" smtClean="0">
                <a:solidFill>
                  <a:srgbClr val="FFC000"/>
                </a:solidFill>
                <a:latin typeface="Ravie" panose="04040805050809020602" pitchFamily="82" charset="0"/>
              </a:rPr>
              <a:t> + (y – k)</a:t>
            </a:r>
            <a:r>
              <a:rPr lang="es-CO" sz="3200" baseline="30000" dirty="0" smtClean="0">
                <a:solidFill>
                  <a:srgbClr val="FFC000"/>
                </a:solidFill>
                <a:latin typeface="Ravie" panose="04040805050809020602" pitchFamily="82" charset="0"/>
              </a:rPr>
              <a:t>2</a:t>
            </a:r>
            <a:r>
              <a:rPr lang="es-CO" sz="3200" dirty="0" smtClean="0">
                <a:solidFill>
                  <a:srgbClr val="FFC000"/>
                </a:solidFill>
                <a:latin typeface="Ravie" panose="04040805050809020602" pitchFamily="82" charset="0"/>
              </a:rPr>
              <a:t> = r</a:t>
            </a:r>
            <a:r>
              <a:rPr lang="es-CO" sz="3200" baseline="30000" dirty="0" smtClean="0">
                <a:solidFill>
                  <a:srgbClr val="FFC000"/>
                </a:solidFill>
                <a:latin typeface="Ravie" panose="04040805050809020602" pitchFamily="82" charset="0"/>
              </a:rPr>
              <a:t>2</a:t>
            </a:r>
            <a:r>
              <a:rPr lang="es-CO" sz="3200" dirty="0" smtClean="0">
                <a:solidFill>
                  <a:srgbClr val="FFC000"/>
                </a:solidFill>
                <a:latin typeface="Ravie" panose="04040805050809020602" pitchFamily="82" charset="0"/>
              </a:rPr>
              <a:t> </a:t>
            </a:r>
            <a:endParaRPr lang="es-CO" sz="3200" dirty="0">
              <a:solidFill>
                <a:srgbClr val="FFC000"/>
              </a:solidFill>
              <a:latin typeface="Ravie" panose="04040805050809020602" pitchFamily="82" charset="0"/>
            </a:endParaRPr>
          </a:p>
        </p:txBody>
      </p:sp>
      <p:sp>
        <p:nvSpPr>
          <p:cNvPr id="85" name="84 CuadroTexto"/>
          <p:cNvSpPr txBox="1"/>
          <p:nvPr/>
        </p:nvSpPr>
        <p:spPr>
          <a:xfrm>
            <a:off x="4898172" y="3322127"/>
            <a:ext cx="16033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latin typeface="Ink Journal" panose="03080502000500000000" pitchFamily="66" charset="0"/>
              </a:rPr>
              <a:t>Ecuación estándar</a:t>
            </a:r>
            <a:endParaRPr lang="es-CO" dirty="0">
              <a:latin typeface="Ink Journal" panose="03080502000500000000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5767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1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3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25 0 C 0.181 0 0.25 -0.069 0.25 -0.125 L 0.25 -0.25 E" pathEditMode="relative" ptsTypes="">
                                      <p:cBhvr>
                                        <p:cTn id="83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4" presetID="4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25 0 C 0.181 0 0.25 -0.069 0.25 -0.125 L 0.25 -0.25 E" pathEditMode="relative" ptsTypes="">
                                      <p:cBhvr>
                                        <p:cTn id="85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6" presetID="43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25 0 C 0.181 0 0.25 -0.069 0.25 -0.125 L 0.25 -0.25 E" pathEditMode="relative" ptsTypes="">
                                      <p:cBhvr>
                                        <p:cTn id="87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88" presetID="4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25 0 C 0.181 0 0.25 -0.069 0.25 -0.125 L 0.25 -0.25 E" pathEditMode="relative" ptsTypes="">
                                      <p:cBhvr>
                                        <p:cTn id="89" dur="2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0" presetID="4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L 0.125 0 C 0.181 0 0.25 -0.069 0.25 -0.125 L 0.25 -0.25 E" pathEditMode="relative" ptsTypes="">
                                      <p:cBhvr>
                                        <p:cTn id="91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92" presetID="4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Motion origin="layout" path="M 0 0 L 0.125 0 C 0.181 0 0.25 -0.069 0.25 -0.125 L 0.25 -0.25 E" pathEditMode="relative" ptsTypes="">
                                      <p:cBhvr>
                                        <p:cTn id="93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3000"/>
                                  </p:iterate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1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38" grpId="1"/>
      <p:bldP spid="39" grpId="0" animBg="1"/>
      <p:bldP spid="39" grpId="1" animBg="1"/>
      <p:bldP spid="71" grpId="0" animBg="1"/>
      <p:bldP spid="71" grpId="1" animBg="1"/>
      <p:bldP spid="77" grpId="0"/>
      <p:bldP spid="77" grpId="1"/>
      <p:bldP spid="78" grpId="0"/>
      <p:bldP spid="78" grpId="1"/>
      <p:bldP spid="79" grpId="0" animBg="1"/>
      <p:bldP spid="79" grpId="1" animBg="1"/>
      <p:bldP spid="80" grpId="0"/>
      <p:bldP spid="80" grpId="1"/>
      <p:bldP spid="81" grpId="0"/>
      <p:bldP spid="81" grpId="1"/>
      <p:bldP spid="82" grpId="0"/>
      <p:bldP spid="83" grpId="0"/>
      <p:bldP spid="84" grpId="0"/>
      <p:bldP spid="85" grpId="0"/>
      <p:bldP spid="85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72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 sz="4000" dirty="0">
              <a:ln>
                <a:solidFill>
                  <a:schemeClr val="accent6"/>
                </a:solidFill>
              </a:ln>
              <a:solidFill>
                <a:srgbClr val="FFFF00"/>
              </a:solidFill>
              <a:effectLst>
                <a:glow rad="63500">
                  <a:schemeClr val="accent2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-776" y="6525384"/>
            <a:ext cx="9144775" cy="3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Rectángulo"/>
          <p:cNvSpPr/>
          <p:nvPr/>
        </p:nvSpPr>
        <p:spPr>
          <a:xfrm>
            <a:off x="-776" y="2136339"/>
            <a:ext cx="9144775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ES" sz="5400" cap="none" spc="0" dirty="0" smtClean="0">
                <a:ln>
                  <a:solidFill>
                    <a:srgbClr val="0000FF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avie" panose="04040805050809020602" pitchFamily="82" charset="0"/>
              </a:rPr>
              <a:t>Veamos un ejemplo con la circunferencia…</a:t>
            </a:r>
            <a:endParaRPr lang="es-ES" sz="5400" cap="none" spc="0" dirty="0">
              <a:ln>
                <a:solidFill>
                  <a:srgbClr val="0000FF"/>
                </a:solidFill>
                <a:prstDash val="solid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1644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2882"/>
            <a:ext cx="91440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400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EJERCICIO DE CIRCUNFERENCIA</a:t>
            </a:r>
            <a:endParaRPr lang="es-CO" sz="3400" dirty="0">
              <a:ln>
                <a:solidFill>
                  <a:srgbClr val="C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3 CuadroTexto"/>
              <p:cNvSpPr txBox="1"/>
              <p:nvPr/>
            </p:nvSpPr>
            <p:spPr>
              <a:xfrm>
                <a:off x="0" y="692696"/>
                <a:ext cx="9144000" cy="12391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O" sz="2400" dirty="0" smtClean="0">
                    <a:latin typeface="Ravie" panose="04040805050809020602" pitchFamily="82" charset="0"/>
                    <a:cs typeface="Arial" pitchFamily="34" charset="0"/>
                  </a:rPr>
                  <a:t>Encuentre la ecuación estándar de la circunferencia con centro en (</a:t>
                </a:r>
                <a:r>
                  <a:rPr lang="es-CO" sz="2400" dirty="0" smtClean="0">
                    <a:latin typeface="Rockwell Extra Bold" panose="02060903040505020403" pitchFamily="18" charset="0"/>
                    <a:cs typeface="Arial" pitchFamily="34" charset="0"/>
                  </a:rPr>
                  <a:t>4,5</a:t>
                </a:r>
                <a:r>
                  <a:rPr lang="es-CO" sz="2400" dirty="0" smtClean="0">
                    <a:latin typeface="Ravie" panose="04040805050809020602" pitchFamily="82" charset="0"/>
                    <a:cs typeface="Arial" pitchFamily="34" charset="0"/>
                  </a:rPr>
                  <a:t>,</a:t>
                </a:r>
                <a:r>
                  <a:rPr lang="es-CO" sz="2400" dirty="0" smtClean="0">
                    <a:latin typeface="Rockwell Extra Bold" panose="02060903040505020403" pitchFamily="18" charset="0"/>
                    <a:cs typeface="Arial" pitchFamily="34" charset="0"/>
                  </a:rPr>
                  <a:t> 2,25</a:t>
                </a:r>
                <a:r>
                  <a:rPr lang="es-CO" sz="2400" dirty="0" smtClean="0">
                    <a:latin typeface="Ravie" panose="04040805050809020602" pitchFamily="82" charset="0"/>
                    <a:cs typeface="Arial" pitchFamily="34" charset="0"/>
                  </a:rPr>
                  <a:t>) y radio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s-CO" sz="240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es-CO" sz="2400" b="0" i="0" smtClean="0">
                            <a:latin typeface="Rockwell Extra Bold" panose="02060903040505020403" pitchFamily="18" charset="0"/>
                          </a:rPr>
                          <m:t>11</m:t>
                        </m:r>
                      </m:e>
                    </m:rad>
                  </m:oMath>
                </a14:m>
                <a:r>
                  <a:rPr lang="es-CO" sz="2400" dirty="0" smtClean="0">
                    <a:latin typeface="Ravie" panose="04040805050809020602" pitchFamily="82" charset="0"/>
                    <a:cs typeface="Arial" pitchFamily="34" charset="0"/>
                  </a:rPr>
                  <a:t>.</a:t>
                </a:r>
                <a:endParaRPr lang="es-CO" sz="2400" dirty="0">
                  <a:latin typeface="Ravie" panose="04040805050809020602" pitchFamily="82" charset="0"/>
                  <a:cs typeface="Arial" pitchFamily="34" charset="0"/>
                </a:endParaRPr>
              </a:p>
            </p:txBody>
          </p:sp>
        </mc:Choice>
        <mc:Fallback xmlns="">
          <p:sp>
            <p:nvSpPr>
              <p:cNvPr id="4" name="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692696"/>
                <a:ext cx="9144000" cy="1239185"/>
              </a:xfrm>
              <a:prstGeom prst="rect">
                <a:avLst/>
              </a:prstGeom>
              <a:blipFill rotWithShape="1">
                <a:blip r:embed="rId2"/>
                <a:stretch>
                  <a:fillRect l="-1000" t="-3941" b="-10837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4 CuadroTexto"/>
          <p:cNvSpPr txBox="1"/>
          <p:nvPr/>
        </p:nvSpPr>
        <p:spPr>
          <a:xfrm>
            <a:off x="23920" y="1988840"/>
            <a:ext cx="15311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dirty="0" smtClean="0">
                <a:solidFill>
                  <a:srgbClr val="FF0000"/>
                </a:solidFill>
                <a:latin typeface="Ravie" panose="04040805050809020602" pitchFamily="82" charset="0"/>
              </a:rPr>
              <a:t>Solución:</a:t>
            </a:r>
            <a:endParaRPr lang="es-CO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6" name="5 CuadroTexto"/>
          <p:cNvSpPr txBox="1"/>
          <p:nvPr/>
        </p:nvSpPr>
        <p:spPr>
          <a:xfrm flipH="1">
            <a:off x="23920" y="2358172"/>
            <a:ext cx="6636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La ecuación a usar es: (x – h)</a:t>
            </a:r>
            <a:r>
              <a:rPr lang="es-CO" baseline="30000" dirty="0" smtClean="0">
                <a:latin typeface="Ravie" panose="04040805050809020602" pitchFamily="82" charset="0"/>
              </a:rPr>
              <a:t>2</a:t>
            </a:r>
            <a:r>
              <a:rPr lang="es-CO" dirty="0" smtClean="0">
                <a:latin typeface="Ravie" panose="04040805050809020602" pitchFamily="82" charset="0"/>
              </a:rPr>
              <a:t> + (y – k)</a:t>
            </a:r>
            <a:r>
              <a:rPr lang="es-CO" baseline="30000" dirty="0" smtClean="0">
                <a:latin typeface="Ravie" panose="04040805050809020602" pitchFamily="82" charset="0"/>
              </a:rPr>
              <a:t>2</a:t>
            </a:r>
            <a:r>
              <a:rPr lang="es-CO" dirty="0" smtClean="0">
                <a:latin typeface="Ravie" panose="04040805050809020602" pitchFamily="82" charset="0"/>
              </a:rPr>
              <a:t> = r</a:t>
            </a:r>
            <a:r>
              <a:rPr lang="es-CO" baseline="30000" dirty="0" smtClean="0">
                <a:latin typeface="Ravie" panose="04040805050809020602" pitchFamily="82" charset="0"/>
              </a:rPr>
              <a:t>2</a:t>
            </a:r>
            <a:r>
              <a:rPr lang="es-CO" dirty="0" smtClean="0">
                <a:latin typeface="Ravie" panose="04040805050809020602" pitchFamily="82" charset="0"/>
              </a:rPr>
              <a:t> </a:t>
            </a:r>
            <a:endParaRPr lang="es-CO" dirty="0">
              <a:latin typeface="Ravie" panose="040408050508090206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6 CuadroTexto"/>
              <p:cNvSpPr txBox="1"/>
              <p:nvPr/>
            </p:nvSpPr>
            <p:spPr>
              <a:xfrm flipH="1">
                <a:off x="23920" y="2809998"/>
                <a:ext cx="8580528" cy="6852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O" dirty="0" smtClean="0">
                    <a:latin typeface="Ravie" panose="04040805050809020602" pitchFamily="82" charset="0"/>
                  </a:rPr>
                  <a:t>Acá reemplazamos las variables que conocemos h = </a:t>
                </a:r>
                <a:r>
                  <a:rPr lang="es-CO" dirty="0" smtClean="0">
                    <a:latin typeface="Rockwell Extra Bold" panose="02060903040505020403" pitchFamily="18" charset="0"/>
                  </a:rPr>
                  <a:t>4,5</a:t>
                </a:r>
                <a:r>
                  <a:rPr lang="es-CO" dirty="0" smtClean="0">
                    <a:latin typeface="Ravie" panose="04040805050809020602" pitchFamily="82" charset="0"/>
                  </a:rPr>
                  <a:t>; k = </a:t>
                </a:r>
                <a:r>
                  <a:rPr lang="es-CO" dirty="0" smtClean="0">
                    <a:latin typeface="Rockwell Extra Bold" panose="02060903040505020403" pitchFamily="18" charset="0"/>
                  </a:rPr>
                  <a:t>2,25</a:t>
                </a:r>
                <a:r>
                  <a:rPr lang="es-CO" dirty="0" smtClean="0">
                    <a:latin typeface="Ravie" panose="04040805050809020602" pitchFamily="82" charset="0"/>
                  </a:rPr>
                  <a:t> y r =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s-CO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m:rPr>
                            <m:nor/>
                          </m:rPr>
                          <a:rPr lang="es-CO" b="0" i="0" smtClean="0">
                            <a:latin typeface="Rockwell Extra Bold" panose="02060903040505020403" pitchFamily="18" charset="0"/>
                          </a:rPr>
                          <m:t>11</m:t>
                        </m:r>
                      </m:e>
                    </m:rad>
                  </m:oMath>
                </a14:m>
                <a:endParaRPr lang="es-CO" dirty="0">
                  <a:latin typeface="Rockwell Extra Bold" panose="02060903040505020403" pitchFamily="18" charset="0"/>
                </a:endParaRPr>
              </a:p>
            </p:txBody>
          </p:sp>
        </mc:Choice>
        <mc:Fallback xmlns="">
          <p:sp>
            <p:nvSpPr>
              <p:cNvPr id="7" name="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flipH="1">
                <a:off x="23920" y="2809998"/>
                <a:ext cx="8580528" cy="685252"/>
              </a:xfrm>
              <a:prstGeom prst="rect">
                <a:avLst/>
              </a:prstGeom>
              <a:blipFill rotWithShape="1">
                <a:blip r:embed="rId3"/>
                <a:stretch>
                  <a:fillRect l="-640" t="-4464" r="-995" b="-12500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7 CuadroTexto"/>
          <p:cNvSpPr txBox="1"/>
          <p:nvPr/>
        </p:nvSpPr>
        <p:spPr>
          <a:xfrm flipH="1">
            <a:off x="23920" y="3495250"/>
            <a:ext cx="2163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latin typeface="Ravie" panose="04040805050809020602" pitchFamily="82" charset="0"/>
              </a:rPr>
              <a:t>Por lo tanto,</a:t>
            </a:r>
            <a:endParaRPr lang="es-CO" dirty="0">
              <a:latin typeface="Ravie" panose="04040805050809020602" pitchFamily="82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8 CuadroTexto"/>
              <p:cNvSpPr txBox="1"/>
              <p:nvPr/>
            </p:nvSpPr>
            <p:spPr>
              <a:xfrm>
                <a:off x="2109210" y="3864582"/>
                <a:ext cx="4925579" cy="5064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CO" sz="2400" dirty="0" smtClean="0">
                    <a:latin typeface="Rockwell Extra Bold" panose="02060903040505020403" pitchFamily="18" charset="0"/>
                  </a:rPr>
                  <a:t>(x – 4,5)</a:t>
                </a:r>
                <a:r>
                  <a:rPr lang="es-CO" sz="2400" baseline="70000" dirty="0" smtClean="0">
                    <a:latin typeface="Rockwell Extra Bold" panose="02060903040505020403" pitchFamily="18" charset="0"/>
                  </a:rPr>
                  <a:t>2</a:t>
                </a:r>
                <a:r>
                  <a:rPr lang="es-CO" sz="2400" dirty="0" smtClean="0">
                    <a:latin typeface="Rockwell Extra Bold" panose="02060903040505020403" pitchFamily="18" charset="0"/>
                  </a:rPr>
                  <a:t> + (y – 2,25)</a:t>
                </a:r>
                <a:r>
                  <a:rPr lang="es-CO" sz="2400" baseline="70000" dirty="0" smtClean="0">
                    <a:latin typeface="Rockwell Extra Bold" panose="02060903040505020403" pitchFamily="18" charset="0"/>
                  </a:rPr>
                  <a:t>2</a:t>
                </a:r>
                <a:r>
                  <a:rPr lang="es-CO" sz="2400" dirty="0" smtClean="0">
                    <a:latin typeface="Rockwell Extra Bold" panose="02060903040505020403" pitchFamily="18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s-CO" i="1" smtClea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nor/>
                          </m:rPr>
                          <a:rPr lang="es-CO" b="0" i="0" smtClean="0">
                            <a:latin typeface="Rockwell Extra Bold" panose="02060903040505020403" pitchFamily="18" charset="0"/>
                          </a:rPr>
                          <m:t>(</m:t>
                        </m:r>
                        <m:rad>
                          <m:radPr>
                            <m:degHide m:val="on"/>
                            <m:ctrlPr>
                              <a:rPr lang="es-CO" b="0" i="1" smtClean="0">
                                <a:latin typeface="Cambria Math"/>
                              </a:rPr>
                            </m:ctrlPr>
                          </m:radPr>
                          <m:deg/>
                          <m:e>
                            <m:r>
                              <m:rPr>
                                <m:nor/>
                              </m:rPr>
                              <a:rPr lang="es-CO" b="0" i="0" smtClean="0">
                                <a:latin typeface="Rockwell Extra Bold" panose="02060903040505020403" pitchFamily="18" charset="0"/>
                              </a:rPr>
                              <m:t>11</m:t>
                            </m:r>
                          </m:e>
                        </m:rad>
                        <m:r>
                          <m:rPr>
                            <m:nor/>
                          </m:rPr>
                          <a:rPr lang="es-CO" b="0" i="0" smtClean="0">
                            <a:latin typeface="Rockwell Extra Bold" panose="02060903040505020403" pitchFamily="18" charset="0"/>
                          </a:rPr>
                          <m:t>)</m:t>
                        </m:r>
                      </m:e>
                      <m:sup>
                        <m:r>
                          <m:rPr>
                            <m:nor/>
                          </m:rPr>
                          <a:rPr lang="es-CO" b="0" i="0" smtClean="0">
                            <a:latin typeface="Rockwell Extra Bold" panose="02060903040505020403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s-CO" sz="2400" dirty="0">
                  <a:latin typeface="Rockwell Extra Bold" panose="02060903040505020403" pitchFamily="18" charset="0"/>
                </a:endParaRPr>
              </a:p>
            </p:txBody>
          </p:sp>
        </mc:Choice>
        <mc:Fallback xmlns="">
          <p:sp>
            <p:nvSpPr>
              <p:cNvPr id="9" name="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9210" y="3864582"/>
                <a:ext cx="4925579" cy="506485"/>
              </a:xfrm>
              <a:prstGeom prst="rect">
                <a:avLst/>
              </a:prstGeom>
              <a:blipFill rotWithShape="1">
                <a:blip r:embed="rId4"/>
                <a:stretch>
                  <a:fillRect l="-1980" t="-16867" b="-26506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9 CuadroTexto"/>
          <p:cNvSpPr txBox="1"/>
          <p:nvPr/>
        </p:nvSpPr>
        <p:spPr>
          <a:xfrm>
            <a:off x="2322025" y="4473745"/>
            <a:ext cx="44999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2400" dirty="0" smtClean="0">
                <a:latin typeface="Rockwell Extra Bold" panose="02060903040505020403" pitchFamily="18" charset="0"/>
              </a:rPr>
              <a:t>(x – 4,5)</a:t>
            </a:r>
            <a:r>
              <a:rPr lang="es-CO" sz="2400" baseline="30000" dirty="0" smtClean="0">
                <a:latin typeface="Rockwell Extra Bold" panose="02060903040505020403" pitchFamily="18" charset="0"/>
              </a:rPr>
              <a:t>2</a:t>
            </a:r>
            <a:r>
              <a:rPr lang="es-CO" sz="2400" dirty="0" smtClean="0">
                <a:latin typeface="Rockwell Extra Bold" panose="02060903040505020403" pitchFamily="18" charset="0"/>
              </a:rPr>
              <a:t> + (y – 2,25)</a:t>
            </a:r>
            <a:r>
              <a:rPr lang="es-CO" sz="2400" baseline="30000" dirty="0" smtClean="0">
                <a:latin typeface="Rockwell Extra Bold" panose="02060903040505020403" pitchFamily="18" charset="0"/>
              </a:rPr>
              <a:t>2</a:t>
            </a:r>
            <a:r>
              <a:rPr lang="es-CO" sz="2400" dirty="0" smtClean="0">
                <a:latin typeface="Rockwell Extra Bold" panose="02060903040505020403" pitchFamily="18" charset="0"/>
              </a:rPr>
              <a:t> = 11</a:t>
            </a:r>
            <a:endParaRPr lang="es-CO" sz="2400" dirty="0">
              <a:latin typeface="Rockwell Extra Bold" panose="02060903040505020403" pitchFamily="18" charset="0"/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2364791" y="4509120"/>
            <a:ext cx="4367449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30083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2882"/>
            <a:ext cx="9144000" cy="54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3400" dirty="0" smtClean="0">
                <a:ln>
                  <a:solidFill>
                    <a:srgbClr val="C00000"/>
                  </a:solidFill>
                </a:ln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EJERCICIO DE CIRCUNFERENCIA</a:t>
            </a:r>
            <a:endParaRPr lang="es-CO" sz="3400" dirty="0">
              <a:ln>
                <a:solidFill>
                  <a:srgbClr val="C00000"/>
                </a:solidFill>
              </a:ln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498000"/>
            <a:ext cx="9144000" cy="360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4" name="3 CuadroTexto"/>
          <p:cNvSpPr txBox="1"/>
          <p:nvPr/>
        </p:nvSpPr>
        <p:spPr>
          <a:xfrm>
            <a:off x="0" y="692696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dirty="0" smtClean="0">
                <a:latin typeface="Ravie" panose="04040805050809020602" pitchFamily="82" charset="0"/>
              </a:rPr>
              <a:t>Encuentre el centro y el radio de la circunferencia x</a:t>
            </a:r>
            <a:r>
              <a:rPr lang="es-CO" sz="2000" baseline="30000" dirty="0" smtClean="0">
                <a:latin typeface="Ravie" panose="04040805050809020602" pitchFamily="82" charset="0"/>
              </a:rPr>
              <a:t>2</a:t>
            </a:r>
            <a:r>
              <a:rPr lang="es-CO" sz="2000" dirty="0" smtClean="0">
                <a:latin typeface="Ravie" panose="04040805050809020602" pitchFamily="82" charset="0"/>
              </a:rPr>
              <a:t> + y</a:t>
            </a:r>
            <a:r>
              <a:rPr lang="es-CO" sz="2000" baseline="30000" dirty="0" smtClean="0">
                <a:latin typeface="Ravie" panose="04040805050809020602" pitchFamily="82" charset="0"/>
              </a:rPr>
              <a:t>2</a:t>
            </a:r>
            <a:r>
              <a:rPr lang="es-CO" sz="2000" dirty="0" smtClean="0">
                <a:latin typeface="Ravie" panose="04040805050809020602" pitchFamily="82" charset="0"/>
              </a:rPr>
              <a:t> + 2x + 4y = 11</a:t>
            </a:r>
            <a:endParaRPr lang="es-CO" sz="2000" dirty="0">
              <a:latin typeface="Ravie" panose="04040805050809020602" pitchFamily="82" charset="0"/>
            </a:endParaRPr>
          </a:p>
        </p:txBody>
      </p:sp>
      <p:sp>
        <p:nvSpPr>
          <p:cNvPr id="5" name="4 Rectángulo redondeado"/>
          <p:cNvSpPr/>
          <p:nvPr/>
        </p:nvSpPr>
        <p:spPr>
          <a:xfrm>
            <a:off x="972000" y="5301208"/>
            <a:ext cx="7200000" cy="914400"/>
          </a:xfrm>
          <a:prstGeom prst="roundRect">
            <a:avLst>
              <a:gd name="adj" fmla="val 34578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2400" dirty="0" smtClean="0">
                <a:solidFill>
                  <a:schemeClr val="tx1"/>
                </a:solidFill>
                <a:latin typeface="Ravie" panose="04040805050809020602" pitchFamily="82" charset="0"/>
              </a:rPr>
              <a:t>Primero, se deben agrupar los términos en X y </a:t>
            </a:r>
            <a:r>
              <a:rPr lang="es-CO" sz="2400" dirty="0" err="1" smtClean="0">
                <a:solidFill>
                  <a:schemeClr val="tx1"/>
                </a:solidFill>
                <a:latin typeface="Ravie" panose="04040805050809020602" pitchFamily="82" charset="0"/>
              </a:rPr>
              <a:t>Y</a:t>
            </a:r>
            <a:endParaRPr lang="es-CO" sz="2400" dirty="0">
              <a:solidFill>
                <a:schemeClr val="tx1"/>
              </a:solidFill>
              <a:latin typeface="Ravie" panose="04040805050809020602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575553" y="1700808"/>
            <a:ext cx="69509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(x</a:t>
            </a:r>
            <a:r>
              <a:rPr lang="en-AU" sz="2800" baseline="30000" dirty="0" smtClean="0">
                <a:latin typeface="Ravie" panose="04040805050809020602" pitchFamily="82" charset="0"/>
              </a:rPr>
              <a:t>2</a:t>
            </a:r>
            <a:r>
              <a:rPr lang="en-AU" sz="2800" dirty="0" smtClean="0">
                <a:latin typeface="Ravie" panose="04040805050809020602" pitchFamily="82" charset="0"/>
              </a:rPr>
              <a:t> + 2x     ) + (y</a:t>
            </a:r>
            <a:r>
              <a:rPr lang="en-AU" sz="2800" baseline="30000" dirty="0" smtClean="0">
                <a:latin typeface="Ravie" panose="04040805050809020602" pitchFamily="82" charset="0"/>
              </a:rPr>
              <a:t>2</a:t>
            </a:r>
            <a:r>
              <a:rPr lang="en-AU" sz="2800" dirty="0" smtClean="0">
                <a:latin typeface="Ravie" panose="04040805050809020602" pitchFamily="82" charset="0"/>
              </a:rPr>
              <a:t> + 4y      ) = 11</a:t>
            </a:r>
            <a:endParaRPr lang="en-AU" sz="2800" dirty="0">
              <a:latin typeface="Ravie" panose="04040805050809020602" pitchFamily="82" charset="0"/>
            </a:endParaRPr>
          </a:p>
        </p:txBody>
      </p:sp>
      <p:sp>
        <p:nvSpPr>
          <p:cNvPr id="9" name="8 Rectángulo redondeado"/>
          <p:cNvSpPr/>
          <p:nvPr/>
        </p:nvSpPr>
        <p:spPr>
          <a:xfrm>
            <a:off x="972000" y="5301208"/>
            <a:ext cx="7200000" cy="914400"/>
          </a:xfrm>
          <a:prstGeom prst="roundRect">
            <a:avLst>
              <a:gd name="adj" fmla="val 34578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dirty="0" smtClean="0">
                <a:solidFill>
                  <a:schemeClr val="tx1"/>
                </a:solidFill>
                <a:latin typeface="Ravie" panose="04040805050809020602" pitchFamily="82" charset="0"/>
              </a:rPr>
              <a:t>Luego, completar el cuadrado, agregando los mismos valores en ambos lados de la ecuación para que no se altere la expresión.</a:t>
            </a:r>
            <a:endParaRPr lang="es-CO" dirty="0">
              <a:solidFill>
                <a:schemeClr val="tx1"/>
              </a:solidFill>
              <a:latin typeface="Ravie" panose="04040805050809020602" pitchFamily="82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411760" y="1700808"/>
            <a:ext cx="7409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solidFill>
                  <a:srgbClr val="FF0000"/>
                </a:solidFill>
                <a:latin typeface="Ravie" panose="04040805050809020602" pitchFamily="82" charset="0"/>
              </a:rPr>
              <a:t>+ 1</a:t>
            </a:r>
            <a:endParaRPr lang="en-AU" sz="28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413605" y="1700808"/>
            <a:ext cx="7409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solidFill>
                  <a:srgbClr val="FF0000"/>
                </a:solidFill>
                <a:latin typeface="Ravie" panose="04040805050809020602" pitchFamily="82" charset="0"/>
              </a:rPr>
              <a:t>+ 1</a:t>
            </a:r>
            <a:endParaRPr lang="en-AU" sz="28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5541397" y="1700808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solidFill>
                  <a:srgbClr val="FF0000"/>
                </a:solidFill>
                <a:latin typeface="Ravie" panose="04040805050809020602" pitchFamily="82" charset="0"/>
              </a:rPr>
              <a:t>+ 4</a:t>
            </a:r>
            <a:endParaRPr lang="en-AU" sz="28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8061677" y="1700808"/>
            <a:ext cx="9028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solidFill>
                  <a:srgbClr val="FF0000"/>
                </a:solidFill>
                <a:latin typeface="Ravie" panose="04040805050809020602" pitchFamily="82" charset="0"/>
              </a:rPr>
              <a:t>+ 4</a:t>
            </a:r>
            <a:endParaRPr lang="en-AU" sz="2800" dirty="0">
              <a:solidFill>
                <a:srgbClr val="FF0000"/>
              </a:solidFill>
              <a:latin typeface="Ravie" panose="04040805050809020602" pitchFamily="82" charset="0"/>
            </a:endParaRPr>
          </a:p>
        </p:txBody>
      </p:sp>
      <p:sp>
        <p:nvSpPr>
          <p:cNvPr id="15" name="14 Rectángulo redondeado"/>
          <p:cNvSpPr/>
          <p:nvPr/>
        </p:nvSpPr>
        <p:spPr>
          <a:xfrm>
            <a:off x="972000" y="5301208"/>
            <a:ext cx="7200000" cy="914400"/>
          </a:xfrm>
          <a:prstGeom prst="roundRect">
            <a:avLst>
              <a:gd name="adj" fmla="val 34578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2000" dirty="0" smtClean="0">
                <a:solidFill>
                  <a:schemeClr val="tx1"/>
                </a:solidFill>
                <a:latin typeface="Ravie" panose="04040805050809020602" pitchFamily="82" charset="0"/>
              </a:rPr>
              <a:t>Por último, factorizar cada uno de los paréntesis, utilizando el trinomio cuadrado perfecto.</a:t>
            </a:r>
            <a:endParaRPr lang="es-CO" sz="2000" dirty="0">
              <a:solidFill>
                <a:schemeClr val="tx1"/>
              </a:solidFill>
              <a:latin typeface="Ravie" panose="04040805050809020602" pitchFamily="82" charset="0"/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2216227" y="2329716"/>
            <a:ext cx="47115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800" dirty="0" smtClean="0">
                <a:latin typeface="Ravie" panose="04040805050809020602" pitchFamily="82" charset="0"/>
              </a:rPr>
              <a:t>(x + 1)</a:t>
            </a:r>
            <a:r>
              <a:rPr lang="en-AU" sz="2800" baseline="30000" dirty="0" smtClean="0">
                <a:latin typeface="Ravie" panose="04040805050809020602" pitchFamily="82" charset="0"/>
              </a:rPr>
              <a:t>2</a:t>
            </a:r>
            <a:r>
              <a:rPr lang="en-AU" sz="2800" dirty="0" smtClean="0">
                <a:latin typeface="Ravie" panose="04040805050809020602" pitchFamily="82" charset="0"/>
              </a:rPr>
              <a:t> + (y + 2)</a:t>
            </a:r>
            <a:r>
              <a:rPr lang="en-AU" sz="2800" baseline="30000" dirty="0" smtClean="0">
                <a:latin typeface="Ravie" panose="04040805050809020602" pitchFamily="82" charset="0"/>
              </a:rPr>
              <a:t>2</a:t>
            </a:r>
            <a:r>
              <a:rPr lang="en-AU" sz="2800" dirty="0" smtClean="0">
                <a:latin typeface="Ravie" panose="04040805050809020602" pitchFamily="82" charset="0"/>
              </a:rPr>
              <a:t> = 16</a:t>
            </a:r>
            <a:endParaRPr lang="en-AU" sz="2800" dirty="0">
              <a:latin typeface="Ravie" panose="04040805050809020602" pitchFamily="82" charset="0"/>
            </a:endParaRPr>
          </a:p>
        </p:txBody>
      </p:sp>
      <p:sp>
        <p:nvSpPr>
          <p:cNvPr id="17" name="16 Rectángulo redondeado"/>
          <p:cNvSpPr/>
          <p:nvPr/>
        </p:nvSpPr>
        <p:spPr>
          <a:xfrm>
            <a:off x="972000" y="5301208"/>
            <a:ext cx="7200000" cy="914400"/>
          </a:xfrm>
          <a:prstGeom prst="roundRect">
            <a:avLst>
              <a:gd name="adj" fmla="val 34578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O" sz="2000" dirty="0" smtClean="0">
                <a:solidFill>
                  <a:schemeClr val="tx1"/>
                </a:solidFill>
                <a:latin typeface="Ravie" panose="04040805050809020602" pitchFamily="82" charset="0"/>
              </a:rPr>
              <a:t>Con la ecuación final se pueden extraer los valores que se piden…</a:t>
            </a:r>
            <a:endParaRPr lang="es-CO" sz="2000" dirty="0">
              <a:solidFill>
                <a:schemeClr val="tx1"/>
              </a:solidFill>
              <a:latin typeface="Ravie" panose="04040805050809020602" pitchFamily="82" charset="0"/>
            </a:endParaRPr>
          </a:p>
        </p:txBody>
      </p:sp>
      <p:sp>
        <p:nvSpPr>
          <p:cNvPr id="18" name="17 Rectángulo"/>
          <p:cNvSpPr/>
          <p:nvPr/>
        </p:nvSpPr>
        <p:spPr>
          <a:xfrm>
            <a:off x="1907704" y="3244334"/>
            <a:ext cx="281198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000" dirty="0" smtClean="0">
                <a:latin typeface="Ravie" panose="04040805050809020602" pitchFamily="82" charset="0"/>
              </a:rPr>
              <a:t>Centro </a:t>
            </a:r>
            <a:r>
              <a:rPr lang="es-CO" sz="2000" dirty="0" smtClean="0">
                <a:latin typeface="Ravie" panose="04040805050809020602" pitchFamily="82" charset="0"/>
                <a:sym typeface="Wingdings" panose="05000000000000000000" pitchFamily="2" charset="2"/>
              </a:rPr>
              <a:t> (-1, -2)</a:t>
            </a:r>
            <a:endParaRPr lang="en-AU" sz="2000" dirty="0"/>
          </a:p>
        </p:txBody>
      </p:sp>
      <p:sp>
        <p:nvSpPr>
          <p:cNvPr id="19" name="18 Rectángulo"/>
          <p:cNvSpPr/>
          <p:nvPr/>
        </p:nvSpPr>
        <p:spPr>
          <a:xfrm>
            <a:off x="5292080" y="3244334"/>
            <a:ext cx="18774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sz="2000" dirty="0" smtClean="0">
                <a:latin typeface="Ravie" panose="04040805050809020602" pitchFamily="82" charset="0"/>
              </a:rPr>
              <a:t>Radio </a:t>
            </a:r>
            <a:r>
              <a:rPr lang="es-CO" sz="2000" dirty="0" smtClean="0">
                <a:latin typeface="Ravie" panose="04040805050809020602" pitchFamily="82" charset="0"/>
                <a:sym typeface="Wingdings" panose="05000000000000000000" pitchFamily="2" charset="2"/>
              </a:rPr>
              <a:t> 4</a:t>
            </a:r>
            <a:endParaRPr lang="en-AU" sz="2000" dirty="0"/>
          </a:p>
        </p:txBody>
      </p:sp>
    </p:spTree>
    <p:extLst>
      <p:ext uri="{BB962C8B-B14F-4D97-AF65-F5344CB8AC3E}">
        <p14:creationId xmlns:p14="http://schemas.microsoft.com/office/powerpoint/2010/main" val="3034248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5" grpId="1" animBg="1"/>
      <p:bldP spid="8" grpId="0"/>
      <p:bldP spid="9" grpId="0" animBg="1"/>
      <p:bldP spid="9" grpId="1" animBg="1"/>
      <p:bldP spid="10" grpId="0"/>
      <p:bldP spid="11" grpId="0"/>
      <p:bldP spid="12" grpId="0"/>
      <p:bldP spid="13" grpId="0"/>
      <p:bldP spid="15" grpId="0" animBg="1"/>
      <p:bldP spid="15" grpId="1" animBg="1"/>
      <p:bldP spid="16" grpId="0"/>
      <p:bldP spid="17" grpId="0" animBg="1"/>
      <p:bldP spid="17" grpId="1" animBg="1"/>
      <p:bldP spid="18" grpId="0"/>
      <p:bldP spid="19" grpId="0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2415</TotalTime>
  <Words>1665</Words>
  <Application>Microsoft Office PowerPoint</Application>
  <PresentationFormat>Presentación en pantalla (4:3)</PresentationFormat>
  <Paragraphs>292</Paragraphs>
  <Slides>28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29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Erick Duque Barragán</dc:creator>
  <cp:lastModifiedBy>Erick Duque Barragán</cp:lastModifiedBy>
  <cp:revision>60</cp:revision>
  <dcterms:created xsi:type="dcterms:W3CDTF">2021-05-26T22:21:21Z</dcterms:created>
  <dcterms:modified xsi:type="dcterms:W3CDTF">2021-08-03T03:23:55Z</dcterms:modified>
</cp:coreProperties>
</file>