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7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6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8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5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1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3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2C69-AB11-4048-A858-FED3EEB4201D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CAE1F-B931-4A88-BDAB-46FB6FDD61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94420" y="3501008"/>
            <a:ext cx="81551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  <a:cs typeface="Arial" pitchFamily="34" charset="0"/>
              </a:rPr>
              <a:t>By: Mr. Erick Duque Barragán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anose="0208090404030B020404" pitchFamily="18" charset="0"/>
              <a:cs typeface="Arial" pitchFamily="34" charset="0"/>
            </a:endParaRPr>
          </a:p>
        </p:txBody>
      </p:sp>
      <p:sp>
        <p:nvSpPr>
          <p:cNvPr id="4" name="AutoShape 4" descr="http://i611.photobucket.com/albums/tt197/the_mythbuster/17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 descr="http://i611.photobucket.com/albums/tt197/the_mythbuster/1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70556"/>
            <a:ext cx="217849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48535" y="44624"/>
            <a:ext cx="564693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CONIC SECTIONS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12" y="908720"/>
            <a:ext cx="2492777" cy="2520000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539552" y="4410978"/>
            <a:ext cx="5290231" cy="1754326"/>
            <a:chOff x="1926885" y="4149080"/>
            <a:chExt cx="5290231" cy="1754326"/>
          </a:xfrm>
        </p:grpSpPr>
        <p:grpSp>
          <p:nvGrpSpPr>
            <p:cNvPr id="13" name="12 Grupo"/>
            <p:cNvGrpSpPr/>
            <p:nvPr/>
          </p:nvGrpSpPr>
          <p:grpSpPr>
            <a:xfrm>
              <a:off x="1926885" y="4149080"/>
              <a:ext cx="5290231" cy="1754326"/>
              <a:chOff x="1907704" y="4437112"/>
              <a:chExt cx="5290231" cy="1754326"/>
            </a:xfrm>
          </p:grpSpPr>
          <p:sp>
            <p:nvSpPr>
              <p:cNvPr id="15" name="14 CuadroTexto"/>
              <p:cNvSpPr txBox="1"/>
              <p:nvPr/>
            </p:nvSpPr>
            <p:spPr>
              <a:xfrm>
                <a:off x="1907704" y="4437112"/>
                <a:ext cx="529023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Contact us:</a:t>
                </a:r>
              </a:p>
              <a:p>
                <a:pPr marL="285750" indent="-285750">
                  <a:buFont typeface="Wingdings"/>
                  <a:buChar char="*"/>
                </a:pPr>
                <a:r>
                  <a:rPr lang="en-AU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a.m.e.asesoriasmatematicas@gmail.com</a:t>
                </a:r>
              </a:p>
              <a:p>
                <a:pPr marL="285750" indent="-285750">
                  <a:buFont typeface="Wingdings"/>
                  <a:buChar char=":"/>
                </a:pPr>
                <a:r>
                  <a:rPr lang="en-AU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asesoriasmatematicas0.webnode.com.co</a:t>
                </a:r>
              </a:p>
              <a:p>
                <a:r>
                  <a:rPr lang="en-AU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AU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 @asesoriasmatematicas0</a:t>
                </a:r>
              </a:p>
              <a:p>
                <a:r>
                  <a:rPr lang="en-AU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  @a.m.e._</a:t>
                </a:r>
                <a:r>
                  <a:rPr lang="en-AU" b="1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asesorias_matematicas</a:t>
                </a:r>
                <a:endParaRPr lang="en-AU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r>
                  <a:rPr lang="en-AU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AU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 Erick Duque</a:t>
                </a:r>
              </a:p>
            </p:txBody>
          </p:sp>
          <p:pic>
            <p:nvPicPr>
              <p:cNvPr id="16" name="Picture 2" descr="Nueva actualización de Instagram: reels en Facebook, dúo de vídeos y má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43958" y1="37500" x2="43958" y2="37500"/>
                            <a14:foregroundMark x1="66146" y1="33854" x2="66146" y2="338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41" t="18476" r="19018" b="18552"/>
              <a:stretch/>
            </p:blipFill>
            <p:spPr bwMode="auto">
              <a:xfrm>
                <a:off x="2017248" y="5661248"/>
                <a:ext cx="178488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Facebook - Inicia sesión o regístrat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7248" y="5373216"/>
                <a:ext cx="180000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Logo YouTube: la historia y el significado del logotipo, la marca y el  símbolo. | png, vecto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556" b="95972" l="10000" r="90000">
                          <a14:foregroundMark x1="45234" y1="38889" x2="51094" y2="49722"/>
                          <a14:foregroundMark x1="41406" y1="49306" x2="63594" y2="49306"/>
                          <a14:foregroundMark x1="57344" y1="47083" x2="35547" y2="7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5" t="6360" r="15359" b="7003"/>
            <a:stretch/>
          </p:blipFill>
          <p:spPr bwMode="auto">
            <a:xfrm>
              <a:off x="1985660" y="5625264"/>
              <a:ext cx="281538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93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5694" y="1844824"/>
            <a:ext cx="768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avie" panose="04040805050809020602" pitchFamily="82" charset="0"/>
              </a:rPr>
              <a:t>The elements of the hyperbola are: </a:t>
            </a:r>
            <a:endParaRPr lang="en-US" sz="2000" dirty="0">
              <a:latin typeface="Ravie" panose="04040805050809020602" pitchFamily="8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701407" y="2235521"/>
            <a:ext cx="5678905" cy="4505847"/>
            <a:chOff x="1491916" y="2126910"/>
            <a:chExt cx="5678905" cy="4505847"/>
          </a:xfrm>
        </p:grpSpPr>
        <p:grpSp>
          <p:nvGrpSpPr>
            <p:cNvPr id="7" name="6 Grupo"/>
            <p:cNvGrpSpPr/>
            <p:nvPr/>
          </p:nvGrpSpPr>
          <p:grpSpPr>
            <a:xfrm rot="19528770">
              <a:off x="1883196" y="2126910"/>
              <a:ext cx="4664097" cy="4464496"/>
              <a:chOff x="2703812" y="1815207"/>
              <a:chExt cx="4664097" cy="4464496"/>
            </a:xfrm>
          </p:grpSpPr>
          <p:cxnSp>
            <p:nvCxnSpPr>
              <p:cNvPr id="10" name="9 Conector recto"/>
              <p:cNvCxnSpPr/>
              <p:nvPr/>
            </p:nvCxnSpPr>
            <p:spPr>
              <a:xfrm>
                <a:off x="4932040" y="1815207"/>
                <a:ext cx="0" cy="446449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/>
              <p:nvPr/>
            </p:nvCxnSpPr>
            <p:spPr>
              <a:xfrm flipH="1">
                <a:off x="2703812" y="4191471"/>
                <a:ext cx="46640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12 Forma libre"/>
            <p:cNvSpPr/>
            <p:nvPr/>
          </p:nvSpPr>
          <p:spPr>
            <a:xfrm>
              <a:off x="4326048" y="2213811"/>
              <a:ext cx="2844773" cy="2743200"/>
            </a:xfrm>
            <a:custGeom>
              <a:avLst/>
              <a:gdLst>
                <a:gd name="connsiteX0" fmla="*/ 137668 w 2844773"/>
                <a:gd name="connsiteY0" fmla="*/ 0 h 2743200"/>
                <a:gd name="connsiteX1" fmla="*/ 101573 w 2844773"/>
                <a:gd name="connsiteY1" fmla="*/ 120315 h 2743200"/>
                <a:gd name="connsiteX2" fmla="*/ 77510 w 2844773"/>
                <a:gd name="connsiteY2" fmla="*/ 168442 h 2743200"/>
                <a:gd name="connsiteX3" fmla="*/ 53447 w 2844773"/>
                <a:gd name="connsiteY3" fmla="*/ 240631 h 2743200"/>
                <a:gd name="connsiteX4" fmla="*/ 29384 w 2844773"/>
                <a:gd name="connsiteY4" fmla="*/ 312821 h 2743200"/>
                <a:gd name="connsiteX5" fmla="*/ 17352 w 2844773"/>
                <a:gd name="connsiteY5" fmla="*/ 348915 h 2743200"/>
                <a:gd name="connsiteX6" fmla="*/ 17352 w 2844773"/>
                <a:gd name="connsiteY6" fmla="*/ 770021 h 2743200"/>
                <a:gd name="connsiteX7" fmla="*/ 53447 w 2844773"/>
                <a:gd name="connsiteY7" fmla="*/ 890336 h 2743200"/>
                <a:gd name="connsiteX8" fmla="*/ 77510 w 2844773"/>
                <a:gd name="connsiteY8" fmla="*/ 986589 h 2743200"/>
                <a:gd name="connsiteX9" fmla="*/ 125636 w 2844773"/>
                <a:gd name="connsiteY9" fmla="*/ 1130968 h 2743200"/>
                <a:gd name="connsiteX10" fmla="*/ 149699 w 2844773"/>
                <a:gd name="connsiteY10" fmla="*/ 1215189 h 2743200"/>
                <a:gd name="connsiteX11" fmla="*/ 161731 w 2844773"/>
                <a:gd name="connsiteY11" fmla="*/ 1251284 h 2743200"/>
                <a:gd name="connsiteX12" fmla="*/ 173763 w 2844773"/>
                <a:gd name="connsiteY12" fmla="*/ 1299410 h 2743200"/>
                <a:gd name="connsiteX13" fmla="*/ 197826 w 2844773"/>
                <a:gd name="connsiteY13" fmla="*/ 1347536 h 2743200"/>
                <a:gd name="connsiteX14" fmla="*/ 209857 w 2844773"/>
                <a:gd name="connsiteY14" fmla="*/ 1395663 h 2743200"/>
                <a:gd name="connsiteX15" fmla="*/ 245952 w 2844773"/>
                <a:gd name="connsiteY15" fmla="*/ 1479884 h 2743200"/>
                <a:gd name="connsiteX16" fmla="*/ 257984 w 2844773"/>
                <a:gd name="connsiteY16" fmla="*/ 1540042 h 2743200"/>
                <a:gd name="connsiteX17" fmla="*/ 306110 w 2844773"/>
                <a:gd name="connsiteY17" fmla="*/ 1636294 h 2743200"/>
                <a:gd name="connsiteX18" fmla="*/ 318141 w 2844773"/>
                <a:gd name="connsiteY18" fmla="*/ 1672389 h 2743200"/>
                <a:gd name="connsiteX19" fmla="*/ 378299 w 2844773"/>
                <a:gd name="connsiteY19" fmla="*/ 1804736 h 2743200"/>
                <a:gd name="connsiteX20" fmla="*/ 414394 w 2844773"/>
                <a:gd name="connsiteY20" fmla="*/ 1852863 h 2743200"/>
                <a:gd name="connsiteX21" fmla="*/ 450489 w 2844773"/>
                <a:gd name="connsiteY21" fmla="*/ 1913021 h 2743200"/>
                <a:gd name="connsiteX22" fmla="*/ 474552 w 2844773"/>
                <a:gd name="connsiteY22" fmla="*/ 1949115 h 2743200"/>
                <a:gd name="connsiteX23" fmla="*/ 510647 w 2844773"/>
                <a:gd name="connsiteY23" fmla="*/ 1973178 h 2743200"/>
                <a:gd name="connsiteX24" fmla="*/ 558773 w 2844773"/>
                <a:gd name="connsiteY24" fmla="*/ 2021305 h 2743200"/>
                <a:gd name="connsiteX25" fmla="*/ 582836 w 2844773"/>
                <a:gd name="connsiteY25" fmla="*/ 2057400 h 2743200"/>
                <a:gd name="connsiteX26" fmla="*/ 618931 w 2844773"/>
                <a:gd name="connsiteY26" fmla="*/ 2081463 h 2743200"/>
                <a:gd name="connsiteX27" fmla="*/ 655026 w 2844773"/>
                <a:gd name="connsiteY27" fmla="*/ 2117557 h 2743200"/>
                <a:gd name="connsiteX28" fmla="*/ 715184 w 2844773"/>
                <a:gd name="connsiteY28" fmla="*/ 2153652 h 2743200"/>
                <a:gd name="connsiteX29" fmla="*/ 859563 w 2844773"/>
                <a:gd name="connsiteY29" fmla="*/ 2249905 h 2743200"/>
                <a:gd name="connsiteX30" fmla="*/ 943784 w 2844773"/>
                <a:gd name="connsiteY30" fmla="*/ 2310063 h 2743200"/>
                <a:gd name="connsiteX31" fmla="*/ 1052068 w 2844773"/>
                <a:gd name="connsiteY31" fmla="*/ 2358189 h 2743200"/>
                <a:gd name="connsiteX32" fmla="*/ 1088163 w 2844773"/>
                <a:gd name="connsiteY32" fmla="*/ 2382252 h 2743200"/>
                <a:gd name="connsiteX33" fmla="*/ 1148320 w 2844773"/>
                <a:gd name="connsiteY33" fmla="*/ 2406315 h 2743200"/>
                <a:gd name="connsiteX34" fmla="*/ 1196447 w 2844773"/>
                <a:gd name="connsiteY34" fmla="*/ 2430378 h 2743200"/>
                <a:gd name="connsiteX35" fmla="*/ 1256605 w 2844773"/>
                <a:gd name="connsiteY35" fmla="*/ 2454442 h 2743200"/>
                <a:gd name="connsiteX36" fmla="*/ 1292699 w 2844773"/>
                <a:gd name="connsiteY36" fmla="*/ 2478505 h 2743200"/>
                <a:gd name="connsiteX37" fmla="*/ 1352857 w 2844773"/>
                <a:gd name="connsiteY37" fmla="*/ 2502568 h 2743200"/>
                <a:gd name="connsiteX38" fmla="*/ 1400984 w 2844773"/>
                <a:gd name="connsiteY38" fmla="*/ 2526631 h 2743200"/>
                <a:gd name="connsiteX39" fmla="*/ 1521299 w 2844773"/>
                <a:gd name="connsiteY39" fmla="*/ 2574757 h 2743200"/>
                <a:gd name="connsiteX40" fmla="*/ 1593489 w 2844773"/>
                <a:gd name="connsiteY40" fmla="*/ 2586789 h 2743200"/>
                <a:gd name="connsiteX41" fmla="*/ 1677710 w 2844773"/>
                <a:gd name="connsiteY41" fmla="*/ 2610852 h 2743200"/>
                <a:gd name="connsiteX42" fmla="*/ 1737868 w 2844773"/>
                <a:gd name="connsiteY42" fmla="*/ 2622884 h 2743200"/>
                <a:gd name="connsiteX43" fmla="*/ 1822089 w 2844773"/>
                <a:gd name="connsiteY43" fmla="*/ 2646947 h 2743200"/>
                <a:gd name="connsiteX44" fmla="*/ 1894278 w 2844773"/>
                <a:gd name="connsiteY44" fmla="*/ 2658978 h 2743200"/>
                <a:gd name="connsiteX45" fmla="*/ 2014594 w 2844773"/>
                <a:gd name="connsiteY45" fmla="*/ 2695073 h 2743200"/>
                <a:gd name="connsiteX46" fmla="*/ 2146941 w 2844773"/>
                <a:gd name="connsiteY46" fmla="*/ 2707105 h 2743200"/>
                <a:gd name="connsiteX47" fmla="*/ 2568047 w 2844773"/>
                <a:gd name="connsiteY47" fmla="*/ 2743200 h 2743200"/>
                <a:gd name="connsiteX48" fmla="*/ 2676331 w 2844773"/>
                <a:gd name="connsiteY48" fmla="*/ 2731168 h 2743200"/>
                <a:gd name="connsiteX49" fmla="*/ 2772584 w 2844773"/>
                <a:gd name="connsiteY49" fmla="*/ 2707105 h 2743200"/>
                <a:gd name="connsiteX50" fmla="*/ 2844773 w 2844773"/>
                <a:gd name="connsiteY50" fmla="*/ 2683042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844773" h="2743200">
                  <a:moveTo>
                    <a:pt x="137668" y="0"/>
                  </a:moveTo>
                  <a:cubicBezTo>
                    <a:pt x="125636" y="40105"/>
                    <a:pt x="115656" y="80883"/>
                    <a:pt x="101573" y="120315"/>
                  </a:cubicBezTo>
                  <a:cubicBezTo>
                    <a:pt x="95541" y="137206"/>
                    <a:pt x="84171" y="151789"/>
                    <a:pt x="77510" y="168442"/>
                  </a:cubicBezTo>
                  <a:cubicBezTo>
                    <a:pt x="68090" y="191992"/>
                    <a:pt x="61468" y="216568"/>
                    <a:pt x="53447" y="240631"/>
                  </a:cubicBezTo>
                  <a:lnTo>
                    <a:pt x="29384" y="312821"/>
                  </a:lnTo>
                  <a:lnTo>
                    <a:pt x="17352" y="348915"/>
                  </a:lnTo>
                  <a:cubicBezTo>
                    <a:pt x="-8854" y="532350"/>
                    <a:pt x="-2498" y="452433"/>
                    <a:pt x="17352" y="770021"/>
                  </a:cubicBezTo>
                  <a:cubicBezTo>
                    <a:pt x="18943" y="795479"/>
                    <a:pt x="49607" y="874977"/>
                    <a:pt x="53447" y="890336"/>
                  </a:cubicBezTo>
                  <a:cubicBezTo>
                    <a:pt x="61468" y="922420"/>
                    <a:pt x="67052" y="955214"/>
                    <a:pt x="77510" y="986589"/>
                  </a:cubicBezTo>
                  <a:lnTo>
                    <a:pt x="125636" y="1130968"/>
                  </a:lnTo>
                  <a:cubicBezTo>
                    <a:pt x="154492" y="1217537"/>
                    <a:pt x="119475" y="1109403"/>
                    <a:pt x="149699" y="1215189"/>
                  </a:cubicBezTo>
                  <a:cubicBezTo>
                    <a:pt x="153183" y="1227384"/>
                    <a:pt x="158247" y="1239089"/>
                    <a:pt x="161731" y="1251284"/>
                  </a:cubicBezTo>
                  <a:cubicBezTo>
                    <a:pt x="166274" y="1267183"/>
                    <a:pt x="167957" y="1283927"/>
                    <a:pt x="173763" y="1299410"/>
                  </a:cubicBezTo>
                  <a:cubicBezTo>
                    <a:pt x="180061" y="1316204"/>
                    <a:pt x="189805" y="1331494"/>
                    <a:pt x="197826" y="1347536"/>
                  </a:cubicBezTo>
                  <a:cubicBezTo>
                    <a:pt x="201836" y="1363578"/>
                    <a:pt x="204051" y="1380180"/>
                    <a:pt x="209857" y="1395663"/>
                  </a:cubicBezTo>
                  <a:cubicBezTo>
                    <a:pt x="235683" y="1464535"/>
                    <a:pt x="231012" y="1420125"/>
                    <a:pt x="245952" y="1479884"/>
                  </a:cubicBezTo>
                  <a:cubicBezTo>
                    <a:pt x="250912" y="1499723"/>
                    <a:pt x="250643" y="1520955"/>
                    <a:pt x="257984" y="1540042"/>
                  </a:cubicBezTo>
                  <a:cubicBezTo>
                    <a:pt x="270861" y="1573522"/>
                    <a:pt x="294767" y="1602264"/>
                    <a:pt x="306110" y="1636294"/>
                  </a:cubicBezTo>
                  <a:cubicBezTo>
                    <a:pt x="310120" y="1648326"/>
                    <a:pt x="313688" y="1660514"/>
                    <a:pt x="318141" y="1672389"/>
                  </a:cubicBezTo>
                  <a:cubicBezTo>
                    <a:pt x="334274" y="1715411"/>
                    <a:pt x="354872" y="1765691"/>
                    <a:pt x="378299" y="1804736"/>
                  </a:cubicBezTo>
                  <a:cubicBezTo>
                    <a:pt x="388616" y="1821931"/>
                    <a:pt x="402362" y="1836821"/>
                    <a:pt x="414394" y="1852863"/>
                  </a:cubicBezTo>
                  <a:cubicBezTo>
                    <a:pt x="435289" y="1915544"/>
                    <a:pt x="412740" y="1865834"/>
                    <a:pt x="450489" y="1913021"/>
                  </a:cubicBezTo>
                  <a:cubicBezTo>
                    <a:pt x="459522" y="1924312"/>
                    <a:pt x="464327" y="1938890"/>
                    <a:pt x="474552" y="1949115"/>
                  </a:cubicBezTo>
                  <a:cubicBezTo>
                    <a:pt x="484777" y="1959340"/>
                    <a:pt x="499668" y="1963767"/>
                    <a:pt x="510647" y="1973178"/>
                  </a:cubicBezTo>
                  <a:cubicBezTo>
                    <a:pt x="527872" y="1987943"/>
                    <a:pt x="544009" y="2004080"/>
                    <a:pt x="558773" y="2021305"/>
                  </a:cubicBezTo>
                  <a:cubicBezTo>
                    <a:pt x="568183" y="2032284"/>
                    <a:pt x="572611" y="2047175"/>
                    <a:pt x="582836" y="2057400"/>
                  </a:cubicBezTo>
                  <a:cubicBezTo>
                    <a:pt x="593061" y="2067625"/>
                    <a:pt x="607822" y="2072206"/>
                    <a:pt x="618931" y="2081463"/>
                  </a:cubicBezTo>
                  <a:cubicBezTo>
                    <a:pt x="632002" y="2092356"/>
                    <a:pt x="641414" y="2107348"/>
                    <a:pt x="655026" y="2117557"/>
                  </a:cubicBezTo>
                  <a:cubicBezTo>
                    <a:pt x="673734" y="2131588"/>
                    <a:pt x="696155" y="2140060"/>
                    <a:pt x="715184" y="2153652"/>
                  </a:cubicBezTo>
                  <a:cubicBezTo>
                    <a:pt x="853195" y="2252232"/>
                    <a:pt x="774619" y="2221590"/>
                    <a:pt x="859563" y="2249905"/>
                  </a:cubicBezTo>
                  <a:cubicBezTo>
                    <a:pt x="880227" y="2265403"/>
                    <a:pt x="919150" y="2295986"/>
                    <a:pt x="943784" y="2310063"/>
                  </a:cubicBezTo>
                  <a:cubicBezTo>
                    <a:pt x="1033087" y="2361093"/>
                    <a:pt x="948934" y="2306623"/>
                    <a:pt x="1052068" y="2358189"/>
                  </a:cubicBezTo>
                  <a:cubicBezTo>
                    <a:pt x="1065002" y="2364656"/>
                    <a:pt x="1075229" y="2375785"/>
                    <a:pt x="1088163" y="2382252"/>
                  </a:cubicBezTo>
                  <a:cubicBezTo>
                    <a:pt x="1107480" y="2391910"/>
                    <a:pt x="1128584" y="2397544"/>
                    <a:pt x="1148320" y="2406315"/>
                  </a:cubicBezTo>
                  <a:cubicBezTo>
                    <a:pt x="1164710" y="2413599"/>
                    <a:pt x="1180057" y="2423094"/>
                    <a:pt x="1196447" y="2430378"/>
                  </a:cubicBezTo>
                  <a:cubicBezTo>
                    <a:pt x="1216183" y="2439150"/>
                    <a:pt x="1237288" y="2444783"/>
                    <a:pt x="1256605" y="2454442"/>
                  </a:cubicBezTo>
                  <a:cubicBezTo>
                    <a:pt x="1269538" y="2460909"/>
                    <a:pt x="1279766" y="2472038"/>
                    <a:pt x="1292699" y="2478505"/>
                  </a:cubicBezTo>
                  <a:cubicBezTo>
                    <a:pt x="1312016" y="2488164"/>
                    <a:pt x="1333121" y="2493797"/>
                    <a:pt x="1352857" y="2502568"/>
                  </a:cubicBezTo>
                  <a:cubicBezTo>
                    <a:pt x="1369247" y="2509852"/>
                    <a:pt x="1384498" y="2519566"/>
                    <a:pt x="1400984" y="2526631"/>
                  </a:cubicBezTo>
                  <a:cubicBezTo>
                    <a:pt x="1440686" y="2543646"/>
                    <a:pt x="1478692" y="2567656"/>
                    <a:pt x="1521299" y="2574757"/>
                  </a:cubicBezTo>
                  <a:cubicBezTo>
                    <a:pt x="1545362" y="2578768"/>
                    <a:pt x="1569567" y="2582005"/>
                    <a:pt x="1593489" y="2586789"/>
                  </a:cubicBezTo>
                  <a:cubicBezTo>
                    <a:pt x="1705998" y="2609292"/>
                    <a:pt x="1585984" y="2587921"/>
                    <a:pt x="1677710" y="2610852"/>
                  </a:cubicBezTo>
                  <a:cubicBezTo>
                    <a:pt x="1697549" y="2615812"/>
                    <a:pt x="1718029" y="2617924"/>
                    <a:pt x="1737868" y="2622884"/>
                  </a:cubicBezTo>
                  <a:cubicBezTo>
                    <a:pt x="1829582" y="2645812"/>
                    <a:pt x="1709595" y="2624448"/>
                    <a:pt x="1822089" y="2646947"/>
                  </a:cubicBezTo>
                  <a:cubicBezTo>
                    <a:pt x="1846010" y="2651731"/>
                    <a:pt x="1870215" y="2654968"/>
                    <a:pt x="1894278" y="2658978"/>
                  </a:cubicBezTo>
                  <a:cubicBezTo>
                    <a:pt x="1928159" y="2670272"/>
                    <a:pt x="1987042" y="2690481"/>
                    <a:pt x="2014594" y="2695073"/>
                  </a:cubicBezTo>
                  <a:cubicBezTo>
                    <a:pt x="2058289" y="2702356"/>
                    <a:pt x="2102825" y="2703094"/>
                    <a:pt x="2146941" y="2707105"/>
                  </a:cubicBezTo>
                  <a:cubicBezTo>
                    <a:pt x="2365652" y="2750847"/>
                    <a:pt x="2226390" y="2729533"/>
                    <a:pt x="2568047" y="2743200"/>
                  </a:cubicBezTo>
                  <a:cubicBezTo>
                    <a:pt x="2604142" y="2739189"/>
                    <a:pt x="2640567" y="2737479"/>
                    <a:pt x="2676331" y="2731168"/>
                  </a:cubicBezTo>
                  <a:cubicBezTo>
                    <a:pt x="2708900" y="2725421"/>
                    <a:pt x="2772584" y="2707105"/>
                    <a:pt x="2772584" y="2707105"/>
                  </a:cubicBezTo>
                  <a:cubicBezTo>
                    <a:pt x="2827884" y="2679455"/>
                    <a:pt x="2802774" y="2683042"/>
                    <a:pt x="2844773" y="268304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1491916" y="3465095"/>
              <a:ext cx="2707105" cy="3167662"/>
            </a:xfrm>
            <a:custGeom>
              <a:avLst/>
              <a:gdLst>
                <a:gd name="connsiteX0" fmla="*/ 0 w 2707105"/>
                <a:gd name="connsiteY0" fmla="*/ 0 h 3167662"/>
                <a:gd name="connsiteX1" fmla="*/ 276726 w 2707105"/>
                <a:gd name="connsiteY1" fmla="*/ 12031 h 3167662"/>
                <a:gd name="connsiteX2" fmla="*/ 312821 w 2707105"/>
                <a:gd name="connsiteY2" fmla="*/ 24063 h 3167662"/>
                <a:gd name="connsiteX3" fmla="*/ 409073 w 2707105"/>
                <a:gd name="connsiteY3" fmla="*/ 48126 h 3167662"/>
                <a:gd name="connsiteX4" fmla="*/ 553452 w 2707105"/>
                <a:gd name="connsiteY4" fmla="*/ 108284 h 3167662"/>
                <a:gd name="connsiteX5" fmla="*/ 649705 w 2707105"/>
                <a:gd name="connsiteY5" fmla="*/ 144379 h 3167662"/>
                <a:gd name="connsiteX6" fmla="*/ 721895 w 2707105"/>
                <a:gd name="connsiteY6" fmla="*/ 168442 h 3167662"/>
                <a:gd name="connsiteX7" fmla="*/ 757989 w 2707105"/>
                <a:gd name="connsiteY7" fmla="*/ 180473 h 3167662"/>
                <a:gd name="connsiteX8" fmla="*/ 794084 w 2707105"/>
                <a:gd name="connsiteY8" fmla="*/ 204537 h 3167662"/>
                <a:gd name="connsiteX9" fmla="*/ 830179 w 2707105"/>
                <a:gd name="connsiteY9" fmla="*/ 216568 h 3167662"/>
                <a:gd name="connsiteX10" fmla="*/ 926431 w 2707105"/>
                <a:gd name="connsiteY10" fmla="*/ 252663 h 3167662"/>
                <a:gd name="connsiteX11" fmla="*/ 986589 w 2707105"/>
                <a:gd name="connsiteY11" fmla="*/ 288758 h 3167662"/>
                <a:gd name="connsiteX12" fmla="*/ 1046747 w 2707105"/>
                <a:gd name="connsiteY12" fmla="*/ 336884 h 3167662"/>
                <a:gd name="connsiteX13" fmla="*/ 1227221 w 2707105"/>
                <a:gd name="connsiteY13" fmla="*/ 445168 h 3167662"/>
                <a:gd name="connsiteX14" fmla="*/ 1335505 w 2707105"/>
                <a:gd name="connsiteY14" fmla="*/ 529389 h 3167662"/>
                <a:gd name="connsiteX15" fmla="*/ 1383631 w 2707105"/>
                <a:gd name="connsiteY15" fmla="*/ 553452 h 3167662"/>
                <a:gd name="connsiteX16" fmla="*/ 1419726 w 2707105"/>
                <a:gd name="connsiteY16" fmla="*/ 577516 h 3167662"/>
                <a:gd name="connsiteX17" fmla="*/ 1467852 w 2707105"/>
                <a:gd name="connsiteY17" fmla="*/ 601579 h 3167662"/>
                <a:gd name="connsiteX18" fmla="*/ 1491916 w 2707105"/>
                <a:gd name="connsiteY18" fmla="*/ 625642 h 3167662"/>
                <a:gd name="connsiteX19" fmla="*/ 1576137 w 2707105"/>
                <a:gd name="connsiteY19" fmla="*/ 673768 h 3167662"/>
                <a:gd name="connsiteX20" fmla="*/ 1672389 w 2707105"/>
                <a:gd name="connsiteY20" fmla="*/ 745958 h 3167662"/>
                <a:gd name="connsiteX21" fmla="*/ 1720516 w 2707105"/>
                <a:gd name="connsiteY21" fmla="*/ 782052 h 3167662"/>
                <a:gd name="connsiteX22" fmla="*/ 1744579 w 2707105"/>
                <a:gd name="connsiteY22" fmla="*/ 806116 h 3167662"/>
                <a:gd name="connsiteX23" fmla="*/ 1804737 w 2707105"/>
                <a:gd name="connsiteY23" fmla="*/ 854242 h 3167662"/>
                <a:gd name="connsiteX24" fmla="*/ 1913021 w 2707105"/>
                <a:gd name="connsiteY24" fmla="*/ 950494 h 3167662"/>
                <a:gd name="connsiteX25" fmla="*/ 1973179 w 2707105"/>
                <a:gd name="connsiteY25" fmla="*/ 1034716 h 3167662"/>
                <a:gd name="connsiteX26" fmla="*/ 2033337 w 2707105"/>
                <a:gd name="connsiteY26" fmla="*/ 1130968 h 3167662"/>
                <a:gd name="connsiteX27" fmla="*/ 2069431 w 2707105"/>
                <a:gd name="connsiteY27" fmla="*/ 1167063 h 3167662"/>
                <a:gd name="connsiteX28" fmla="*/ 2129589 w 2707105"/>
                <a:gd name="connsiteY28" fmla="*/ 1311442 h 3167662"/>
                <a:gd name="connsiteX29" fmla="*/ 2165684 w 2707105"/>
                <a:gd name="connsiteY29" fmla="*/ 1371600 h 3167662"/>
                <a:gd name="connsiteX30" fmla="*/ 2189747 w 2707105"/>
                <a:gd name="connsiteY30" fmla="*/ 1443789 h 3167662"/>
                <a:gd name="connsiteX31" fmla="*/ 2261937 w 2707105"/>
                <a:gd name="connsiteY31" fmla="*/ 1540042 h 3167662"/>
                <a:gd name="connsiteX32" fmla="*/ 2286000 w 2707105"/>
                <a:gd name="connsiteY32" fmla="*/ 1576137 h 3167662"/>
                <a:gd name="connsiteX33" fmla="*/ 2334126 w 2707105"/>
                <a:gd name="connsiteY33" fmla="*/ 1648326 h 3167662"/>
                <a:gd name="connsiteX34" fmla="*/ 2358189 w 2707105"/>
                <a:gd name="connsiteY34" fmla="*/ 1696452 h 3167662"/>
                <a:gd name="connsiteX35" fmla="*/ 2418347 w 2707105"/>
                <a:gd name="connsiteY35" fmla="*/ 1792705 h 3167662"/>
                <a:gd name="connsiteX36" fmla="*/ 2430379 w 2707105"/>
                <a:gd name="connsiteY36" fmla="*/ 1828800 h 3167662"/>
                <a:gd name="connsiteX37" fmla="*/ 2478505 w 2707105"/>
                <a:gd name="connsiteY37" fmla="*/ 1876926 h 3167662"/>
                <a:gd name="connsiteX38" fmla="*/ 2490537 w 2707105"/>
                <a:gd name="connsiteY38" fmla="*/ 1913021 h 3167662"/>
                <a:gd name="connsiteX39" fmla="*/ 2526631 w 2707105"/>
                <a:gd name="connsiteY39" fmla="*/ 1961147 h 3167662"/>
                <a:gd name="connsiteX40" fmla="*/ 2550695 w 2707105"/>
                <a:gd name="connsiteY40" fmla="*/ 2045368 h 3167662"/>
                <a:gd name="connsiteX41" fmla="*/ 2586789 w 2707105"/>
                <a:gd name="connsiteY41" fmla="*/ 2141621 h 3167662"/>
                <a:gd name="connsiteX42" fmla="*/ 2610852 w 2707105"/>
                <a:gd name="connsiteY42" fmla="*/ 2261937 h 3167662"/>
                <a:gd name="connsiteX43" fmla="*/ 2634916 w 2707105"/>
                <a:gd name="connsiteY43" fmla="*/ 2382252 h 3167662"/>
                <a:gd name="connsiteX44" fmla="*/ 2658979 w 2707105"/>
                <a:gd name="connsiteY44" fmla="*/ 2478505 h 3167662"/>
                <a:gd name="connsiteX45" fmla="*/ 2671010 w 2707105"/>
                <a:gd name="connsiteY45" fmla="*/ 2514600 h 3167662"/>
                <a:gd name="connsiteX46" fmla="*/ 2683042 w 2707105"/>
                <a:gd name="connsiteY46" fmla="*/ 2562726 h 3167662"/>
                <a:gd name="connsiteX47" fmla="*/ 2671010 w 2707105"/>
                <a:gd name="connsiteY47" fmla="*/ 3164305 h 3167662"/>
                <a:gd name="connsiteX48" fmla="*/ 2707105 w 2707105"/>
                <a:gd name="connsiteY48" fmla="*/ 3128210 h 316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07105" h="3167662">
                  <a:moveTo>
                    <a:pt x="0" y="0"/>
                  </a:moveTo>
                  <a:cubicBezTo>
                    <a:pt x="92242" y="4010"/>
                    <a:pt x="184669" y="4950"/>
                    <a:pt x="276726" y="12031"/>
                  </a:cubicBezTo>
                  <a:cubicBezTo>
                    <a:pt x="289371" y="13004"/>
                    <a:pt x="300585" y="20726"/>
                    <a:pt x="312821" y="24063"/>
                  </a:cubicBezTo>
                  <a:cubicBezTo>
                    <a:pt x="344727" y="32765"/>
                    <a:pt x="409073" y="48126"/>
                    <a:pt x="409073" y="48126"/>
                  </a:cubicBezTo>
                  <a:cubicBezTo>
                    <a:pt x="476825" y="93294"/>
                    <a:pt x="431449" y="67616"/>
                    <a:pt x="553452" y="108284"/>
                  </a:cubicBezTo>
                  <a:cubicBezTo>
                    <a:pt x="660733" y="144045"/>
                    <a:pt x="491439" y="86828"/>
                    <a:pt x="649705" y="144379"/>
                  </a:cubicBezTo>
                  <a:cubicBezTo>
                    <a:pt x="673543" y="153047"/>
                    <a:pt x="697832" y="160421"/>
                    <a:pt x="721895" y="168442"/>
                  </a:cubicBezTo>
                  <a:lnTo>
                    <a:pt x="757989" y="180473"/>
                  </a:lnTo>
                  <a:cubicBezTo>
                    <a:pt x="770021" y="188494"/>
                    <a:pt x="781150" y="198070"/>
                    <a:pt x="794084" y="204537"/>
                  </a:cubicBezTo>
                  <a:cubicBezTo>
                    <a:pt x="805428" y="210209"/>
                    <a:pt x="818304" y="212115"/>
                    <a:pt x="830179" y="216568"/>
                  </a:cubicBezTo>
                  <a:cubicBezTo>
                    <a:pt x="945311" y="259741"/>
                    <a:pt x="844481" y="225345"/>
                    <a:pt x="926431" y="252663"/>
                  </a:cubicBezTo>
                  <a:cubicBezTo>
                    <a:pt x="992062" y="318291"/>
                    <a:pt x="903288" y="236694"/>
                    <a:pt x="986589" y="288758"/>
                  </a:cubicBezTo>
                  <a:cubicBezTo>
                    <a:pt x="1008365" y="302368"/>
                    <a:pt x="1026039" y="321698"/>
                    <a:pt x="1046747" y="336884"/>
                  </a:cubicBezTo>
                  <a:cubicBezTo>
                    <a:pt x="1170956" y="427970"/>
                    <a:pt x="1127698" y="405359"/>
                    <a:pt x="1227221" y="445168"/>
                  </a:cubicBezTo>
                  <a:cubicBezTo>
                    <a:pt x="1261562" y="473786"/>
                    <a:pt x="1295948" y="506785"/>
                    <a:pt x="1335505" y="529389"/>
                  </a:cubicBezTo>
                  <a:cubicBezTo>
                    <a:pt x="1351077" y="538287"/>
                    <a:pt x="1368059" y="544553"/>
                    <a:pt x="1383631" y="553452"/>
                  </a:cubicBezTo>
                  <a:cubicBezTo>
                    <a:pt x="1396186" y="560626"/>
                    <a:pt x="1407171" y="570342"/>
                    <a:pt x="1419726" y="577516"/>
                  </a:cubicBezTo>
                  <a:cubicBezTo>
                    <a:pt x="1435298" y="586415"/>
                    <a:pt x="1452929" y="591630"/>
                    <a:pt x="1467852" y="601579"/>
                  </a:cubicBezTo>
                  <a:cubicBezTo>
                    <a:pt x="1477291" y="607871"/>
                    <a:pt x="1482477" y="619350"/>
                    <a:pt x="1491916" y="625642"/>
                  </a:cubicBezTo>
                  <a:cubicBezTo>
                    <a:pt x="1657561" y="736071"/>
                    <a:pt x="1440798" y="575339"/>
                    <a:pt x="1576137" y="673768"/>
                  </a:cubicBezTo>
                  <a:cubicBezTo>
                    <a:pt x="1608571" y="697357"/>
                    <a:pt x="1640305" y="721895"/>
                    <a:pt x="1672389" y="745958"/>
                  </a:cubicBezTo>
                  <a:cubicBezTo>
                    <a:pt x="1688431" y="757990"/>
                    <a:pt x="1706337" y="767872"/>
                    <a:pt x="1720516" y="782052"/>
                  </a:cubicBezTo>
                  <a:cubicBezTo>
                    <a:pt x="1728537" y="790073"/>
                    <a:pt x="1735966" y="798734"/>
                    <a:pt x="1744579" y="806116"/>
                  </a:cubicBezTo>
                  <a:cubicBezTo>
                    <a:pt x="1764077" y="822828"/>
                    <a:pt x="1785649" y="837063"/>
                    <a:pt x="1804737" y="854242"/>
                  </a:cubicBezTo>
                  <a:cubicBezTo>
                    <a:pt x="1928632" y="965747"/>
                    <a:pt x="1807166" y="871104"/>
                    <a:pt x="1913021" y="950494"/>
                  </a:cubicBezTo>
                  <a:cubicBezTo>
                    <a:pt x="1934681" y="1015478"/>
                    <a:pt x="1911692" y="964445"/>
                    <a:pt x="1973179" y="1034716"/>
                  </a:cubicBezTo>
                  <a:cubicBezTo>
                    <a:pt x="2071485" y="1147067"/>
                    <a:pt x="1954285" y="1020296"/>
                    <a:pt x="2033337" y="1130968"/>
                  </a:cubicBezTo>
                  <a:cubicBezTo>
                    <a:pt x="2043227" y="1144814"/>
                    <a:pt x="2057400" y="1155031"/>
                    <a:pt x="2069431" y="1167063"/>
                  </a:cubicBezTo>
                  <a:cubicBezTo>
                    <a:pt x="2089484" y="1215189"/>
                    <a:pt x="2102765" y="1266735"/>
                    <a:pt x="2129589" y="1311442"/>
                  </a:cubicBezTo>
                  <a:cubicBezTo>
                    <a:pt x="2141621" y="1331495"/>
                    <a:pt x="2156007" y="1350311"/>
                    <a:pt x="2165684" y="1371600"/>
                  </a:cubicBezTo>
                  <a:cubicBezTo>
                    <a:pt x="2176180" y="1394691"/>
                    <a:pt x="2177163" y="1421766"/>
                    <a:pt x="2189747" y="1443789"/>
                  </a:cubicBezTo>
                  <a:cubicBezTo>
                    <a:pt x="2209645" y="1478610"/>
                    <a:pt x="2239691" y="1506672"/>
                    <a:pt x="2261937" y="1540042"/>
                  </a:cubicBezTo>
                  <a:lnTo>
                    <a:pt x="2286000" y="1576137"/>
                  </a:lnTo>
                  <a:cubicBezTo>
                    <a:pt x="2311808" y="1653562"/>
                    <a:pt x="2277798" y="1569468"/>
                    <a:pt x="2334126" y="1648326"/>
                  </a:cubicBezTo>
                  <a:cubicBezTo>
                    <a:pt x="2344551" y="1662921"/>
                    <a:pt x="2349291" y="1680880"/>
                    <a:pt x="2358189" y="1696452"/>
                  </a:cubicBezTo>
                  <a:cubicBezTo>
                    <a:pt x="2396365" y="1763261"/>
                    <a:pt x="2372966" y="1701943"/>
                    <a:pt x="2418347" y="1792705"/>
                  </a:cubicBezTo>
                  <a:cubicBezTo>
                    <a:pt x="2424019" y="1804049"/>
                    <a:pt x="2423007" y="1818480"/>
                    <a:pt x="2430379" y="1828800"/>
                  </a:cubicBezTo>
                  <a:cubicBezTo>
                    <a:pt x="2443565" y="1847261"/>
                    <a:pt x="2462463" y="1860884"/>
                    <a:pt x="2478505" y="1876926"/>
                  </a:cubicBezTo>
                  <a:cubicBezTo>
                    <a:pt x="2482516" y="1888958"/>
                    <a:pt x="2484245" y="1902009"/>
                    <a:pt x="2490537" y="1913021"/>
                  </a:cubicBezTo>
                  <a:cubicBezTo>
                    <a:pt x="2500486" y="1930431"/>
                    <a:pt x="2518333" y="1942892"/>
                    <a:pt x="2526631" y="1961147"/>
                  </a:cubicBezTo>
                  <a:cubicBezTo>
                    <a:pt x="2538713" y="1987727"/>
                    <a:pt x="2542305" y="2017402"/>
                    <a:pt x="2550695" y="2045368"/>
                  </a:cubicBezTo>
                  <a:cubicBezTo>
                    <a:pt x="2562015" y="2083101"/>
                    <a:pt x="2570857" y="2101790"/>
                    <a:pt x="2586789" y="2141621"/>
                  </a:cubicBezTo>
                  <a:cubicBezTo>
                    <a:pt x="2614775" y="2309527"/>
                    <a:pt x="2583933" y="2136318"/>
                    <a:pt x="2610852" y="2261937"/>
                  </a:cubicBezTo>
                  <a:cubicBezTo>
                    <a:pt x="2619422" y="2301928"/>
                    <a:pt x="2624997" y="2342574"/>
                    <a:pt x="2634916" y="2382252"/>
                  </a:cubicBezTo>
                  <a:cubicBezTo>
                    <a:pt x="2642937" y="2414336"/>
                    <a:pt x="2650277" y="2446599"/>
                    <a:pt x="2658979" y="2478505"/>
                  </a:cubicBezTo>
                  <a:cubicBezTo>
                    <a:pt x="2662316" y="2490741"/>
                    <a:pt x="2667526" y="2502406"/>
                    <a:pt x="2671010" y="2514600"/>
                  </a:cubicBezTo>
                  <a:cubicBezTo>
                    <a:pt x="2675553" y="2530500"/>
                    <a:pt x="2679031" y="2546684"/>
                    <a:pt x="2683042" y="2562726"/>
                  </a:cubicBezTo>
                  <a:cubicBezTo>
                    <a:pt x="2679031" y="2763252"/>
                    <a:pt x="2662483" y="2963920"/>
                    <a:pt x="2671010" y="3164305"/>
                  </a:cubicBezTo>
                  <a:cubicBezTo>
                    <a:pt x="2671733" y="3181305"/>
                    <a:pt x="2707105" y="3128210"/>
                    <a:pt x="2707105" y="312821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4857845" y="4041667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01371" y="4824463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105236" y="5256511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426366" y="3660304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44281" y="4455131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2978966" y="5065622"/>
                <a:ext cx="459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b="1" i="0" smtClean="0">
                              <a:latin typeface="Cambria Math"/>
                            </a:rPr>
                            <m:t>𝐅</m:t>
                          </m:r>
                        </m:e>
                        <m:sub>
                          <m:r>
                            <a:rPr lang="es-CO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66" y="5065622"/>
                <a:ext cx="45948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5322575" y="3465603"/>
                <a:ext cx="459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b="1" i="0" smtClean="0">
                              <a:latin typeface="Cambria Math"/>
                            </a:rPr>
                            <m:t>𝐅</m:t>
                          </m:r>
                        </m:e>
                        <m:sub>
                          <m:r>
                            <a:rPr lang="es-CO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575" y="3465603"/>
                <a:ext cx="45948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4797229" y="4257691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b="1" i="0" smtClean="0">
                              <a:latin typeface="Cambria Math"/>
                            </a:rPr>
                            <m:t>𝐕</m:t>
                          </m:r>
                        </m:e>
                        <m:sub>
                          <m:r>
                            <a:rPr lang="es-CO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229" y="4257691"/>
                <a:ext cx="47692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3629363" y="5040487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O" b="1" i="0" smtClean="0">
                              <a:latin typeface="Cambria Math"/>
                            </a:rPr>
                            <m:t>𝐕</m:t>
                          </m:r>
                        </m:e>
                        <m:sub>
                          <m:r>
                            <a:rPr lang="es-CO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5040487"/>
                <a:ext cx="47692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26 Conector recto de flecha"/>
          <p:cNvCxnSpPr/>
          <p:nvPr/>
        </p:nvCxnSpPr>
        <p:spPr>
          <a:xfrm>
            <a:off x="4408512" y="4639797"/>
            <a:ext cx="805027" cy="2439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 rot="1566520">
            <a:off x="5104075" y="48723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Center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21" name="5120 Conector recto de flecha"/>
          <p:cNvCxnSpPr/>
          <p:nvPr/>
        </p:nvCxnSpPr>
        <p:spPr>
          <a:xfrm flipH="1" flipV="1">
            <a:off x="2584919" y="5409819"/>
            <a:ext cx="698164" cy="3135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5122 CuadroTexto"/>
          <p:cNvSpPr txBox="1"/>
          <p:nvPr/>
        </p:nvSpPr>
        <p:spPr>
          <a:xfrm rot="301394">
            <a:off x="1944954" y="5159606"/>
            <a:ext cx="7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6" name="35 CuadroTexto"/>
          <p:cNvSpPr txBox="1"/>
          <p:nvPr/>
        </p:nvSpPr>
        <p:spPr>
          <a:xfrm rot="301394">
            <a:off x="6352427" y="3929619"/>
            <a:ext cx="71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5604213" y="3834935"/>
            <a:ext cx="805027" cy="2439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0" y="9214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Ravie" panose="04040805050809020602" pitchFamily="82" charset="0"/>
              </a:rPr>
              <a:t>The hyperbola is the set of points such that the difference of the distances to two fixed points, called </a:t>
            </a:r>
            <a:r>
              <a:rPr lang="en-AU" dirty="0" smtClean="0">
                <a:solidFill>
                  <a:srgbClr val="FF0000"/>
                </a:solidFill>
                <a:latin typeface="Ravie" panose="04040805050809020602" pitchFamily="82" charset="0"/>
              </a:rPr>
              <a:t>foci</a:t>
            </a:r>
            <a:r>
              <a:rPr lang="en-AU" dirty="0" smtClean="0">
                <a:latin typeface="Ravie" panose="04040805050809020602" pitchFamily="82" charset="0"/>
              </a:rPr>
              <a:t>, is constant.</a:t>
            </a:r>
            <a:endParaRPr lang="en-AU" dirty="0">
              <a:latin typeface="Ravie" panose="04040805050809020602" pitchFamily="8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569176" y="56818"/>
            <a:ext cx="400564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HYPERBOLA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00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90872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Ravie" panose="04040805050809020602" pitchFamily="82" charset="0"/>
              </a:rPr>
              <a:t>The equation of the hyperbola which center is (0, 0) is: </a:t>
            </a:r>
            <a:endParaRPr lang="en-US" sz="2200" dirty="0">
              <a:latin typeface="Ravie" panose="040408050508090206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5450942" y="1596947"/>
                <a:ext cx="2217402" cy="9679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s-CO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O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vie" panose="04040805050809020602" pitchFamily="82" charset="0"/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942" y="1596947"/>
                <a:ext cx="2217402" cy="967957"/>
              </a:xfrm>
              <a:prstGeom prst="rect">
                <a:avLst/>
              </a:prstGeom>
              <a:blipFill rotWithShape="1">
                <a:blip r:embed="rId2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179512" y="280357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Ravie" panose="04040805050809020602" pitchFamily="82" charset="0"/>
              </a:rPr>
              <a:t>The equation of the hyperbola which center is (0, 0) is: </a:t>
            </a:r>
            <a:endParaRPr lang="en-US" sz="2200" dirty="0">
              <a:latin typeface="Ravie" panose="040408050508090206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5508104" y="3757187"/>
                <a:ext cx="2222210" cy="9679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s-CO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O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O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vie" panose="04040805050809020602" pitchFamily="82" charset="0"/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757187"/>
                <a:ext cx="2222210" cy="967957"/>
              </a:xfrm>
              <a:prstGeom prst="rect">
                <a:avLst/>
              </a:prstGeom>
              <a:blipFill rotWithShape="1">
                <a:blip r:embed="rId3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683568" y="1819315"/>
            <a:ext cx="460574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vie" panose="04040805050809020602" pitchFamily="82" charset="0"/>
              </a:rPr>
              <a:t>Hyperbola lying on</a:t>
            </a:r>
            <a:endParaRPr lang="en-US" sz="2800" dirty="0">
              <a:latin typeface="Ravie" panose="04040805050809020602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3845" y="4010334"/>
            <a:ext cx="480547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avie" panose="04040805050809020602" pitchFamily="82" charset="0"/>
              </a:rPr>
              <a:t>Hyperbola standing up</a:t>
            </a:r>
            <a:endParaRPr lang="en-US" sz="2400" b="1" dirty="0">
              <a:latin typeface="Ravie" panose="040408050508090206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3401167" y="5056274"/>
                <a:ext cx="2341667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O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𝐜</m:t>
                          </m:r>
                        </m:e>
                        <m:sup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s-CO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  <a:latin typeface="Ravie" panose="04040805050809020602" pitchFamily="82" charset="0"/>
                </a:endParaRPr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167" y="5056274"/>
                <a:ext cx="2341667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2569176" y="56818"/>
            <a:ext cx="400564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HYPERBOLA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73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83671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Ravie" panose="04040805050809020602" pitchFamily="82" charset="0"/>
              </a:rPr>
              <a:t>The equation of the hyperbola which center is (h, k) is: </a:t>
            </a:r>
            <a:endParaRPr lang="en-US" sz="2200" dirty="0">
              <a:latin typeface="Ravie" panose="040408050508090206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4901323" y="1668955"/>
                <a:ext cx="3991157" cy="9679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𝐡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s-CO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s-CO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𝐤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O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323" y="1668955"/>
                <a:ext cx="3991157" cy="967957"/>
              </a:xfrm>
              <a:prstGeom prst="rect">
                <a:avLst/>
              </a:prstGeom>
              <a:blipFill rotWithShape="1">
                <a:blip r:embed="rId2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CuadroTexto"/>
          <p:cNvSpPr txBox="1"/>
          <p:nvPr/>
        </p:nvSpPr>
        <p:spPr>
          <a:xfrm>
            <a:off x="251520" y="299695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Ravie" panose="04040805050809020602" pitchFamily="82" charset="0"/>
              </a:rPr>
              <a:t>The equation of the hyperbola which center is (h, k) is: </a:t>
            </a:r>
            <a:endParaRPr lang="en-US" sz="2200" dirty="0">
              <a:latin typeface="Ravie" panose="040408050508090206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973331" y="4045219"/>
                <a:ext cx="3991157" cy="9679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𝐤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s-CO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CO" sz="2800" b="1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s-CO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𝐡</m:t>
                              </m:r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O" sz="28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s-CO" sz="2800" b="1" i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CO" sz="2800" b="1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31" y="4045219"/>
                <a:ext cx="3991157" cy="967957"/>
              </a:xfrm>
              <a:prstGeom prst="rect">
                <a:avLst/>
              </a:prstGeom>
              <a:blipFill rotWithShape="1"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CuadroTexto"/>
          <p:cNvSpPr txBox="1"/>
          <p:nvPr/>
        </p:nvSpPr>
        <p:spPr>
          <a:xfrm>
            <a:off x="179512" y="1891323"/>
            <a:ext cx="4605748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vie" panose="04040805050809020602" pitchFamily="82" charset="0"/>
              </a:rPr>
              <a:t>Hyperbola lying on</a:t>
            </a:r>
            <a:endParaRPr lang="en-US" sz="2800" dirty="0">
              <a:latin typeface="Ravie" panose="04040805050809020602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504" y="4298364"/>
            <a:ext cx="4896545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avie" panose="04040805050809020602" pitchFamily="82" charset="0"/>
              </a:rPr>
              <a:t>Hyperbola standing up</a:t>
            </a:r>
            <a:endParaRPr lang="en-US" sz="2400" b="1" dirty="0">
              <a:latin typeface="Ravie" panose="040408050508090206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3707904" y="5272298"/>
                <a:ext cx="230999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p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O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𝐜</m:t>
                          </m:r>
                        </m:e>
                        <m:sup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s-CO" sz="28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𝐚</m:t>
                          </m:r>
                        </m:e>
                        <m:sup>
                          <m:r>
                            <a:rPr lang="es-CO" sz="28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72298"/>
                <a:ext cx="2309991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2569176" y="56818"/>
            <a:ext cx="400564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HYPERBOLA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72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3553" y="1916832"/>
                <a:ext cx="171476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es-CO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r>
                        <a:rPr lang="es-CO" sz="2800" b="1" i="0" smtClean="0">
                          <a:latin typeface="Cambria Math"/>
                        </a:rPr>
                        <m:t>𝟒𝐚𝐱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" y="1916832"/>
                <a:ext cx="171476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35496" y="2463986"/>
                <a:ext cx="198246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es-CO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latin typeface="Cambria Math"/>
                        </a:rPr>
                        <m:t>=−</m:t>
                      </m:r>
                      <m:r>
                        <a:rPr lang="es-CO" sz="2800" b="1" i="0" smtClean="0">
                          <a:latin typeface="Cambria Math"/>
                        </a:rPr>
                        <m:t>𝟒𝐚𝐱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463986"/>
                <a:ext cx="1982466" cy="5329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35496" y="2968042"/>
                <a:ext cx="171476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s-CO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r>
                        <a:rPr lang="es-CO" sz="2800" b="1" i="0" smtClean="0">
                          <a:latin typeface="Cambria Math"/>
                        </a:rPr>
                        <m:t>𝟒𝐚𝐲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968042"/>
                <a:ext cx="1714764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35496" y="3472098"/>
                <a:ext cx="198246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s-CO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latin typeface="Cambria Math"/>
                        </a:rPr>
                        <m:t>=−</m:t>
                      </m:r>
                      <m:r>
                        <a:rPr lang="es-CO" sz="2800" b="1" i="0" smtClean="0">
                          <a:latin typeface="Cambria Math"/>
                        </a:rPr>
                        <m:t>𝟒𝐚𝐲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472098"/>
                <a:ext cx="1982466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2527" y="4048162"/>
                <a:ext cx="348935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𝐤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r>
                        <a:rPr lang="es-CO" sz="2800" b="1" i="0" smtClean="0">
                          <a:latin typeface="Cambria Math"/>
                        </a:rPr>
                        <m:t>𝟒𝐚</m:t>
                      </m:r>
                      <m:r>
                        <a:rPr lang="es-CO" sz="2800" b="1" i="0" smtClean="0">
                          <a:latin typeface="Cambria Math"/>
                        </a:rPr>
                        <m:t>(</m:t>
                      </m:r>
                      <m:r>
                        <a:rPr lang="es-CO" sz="2800" b="1" i="0" smtClean="0">
                          <a:latin typeface="Cambria Math"/>
                        </a:rPr>
                        <m:t>𝐱</m:t>
                      </m:r>
                      <m:r>
                        <a:rPr lang="es-CO" sz="2800" b="1" i="0" smtClean="0">
                          <a:latin typeface="Cambria Math"/>
                        </a:rPr>
                        <m:t>−</m:t>
                      </m:r>
                      <m:r>
                        <a:rPr lang="es-CO" sz="2800" b="1" i="0" smtClean="0">
                          <a:latin typeface="Cambria Math"/>
                        </a:rPr>
                        <m:t>𝐡</m:t>
                      </m:r>
                      <m:r>
                        <a:rPr lang="es-CO" sz="2800" b="1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" y="4048162"/>
                <a:ext cx="3489353" cy="5329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35496" y="4696234"/>
                <a:ext cx="375705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𝐤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latin typeface="Cambria Math"/>
                        </a:rPr>
                        <m:t>=−</m:t>
                      </m:r>
                      <m:r>
                        <a:rPr lang="es-CO" sz="2800" b="1" i="0" smtClean="0">
                          <a:latin typeface="Cambria Math"/>
                        </a:rPr>
                        <m:t>𝟒𝐚</m:t>
                      </m:r>
                      <m:r>
                        <a:rPr lang="es-CO" sz="2800" b="1" i="0" smtClean="0">
                          <a:latin typeface="Cambria Math"/>
                        </a:rPr>
                        <m:t>(</m:t>
                      </m:r>
                      <m:r>
                        <a:rPr lang="es-CO" sz="2800" b="1" i="0" smtClean="0">
                          <a:latin typeface="Cambria Math"/>
                        </a:rPr>
                        <m:t>𝐱</m:t>
                      </m:r>
                      <m:r>
                        <a:rPr lang="es-CO" sz="2800" b="1" i="0" smtClean="0">
                          <a:latin typeface="Cambria Math"/>
                        </a:rPr>
                        <m:t>−</m:t>
                      </m:r>
                      <m:r>
                        <a:rPr lang="es-CO" sz="2800" b="1" i="0" smtClean="0">
                          <a:latin typeface="Cambria Math"/>
                        </a:rPr>
                        <m:t>𝐡</m:t>
                      </m:r>
                      <m:r>
                        <a:rPr lang="es-CO" sz="2800" b="1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696234"/>
                <a:ext cx="3757054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35496" y="5200290"/>
                <a:ext cx="348935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𝐡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latin typeface="Cambria Math"/>
                        </a:rPr>
                        <m:t>=</m:t>
                      </m:r>
                      <m:r>
                        <a:rPr lang="es-CO" sz="2800" b="1" i="0" smtClean="0">
                          <a:latin typeface="Cambria Math"/>
                        </a:rPr>
                        <m:t>𝟒𝐚</m:t>
                      </m:r>
                      <m:r>
                        <a:rPr lang="es-CO" sz="2800" b="1" i="0" smtClean="0">
                          <a:latin typeface="Cambria Math"/>
                        </a:rPr>
                        <m:t>(</m:t>
                      </m:r>
                      <m:r>
                        <a:rPr lang="es-CO" sz="2800" b="1" i="0" smtClean="0">
                          <a:latin typeface="Cambria Math"/>
                        </a:rPr>
                        <m:t>𝐲</m:t>
                      </m:r>
                      <m:r>
                        <a:rPr lang="es-CO" sz="2800" b="1" i="0" smtClean="0">
                          <a:latin typeface="Cambria Math"/>
                        </a:rPr>
                        <m:t>−</m:t>
                      </m:r>
                      <m:r>
                        <a:rPr lang="es-CO" sz="2800" b="1" i="0" smtClean="0">
                          <a:latin typeface="Cambria Math"/>
                        </a:rPr>
                        <m:t>𝐤</m:t>
                      </m:r>
                      <m:r>
                        <a:rPr lang="es-CO" sz="2800" b="1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200290"/>
                <a:ext cx="3489353" cy="53296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35496" y="5704346"/>
                <a:ext cx="375705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𝐡</m:t>
                          </m:r>
                          <m:r>
                            <a:rPr lang="es-CO" sz="2800" b="1" i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smtClean="0">
                          <a:latin typeface="Cambria Math"/>
                        </a:rPr>
                        <m:t>=−</m:t>
                      </m:r>
                      <m:r>
                        <a:rPr lang="es-CO" sz="2800" b="1" i="0" smtClean="0">
                          <a:latin typeface="Cambria Math"/>
                        </a:rPr>
                        <m:t>𝟒𝐚</m:t>
                      </m:r>
                      <m:r>
                        <a:rPr lang="es-CO" sz="2800" b="1" i="0" smtClean="0">
                          <a:latin typeface="Cambria Math"/>
                        </a:rPr>
                        <m:t>(</m:t>
                      </m:r>
                      <m:r>
                        <a:rPr lang="es-CO" sz="2800" b="1" i="0" smtClean="0">
                          <a:latin typeface="Cambria Math"/>
                        </a:rPr>
                        <m:t>𝐲</m:t>
                      </m:r>
                      <m:r>
                        <a:rPr lang="es-CO" sz="2800" b="1" i="0" smtClean="0">
                          <a:latin typeface="Cambria Math"/>
                        </a:rPr>
                        <m:t>−</m:t>
                      </m:r>
                      <m:r>
                        <a:rPr lang="es-CO" sz="2800" b="1" i="0" smtClean="0">
                          <a:latin typeface="Cambria Math"/>
                        </a:rPr>
                        <m:t>𝐤</m:t>
                      </m:r>
                      <m:r>
                        <a:rPr lang="es-CO" sz="2800" b="1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704346"/>
                <a:ext cx="3757054" cy="5329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1914023" y="1998649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  <a:sym typeface="Wingdings" pitchFamily="2" charset="2"/>
              </a:rPr>
              <a:t> </a:t>
            </a:r>
            <a:r>
              <a:rPr lang="en-US" dirty="0" smtClean="0">
                <a:latin typeface="Arial Black" pitchFamily="34" charset="0"/>
              </a:rPr>
              <a:t>Open to the right and center (0, 0)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17962" y="2545803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  <a:sym typeface="Wingdings" pitchFamily="2" charset="2"/>
              </a:rPr>
              <a:t> </a:t>
            </a:r>
            <a:r>
              <a:rPr lang="en-US" dirty="0" smtClean="0">
                <a:latin typeface="Arial Black" pitchFamily="34" charset="0"/>
              </a:rPr>
              <a:t>Open to the left and center (0, 0)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017962" y="3049859"/>
            <a:ext cx="430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  <a:sym typeface="Wingdings" pitchFamily="2" charset="2"/>
              </a:rPr>
              <a:t> </a:t>
            </a:r>
            <a:r>
              <a:rPr lang="en-US" dirty="0" smtClean="0">
                <a:latin typeface="Arial Black" pitchFamily="34" charset="0"/>
              </a:rPr>
              <a:t>Open upward and center (0, 0)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021924" y="3553915"/>
            <a:ext cx="468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  <a:sym typeface="Wingdings" pitchFamily="2" charset="2"/>
              </a:rPr>
              <a:t> </a:t>
            </a:r>
            <a:r>
              <a:rPr lang="en-US" dirty="0" smtClean="0">
                <a:latin typeface="Arial Black" pitchFamily="34" charset="0"/>
              </a:rPr>
              <a:t>Open downward and center (0, 0)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55555" y="4129979"/>
            <a:ext cx="478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  <a:sym typeface="Wingdings" pitchFamily="2" charset="2"/>
              </a:rPr>
              <a:t> </a:t>
            </a:r>
            <a:r>
              <a:rPr lang="en-US" dirty="0" smtClean="0">
                <a:latin typeface="Arial Black" pitchFamily="34" charset="0"/>
              </a:rPr>
              <a:t>Open to the right and center (h, k)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55555" y="4778051"/>
            <a:ext cx="461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  <a:sym typeface="Wingdings" pitchFamily="2" charset="2"/>
              </a:rPr>
              <a:t> </a:t>
            </a:r>
            <a:r>
              <a:rPr lang="en-US" dirty="0" smtClean="0">
                <a:latin typeface="Arial Black" pitchFamily="34" charset="0"/>
              </a:rPr>
              <a:t>Open to the left and center (h, k)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92550" y="5282107"/>
            <a:ext cx="430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  <a:sym typeface="Wingdings" pitchFamily="2" charset="2"/>
              </a:rPr>
              <a:t> </a:t>
            </a:r>
            <a:r>
              <a:rPr lang="en-US" dirty="0" smtClean="0">
                <a:latin typeface="Arial Black" pitchFamily="34" charset="0"/>
              </a:rPr>
              <a:t>Open upward and center (h, k)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92550" y="5786163"/>
            <a:ext cx="468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Black" pitchFamily="34" charset="0"/>
                <a:sym typeface="Wingdings" pitchFamily="2" charset="2"/>
              </a:rPr>
              <a:t> </a:t>
            </a:r>
            <a:r>
              <a:rPr lang="en-US" dirty="0" smtClean="0">
                <a:latin typeface="Arial Black" pitchFamily="34" charset="0"/>
              </a:rPr>
              <a:t>Open downward and center (h, k)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7504" y="849486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dirty="0" smtClean="0">
                <a:latin typeface="Ravie" panose="04040805050809020602" pitchFamily="82" charset="0"/>
              </a:rPr>
              <a:t>The parabola is the set of points such that they equidistant from a straight line (axis or directrix) and a fixed point called focus</a:t>
            </a:r>
            <a:endParaRPr lang="en-AU" dirty="0">
              <a:latin typeface="Ravie" panose="04040805050809020602" pitchFamily="82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06485" y="56818"/>
            <a:ext cx="3531031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PARABOLA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5496" y="764704"/>
                <a:ext cx="9108504" cy="866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Ravie" panose="04040805050809020602" pitchFamily="82" charset="0"/>
                    <a:cs typeface="Arial" pitchFamily="34" charset="0"/>
                  </a:rPr>
                  <a:t>Find the equation of the circle with center (4.5, 2.25) and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O" sz="2400" b="0" i="1" smtClean="0">
                            <a:latin typeface="Cambria Math"/>
                          </a:rPr>
                          <m:t>11</m:t>
                        </m:r>
                      </m:e>
                    </m:rad>
                  </m:oMath>
                </a14:m>
                <a:endParaRPr lang="en-US" sz="2400" dirty="0">
                  <a:latin typeface="Ravie" panose="04040805050809020602" pitchFamily="82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64704"/>
                <a:ext cx="9108504" cy="866969"/>
              </a:xfrm>
              <a:prstGeom prst="rect">
                <a:avLst/>
              </a:prstGeom>
              <a:blipFill rotWithShape="1">
                <a:blip r:embed="rId2"/>
                <a:stretch>
                  <a:fillRect l="-1071" t="-5594" r="-1004" b="-146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Llamada rectangular redondeada"/>
          <p:cNvSpPr/>
          <p:nvPr/>
        </p:nvSpPr>
        <p:spPr>
          <a:xfrm>
            <a:off x="1871700" y="4653136"/>
            <a:ext cx="5400600" cy="673913"/>
          </a:xfrm>
          <a:prstGeom prst="wedgeRoundRectCallout">
            <a:avLst>
              <a:gd name="adj1" fmla="val 50497"/>
              <a:gd name="adj2" fmla="val -1248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Ravie" panose="04040805050809020602" pitchFamily="82" charset="0"/>
                <a:cs typeface="Arial" pitchFamily="34" charset="0"/>
              </a:rPr>
              <a:t>First identify the equation to use</a:t>
            </a:r>
            <a:endParaRPr lang="en-US" sz="2400" b="1" dirty="0">
              <a:solidFill>
                <a:schemeClr val="tx1"/>
              </a:solidFill>
              <a:latin typeface="Ravie" panose="04040805050809020602" pitchFamily="82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35496" y="1700808"/>
                <a:ext cx="391305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CO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𝐤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O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𝐫</m:t>
                          </m:r>
                        </m:e>
                        <m:sup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0808"/>
                <a:ext cx="3913059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Llamada rectangular redondeada"/>
          <p:cNvSpPr/>
          <p:nvPr/>
        </p:nvSpPr>
        <p:spPr>
          <a:xfrm>
            <a:off x="1262706" y="4631912"/>
            <a:ext cx="6618589" cy="741304"/>
          </a:xfrm>
          <a:prstGeom prst="wedgeRoundRectCallout">
            <a:avLst>
              <a:gd name="adj1" fmla="val 49221"/>
              <a:gd name="adj2" fmla="val -164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Ravie" panose="04040805050809020602" pitchFamily="82" charset="0"/>
                <a:cs typeface="Arial" pitchFamily="34" charset="0"/>
              </a:rPr>
              <a:t>Replace into that equation the known values</a:t>
            </a:r>
            <a:endParaRPr lang="en-US" sz="2400" b="1" dirty="0">
              <a:solidFill>
                <a:schemeClr val="tx1"/>
              </a:solidFill>
              <a:latin typeface="Ravie" panose="04040805050809020602" pitchFamily="82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2329394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h = 4.5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07464" y="2329394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k = 2.25</a:t>
            </a:r>
            <a:endParaRPr lang="en-US" sz="2400" dirty="0"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3589184" y="2311407"/>
                <a:ext cx="1300484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Arial Black" pitchFamily="34" charset="0"/>
                  </a:rPr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O" sz="2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e>
                    </m:rad>
                  </m:oMath>
                </a14:m>
                <a:endParaRPr lang="en-US" sz="2400" b="1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184" y="2311407"/>
                <a:ext cx="1300484" cy="497637"/>
              </a:xfrm>
              <a:prstGeom prst="rect">
                <a:avLst/>
              </a:prstGeom>
              <a:blipFill rotWithShape="1">
                <a:blip r:embed="rId4"/>
                <a:stretch>
                  <a:fillRect l="-7512" t="-2439" b="-268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35496" y="2791059"/>
                <a:ext cx="5619102" cy="704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CO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O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O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s-CO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CO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𝟏𝟏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91059"/>
                <a:ext cx="5619102" cy="7046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35889" y="3645024"/>
                <a:ext cx="488864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CO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2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2800" b="1" i="0" baseline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2800" b="1" i="0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s-CO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9" y="3645024"/>
                <a:ext cx="4888646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CuadroTexto"/>
          <p:cNvSpPr txBox="1"/>
          <p:nvPr/>
        </p:nvSpPr>
        <p:spPr>
          <a:xfrm>
            <a:off x="5004048" y="3680674"/>
            <a:ext cx="373833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  <a:sym typeface="Wingdings" pitchFamily="2" charset="2"/>
              </a:rPr>
              <a:t> The final equation 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06485" y="56818"/>
            <a:ext cx="382508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EXERCISES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5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/>
      <p:bldP spid="7" grpId="0" animBg="1"/>
      <p:bldP spid="7" grpId="1" animBg="1"/>
      <p:bldP spid="9" grpId="0"/>
      <p:bldP spid="11" grpId="0"/>
      <p:bldP spid="12" grpId="0"/>
      <p:bldP spid="13" grpId="0"/>
      <p:bldP spid="14" grpId="0"/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489" y="764704"/>
            <a:ext cx="905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Ravie" panose="04040805050809020602" pitchFamily="82" charset="0"/>
                <a:cs typeface="Arial" pitchFamily="34" charset="0"/>
              </a:rPr>
              <a:t>Find the center and the radius of the equation:</a:t>
            </a:r>
            <a:endParaRPr lang="en-US" sz="2400" dirty="0">
              <a:latin typeface="Ravie" panose="04040805050809020602" pitchFamily="82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530990" y="1180202"/>
                <a:ext cx="4558940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3200" b="1" i="0" smtClean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s-CO" sz="32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32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CO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3200" b="1" i="0" smtClean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es-CO" sz="32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3200" b="1" i="0" smtClean="0">
                          <a:latin typeface="Cambria Math"/>
                        </a:rPr>
                        <m:t>+</m:t>
                      </m:r>
                      <m:r>
                        <a:rPr lang="es-CO" sz="3200" b="1" i="0" smtClean="0">
                          <a:latin typeface="Cambria Math"/>
                        </a:rPr>
                        <m:t>𝟐𝐱</m:t>
                      </m:r>
                      <m:r>
                        <a:rPr lang="es-CO" sz="3200" b="1" i="0" smtClean="0">
                          <a:latin typeface="Cambria Math"/>
                        </a:rPr>
                        <m:t>+</m:t>
                      </m:r>
                      <m:r>
                        <a:rPr lang="es-CO" sz="3200" b="1" i="0" smtClean="0">
                          <a:latin typeface="Cambria Math"/>
                        </a:rPr>
                        <m:t>𝟒𝐲</m:t>
                      </m:r>
                      <m:r>
                        <a:rPr lang="es-CO" sz="3200" b="1" i="0" smtClean="0">
                          <a:latin typeface="Cambria Math"/>
                        </a:rPr>
                        <m:t>=</m:t>
                      </m:r>
                      <m:r>
                        <a:rPr lang="es-CO" sz="3200" b="1" i="0" smtClean="0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990" y="1180202"/>
                <a:ext cx="4558940" cy="5959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07504" y="1844824"/>
                <a:ext cx="6220421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32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s-CO" sz="32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3200" b="1">
                          <a:latin typeface="Cambria Math"/>
                        </a:rPr>
                        <m:t>+</m:t>
                      </m:r>
                      <m:r>
                        <a:rPr lang="es-CO" sz="3200" b="1">
                          <a:latin typeface="Cambria Math"/>
                        </a:rPr>
                        <m:t>𝟐𝐱</m:t>
                      </m:r>
                      <m:r>
                        <a:rPr lang="es-CO" sz="3200" b="1" i="0" smtClean="0">
                          <a:latin typeface="Cambria Math"/>
                        </a:rPr>
                        <m:t>        )+</m:t>
                      </m:r>
                      <m:sSup>
                        <m:sSupPr>
                          <m:ctrlPr>
                            <a:rPr lang="es-CO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32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𝐲</m:t>
                          </m:r>
                        </m:e>
                        <m:sup>
                          <m:r>
                            <a:rPr lang="es-CO" sz="32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3200" b="1" i="0" smtClean="0">
                          <a:latin typeface="Cambria Math"/>
                        </a:rPr>
                        <m:t>+</m:t>
                      </m:r>
                      <m:r>
                        <a:rPr lang="es-CO" sz="3200" b="1" i="0" smtClean="0">
                          <a:latin typeface="Cambria Math"/>
                        </a:rPr>
                        <m:t>𝟒𝐲</m:t>
                      </m:r>
                      <m:r>
                        <a:rPr lang="es-CO" sz="3200" b="1" i="0" smtClean="0">
                          <a:latin typeface="Cambria Math"/>
                        </a:rPr>
                        <m:t>       )=</m:t>
                      </m:r>
                      <m:r>
                        <a:rPr lang="es-CO" sz="3200" b="1" i="0" smtClean="0"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44824"/>
                <a:ext cx="6220421" cy="5959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Llamada rectangular redondeada"/>
          <p:cNvSpPr/>
          <p:nvPr/>
        </p:nvSpPr>
        <p:spPr>
          <a:xfrm>
            <a:off x="2329709" y="4581128"/>
            <a:ext cx="4484583" cy="741304"/>
          </a:xfrm>
          <a:prstGeom prst="wedgeRoundRectCallout">
            <a:avLst>
              <a:gd name="adj1" fmla="val 49236"/>
              <a:gd name="adj2" fmla="val 2885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Ravie" panose="04040805050809020602" pitchFamily="82" charset="0"/>
                <a:cs typeface="Arial" pitchFamily="34" charset="0"/>
              </a:rPr>
              <a:t>First, associate the term in x and y</a:t>
            </a:r>
            <a:endParaRPr lang="en-US" sz="2400" b="1" dirty="0">
              <a:solidFill>
                <a:schemeClr val="tx1"/>
              </a:solidFill>
              <a:latin typeface="Ravie" panose="04040805050809020602" pitchFamily="82" charset="0"/>
              <a:cs typeface="Arial" pitchFamily="34" charset="0"/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191629" y="4581128"/>
            <a:ext cx="8760742" cy="741304"/>
          </a:xfrm>
          <a:prstGeom prst="wedgeRoundRectCallout">
            <a:avLst>
              <a:gd name="adj1" fmla="val 49620"/>
              <a:gd name="adj2" fmla="val 2157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Ravie" panose="04040805050809020602" pitchFamily="82" charset="0"/>
                <a:cs typeface="Arial" pitchFamily="34" charset="0"/>
              </a:rPr>
              <a:t>Second, complete the square and add it at both sides of the equation</a:t>
            </a:r>
            <a:endParaRPr lang="en-US" sz="2400" b="1" dirty="0">
              <a:solidFill>
                <a:schemeClr val="tx1"/>
              </a:solidFill>
              <a:latin typeface="Ravie" panose="04040805050809020602" pitchFamily="82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82073" y="1908121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+1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54394" y="1908119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+4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39401" y="1908120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+ 1 + 4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2335715" y="2564904"/>
                <a:ext cx="4472571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32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𝟏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32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32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CO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CO" sz="32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𝐲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+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𝟐</m:t>
                          </m:r>
                          <m:r>
                            <a:rPr lang="es-CO" sz="3200" b="1" i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CO" sz="3200" b="1" i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CO" sz="3200" b="1" i="0" smtClean="0">
                          <a:latin typeface="Cambria Math"/>
                        </a:rPr>
                        <m:t>=</m:t>
                      </m:r>
                      <m:r>
                        <a:rPr lang="es-CO" sz="3200" b="1" i="0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715" y="2564904"/>
                <a:ext cx="4472571" cy="595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CuadroTexto"/>
          <p:cNvSpPr txBox="1"/>
          <p:nvPr/>
        </p:nvSpPr>
        <p:spPr>
          <a:xfrm>
            <a:off x="290700" y="3420289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h = –1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53133" y="3420289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k = –2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02932" y="3420289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r = 4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06485" y="56818"/>
            <a:ext cx="382508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EXERCISES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86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6" grpId="1" animBg="1"/>
      <p:bldP spid="7" grpId="0" animBg="1"/>
      <p:bldP spid="7" grpId="1" animBg="1"/>
      <p:bldP spid="8" grpId="0"/>
      <p:bldP spid="9" grpId="0"/>
      <p:bldP spid="10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82500" l="880" r="21408">
                        <a14:foregroundMark x1="9971" y1="5625" x2="10850" y2="3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" t="3346" r="78196" b="17831"/>
          <a:stretch/>
        </p:blipFill>
        <p:spPr bwMode="auto">
          <a:xfrm>
            <a:off x="395536" y="1568986"/>
            <a:ext cx="1610436" cy="30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2561" y="4593322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Snap ITC" panose="04040A07060A02020202" pitchFamily="82" charset="0"/>
              </a:rPr>
              <a:t>Parabola</a:t>
            </a:r>
            <a:endParaRPr lang="en-AU" dirty="0">
              <a:latin typeface="Snap ITC" panose="04040A07060A02020202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82500" l="26100" r="4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3369" r="52966" b="17808"/>
          <a:stretch/>
        </p:blipFill>
        <p:spPr bwMode="auto">
          <a:xfrm>
            <a:off x="2483768" y="1568986"/>
            <a:ext cx="1624083" cy="307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09586" y="4639732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Snap ITC" panose="04040A07060A02020202" pitchFamily="82" charset="0"/>
              </a:rPr>
              <a:t>Circle</a:t>
            </a:r>
            <a:endParaRPr lang="en-AU" dirty="0">
              <a:latin typeface="Snap ITC" panose="04040A07060A02020202" pitchFamily="8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81250" l="51906" r="72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6" t="3913" r="27538" b="17614"/>
          <a:stretch/>
        </p:blipFill>
        <p:spPr bwMode="auto">
          <a:xfrm>
            <a:off x="4631396" y="1582634"/>
            <a:ext cx="1596788" cy="305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886211" y="464655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Snap ITC" panose="04040A07060A02020202" pitchFamily="82" charset="0"/>
              </a:rPr>
              <a:t>Ellipse</a:t>
            </a:r>
            <a:endParaRPr lang="en-AU" dirty="0">
              <a:latin typeface="Snap ITC" panose="04040A07060A02020202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82500" l="77126" r="97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3" r="2829" b="17610"/>
          <a:stretch/>
        </p:blipFill>
        <p:spPr bwMode="auto">
          <a:xfrm>
            <a:off x="6741993" y="1506335"/>
            <a:ext cx="1555845" cy="32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776763" y="464655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Snap ITC" panose="04040A07060A02020202" pitchFamily="82" charset="0"/>
              </a:rPr>
              <a:t>Hyperbola</a:t>
            </a:r>
            <a:endParaRPr lang="en-AU" dirty="0">
              <a:latin typeface="Snap ITC" panose="04040A07060A02020202" pitchFamily="8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39204" y="5313402"/>
            <a:ext cx="6865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Ravie" panose="04040805050809020602" pitchFamily="82" charset="0"/>
              </a:rPr>
              <a:t>The conics are the intersection of the cone with a plane.</a:t>
            </a:r>
            <a:endParaRPr lang="en-US" sz="2000" dirty="0">
              <a:latin typeface="Ravie" panose="04040805050809020602" pitchFamily="8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48535" y="44624"/>
            <a:ext cx="564693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CONIC SECTIONS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8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matem.eis.uva.es/~matpag/CONTENIDOS/Conicas/Graficas/eros_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32880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33520" y="44624"/>
            <a:ext cx="247696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CIRCLE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1540" y="121295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latin typeface="Ravie" panose="04040805050809020602" pitchFamily="82" charset="0"/>
              </a:rPr>
              <a:t>The circle are all points that are at the same distance (</a:t>
            </a:r>
            <a:r>
              <a:rPr lang="en-AU" sz="2400" dirty="0" smtClean="0">
                <a:solidFill>
                  <a:srgbClr val="FF0000"/>
                </a:solidFill>
                <a:latin typeface="Ravie" panose="04040805050809020602" pitchFamily="82" charset="0"/>
              </a:rPr>
              <a:t>radius</a:t>
            </a:r>
            <a:r>
              <a:rPr lang="en-AU" sz="2400" dirty="0" smtClean="0">
                <a:latin typeface="Ravie" panose="04040805050809020602" pitchFamily="82" charset="0"/>
              </a:rPr>
              <a:t>) from a fixed point (</a:t>
            </a:r>
            <a:r>
              <a:rPr lang="en-AU" sz="2400" dirty="0" smtClean="0">
                <a:solidFill>
                  <a:srgbClr val="FF0000"/>
                </a:solidFill>
                <a:latin typeface="Ravie" panose="04040805050809020602" pitchFamily="82" charset="0"/>
              </a:rPr>
              <a:t>centre</a:t>
            </a:r>
            <a:r>
              <a:rPr lang="en-AU" sz="2400" dirty="0" smtClean="0">
                <a:latin typeface="Ravie" panose="04040805050809020602" pitchFamily="82" charset="0"/>
              </a:rPr>
              <a:t>)</a:t>
            </a:r>
            <a:endParaRPr lang="en-AU" sz="2400" dirty="0">
              <a:latin typeface="Ravie" panose="04040805050809020602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06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Elipse"/>
          <p:cNvSpPr/>
          <p:nvPr/>
        </p:nvSpPr>
        <p:spPr>
          <a:xfrm>
            <a:off x="1975593" y="2031231"/>
            <a:ext cx="2164359" cy="2149207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2 Elipse"/>
          <p:cNvSpPr/>
          <p:nvPr/>
        </p:nvSpPr>
        <p:spPr>
          <a:xfrm>
            <a:off x="1051992" y="2535287"/>
            <a:ext cx="2164359" cy="214920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3 Grupo"/>
          <p:cNvGrpSpPr/>
          <p:nvPr/>
        </p:nvGrpSpPr>
        <p:grpSpPr>
          <a:xfrm>
            <a:off x="115888" y="1239143"/>
            <a:ext cx="4240088" cy="4464496"/>
            <a:chOff x="2915816" y="1815207"/>
            <a:chExt cx="4240088" cy="4464496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4932040" y="1815207"/>
              <a:ext cx="0" cy="4464496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4788024" y="5271591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4788024" y="4911551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4788024" y="4551511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4788024" y="3831431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4788024" y="3471391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4788024" y="3111351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>
              <a:off x="4788024" y="2751311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4788024" y="2391271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H="1">
              <a:off x="2915816" y="4191471"/>
              <a:ext cx="424008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4572000" y="4068688"/>
              <a:ext cx="0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4211960" y="4068688"/>
              <a:ext cx="0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3851920" y="4077072"/>
              <a:ext cx="0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5292080" y="4068688"/>
              <a:ext cx="0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652120" y="4077072"/>
              <a:ext cx="0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6012160" y="4077072"/>
              <a:ext cx="0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CuadroTexto"/>
            <p:cNvSpPr txBox="1"/>
            <p:nvPr/>
          </p:nvSpPr>
          <p:spPr>
            <a:xfrm>
              <a:off x="3563888" y="4293096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–3</a:t>
              </a:r>
              <a:endParaRPr lang="en-US" b="1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436368" y="5075892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–3</a:t>
              </a:r>
              <a:endParaRPr lang="en-US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4427984" y="4725144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–2</a:t>
              </a:r>
              <a:endParaRPr lang="en-US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923928" y="4293096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–2</a:t>
              </a:r>
              <a:endParaRPr lang="en-US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292352" y="4293096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–1</a:t>
              </a:r>
              <a:endParaRPr lang="en-US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4444752" y="4365104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–1</a:t>
              </a:r>
              <a:endParaRPr lang="en-US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156448" y="4283804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4572000" y="3645024"/>
              <a:ext cx="495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552259" y="3284984"/>
              <a:ext cx="307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5488363" y="4283804"/>
              <a:ext cx="307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580238" y="2915652"/>
              <a:ext cx="279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5876382" y="4283804"/>
              <a:ext cx="279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580238" y="2564904"/>
              <a:ext cx="279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</p:grpSp>
      <p:sp>
        <p:nvSpPr>
          <p:cNvPr id="34" name="33 CuadroTexto"/>
          <p:cNvSpPr txBox="1"/>
          <p:nvPr/>
        </p:nvSpPr>
        <p:spPr>
          <a:xfrm>
            <a:off x="2752058" y="1023119"/>
            <a:ext cx="585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Ravie" panose="04040805050809020602" pitchFamily="82" charset="0"/>
              </a:rPr>
              <a:t>The equation of the circle with centre in (0, 0) is: </a:t>
            </a:r>
            <a:endParaRPr lang="en-AU" sz="2400" dirty="0">
              <a:latin typeface="Ravie" panose="04040805050809020602" pitchFamily="82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752058" y="4623519"/>
            <a:ext cx="585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Ravie" panose="04040805050809020602" pitchFamily="82" charset="0"/>
              </a:rPr>
              <a:t>The equation of the circle, with centre in (h, k) is: </a:t>
            </a:r>
            <a:endParaRPr lang="en-AU" sz="2400" dirty="0">
              <a:latin typeface="Ravie" panose="04040805050809020602" pitchFamily="82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956324" y="3348280"/>
            <a:ext cx="3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881985" y="2816642"/>
            <a:ext cx="3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  <a:sym typeface="Symbol"/>
              </a:rPr>
              <a:t></a:t>
            </a:r>
            <a:endParaRPr lang="en-US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43" name="42 Conector recto"/>
          <p:cNvCxnSpPr>
            <a:endCxn id="3" idx="7"/>
          </p:cNvCxnSpPr>
          <p:nvPr/>
        </p:nvCxnSpPr>
        <p:spPr>
          <a:xfrm flipV="1">
            <a:off x="2132112" y="2850031"/>
            <a:ext cx="767276" cy="7908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V="1">
            <a:off x="3059832" y="2319263"/>
            <a:ext cx="767276" cy="7908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3059832" y="2956175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</a:rPr>
              <a:t>(h, k)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716016" y="2173506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  <a:latin typeface="Ravie" panose="04040805050809020602" pitchFamily="82" charset="0"/>
              </a:rPr>
              <a:t>X</a:t>
            </a:r>
            <a:r>
              <a:rPr lang="en-AU" sz="2400" baseline="60000" dirty="0" smtClean="0">
                <a:solidFill>
                  <a:srgbClr val="FF0000"/>
                </a:solidFill>
                <a:latin typeface="Ravie" panose="04040805050809020602" pitchFamily="82" charset="0"/>
              </a:rPr>
              <a:t>2</a:t>
            </a:r>
            <a:r>
              <a:rPr lang="en-AU" sz="2400" dirty="0" smtClean="0">
                <a:solidFill>
                  <a:srgbClr val="FF0000"/>
                </a:solidFill>
                <a:latin typeface="Ravie" panose="04040805050809020602" pitchFamily="82" charset="0"/>
              </a:rPr>
              <a:t> + y</a:t>
            </a:r>
            <a:r>
              <a:rPr lang="en-AU" sz="2400" baseline="60000" dirty="0" smtClean="0">
                <a:solidFill>
                  <a:srgbClr val="FF0000"/>
                </a:solidFill>
                <a:latin typeface="Ravie" panose="04040805050809020602" pitchFamily="82" charset="0"/>
              </a:rPr>
              <a:t>2</a:t>
            </a:r>
            <a:r>
              <a:rPr lang="en-AU" sz="2400" dirty="0" smtClean="0">
                <a:solidFill>
                  <a:srgbClr val="FF0000"/>
                </a:solidFill>
                <a:latin typeface="Ravie" panose="04040805050809020602" pitchFamily="82" charset="0"/>
              </a:rPr>
              <a:t> = r</a:t>
            </a:r>
            <a:r>
              <a:rPr lang="en-AU" sz="2400" baseline="60000" dirty="0" smtClean="0">
                <a:solidFill>
                  <a:srgbClr val="FF0000"/>
                </a:solidFill>
                <a:latin typeface="Ravie" panose="04040805050809020602" pitchFamily="82" charset="0"/>
              </a:rPr>
              <a:t>2</a:t>
            </a:r>
            <a:endParaRPr lang="en-AU" sz="2400" baseline="60000" dirty="0">
              <a:solidFill>
                <a:srgbClr val="FF0000"/>
              </a:solidFill>
              <a:latin typeface="Ravie" panose="04040805050809020602" pitchFamily="82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557318" y="5703639"/>
            <a:ext cx="4241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  <a:latin typeface="Ravie" panose="04040805050809020602" pitchFamily="82" charset="0"/>
              </a:rPr>
              <a:t>(x – h)</a:t>
            </a:r>
            <a:r>
              <a:rPr lang="en-AU" sz="2400" baseline="60000" dirty="0" smtClean="0">
                <a:solidFill>
                  <a:srgbClr val="0070C0"/>
                </a:solidFill>
                <a:latin typeface="Ravie" panose="04040805050809020602" pitchFamily="82" charset="0"/>
              </a:rPr>
              <a:t>2</a:t>
            </a:r>
            <a:r>
              <a:rPr lang="en-AU" sz="2400" dirty="0" smtClean="0">
                <a:solidFill>
                  <a:srgbClr val="0070C0"/>
                </a:solidFill>
                <a:latin typeface="Ravie" panose="04040805050809020602" pitchFamily="82" charset="0"/>
              </a:rPr>
              <a:t> + (y – k)</a:t>
            </a:r>
            <a:r>
              <a:rPr lang="en-AU" sz="2400" baseline="60000" dirty="0" smtClean="0">
                <a:solidFill>
                  <a:srgbClr val="0070C0"/>
                </a:solidFill>
                <a:latin typeface="Ravie" panose="04040805050809020602" pitchFamily="82" charset="0"/>
              </a:rPr>
              <a:t>2</a:t>
            </a:r>
            <a:r>
              <a:rPr lang="en-AU" sz="2400" dirty="0" smtClean="0">
                <a:solidFill>
                  <a:srgbClr val="0070C0"/>
                </a:solidFill>
                <a:latin typeface="Ravie" panose="04040805050809020602" pitchFamily="82" charset="0"/>
              </a:rPr>
              <a:t> = r</a:t>
            </a:r>
            <a:r>
              <a:rPr lang="en-AU" sz="2400" baseline="60000" dirty="0" smtClean="0">
                <a:solidFill>
                  <a:srgbClr val="0070C0"/>
                </a:solidFill>
                <a:latin typeface="Ravie" panose="04040805050809020602" pitchFamily="82" charset="0"/>
              </a:rPr>
              <a:t>2</a:t>
            </a:r>
            <a:endParaRPr lang="en-AU" sz="2400" baseline="60000" dirty="0">
              <a:solidFill>
                <a:srgbClr val="0070C0"/>
              </a:solidFill>
              <a:latin typeface="Ravie" panose="04040805050809020602" pitchFamily="82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3333520" y="44624"/>
            <a:ext cx="247696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CIRCLE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59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3" grpId="1" animBg="1"/>
      <p:bldP spid="34" grpId="0"/>
      <p:bldP spid="37" grpId="0"/>
      <p:bldP spid="40" grpId="0"/>
      <p:bldP spid="40" grpId="1"/>
      <p:bldP spid="42" grpId="0"/>
      <p:bldP spid="44" grpId="0"/>
      <p:bldP spid="2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3946" y="44624"/>
            <a:ext cx="287610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ELLIPSE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76470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Ravie" panose="04040805050809020602" pitchFamily="82" charset="0"/>
              </a:rPr>
              <a:t>The ellipse is the set of points such that the sum of the distances to two fixed points, called </a:t>
            </a:r>
            <a:r>
              <a:rPr lang="en-US" sz="2000" dirty="0">
                <a:solidFill>
                  <a:srgbClr val="FF0000"/>
                </a:solidFill>
                <a:latin typeface="Ravie" panose="04040805050809020602" pitchFamily="82" charset="0"/>
              </a:rPr>
              <a:t>foci</a:t>
            </a:r>
            <a:r>
              <a:rPr lang="en-US" sz="2000" dirty="0">
                <a:latin typeface="Ravie" panose="04040805050809020602" pitchFamily="82" charset="0"/>
              </a:rPr>
              <a:t>, is constant.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694" y="1743199"/>
            <a:ext cx="682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avie" panose="04040805050809020602" pitchFamily="82" charset="0"/>
              </a:rPr>
              <a:t>The elements of the ellipse are: </a:t>
            </a:r>
            <a:endParaRPr lang="en-US" sz="2400" dirty="0">
              <a:latin typeface="Ravie" panose="04040805050809020602" pitchFamily="82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1215934" y="3322152"/>
            <a:ext cx="3600000" cy="1800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4" name="33 Conector recto"/>
          <p:cNvCxnSpPr>
            <a:stCxn id="33" idx="0"/>
            <a:endCxn id="33" idx="4"/>
          </p:cNvCxnSpPr>
          <p:nvPr/>
        </p:nvCxnSpPr>
        <p:spPr>
          <a:xfrm>
            <a:off x="3015934" y="3322152"/>
            <a:ext cx="0" cy="18000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5815077" y="3561597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B050"/>
                </a:solidFill>
                <a:latin typeface="Snap ITC" panose="04040A07060A02020202" pitchFamily="82" charset="0"/>
              </a:rPr>
              <a:t>Minor axis</a:t>
            </a:r>
            <a:endParaRPr lang="en-AU" dirty="0">
              <a:solidFill>
                <a:srgbClr val="00B050"/>
              </a:solidFill>
              <a:latin typeface="Snap ITC" panose="04040A07060A02020202" pitchFamily="82" charset="0"/>
            </a:endParaRPr>
          </a:p>
        </p:txBody>
      </p:sp>
      <p:cxnSp>
        <p:nvCxnSpPr>
          <p:cNvPr id="36" name="35 Conector recto"/>
          <p:cNvCxnSpPr>
            <a:stCxn id="33" idx="2"/>
            <a:endCxn id="33" idx="6"/>
          </p:cNvCxnSpPr>
          <p:nvPr/>
        </p:nvCxnSpPr>
        <p:spPr>
          <a:xfrm>
            <a:off x="1215934" y="4222152"/>
            <a:ext cx="3600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815077" y="3959293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latin typeface="Snap ITC" panose="04040A07060A02020202" pitchFamily="82" charset="0"/>
              </a:rPr>
              <a:t>Major axis</a:t>
            </a:r>
            <a:endParaRPr lang="en-AU" dirty="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779331" y="2564904"/>
            <a:ext cx="47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0" dirty="0" smtClean="0">
                <a:latin typeface="Ravie" panose="04040805050809020602" pitchFamily="82" charset="0"/>
                <a:cs typeface="Times New Roman"/>
              </a:rPr>
              <a:t>‧</a:t>
            </a:r>
            <a:endParaRPr lang="en-AU" sz="9000" dirty="0">
              <a:latin typeface="Ravie" panose="04040805050809020602" pitchFamily="82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4602850" y="3466168"/>
            <a:ext cx="47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0" dirty="0" smtClean="0">
                <a:latin typeface="Ravie" panose="04040805050809020602" pitchFamily="82" charset="0"/>
                <a:cs typeface="Times New Roman"/>
              </a:rPr>
              <a:t>‧</a:t>
            </a:r>
            <a:endParaRPr lang="en-AU" sz="9000" dirty="0">
              <a:latin typeface="Ravie" panose="04040805050809020602" pitchFamily="82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971600" y="3466168"/>
            <a:ext cx="47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0" dirty="0" smtClean="0">
                <a:latin typeface="Ravie" panose="04040805050809020602" pitchFamily="82" charset="0"/>
                <a:cs typeface="Times New Roman"/>
              </a:rPr>
              <a:t>‧</a:t>
            </a:r>
            <a:endParaRPr lang="en-AU" sz="9000" dirty="0">
              <a:latin typeface="Ravie" panose="04040805050809020602" pitchFamily="82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2779287" y="4383488"/>
            <a:ext cx="47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0" dirty="0" smtClean="0">
                <a:latin typeface="Ravie" panose="04040805050809020602" pitchFamily="82" charset="0"/>
                <a:cs typeface="Times New Roman"/>
              </a:rPr>
              <a:t>‧</a:t>
            </a:r>
            <a:endParaRPr lang="en-AU" sz="9000" dirty="0">
              <a:latin typeface="Ravie" panose="04040805050809020602" pitchFamily="82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5863798" y="4341198"/>
            <a:ext cx="11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Snap ITC" panose="04040A07060A02020202" pitchFamily="82" charset="0"/>
              </a:rPr>
              <a:t>Vertex</a:t>
            </a:r>
            <a:endParaRPr lang="en-AU" dirty="0">
              <a:latin typeface="Snap ITC" panose="04040A07060A02020202" pitchFamily="82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810762" y="3455124"/>
            <a:ext cx="47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0" dirty="0" smtClean="0">
                <a:solidFill>
                  <a:srgbClr val="00FFFF"/>
                </a:solidFill>
                <a:latin typeface="Ravie" panose="04040805050809020602" pitchFamily="82" charset="0"/>
                <a:cs typeface="Times New Roman"/>
              </a:rPr>
              <a:t>‧</a:t>
            </a:r>
            <a:endParaRPr lang="en-AU" sz="9000" dirty="0">
              <a:solidFill>
                <a:srgbClr val="00FFFF"/>
              </a:solidFill>
              <a:latin typeface="Ravie" panose="04040805050809020602" pitchFamily="82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1794538" y="3455124"/>
            <a:ext cx="47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0" dirty="0" smtClean="0">
                <a:solidFill>
                  <a:srgbClr val="00FFFF"/>
                </a:solidFill>
                <a:latin typeface="Ravie" panose="04040805050809020602" pitchFamily="82" charset="0"/>
                <a:cs typeface="Times New Roman"/>
              </a:rPr>
              <a:t>‧</a:t>
            </a:r>
            <a:endParaRPr lang="en-AU" sz="9000" dirty="0">
              <a:solidFill>
                <a:srgbClr val="00FFFF"/>
              </a:solidFill>
              <a:latin typeface="Ravie" panose="04040805050809020602" pitchFamily="82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815077" y="4680637"/>
            <a:ext cx="92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FFFF"/>
                </a:solidFill>
                <a:latin typeface="Snap ITC" panose="04040A07060A02020202" pitchFamily="82" charset="0"/>
              </a:rPr>
              <a:t>Focus</a:t>
            </a:r>
            <a:endParaRPr lang="en-AU" dirty="0">
              <a:solidFill>
                <a:srgbClr val="00FFFF"/>
              </a:solidFill>
              <a:latin typeface="Snap ITC" panose="04040A07060A02020202" pitchFamily="82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33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3" grpId="0" animBg="1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81 CuadroTexto"/>
          <p:cNvSpPr txBox="1"/>
          <p:nvPr/>
        </p:nvSpPr>
        <p:spPr>
          <a:xfrm>
            <a:off x="611560" y="6926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Ravie" panose="04040805050809020602" pitchFamily="82" charset="0"/>
              </a:rPr>
              <a:t>The equation of the ellipse with centre in (0, 0) is: </a:t>
            </a:r>
            <a:endParaRPr lang="en-AU" dirty="0">
              <a:latin typeface="Ravie" panose="04040805050809020602" pitchFamily="82" charset="0"/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1115616" y="5888933"/>
            <a:ext cx="288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nap ITC" panose="04040A07060A02020202" pitchFamily="82" charset="0"/>
              </a:rPr>
              <a:t>Ellipse lying on</a:t>
            </a:r>
            <a:endParaRPr lang="en-US" sz="2400" dirty="0">
              <a:latin typeface="Snap ITC" panose="04040A07060A02020202" pitchFamily="82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133946" y="56818"/>
            <a:ext cx="287610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ELLIPSE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25942" y="5888932"/>
            <a:ext cx="4232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Snap ITC" panose="04040A07060A02020202" pitchFamily="82" charset="0"/>
              </a:rPr>
              <a:t>That happen when a &gt; b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06" y="2563936"/>
            <a:ext cx="4400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40 Conector recto"/>
          <p:cNvCxnSpPr/>
          <p:nvPr/>
        </p:nvCxnSpPr>
        <p:spPr>
          <a:xfrm>
            <a:off x="4641989" y="1268760"/>
            <a:ext cx="0" cy="4464496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>
            <a:off x="2413761" y="3645024"/>
            <a:ext cx="4664097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4633605" y="11247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oadway" pitchFamily="82" charset="0"/>
              </a:rPr>
              <a:t>Y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6793845" y="32849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oadway" pitchFamily="82" charset="0"/>
              </a:rPr>
              <a:t>X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615900" y="2348880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Ravie" panose="04040805050809020602" pitchFamily="82" charset="0"/>
              </a:rPr>
              <a:t>(0, b)</a:t>
            </a:r>
            <a:endParaRPr lang="en-AU" sz="1200" dirty="0">
              <a:latin typeface="Ravie" panose="04040805050809020602" pitchFamily="82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6475499" y="3654316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Ravie" panose="04040805050809020602" pitchFamily="82" charset="0"/>
              </a:rPr>
              <a:t>(a, 0)</a:t>
            </a:r>
            <a:endParaRPr lang="en-AU" sz="1200" dirty="0">
              <a:latin typeface="Ravie" panose="04040805050809020602" pitchFamily="82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4610456" y="446672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Ravie" panose="04040805050809020602" pitchFamily="82" charset="0"/>
              </a:rPr>
              <a:t>(0, -b)</a:t>
            </a:r>
            <a:endParaRPr lang="en-AU" sz="1200" dirty="0">
              <a:latin typeface="Ravie" panose="04040805050809020602" pitchFamily="82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1990111" y="3654316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Ravie" panose="04040805050809020602" pitchFamily="82" charset="0"/>
              </a:rPr>
              <a:t>(-a, 0)</a:t>
            </a:r>
            <a:endParaRPr lang="en-AU" sz="1200" dirty="0">
              <a:latin typeface="Ravie" panose="04040805050809020602" pitchFamily="82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3161798" y="2887776"/>
            <a:ext cx="47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0" dirty="0" smtClean="0">
                <a:solidFill>
                  <a:srgbClr val="00FFFF"/>
                </a:solidFill>
                <a:latin typeface="Ravie" panose="04040805050809020602" pitchFamily="82" charset="0"/>
                <a:cs typeface="Times New Roman"/>
              </a:rPr>
              <a:t>‧</a:t>
            </a:r>
            <a:endParaRPr lang="en-AU" sz="9000" dirty="0">
              <a:solidFill>
                <a:srgbClr val="00FFFF"/>
              </a:solidFill>
              <a:latin typeface="Ravie" panose="04040805050809020602" pitchFamily="82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5647919" y="2887776"/>
            <a:ext cx="473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0" dirty="0" smtClean="0">
                <a:solidFill>
                  <a:srgbClr val="00FFFF"/>
                </a:solidFill>
                <a:latin typeface="Ravie" panose="04040805050809020602" pitchFamily="82" charset="0"/>
                <a:cs typeface="Times New Roman"/>
              </a:rPr>
              <a:t>‧</a:t>
            </a:r>
            <a:endParaRPr lang="en-AU" sz="9000" dirty="0">
              <a:solidFill>
                <a:srgbClr val="00FFFF"/>
              </a:solidFill>
              <a:latin typeface="Ravie" panose="04040805050809020602" pitchFamily="82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553341" y="3654316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Ravie" panose="04040805050809020602" pitchFamily="82" charset="0"/>
              </a:rPr>
              <a:t>(c, 0)</a:t>
            </a:r>
            <a:endParaRPr lang="en-AU" sz="1200" dirty="0">
              <a:latin typeface="Ravie" panose="04040805050809020602" pitchFamily="82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3027145" y="3654316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Ravie" panose="04040805050809020602" pitchFamily="82" charset="0"/>
              </a:rPr>
              <a:t>(-c, 0)</a:t>
            </a:r>
            <a:endParaRPr lang="en-AU" sz="1200" dirty="0">
              <a:latin typeface="Ravie" panose="04040805050809020602" pitchFamily="82" charset="0"/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6222039" y="1340768"/>
            <a:ext cx="2310401" cy="1109156"/>
            <a:chOff x="2481392" y="2100923"/>
            <a:chExt cx="2310401" cy="1109156"/>
          </a:xfrm>
        </p:grpSpPr>
        <p:sp>
          <p:nvSpPr>
            <p:cNvPr id="65" name="64 CuadroTexto"/>
            <p:cNvSpPr txBox="1"/>
            <p:nvPr/>
          </p:nvSpPr>
          <p:spPr>
            <a:xfrm>
              <a:off x="2591540" y="2100923"/>
              <a:ext cx="713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x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2481392" y="2686859"/>
              <a:ext cx="713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a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3516293" y="2100923"/>
              <a:ext cx="786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y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3480198" y="2686859"/>
              <a:ext cx="786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b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3059832" y="236253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+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4092901" y="236253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=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4431753" y="2300977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 smtClean="0">
                  <a:solidFill>
                    <a:srgbClr val="0070C0"/>
                  </a:solidFill>
                  <a:latin typeface="Snap ITC" panose="04040A07060A02020202" pitchFamily="82" charset="0"/>
                </a:rPr>
                <a:t>1</a:t>
              </a:r>
              <a:endParaRPr lang="en-AU" sz="3600" baseline="60000" dirty="0">
                <a:solidFill>
                  <a:srgbClr val="0070C0"/>
                </a:solidFill>
                <a:latin typeface="Snap ITC" panose="04040A07060A02020202" pitchFamily="82" charset="0"/>
              </a:endParaRPr>
            </a:p>
          </p:txBody>
        </p:sp>
        <p:cxnSp>
          <p:nvCxnSpPr>
            <p:cNvPr id="84" name="83 Conector recto"/>
            <p:cNvCxnSpPr/>
            <p:nvPr/>
          </p:nvCxnSpPr>
          <p:spPr>
            <a:xfrm>
              <a:off x="2555776" y="2624143"/>
              <a:ext cx="56438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3480198" y="2627489"/>
              <a:ext cx="56438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0 CuadroTexto"/>
          <p:cNvSpPr txBox="1"/>
          <p:nvPr/>
        </p:nvSpPr>
        <p:spPr>
          <a:xfrm>
            <a:off x="6228184" y="4705980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  <a:latin typeface="Ravie" panose="04040805050809020602" pitchFamily="82" charset="0"/>
              </a:rPr>
              <a:t>c</a:t>
            </a:r>
            <a:r>
              <a:rPr lang="en-AU" sz="2800" baseline="60000" dirty="0" smtClean="0">
                <a:solidFill>
                  <a:srgbClr val="0070C0"/>
                </a:solidFill>
                <a:latin typeface="Ravie" panose="04040805050809020602" pitchFamily="82" charset="0"/>
              </a:rPr>
              <a:t>2</a:t>
            </a:r>
            <a:r>
              <a:rPr lang="en-AU" sz="2800" dirty="0" smtClean="0">
                <a:solidFill>
                  <a:srgbClr val="0070C0"/>
                </a:solidFill>
                <a:latin typeface="Ravie" panose="04040805050809020602" pitchFamily="82" charset="0"/>
              </a:rPr>
              <a:t> = a</a:t>
            </a:r>
            <a:r>
              <a:rPr lang="en-AU" sz="2800" baseline="60000" dirty="0" smtClean="0">
                <a:solidFill>
                  <a:srgbClr val="0070C0"/>
                </a:solidFill>
                <a:latin typeface="Ravie" panose="04040805050809020602" pitchFamily="82" charset="0"/>
              </a:rPr>
              <a:t>2</a:t>
            </a:r>
            <a:r>
              <a:rPr lang="en-AU" sz="2800" dirty="0" smtClean="0">
                <a:solidFill>
                  <a:srgbClr val="0070C0"/>
                </a:solidFill>
                <a:latin typeface="Ravie" panose="04040805050809020602" pitchFamily="82" charset="0"/>
              </a:rPr>
              <a:t> – b</a:t>
            </a:r>
            <a:r>
              <a:rPr lang="en-AU" sz="2800" baseline="60000" dirty="0" smtClean="0">
                <a:solidFill>
                  <a:srgbClr val="0070C0"/>
                </a:solidFill>
                <a:latin typeface="Ravie" panose="04040805050809020602" pitchFamily="82" charset="0"/>
              </a:rPr>
              <a:t>2</a:t>
            </a:r>
            <a:endParaRPr lang="en-AU" sz="2800" baseline="60000" dirty="0">
              <a:solidFill>
                <a:srgbClr val="0070C0"/>
              </a:solidFill>
              <a:latin typeface="Ravie" panose="04040805050809020602" pitchFamily="82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15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8" grpId="0"/>
      <p:bldP spid="4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0645" y="2636912"/>
            <a:ext cx="4400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920108" y="1124744"/>
            <a:ext cx="4740124" cy="4608512"/>
            <a:chOff x="1200028" y="620688"/>
            <a:chExt cx="4740124" cy="4608512"/>
          </a:xfrm>
        </p:grpSpPr>
        <p:grpSp>
          <p:nvGrpSpPr>
            <p:cNvPr id="4" name="3 Grupo"/>
            <p:cNvGrpSpPr/>
            <p:nvPr/>
          </p:nvGrpSpPr>
          <p:grpSpPr>
            <a:xfrm>
              <a:off x="1200028" y="764704"/>
              <a:ext cx="4664097" cy="4464496"/>
              <a:chOff x="2703812" y="1815207"/>
              <a:chExt cx="4664097" cy="4464496"/>
            </a:xfrm>
          </p:grpSpPr>
          <p:cxnSp>
            <p:nvCxnSpPr>
              <p:cNvPr id="7" name="6 Conector recto"/>
              <p:cNvCxnSpPr/>
              <p:nvPr/>
            </p:nvCxnSpPr>
            <p:spPr>
              <a:xfrm>
                <a:off x="4932040" y="1815207"/>
                <a:ext cx="0" cy="446449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 flipH="1">
                <a:off x="2703812" y="4191471"/>
                <a:ext cx="46640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4 CuadroTexto"/>
            <p:cNvSpPr txBox="1"/>
            <p:nvPr/>
          </p:nvSpPr>
          <p:spPr>
            <a:xfrm>
              <a:off x="3419872" y="62068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roadway" pitchFamily="82" charset="0"/>
                </a:rPr>
                <a:t>Y</a:t>
              </a:r>
              <a:endParaRPr lang="en-US" dirty="0">
                <a:latin typeface="Broadway" pitchFamily="82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580112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roadway" pitchFamily="82" charset="0"/>
                </a:rPr>
                <a:t>X</a:t>
              </a:r>
              <a:endParaRPr lang="en-US" dirty="0">
                <a:latin typeface="Broadway" pitchFamily="82" charset="0"/>
              </a:endParaRPr>
            </a:p>
          </p:txBody>
        </p:sp>
      </p:grpSp>
      <p:sp>
        <p:nvSpPr>
          <p:cNvPr id="36" name="35 CuadroTexto"/>
          <p:cNvSpPr txBox="1"/>
          <p:nvPr/>
        </p:nvSpPr>
        <p:spPr>
          <a:xfrm>
            <a:off x="4936386" y="3449325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104938" y="3449325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482903" y="3635732"/>
            <a:ext cx="8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(–a, 0)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062099" y="3597300"/>
            <a:ext cx="734037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(a, 0)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973211" y="1526452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970489" y="5435932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4211960" y="1403484"/>
            <a:ext cx="74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b)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124599" y="5579948"/>
            <a:ext cx="95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–b)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73211" y="4529445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973211" y="2254918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139952" y="4499828"/>
            <a:ext cx="91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–c)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4139952" y="2276872"/>
            <a:ext cx="74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c)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39552" y="76470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Ravie" panose="04040805050809020602" pitchFamily="82" charset="0"/>
              </a:rPr>
              <a:t>The equation of the ellipse with centre in (0, 0) is: </a:t>
            </a:r>
            <a:endParaRPr lang="en-AU" dirty="0">
              <a:latin typeface="Ravie" panose="04040805050809020602" pitchFamily="82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190726" y="5969864"/>
            <a:ext cx="42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avie" panose="04040805050809020602" pitchFamily="82" charset="0"/>
              </a:rPr>
              <a:t>Ellipse standing up</a:t>
            </a:r>
            <a:endParaRPr lang="en-US" sz="2400" b="1" dirty="0">
              <a:latin typeface="Ravie" panose="04040805050809020602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55112" y="6016030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Ravie" panose="04040805050809020602" pitchFamily="82" charset="0"/>
              </a:rPr>
              <a:t>That happen when b &gt; 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133946" y="56818"/>
            <a:ext cx="287610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ELLIPSE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6119156" y="1744059"/>
            <a:ext cx="2310401" cy="1109156"/>
            <a:chOff x="2481392" y="2100923"/>
            <a:chExt cx="2310401" cy="1109156"/>
          </a:xfrm>
        </p:grpSpPr>
        <p:sp>
          <p:nvSpPr>
            <p:cNvPr id="31" name="30 CuadroTexto"/>
            <p:cNvSpPr txBox="1"/>
            <p:nvPr/>
          </p:nvSpPr>
          <p:spPr>
            <a:xfrm>
              <a:off x="2591540" y="2100923"/>
              <a:ext cx="713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x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2481392" y="2686859"/>
              <a:ext cx="713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b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516293" y="2100923"/>
              <a:ext cx="786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y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480198" y="2686859"/>
              <a:ext cx="786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a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059832" y="236253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+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4092901" y="236253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=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4431753" y="2300977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 smtClean="0">
                  <a:solidFill>
                    <a:srgbClr val="0070C0"/>
                  </a:solidFill>
                  <a:latin typeface="Snap ITC" panose="04040A07060A02020202" pitchFamily="82" charset="0"/>
                </a:rPr>
                <a:t>1</a:t>
              </a:r>
              <a:endParaRPr lang="en-AU" sz="3600" baseline="60000" dirty="0">
                <a:solidFill>
                  <a:srgbClr val="0070C0"/>
                </a:solidFill>
                <a:latin typeface="Snap ITC" panose="04040A07060A02020202" pitchFamily="82" charset="0"/>
              </a:endParaRPr>
            </a:p>
          </p:txBody>
        </p:sp>
        <p:cxnSp>
          <p:nvCxnSpPr>
            <p:cNvPr id="57" name="56 Conector recto"/>
            <p:cNvCxnSpPr/>
            <p:nvPr/>
          </p:nvCxnSpPr>
          <p:spPr>
            <a:xfrm>
              <a:off x="2555776" y="2624143"/>
              <a:ext cx="56438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3480198" y="2627489"/>
              <a:ext cx="56438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58 CuadroTexto"/>
          <p:cNvSpPr txBox="1"/>
          <p:nvPr/>
        </p:nvSpPr>
        <p:spPr>
          <a:xfrm>
            <a:off x="6187371" y="4478728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  <a:latin typeface="Ravie" panose="04040805050809020602" pitchFamily="82" charset="0"/>
              </a:rPr>
              <a:t>c</a:t>
            </a:r>
            <a:r>
              <a:rPr lang="en-AU" sz="2800" baseline="60000" dirty="0" smtClean="0">
                <a:solidFill>
                  <a:srgbClr val="0070C0"/>
                </a:solidFill>
                <a:latin typeface="Ravie" panose="04040805050809020602" pitchFamily="82" charset="0"/>
              </a:rPr>
              <a:t>2</a:t>
            </a:r>
            <a:r>
              <a:rPr lang="en-AU" sz="2800" dirty="0" smtClean="0">
                <a:solidFill>
                  <a:srgbClr val="0070C0"/>
                </a:solidFill>
                <a:latin typeface="Ravie" panose="04040805050809020602" pitchFamily="82" charset="0"/>
              </a:rPr>
              <a:t> = a</a:t>
            </a:r>
            <a:r>
              <a:rPr lang="en-AU" sz="2800" baseline="60000" dirty="0" smtClean="0">
                <a:solidFill>
                  <a:srgbClr val="0070C0"/>
                </a:solidFill>
                <a:latin typeface="Ravie" panose="04040805050809020602" pitchFamily="82" charset="0"/>
              </a:rPr>
              <a:t>2</a:t>
            </a:r>
            <a:r>
              <a:rPr lang="en-AU" sz="2800" dirty="0" smtClean="0">
                <a:solidFill>
                  <a:srgbClr val="0070C0"/>
                </a:solidFill>
                <a:latin typeface="Ravie" panose="04040805050809020602" pitchFamily="82" charset="0"/>
              </a:rPr>
              <a:t> – b</a:t>
            </a:r>
            <a:r>
              <a:rPr lang="en-AU" sz="2800" baseline="60000" dirty="0" smtClean="0">
                <a:solidFill>
                  <a:srgbClr val="0070C0"/>
                </a:solidFill>
                <a:latin typeface="Ravie" panose="04040805050809020602" pitchFamily="82" charset="0"/>
              </a:rPr>
              <a:t>2</a:t>
            </a:r>
            <a:endParaRPr lang="en-AU" sz="2800" baseline="60000" dirty="0">
              <a:solidFill>
                <a:srgbClr val="0070C0"/>
              </a:solidFill>
              <a:latin typeface="Ravie" panose="04040805050809020602" pitchFamily="82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6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83604"/>
            <a:ext cx="4400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07940" y="1340768"/>
            <a:ext cx="4740124" cy="4608512"/>
            <a:chOff x="1200028" y="620688"/>
            <a:chExt cx="4740124" cy="4608512"/>
          </a:xfrm>
        </p:grpSpPr>
        <p:grpSp>
          <p:nvGrpSpPr>
            <p:cNvPr id="10" name="9 Grupo"/>
            <p:cNvGrpSpPr/>
            <p:nvPr/>
          </p:nvGrpSpPr>
          <p:grpSpPr>
            <a:xfrm>
              <a:off x="1200028" y="764704"/>
              <a:ext cx="4664097" cy="4464496"/>
              <a:chOff x="2703812" y="1815207"/>
              <a:chExt cx="4664097" cy="4464496"/>
            </a:xfrm>
          </p:grpSpPr>
          <p:cxnSp>
            <p:nvCxnSpPr>
              <p:cNvPr id="13" name="12 Conector recto"/>
              <p:cNvCxnSpPr/>
              <p:nvPr/>
            </p:nvCxnSpPr>
            <p:spPr>
              <a:xfrm>
                <a:off x="4932040" y="1815207"/>
                <a:ext cx="0" cy="446449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"/>
              <p:cNvCxnSpPr/>
              <p:nvPr/>
            </p:nvCxnSpPr>
            <p:spPr>
              <a:xfrm flipH="1">
                <a:off x="2703812" y="4191471"/>
                <a:ext cx="46640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10 CuadroTexto"/>
            <p:cNvSpPr txBox="1"/>
            <p:nvPr/>
          </p:nvSpPr>
          <p:spPr>
            <a:xfrm>
              <a:off x="3419872" y="62068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roadway" pitchFamily="82" charset="0"/>
                </a:rPr>
                <a:t>Y</a:t>
              </a:r>
              <a:endParaRPr lang="en-US" dirty="0">
                <a:latin typeface="Broadway" pitchFamily="82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580112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roadway" pitchFamily="82" charset="0"/>
                </a:rPr>
                <a:t>X</a:t>
              </a:r>
              <a:endParaRPr lang="en-US" dirty="0">
                <a:latin typeface="Broadway" pitchFamily="82" charset="0"/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1203304" y="3315871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58380" y="3296017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9512" y="3343506"/>
            <a:ext cx="129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(–a – h, 0)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292080" y="3356992"/>
            <a:ext cx="1182174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(h + a, 0)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178401" y="2411596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178401" y="4211796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43808" y="2204864"/>
            <a:ext cx="1204565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b + k)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15816" y="443231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– b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– k)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907704" y="3316342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440487" y="3296017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547664" y="320817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(–c – h, 0)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040049" y="3184414"/>
            <a:ext cx="1151263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(h + c, 0)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72638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Ravie" panose="04040805050809020602" pitchFamily="82" charset="0"/>
              </a:rPr>
              <a:t>The equation of the ellipse with centre in (h, k) is: </a:t>
            </a:r>
            <a:endParaRPr lang="en-AU" sz="2400" dirty="0">
              <a:latin typeface="Ravie" panose="04040805050809020602" pitchFamily="82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50087" y="6074132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vie" panose="04040805050809020602" pitchFamily="82" charset="0"/>
              </a:rPr>
              <a:t>Ellipse lying on</a:t>
            </a:r>
            <a:endParaRPr lang="en-US" sz="2800" dirty="0">
              <a:latin typeface="Ravie" panose="04040805050809020602" pitchFamily="8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043783" y="6151076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Ravie" panose="04040805050809020602" pitchFamily="82" charset="0"/>
              </a:rPr>
              <a:t>That happen when a &gt; b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4283968" y="1556792"/>
            <a:ext cx="4731340" cy="1152128"/>
            <a:chOff x="1329264" y="2100923"/>
            <a:chExt cx="4731340" cy="1152128"/>
          </a:xfrm>
        </p:grpSpPr>
        <p:sp>
          <p:nvSpPr>
            <p:cNvPr id="44" name="43 CuadroTexto"/>
            <p:cNvSpPr txBox="1"/>
            <p:nvPr/>
          </p:nvSpPr>
          <p:spPr>
            <a:xfrm>
              <a:off x="1329264" y="2100923"/>
              <a:ext cx="1975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(x – h)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1868136" y="2729831"/>
              <a:ext cx="713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a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3516293" y="2100923"/>
              <a:ext cx="1845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(y – k)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4045789" y="2729831"/>
              <a:ext cx="786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b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3059832" y="236253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+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5361712" y="236253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=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5700564" y="2300977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 smtClean="0">
                  <a:solidFill>
                    <a:srgbClr val="0070C0"/>
                  </a:solidFill>
                  <a:latin typeface="Snap ITC" panose="04040A07060A02020202" pitchFamily="82" charset="0"/>
                </a:rPr>
                <a:t>1</a:t>
              </a:r>
              <a:endParaRPr lang="en-AU" sz="3600" baseline="60000" dirty="0">
                <a:solidFill>
                  <a:srgbClr val="0070C0"/>
                </a:solidFill>
                <a:latin typeface="Snap ITC" panose="04040A07060A02020202" pitchFamily="82" charset="0"/>
              </a:endParaRPr>
            </a:p>
          </p:txBody>
        </p:sp>
        <p:cxnSp>
          <p:nvCxnSpPr>
            <p:cNvPr id="51" name="50 Conector recto"/>
            <p:cNvCxnSpPr/>
            <p:nvPr/>
          </p:nvCxnSpPr>
          <p:spPr>
            <a:xfrm flipV="1">
              <a:off x="1329264" y="2624143"/>
              <a:ext cx="1790894" cy="33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3480198" y="2627489"/>
              <a:ext cx="1881515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52 CuadroTexto"/>
          <p:cNvSpPr txBox="1"/>
          <p:nvPr/>
        </p:nvSpPr>
        <p:spPr>
          <a:xfrm>
            <a:off x="3133946" y="56818"/>
            <a:ext cx="287610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ELLIPSE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978" y="2472571"/>
            <a:ext cx="4400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79512" y="1383159"/>
            <a:ext cx="4740124" cy="4608512"/>
            <a:chOff x="1200028" y="620688"/>
            <a:chExt cx="4740124" cy="4608512"/>
          </a:xfrm>
        </p:grpSpPr>
        <p:grpSp>
          <p:nvGrpSpPr>
            <p:cNvPr id="4" name="3 Grupo"/>
            <p:cNvGrpSpPr/>
            <p:nvPr/>
          </p:nvGrpSpPr>
          <p:grpSpPr>
            <a:xfrm>
              <a:off x="1200028" y="764704"/>
              <a:ext cx="4664097" cy="4464496"/>
              <a:chOff x="2703812" y="1815207"/>
              <a:chExt cx="4664097" cy="4464496"/>
            </a:xfrm>
          </p:grpSpPr>
          <p:cxnSp>
            <p:nvCxnSpPr>
              <p:cNvPr id="7" name="6 Conector recto"/>
              <p:cNvCxnSpPr/>
              <p:nvPr/>
            </p:nvCxnSpPr>
            <p:spPr>
              <a:xfrm>
                <a:off x="4932040" y="1815207"/>
                <a:ext cx="0" cy="446449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recto"/>
              <p:cNvCxnSpPr/>
              <p:nvPr/>
            </p:nvCxnSpPr>
            <p:spPr>
              <a:xfrm flipH="1">
                <a:off x="2703812" y="4191471"/>
                <a:ext cx="46640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4 CuadroTexto"/>
            <p:cNvSpPr txBox="1"/>
            <p:nvPr/>
          </p:nvSpPr>
          <p:spPr>
            <a:xfrm>
              <a:off x="3419872" y="62068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roadway" pitchFamily="82" charset="0"/>
                </a:rPr>
                <a:t>Y</a:t>
              </a:r>
              <a:endParaRPr lang="en-US" dirty="0">
                <a:latin typeface="Broadway" pitchFamily="82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580112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roadway" pitchFamily="82" charset="0"/>
                </a:rPr>
                <a:t>X</a:t>
              </a:r>
              <a:endParaRPr lang="en-US" dirty="0">
                <a:latin typeface="Broadway" pitchFamily="82" charset="0"/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900511" y="3304838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68373" y="3284984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27584" y="3471391"/>
            <a:ext cx="135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(–a – h, 0)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898432" y="3432959"/>
            <a:ext cx="135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(a + h, 0)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09544" y="1362111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06822" y="5271591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48292" y="1239143"/>
            <a:ext cx="113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b + k)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960932" y="5415607"/>
            <a:ext cx="13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–b – k)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09544" y="4365104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09544" y="2104641"/>
            <a:ext cx="3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sym typeface="Symbol"/>
              </a:rPr>
              <a:t>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976285" y="4335487"/>
            <a:ext cx="128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–c – k)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-776" y="6525384"/>
            <a:ext cx="9144775" cy="360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CuadroTexto"/>
          <p:cNvSpPr txBox="1"/>
          <p:nvPr/>
        </p:nvSpPr>
        <p:spPr>
          <a:xfrm>
            <a:off x="2976285" y="2112531"/>
            <a:ext cx="114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(0, c + k)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9512" y="69269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Ravie" panose="04040805050809020602" pitchFamily="82" charset="0"/>
              </a:rPr>
              <a:t>The equation of the ellipse with centre in (h, k) is: </a:t>
            </a:r>
            <a:endParaRPr lang="en-AU" sz="2400" dirty="0">
              <a:latin typeface="Ravie" panose="04040805050809020602" pitchFamily="82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7301" y="6165304"/>
            <a:ext cx="411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avie" panose="04040805050809020602" pitchFamily="82" charset="0"/>
              </a:rPr>
              <a:t>Ellipse standing up</a:t>
            </a:r>
            <a:endParaRPr lang="en-US" sz="2400" b="1" dirty="0">
              <a:latin typeface="Ravie" panose="04040805050809020602" pitchFamily="82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911398" y="6237312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Ravie" panose="04040805050809020602" pitchFamily="82" charset="0"/>
              </a:rPr>
              <a:t>That happen when b &gt; 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133946" y="56818"/>
            <a:ext cx="287610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>
                <a:effectLst>
                  <a:outerShdw dist="114300" dir="20700000" algn="tl" rotWithShape="0">
                    <a:srgbClr val="FF0000">
                      <a:alpha val="40000"/>
                    </a:srgbClr>
                  </a:outerShdw>
                </a:effectLst>
                <a:latin typeface="Snap ITC" panose="04040A07060A02020202" pitchFamily="82" charset="0"/>
              </a:rPr>
              <a:t>ELLIPSE</a:t>
            </a:r>
            <a:endParaRPr lang="en-AU" sz="4000" dirty="0">
              <a:effectLst>
                <a:outerShdw dist="114300" dir="20700000" algn="tl" rotWithShape="0">
                  <a:srgbClr val="FF0000">
                    <a:alpha val="40000"/>
                  </a:srgbClr>
                </a:outerShdw>
              </a:effectLst>
              <a:latin typeface="Snap ITC" panose="04040A07060A02020202" pitchFamily="82" charset="0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4265450" y="2081669"/>
            <a:ext cx="4731340" cy="1152128"/>
            <a:chOff x="1329264" y="2100923"/>
            <a:chExt cx="4731340" cy="1152128"/>
          </a:xfrm>
        </p:grpSpPr>
        <p:sp>
          <p:nvSpPr>
            <p:cNvPr id="30" name="29 CuadroTexto"/>
            <p:cNvSpPr txBox="1"/>
            <p:nvPr/>
          </p:nvSpPr>
          <p:spPr>
            <a:xfrm>
              <a:off x="1329264" y="2100923"/>
              <a:ext cx="1975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(x – h)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868136" y="2729831"/>
              <a:ext cx="713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b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516293" y="2100923"/>
              <a:ext cx="1845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(y – k)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045789" y="2729831"/>
              <a:ext cx="786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a</a:t>
              </a:r>
              <a:r>
                <a:rPr lang="en-AU" sz="2800" baseline="600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2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3059832" y="236253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+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5361712" y="2362533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dirty="0" smtClean="0">
                  <a:solidFill>
                    <a:srgbClr val="0070C0"/>
                  </a:solidFill>
                  <a:latin typeface="Ravie" panose="04040805050809020602" pitchFamily="82" charset="0"/>
                </a:rPr>
                <a:t>=</a:t>
              </a:r>
              <a:endParaRPr lang="en-AU" sz="2800" baseline="60000" dirty="0">
                <a:solidFill>
                  <a:srgbClr val="0070C0"/>
                </a:solidFill>
                <a:latin typeface="Ravie" panose="04040805050809020602" pitchFamily="82" charset="0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700564" y="2300977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 smtClean="0">
                  <a:solidFill>
                    <a:srgbClr val="0070C0"/>
                  </a:solidFill>
                  <a:latin typeface="Snap ITC" panose="04040A07060A02020202" pitchFamily="82" charset="0"/>
                </a:rPr>
                <a:t>1</a:t>
              </a:r>
              <a:endParaRPr lang="en-AU" sz="3600" baseline="60000" dirty="0">
                <a:solidFill>
                  <a:srgbClr val="0070C0"/>
                </a:solidFill>
                <a:latin typeface="Snap ITC" panose="04040A07060A02020202" pitchFamily="82" charset="0"/>
              </a:endParaRPr>
            </a:p>
          </p:txBody>
        </p:sp>
        <p:cxnSp>
          <p:nvCxnSpPr>
            <p:cNvPr id="37" name="36 Conector recto"/>
            <p:cNvCxnSpPr/>
            <p:nvPr/>
          </p:nvCxnSpPr>
          <p:spPr>
            <a:xfrm flipV="1">
              <a:off x="1329264" y="2624143"/>
              <a:ext cx="1790894" cy="33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3480198" y="2627489"/>
              <a:ext cx="1881515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5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1178</Words>
  <Application>Microsoft Office PowerPoint</Application>
  <PresentationFormat>Presentación en pantalla (4:3)</PresentationFormat>
  <Paragraphs>221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</dc:creator>
  <cp:lastModifiedBy>Erick Duque Barragán</cp:lastModifiedBy>
  <cp:revision>59</cp:revision>
  <dcterms:created xsi:type="dcterms:W3CDTF">2012-04-10T16:04:27Z</dcterms:created>
  <dcterms:modified xsi:type="dcterms:W3CDTF">2021-08-24T00:07:46Z</dcterms:modified>
</cp:coreProperties>
</file>