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076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4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01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584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437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90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779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2947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494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14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901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3BD77-3CB8-456D-9324-6B9ACB1318D5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9D1E-AB12-411A-B824-B7A7E381E996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851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>
            <a:extLst>
              <a:ext uri="{FF2B5EF4-FFF2-40B4-BE49-F238E27FC236}">
                <a16:creationId xmlns:a16="http://schemas.microsoft.com/office/drawing/2014/main" xmlns="" id="{9944059A-F87A-4E30-8569-7E067D87DFD9}"/>
              </a:ext>
            </a:extLst>
          </p:cNvPr>
          <p:cNvSpPr txBox="1"/>
          <p:nvPr/>
        </p:nvSpPr>
        <p:spPr>
          <a:xfrm>
            <a:off x="3635896" y="1205871"/>
            <a:ext cx="5148064" cy="23083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4800" dirty="0" smtClean="0">
                <a:ln>
                  <a:solidFill>
                    <a:srgbClr val="FFFF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Trigonometry basic concepts</a:t>
            </a:r>
            <a:endParaRPr lang="en-AU" sz="4800" dirty="0">
              <a:ln>
                <a:solidFill>
                  <a:srgbClr val="FFFF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41" y="837032"/>
            <a:ext cx="2848889" cy="2880000"/>
          </a:xfrm>
          <a:prstGeom prst="rect">
            <a:avLst/>
          </a:prstGeom>
        </p:spPr>
      </p:pic>
      <p:grpSp>
        <p:nvGrpSpPr>
          <p:cNvPr id="6" name="5 Grupo"/>
          <p:cNvGrpSpPr/>
          <p:nvPr/>
        </p:nvGrpSpPr>
        <p:grpSpPr>
          <a:xfrm>
            <a:off x="1926885" y="4653136"/>
            <a:ext cx="5290231" cy="1754326"/>
            <a:chOff x="1926885" y="4149080"/>
            <a:chExt cx="5290231" cy="1754326"/>
          </a:xfrm>
        </p:grpSpPr>
        <p:grpSp>
          <p:nvGrpSpPr>
            <p:cNvPr id="7" name="6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9" name="8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</a:t>
                </a: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us</a:t>
                </a: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0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4447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59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1" y="2136339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avie" panose="04040805050809020602" pitchFamily="82" charset="0"/>
              </a:rPr>
              <a:t>Let see some important definitions…</a:t>
            </a:r>
            <a:endParaRPr lang="en-AU" sz="5400" cap="none" spc="0" dirty="0"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23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ángulo rectángulo 2">
            <a:extLst>
              <a:ext uri="{FF2B5EF4-FFF2-40B4-BE49-F238E27FC236}">
                <a16:creationId xmlns:a16="http://schemas.microsoft.com/office/drawing/2014/main" xmlns="" id="{0EE43DF2-6AE4-467D-9DD9-7F3FB8C88272}"/>
              </a:ext>
            </a:extLst>
          </p:cNvPr>
          <p:cNvSpPr/>
          <p:nvPr/>
        </p:nvSpPr>
        <p:spPr>
          <a:xfrm>
            <a:off x="3131840" y="1052736"/>
            <a:ext cx="3672408" cy="1800200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" name="Forma libre: forma 4">
            <a:extLst>
              <a:ext uri="{FF2B5EF4-FFF2-40B4-BE49-F238E27FC236}">
                <a16:creationId xmlns:a16="http://schemas.microsoft.com/office/drawing/2014/main" xmlns="" id="{F279CD67-301F-4160-979F-FF5032F5B6AD}"/>
              </a:ext>
            </a:extLst>
          </p:cNvPr>
          <p:cNvSpPr/>
          <p:nvPr/>
        </p:nvSpPr>
        <p:spPr>
          <a:xfrm>
            <a:off x="5242677" y="2238233"/>
            <a:ext cx="273228" cy="600501"/>
          </a:xfrm>
          <a:custGeom>
            <a:avLst/>
            <a:gdLst>
              <a:gd name="connsiteX0" fmla="*/ 273228 w 273228"/>
              <a:gd name="connsiteY0" fmla="*/ 0 h 600501"/>
              <a:gd name="connsiteX1" fmla="*/ 204989 w 273228"/>
              <a:gd name="connsiteY1" fmla="*/ 27295 h 600501"/>
              <a:gd name="connsiteX2" fmla="*/ 164046 w 273228"/>
              <a:gd name="connsiteY2" fmla="*/ 40943 h 600501"/>
              <a:gd name="connsiteX3" fmla="*/ 109454 w 273228"/>
              <a:gd name="connsiteY3" fmla="*/ 122830 h 600501"/>
              <a:gd name="connsiteX4" fmla="*/ 82159 w 273228"/>
              <a:gd name="connsiteY4" fmla="*/ 163773 h 600501"/>
              <a:gd name="connsiteX5" fmla="*/ 68511 w 273228"/>
              <a:gd name="connsiteY5" fmla="*/ 204716 h 600501"/>
              <a:gd name="connsiteX6" fmla="*/ 41216 w 273228"/>
              <a:gd name="connsiteY6" fmla="*/ 245660 h 600501"/>
              <a:gd name="connsiteX7" fmla="*/ 13920 w 273228"/>
              <a:gd name="connsiteY7" fmla="*/ 327546 h 600501"/>
              <a:gd name="connsiteX8" fmla="*/ 13920 w 273228"/>
              <a:gd name="connsiteY8" fmla="*/ 559558 h 600501"/>
              <a:gd name="connsiteX9" fmla="*/ 27568 w 273228"/>
              <a:gd name="connsiteY9" fmla="*/ 600501 h 600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3228" h="600501">
                <a:moveTo>
                  <a:pt x="273228" y="0"/>
                </a:moveTo>
                <a:cubicBezTo>
                  <a:pt x="250482" y="9098"/>
                  <a:pt x="227928" y="18693"/>
                  <a:pt x="204989" y="27295"/>
                </a:cubicBezTo>
                <a:cubicBezTo>
                  <a:pt x="191519" y="32346"/>
                  <a:pt x="174218" y="30771"/>
                  <a:pt x="164046" y="40943"/>
                </a:cubicBezTo>
                <a:cubicBezTo>
                  <a:pt x="140849" y="64140"/>
                  <a:pt x="127651" y="95534"/>
                  <a:pt x="109454" y="122830"/>
                </a:cubicBezTo>
                <a:cubicBezTo>
                  <a:pt x="100356" y="136478"/>
                  <a:pt x="87346" y="148212"/>
                  <a:pt x="82159" y="163773"/>
                </a:cubicBezTo>
                <a:cubicBezTo>
                  <a:pt x="77610" y="177421"/>
                  <a:pt x="74945" y="191849"/>
                  <a:pt x="68511" y="204716"/>
                </a:cubicBezTo>
                <a:cubicBezTo>
                  <a:pt x="61176" y="219387"/>
                  <a:pt x="47878" y="230671"/>
                  <a:pt x="41216" y="245660"/>
                </a:cubicBezTo>
                <a:cubicBezTo>
                  <a:pt x="29531" y="271952"/>
                  <a:pt x="13920" y="327546"/>
                  <a:pt x="13920" y="327546"/>
                </a:cubicBezTo>
                <a:cubicBezTo>
                  <a:pt x="-1461" y="450593"/>
                  <a:pt x="-7571" y="430615"/>
                  <a:pt x="13920" y="559558"/>
                </a:cubicBezTo>
                <a:cubicBezTo>
                  <a:pt x="16285" y="573748"/>
                  <a:pt x="27568" y="600501"/>
                  <a:pt x="27568" y="600501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CuadroTexto 5">
            <a:extLst>
              <a:ext uri="{FF2B5EF4-FFF2-40B4-BE49-F238E27FC236}">
                <a16:creationId xmlns:a16="http://schemas.microsoft.com/office/drawing/2014/main" xmlns="" id="{7C814BAC-29CF-45DC-83B3-41CB0CA7DB8E}"/>
              </a:ext>
            </a:extLst>
          </p:cNvPr>
          <p:cNvSpPr txBox="1"/>
          <p:nvPr/>
        </p:nvSpPr>
        <p:spPr>
          <a:xfrm>
            <a:off x="4810629" y="2060848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>
                <a:sym typeface="Symbol" panose="05050102010706020507" pitchFamily="18" charset="2"/>
              </a:rPr>
              <a:t></a:t>
            </a:r>
            <a:endParaRPr lang="en-AU" sz="3600" b="1" dirty="0"/>
          </a:p>
        </p:txBody>
      </p:sp>
      <p:sp>
        <p:nvSpPr>
          <p:cNvPr id="5" name="CuadroTexto 6">
            <a:extLst>
              <a:ext uri="{FF2B5EF4-FFF2-40B4-BE49-F238E27FC236}">
                <a16:creationId xmlns:a16="http://schemas.microsoft.com/office/drawing/2014/main" xmlns="" id="{AA4D11CD-1223-45D8-9FCD-AD238C918A69}"/>
              </a:ext>
            </a:extLst>
          </p:cNvPr>
          <p:cNvSpPr txBox="1"/>
          <p:nvPr/>
        </p:nvSpPr>
        <p:spPr>
          <a:xfrm rot="1615753">
            <a:off x="3980433" y="1523562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Hypotenuse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CuadroTexto 7">
            <a:extLst>
              <a:ext uri="{FF2B5EF4-FFF2-40B4-BE49-F238E27FC236}">
                <a16:creationId xmlns:a16="http://schemas.microsoft.com/office/drawing/2014/main" xmlns="" id="{30DE29AF-E395-4724-A1A7-0AAA99135BC0}"/>
              </a:ext>
            </a:extLst>
          </p:cNvPr>
          <p:cNvSpPr txBox="1"/>
          <p:nvPr/>
        </p:nvSpPr>
        <p:spPr>
          <a:xfrm>
            <a:off x="1519376" y="1591902"/>
            <a:ext cx="1612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Opposite leg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CuadroTexto 8">
            <a:extLst>
              <a:ext uri="{FF2B5EF4-FFF2-40B4-BE49-F238E27FC236}">
                <a16:creationId xmlns:a16="http://schemas.microsoft.com/office/drawing/2014/main" xmlns="" id="{C9FF1D0F-4FCC-4DAA-9059-039AD6CC2676}"/>
              </a:ext>
            </a:extLst>
          </p:cNvPr>
          <p:cNvSpPr txBox="1"/>
          <p:nvPr/>
        </p:nvSpPr>
        <p:spPr>
          <a:xfrm>
            <a:off x="4156732" y="2843069"/>
            <a:ext cx="1855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Adjacent leg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8" name="CuadroTexto 9">
            <a:extLst>
              <a:ext uri="{FF2B5EF4-FFF2-40B4-BE49-F238E27FC236}">
                <a16:creationId xmlns:a16="http://schemas.microsoft.com/office/drawing/2014/main" xmlns="" id="{C21C55B9-4DD8-42A9-8B31-DEF567B1FACA}"/>
              </a:ext>
            </a:extLst>
          </p:cNvPr>
          <p:cNvSpPr txBox="1"/>
          <p:nvPr/>
        </p:nvSpPr>
        <p:spPr>
          <a:xfrm>
            <a:off x="395536" y="3770515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Sen </a:t>
            </a:r>
            <a:r>
              <a:rPr lang="en-AU" sz="2800" b="1" dirty="0">
                <a:latin typeface="Ravie" panose="04040805050809020602" pitchFamily="82" charset="0"/>
                <a:sym typeface="Symbol" panose="05050102010706020507" pitchFamily="18" charset="2"/>
              </a:rPr>
              <a:t></a:t>
            </a:r>
            <a:endParaRPr lang="en-AU" b="1" dirty="0">
              <a:latin typeface="Ravie" panose="04040805050809020602" pitchFamily="82" charset="0"/>
            </a:endParaRPr>
          </a:p>
        </p:txBody>
      </p:sp>
      <p:sp>
        <p:nvSpPr>
          <p:cNvPr id="9" name="CuadroTexto 10">
            <a:extLst>
              <a:ext uri="{FF2B5EF4-FFF2-40B4-BE49-F238E27FC236}">
                <a16:creationId xmlns:a16="http://schemas.microsoft.com/office/drawing/2014/main" xmlns="" id="{A535A2A2-93ED-494D-88A5-2BFC5C6848E3}"/>
              </a:ext>
            </a:extLst>
          </p:cNvPr>
          <p:cNvSpPr txBox="1"/>
          <p:nvPr/>
        </p:nvSpPr>
        <p:spPr>
          <a:xfrm>
            <a:off x="1350899" y="385669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Arial Black" panose="020B0A04020102020204" pitchFamily="34" charset="0"/>
              </a:rPr>
              <a:t>=</a:t>
            </a:r>
            <a:endParaRPr lang="en-AU" b="1" dirty="0">
              <a:latin typeface="Arial Black" panose="020B0A04020102020204" pitchFamily="34" charset="0"/>
            </a:endParaRPr>
          </a:p>
        </p:txBody>
      </p:sp>
      <p:sp>
        <p:nvSpPr>
          <p:cNvPr id="10" name="CuadroTexto 11">
            <a:extLst>
              <a:ext uri="{FF2B5EF4-FFF2-40B4-BE49-F238E27FC236}">
                <a16:creationId xmlns:a16="http://schemas.microsoft.com/office/drawing/2014/main" xmlns="" id="{F11B1755-A106-4D8E-A779-184B95910C9D}"/>
              </a:ext>
            </a:extLst>
          </p:cNvPr>
          <p:cNvSpPr txBox="1"/>
          <p:nvPr/>
        </p:nvSpPr>
        <p:spPr>
          <a:xfrm>
            <a:off x="1618550" y="3708144"/>
            <a:ext cx="2245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mtClean="0">
                <a:latin typeface="Ravie" panose="04040805050809020602" pitchFamily="82" charset="0"/>
              </a:rPr>
              <a:t>Opposite Leg</a:t>
            </a:r>
            <a:endParaRPr lang="en-AU">
              <a:latin typeface="Ravie" panose="04040805050809020602" pitchFamily="82" charset="0"/>
            </a:endParaRPr>
          </a:p>
        </p:txBody>
      </p:sp>
      <p:cxnSp>
        <p:nvCxnSpPr>
          <p:cNvPr id="11" name="Conector recto 13">
            <a:extLst>
              <a:ext uri="{FF2B5EF4-FFF2-40B4-BE49-F238E27FC236}">
                <a16:creationId xmlns:a16="http://schemas.microsoft.com/office/drawing/2014/main" xmlns="" id="{28EB17B2-43D3-40E1-A95A-9EA2D40EFB9A}"/>
              </a:ext>
            </a:extLst>
          </p:cNvPr>
          <p:cNvCxnSpPr/>
          <p:nvPr/>
        </p:nvCxnSpPr>
        <p:spPr>
          <a:xfrm>
            <a:off x="1703717" y="4067780"/>
            <a:ext cx="19802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4">
            <a:extLst>
              <a:ext uri="{FF2B5EF4-FFF2-40B4-BE49-F238E27FC236}">
                <a16:creationId xmlns:a16="http://schemas.microsoft.com/office/drawing/2014/main" xmlns="" id="{25F4B401-4D7E-42E6-976B-2DEC3BF0FB28}"/>
              </a:ext>
            </a:extLst>
          </p:cNvPr>
          <p:cNvSpPr txBox="1"/>
          <p:nvPr/>
        </p:nvSpPr>
        <p:spPr>
          <a:xfrm>
            <a:off x="1775725" y="4067780"/>
            <a:ext cx="2000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Hypotenuse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3" name="CuadroTexto 16">
            <a:extLst>
              <a:ext uri="{FF2B5EF4-FFF2-40B4-BE49-F238E27FC236}">
                <a16:creationId xmlns:a16="http://schemas.microsoft.com/office/drawing/2014/main" xmlns="" id="{9F178602-C25D-4B8C-9385-854A564DFE5C}"/>
              </a:ext>
            </a:extLst>
          </p:cNvPr>
          <p:cNvSpPr txBox="1"/>
          <p:nvPr/>
        </p:nvSpPr>
        <p:spPr>
          <a:xfrm>
            <a:off x="5220072" y="3794665"/>
            <a:ext cx="1007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Cos </a:t>
            </a:r>
            <a:r>
              <a:rPr lang="en-AU" sz="2800" b="1" dirty="0">
                <a:latin typeface="Ravie" panose="04040805050809020602" pitchFamily="82" charset="0"/>
                <a:sym typeface="Symbol" panose="05050102010706020507" pitchFamily="18" charset="2"/>
              </a:rPr>
              <a:t></a:t>
            </a:r>
            <a:endParaRPr lang="en-AU" b="1" dirty="0">
              <a:latin typeface="Ravie" panose="04040805050809020602" pitchFamily="82" charset="0"/>
            </a:endParaRPr>
          </a:p>
        </p:txBody>
      </p:sp>
      <p:sp>
        <p:nvSpPr>
          <p:cNvPr id="14" name="CuadroTexto 19">
            <a:extLst>
              <a:ext uri="{FF2B5EF4-FFF2-40B4-BE49-F238E27FC236}">
                <a16:creationId xmlns:a16="http://schemas.microsoft.com/office/drawing/2014/main" xmlns="" id="{A4039252-678F-4041-B264-78868B4C4A24}"/>
              </a:ext>
            </a:extLst>
          </p:cNvPr>
          <p:cNvSpPr txBox="1"/>
          <p:nvPr/>
        </p:nvSpPr>
        <p:spPr>
          <a:xfrm>
            <a:off x="6116931" y="3901697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Arial Black" panose="020B0A04020102020204" pitchFamily="34" charset="0"/>
              </a:rPr>
              <a:t>=</a:t>
            </a:r>
            <a:endParaRPr lang="en-AU" b="1" dirty="0">
              <a:latin typeface="Arial Black" panose="020B0A04020102020204" pitchFamily="34" charset="0"/>
            </a:endParaRPr>
          </a:p>
        </p:txBody>
      </p:sp>
      <p:cxnSp>
        <p:nvCxnSpPr>
          <p:cNvPr id="15" name="Conector recto 20">
            <a:extLst>
              <a:ext uri="{FF2B5EF4-FFF2-40B4-BE49-F238E27FC236}">
                <a16:creationId xmlns:a16="http://schemas.microsoft.com/office/drawing/2014/main" xmlns="" id="{B7136A0D-98F5-41B4-820F-253DCB3FE3A7}"/>
              </a:ext>
            </a:extLst>
          </p:cNvPr>
          <p:cNvCxnSpPr/>
          <p:nvPr/>
        </p:nvCxnSpPr>
        <p:spPr>
          <a:xfrm>
            <a:off x="6417168" y="4086363"/>
            <a:ext cx="239606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21">
            <a:extLst>
              <a:ext uri="{FF2B5EF4-FFF2-40B4-BE49-F238E27FC236}">
                <a16:creationId xmlns:a16="http://schemas.microsoft.com/office/drawing/2014/main" xmlns="" id="{0F737DF3-785A-4359-855B-BD7265E316C8}"/>
              </a:ext>
            </a:extLst>
          </p:cNvPr>
          <p:cNvSpPr txBox="1"/>
          <p:nvPr/>
        </p:nvSpPr>
        <p:spPr>
          <a:xfrm>
            <a:off x="6420988" y="3717032"/>
            <a:ext cx="2392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Adjacent Leg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7" name="CuadroTexto 22">
            <a:extLst>
              <a:ext uri="{FF2B5EF4-FFF2-40B4-BE49-F238E27FC236}">
                <a16:creationId xmlns:a16="http://schemas.microsoft.com/office/drawing/2014/main" xmlns="" id="{40C76063-D731-4EB8-AE69-538B8EB5588A}"/>
              </a:ext>
            </a:extLst>
          </p:cNvPr>
          <p:cNvSpPr txBox="1"/>
          <p:nvPr/>
        </p:nvSpPr>
        <p:spPr>
          <a:xfrm>
            <a:off x="6679098" y="4106797"/>
            <a:ext cx="2000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Hypotenuse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8" name="CuadroTexto 23">
            <a:extLst>
              <a:ext uri="{FF2B5EF4-FFF2-40B4-BE49-F238E27FC236}">
                <a16:creationId xmlns:a16="http://schemas.microsoft.com/office/drawing/2014/main" xmlns="" id="{13904C70-8E78-42F2-A7DF-C5A2BAE40433}"/>
              </a:ext>
            </a:extLst>
          </p:cNvPr>
          <p:cNvSpPr txBox="1"/>
          <p:nvPr/>
        </p:nvSpPr>
        <p:spPr>
          <a:xfrm>
            <a:off x="2843808" y="5101892"/>
            <a:ext cx="107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Tan </a:t>
            </a:r>
            <a:r>
              <a:rPr lang="en-AU" sz="2800" b="1" dirty="0">
                <a:latin typeface="Ravie" panose="04040805050809020602" pitchFamily="82" charset="0"/>
                <a:sym typeface="Symbol" panose="05050102010706020507" pitchFamily="18" charset="2"/>
              </a:rPr>
              <a:t></a:t>
            </a:r>
            <a:endParaRPr lang="en-AU" b="1" dirty="0">
              <a:latin typeface="Ravie" panose="04040805050809020602" pitchFamily="82" charset="0"/>
            </a:endParaRPr>
          </a:p>
        </p:txBody>
      </p:sp>
      <p:sp>
        <p:nvSpPr>
          <p:cNvPr id="19" name="CuadroTexto 24">
            <a:extLst>
              <a:ext uri="{FF2B5EF4-FFF2-40B4-BE49-F238E27FC236}">
                <a16:creationId xmlns:a16="http://schemas.microsoft.com/office/drawing/2014/main" xmlns="" id="{1B7BE16F-797D-404B-BDEB-7649337DE9CA}"/>
              </a:ext>
            </a:extLst>
          </p:cNvPr>
          <p:cNvSpPr txBox="1"/>
          <p:nvPr/>
        </p:nvSpPr>
        <p:spPr>
          <a:xfrm>
            <a:off x="3852441" y="5201467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Arial Black" panose="020B0A04020102020204" pitchFamily="34" charset="0"/>
              </a:rPr>
              <a:t>=</a:t>
            </a:r>
            <a:endParaRPr lang="en-AU" b="1" dirty="0">
              <a:latin typeface="Arial Black" panose="020B0A04020102020204" pitchFamily="34" charset="0"/>
            </a:endParaRPr>
          </a:p>
        </p:txBody>
      </p:sp>
      <p:cxnSp>
        <p:nvCxnSpPr>
          <p:cNvPr id="20" name="Conector recto 25">
            <a:extLst>
              <a:ext uri="{FF2B5EF4-FFF2-40B4-BE49-F238E27FC236}">
                <a16:creationId xmlns:a16="http://schemas.microsoft.com/office/drawing/2014/main" xmlns="" id="{55185306-1D91-4A46-8803-32C6BB816524}"/>
              </a:ext>
            </a:extLst>
          </p:cNvPr>
          <p:cNvCxnSpPr>
            <a:cxnSpLocks/>
          </p:cNvCxnSpPr>
          <p:nvPr/>
        </p:nvCxnSpPr>
        <p:spPr>
          <a:xfrm>
            <a:off x="4189393" y="5373122"/>
            <a:ext cx="2334403" cy="130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6">
            <a:extLst>
              <a:ext uri="{FF2B5EF4-FFF2-40B4-BE49-F238E27FC236}">
                <a16:creationId xmlns:a16="http://schemas.microsoft.com/office/drawing/2014/main" xmlns="" id="{2C4CFC6C-1D71-49C3-95A9-05D5638B9D6C}"/>
              </a:ext>
            </a:extLst>
          </p:cNvPr>
          <p:cNvSpPr txBox="1"/>
          <p:nvPr/>
        </p:nvSpPr>
        <p:spPr>
          <a:xfrm>
            <a:off x="4189393" y="5010295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Opposite Leg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22" name="CuadroTexto 27">
            <a:extLst>
              <a:ext uri="{FF2B5EF4-FFF2-40B4-BE49-F238E27FC236}">
                <a16:creationId xmlns:a16="http://schemas.microsoft.com/office/drawing/2014/main" xmlns="" id="{987991A4-60BE-4B56-B0A3-220C9E8B8856}"/>
              </a:ext>
            </a:extLst>
          </p:cNvPr>
          <p:cNvSpPr txBox="1"/>
          <p:nvPr/>
        </p:nvSpPr>
        <p:spPr>
          <a:xfrm>
            <a:off x="4189393" y="5425479"/>
            <a:ext cx="2490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Adjacent Leg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23" name="Rectángulo 29">
            <a:extLst>
              <a:ext uri="{FF2B5EF4-FFF2-40B4-BE49-F238E27FC236}">
                <a16:creationId xmlns:a16="http://schemas.microsoft.com/office/drawing/2014/main" xmlns="" id="{7E7D91A3-21D7-4F01-BF3D-9A672C344D54}"/>
              </a:ext>
            </a:extLst>
          </p:cNvPr>
          <p:cNvSpPr/>
          <p:nvPr/>
        </p:nvSpPr>
        <p:spPr>
          <a:xfrm>
            <a:off x="3131839" y="2588373"/>
            <a:ext cx="273228" cy="2645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4" name="23 Rectángulo"/>
          <p:cNvSpPr/>
          <p:nvPr/>
        </p:nvSpPr>
        <p:spPr>
          <a:xfrm>
            <a:off x="-18203" y="0"/>
            <a:ext cx="9162204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outerShdw blurRad="50800" dist="101600" algn="l" rotWithShape="0">
                    <a:srgbClr val="00B050">
                      <a:alpha val="40000"/>
                    </a:srgbClr>
                  </a:outerShdw>
                </a:effectLst>
                <a:latin typeface="Snap ITC" panose="04040A07060A02020202" pitchFamily="82" charset="0"/>
              </a:rPr>
              <a:t>Trigonometry functions</a:t>
            </a:r>
            <a:endParaRPr lang="en-AU" sz="4800" dirty="0">
              <a:ln>
                <a:solidFill>
                  <a:srgbClr val="FFFF00"/>
                </a:solidFill>
              </a:ln>
              <a:solidFill>
                <a:sysClr val="windowText" lastClr="000000"/>
              </a:solidFill>
              <a:effectLst>
                <a:outerShdw blurRad="50800" dist="101600" algn="l" rotWithShape="0">
                  <a:srgbClr val="00B050">
                    <a:alpha val="40000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0" y="6525384"/>
            <a:ext cx="9144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856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1" grpId="0"/>
      <p:bldP spid="22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effectLst>
                  <a:outerShdw blurRad="50800" dist="76200" algn="l" rotWithShape="0">
                    <a:srgbClr val="00B050">
                      <a:alpha val="40000"/>
                    </a:srgbClr>
                  </a:outerShdw>
                </a:effectLst>
                <a:latin typeface="Ravie" panose="04040805050809020602" pitchFamily="82" charset="0"/>
              </a:rPr>
              <a:t>Something about transformations…</a:t>
            </a:r>
            <a:endParaRPr lang="en-AU" sz="5400" cap="none" spc="0" dirty="0"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  <a:effectLst>
                <a:outerShdw blurRad="50800" dist="76200" algn="l" rotWithShape="0">
                  <a:srgbClr val="00B050">
                    <a:alpha val="40000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72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8">
            <a:extLst>
              <a:ext uri="{FF2B5EF4-FFF2-40B4-BE49-F238E27FC236}">
                <a16:creationId xmlns:a16="http://schemas.microsoft.com/office/drawing/2014/main" xmlns="" id="{8F162C98-2A1D-4451-B27A-35F20188F43A}"/>
              </a:ext>
            </a:extLst>
          </p:cNvPr>
          <p:cNvGrpSpPr/>
          <p:nvPr/>
        </p:nvGrpSpPr>
        <p:grpSpPr>
          <a:xfrm>
            <a:off x="407368" y="646331"/>
            <a:ext cx="4472926" cy="4497544"/>
            <a:chOff x="261015" y="502315"/>
            <a:chExt cx="4472926" cy="4497544"/>
          </a:xfrm>
        </p:grpSpPr>
        <p:grpSp>
          <p:nvGrpSpPr>
            <p:cNvPr id="3" name="Grupo 14">
              <a:extLst>
                <a:ext uri="{FF2B5EF4-FFF2-40B4-BE49-F238E27FC236}">
                  <a16:creationId xmlns:a16="http://schemas.microsoft.com/office/drawing/2014/main" xmlns="" id="{F100C78F-AB5A-48F1-8A3E-0CC4AC1EC2AA}"/>
                </a:ext>
              </a:extLst>
            </p:cNvPr>
            <p:cNvGrpSpPr/>
            <p:nvPr/>
          </p:nvGrpSpPr>
          <p:grpSpPr>
            <a:xfrm>
              <a:off x="261015" y="679379"/>
              <a:ext cx="4320480" cy="4320480"/>
              <a:chOff x="55712" y="1340768"/>
              <a:chExt cx="4320480" cy="4320480"/>
            </a:xfrm>
          </p:grpSpPr>
          <p:cxnSp>
            <p:nvCxnSpPr>
              <p:cNvPr id="6" name="Conector recto 11">
                <a:extLst>
                  <a:ext uri="{FF2B5EF4-FFF2-40B4-BE49-F238E27FC236}">
                    <a16:creationId xmlns:a16="http://schemas.microsoft.com/office/drawing/2014/main" xmlns="" id="{19E3022F-BEC7-49FE-8BBA-5161AC27E4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3552" y="1340768"/>
                <a:ext cx="0" cy="432048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13">
                <a:extLst>
                  <a:ext uri="{FF2B5EF4-FFF2-40B4-BE49-F238E27FC236}">
                    <a16:creationId xmlns:a16="http://schemas.microsoft.com/office/drawing/2014/main" xmlns="" id="{B453CA16-36CF-43D5-9561-DA7800C66B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215952" y="1196752"/>
                <a:ext cx="0" cy="432048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CuadroTexto 15">
              <a:extLst>
                <a:ext uri="{FF2B5EF4-FFF2-40B4-BE49-F238E27FC236}">
                  <a16:creationId xmlns:a16="http://schemas.microsoft.com/office/drawing/2014/main" xmlns="" id="{8D499F8A-3089-4EB1-8327-137402B7DAE5}"/>
                </a:ext>
              </a:extLst>
            </p:cNvPr>
            <p:cNvSpPr txBox="1"/>
            <p:nvPr/>
          </p:nvSpPr>
          <p:spPr>
            <a:xfrm>
              <a:off x="4429049" y="2654953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/>
                <a:t>X</a:t>
              </a:r>
            </a:p>
          </p:txBody>
        </p:sp>
        <p:sp>
          <p:nvSpPr>
            <p:cNvPr id="5" name="CuadroTexto 17">
              <a:extLst>
                <a:ext uri="{FF2B5EF4-FFF2-40B4-BE49-F238E27FC236}">
                  <a16:creationId xmlns:a16="http://schemas.microsoft.com/office/drawing/2014/main" xmlns="" id="{3722CE50-B21B-4A22-9551-719750F52964}"/>
                </a:ext>
              </a:extLst>
            </p:cNvPr>
            <p:cNvSpPr txBox="1"/>
            <p:nvPr/>
          </p:nvSpPr>
          <p:spPr>
            <a:xfrm>
              <a:off x="1989527" y="502315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/>
                <a:t>Y</a:t>
              </a:r>
            </a:p>
          </p:txBody>
        </p:sp>
      </p:grpSp>
      <p:cxnSp>
        <p:nvCxnSpPr>
          <p:cNvPr id="8" name="Conector: curvado 25">
            <a:extLst>
              <a:ext uri="{FF2B5EF4-FFF2-40B4-BE49-F238E27FC236}">
                <a16:creationId xmlns:a16="http://schemas.microsoft.com/office/drawing/2014/main" xmlns="" id="{60EFC294-AA84-41AE-9262-5BD874D8C7C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5365" y="1689504"/>
            <a:ext cx="4244447" cy="2664296"/>
          </a:xfrm>
          <a:prstGeom prst="curvedConnector3">
            <a:avLst>
              <a:gd name="adj1" fmla="val 61254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31">
                <a:extLst>
                  <a:ext uri="{FF2B5EF4-FFF2-40B4-BE49-F238E27FC236}">
                    <a16:creationId xmlns:a16="http://schemas.microsoft.com/office/drawing/2014/main" xmlns="" id="{22947530-74CD-479C-9333-9A4477A5C6A5}"/>
                  </a:ext>
                </a:extLst>
              </p:cNvPr>
              <p:cNvSpPr txBox="1"/>
              <p:nvPr/>
            </p:nvSpPr>
            <p:spPr>
              <a:xfrm>
                <a:off x="3602982" y="1043444"/>
                <a:ext cx="692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s-CO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CO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O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b="1" i="1" dirty="0"/>
              </a:p>
            </p:txBody>
          </p:sp>
        </mc:Choice>
        <mc:Fallback xmlns="">
          <p:sp>
            <p:nvSpPr>
              <p:cNvPr id="9" name="CuadroTexto 3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2947530-74CD-479C-9333-9A4477A5C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982" y="1043444"/>
                <a:ext cx="692818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32">
                <a:extLst>
                  <a:ext uri="{FF2B5EF4-FFF2-40B4-BE49-F238E27FC236}">
                    <a16:creationId xmlns:a16="http://schemas.microsoft.com/office/drawing/2014/main" xmlns="" id="{19A24FAE-7C9F-4113-B354-E707CC82DCEC}"/>
                  </a:ext>
                </a:extLst>
              </p:cNvPr>
              <p:cNvSpPr txBox="1"/>
              <p:nvPr/>
            </p:nvSpPr>
            <p:spPr>
              <a:xfrm>
                <a:off x="4139952" y="1628800"/>
                <a:ext cx="110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CuadroTexto 3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19A24FAE-7C9F-4113-B354-E707CC82D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628800"/>
                <a:ext cx="110883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33">
            <a:extLst>
              <a:ext uri="{FF2B5EF4-FFF2-40B4-BE49-F238E27FC236}">
                <a16:creationId xmlns:a16="http://schemas.microsoft.com/office/drawing/2014/main" xmlns="" id="{E7FD316D-5A76-4B9A-9DCD-79B455364C74}"/>
              </a:ext>
            </a:extLst>
          </p:cNvPr>
          <p:cNvSpPr txBox="1"/>
          <p:nvPr/>
        </p:nvSpPr>
        <p:spPr>
          <a:xfrm>
            <a:off x="5277236" y="1628800"/>
            <a:ext cx="3866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i="1" dirty="0" smtClean="0">
                <a:latin typeface="Ravie" panose="04040805050809020602" pitchFamily="82" charset="0"/>
              </a:rPr>
              <a:t>Vertical translation up</a:t>
            </a:r>
            <a:endParaRPr lang="en-AU" i="1" dirty="0">
              <a:latin typeface="Ravie" panose="04040805050809020602" pitchFamily="82" charset="0"/>
            </a:endParaRPr>
          </a:p>
        </p:txBody>
      </p:sp>
      <p:cxnSp>
        <p:nvCxnSpPr>
          <p:cNvPr id="12" name="Conector: curvado 34">
            <a:extLst>
              <a:ext uri="{FF2B5EF4-FFF2-40B4-BE49-F238E27FC236}">
                <a16:creationId xmlns:a16="http://schemas.microsoft.com/office/drawing/2014/main" xmlns="" id="{B813DA92-5902-4195-9824-A9E73F8A3CD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5364" y="1702820"/>
            <a:ext cx="4244447" cy="2664296"/>
          </a:xfrm>
          <a:prstGeom prst="curvedConnector3">
            <a:avLst>
              <a:gd name="adj1" fmla="val 61254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35">
                <a:extLst>
                  <a:ext uri="{FF2B5EF4-FFF2-40B4-BE49-F238E27FC236}">
                    <a16:creationId xmlns:a16="http://schemas.microsoft.com/office/drawing/2014/main" xmlns="" id="{6B782246-31E1-41DA-9959-2F271E746376}"/>
                  </a:ext>
                </a:extLst>
              </p:cNvPr>
              <p:cNvSpPr txBox="1"/>
              <p:nvPr/>
            </p:nvSpPr>
            <p:spPr>
              <a:xfrm>
                <a:off x="3707904" y="2132856"/>
                <a:ext cx="110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CuadroTexto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B782246-31E1-41DA-9959-2F271E746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132856"/>
                <a:ext cx="110883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36">
            <a:extLst>
              <a:ext uri="{FF2B5EF4-FFF2-40B4-BE49-F238E27FC236}">
                <a16:creationId xmlns:a16="http://schemas.microsoft.com/office/drawing/2014/main" xmlns="" id="{B6C3172F-52F5-44FC-BBCE-D8DDBEAC44CB}"/>
              </a:ext>
            </a:extLst>
          </p:cNvPr>
          <p:cNvSpPr txBox="1"/>
          <p:nvPr/>
        </p:nvSpPr>
        <p:spPr>
          <a:xfrm>
            <a:off x="4858853" y="2132856"/>
            <a:ext cx="4285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i="1" dirty="0" smtClean="0">
                <a:latin typeface="Ravie" panose="04040805050809020602" pitchFamily="82" charset="0"/>
              </a:rPr>
              <a:t>Vertical translation down</a:t>
            </a:r>
            <a:endParaRPr lang="en-AU" i="1" dirty="0">
              <a:latin typeface="Ravie" panose="04040805050809020602" pitchFamily="82" charset="0"/>
            </a:endParaRPr>
          </a:p>
        </p:txBody>
      </p:sp>
      <p:cxnSp>
        <p:nvCxnSpPr>
          <p:cNvPr id="15" name="Conector: curvado 39">
            <a:extLst>
              <a:ext uri="{FF2B5EF4-FFF2-40B4-BE49-F238E27FC236}">
                <a16:creationId xmlns:a16="http://schemas.microsoft.com/office/drawing/2014/main" xmlns="" id="{D86FDECA-F538-4382-8EB6-ABDCC2DC167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5365" y="1702820"/>
            <a:ext cx="4244447" cy="2664296"/>
          </a:xfrm>
          <a:prstGeom prst="curvedConnector3">
            <a:avLst>
              <a:gd name="adj1" fmla="val 61254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40">
                <a:extLst>
                  <a:ext uri="{FF2B5EF4-FFF2-40B4-BE49-F238E27FC236}">
                    <a16:creationId xmlns:a16="http://schemas.microsoft.com/office/drawing/2014/main" xmlns="" id="{7B6794D8-AAD1-41CE-95ED-AA1794DCAC04}"/>
                  </a:ext>
                </a:extLst>
              </p:cNvPr>
              <p:cNvSpPr txBox="1"/>
              <p:nvPr/>
            </p:nvSpPr>
            <p:spPr>
              <a:xfrm>
                <a:off x="3347864" y="3458521"/>
                <a:ext cx="110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CuadroTexto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B6794D8-AAD1-41CE-95ED-AA1794DCA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458521"/>
                <a:ext cx="11088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uadroTexto 41">
            <a:extLst>
              <a:ext uri="{FF2B5EF4-FFF2-40B4-BE49-F238E27FC236}">
                <a16:creationId xmlns:a16="http://schemas.microsoft.com/office/drawing/2014/main" xmlns="" id="{B0151DDE-1A7D-42C9-A576-DC64390F3EE5}"/>
              </a:ext>
            </a:extLst>
          </p:cNvPr>
          <p:cNvSpPr txBox="1"/>
          <p:nvPr/>
        </p:nvSpPr>
        <p:spPr>
          <a:xfrm>
            <a:off x="4456694" y="3457948"/>
            <a:ext cx="4677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i="1" dirty="0" smtClean="0">
                <a:latin typeface="Ravie" panose="04040805050809020602" pitchFamily="82" charset="0"/>
              </a:rPr>
              <a:t>Horizontal translation right</a:t>
            </a:r>
            <a:endParaRPr lang="en-AU" i="1" dirty="0">
              <a:latin typeface="Ravie" panose="04040805050809020602" pitchFamily="82" charset="0"/>
            </a:endParaRPr>
          </a:p>
        </p:txBody>
      </p:sp>
      <p:cxnSp>
        <p:nvCxnSpPr>
          <p:cNvPr id="18" name="Conector: curvado 43">
            <a:extLst>
              <a:ext uri="{FF2B5EF4-FFF2-40B4-BE49-F238E27FC236}">
                <a16:creationId xmlns:a16="http://schemas.microsoft.com/office/drawing/2014/main" xmlns="" id="{B02478F7-68F7-4D40-B887-08639053DDC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5365" y="1698796"/>
            <a:ext cx="4244447" cy="2664296"/>
          </a:xfrm>
          <a:prstGeom prst="curvedConnector3">
            <a:avLst>
              <a:gd name="adj1" fmla="val 61254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48">
                <a:extLst>
                  <a:ext uri="{FF2B5EF4-FFF2-40B4-BE49-F238E27FC236}">
                    <a16:creationId xmlns:a16="http://schemas.microsoft.com/office/drawing/2014/main" xmlns="" id="{F32F6B23-08E0-40FB-9F84-536317B62017}"/>
                  </a:ext>
                </a:extLst>
              </p:cNvPr>
              <p:cNvSpPr txBox="1"/>
              <p:nvPr/>
            </p:nvSpPr>
            <p:spPr>
              <a:xfrm>
                <a:off x="3514152" y="4031770"/>
                <a:ext cx="110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uadroTexto 4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32F6B23-08E0-40FB-9F84-536317B620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152" y="4031770"/>
                <a:ext cx="110883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49">
            <a:extLst>
              <a:ext uri="{FF2B5EF4-FFF2-40B4-BE49-F238E27FC236}">
                <a16:creationId xmlns:a16="http://schemas.microsoft.com/office/drawing/2014/main" xmlns="" id="{71260146-E6C6-495B-8945-A4F7F147FD83}"/>
              </a:ext>
            </a:extLst>
          </p:cNvPr>
          <p:cNvSpPr txBox="1"/>
          <p:nvPr/>
        </p:nvSpPr>
        <p:spPr>
          <a:xfrm>
            <a:off x="4622981" y="4031770"/>
            <a:ext cx="44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i="1" dirty="0" smtClean="0">
                <a:latin typeface="Ravie" panose="04040805050809020602" pitchFamily="82" charset="0"/>
              </a:rPr>
              <a:t>Horizontal Translation left</a:t>
            </a:r>
            <a:endParaRPr lang="en-AU" i="1" dirty="0">
              <a:latin typeface="Ravie" panose="04040805050809020602" pitchFamily="82" charset="0"/>
            </a:endParaRPr>
          </a:p>
        </p:txBody>
      </p:sp>
      <p:cxnSp>
        <p:nvCxnSpPr>
          <p:cNvPr id="21" name="Conector: curvado 50">
            <a:extLst>
              <a:ext uri="{FF2B5EF4-FFF2-40B4-BE49-F238E27FC236}">
                <a16:creationId xmlns:a16="http://schemas.microsoft.com/office/drawing/2014/main" xmlns="" id="{DDB08B89-5E22-42C0-862A-47C8914DDB3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5365" y="1698796"/>
            <a:ext cx="4244447" cy="2664296"/>
          </a:xfrm>
          <a:prstGeom prst="curvedConnector3">
            <a:avLst>
              <a:gd name="adj1" fmla="val 61254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53">
                <a:extLst>
                  <a:ext uri="{FF2B5EF4-FFF2-40B4-BE49-F238E27FC236}">
                    <a16:creationId xmlns:a16="http://schemas.microsoft.com/office/drawing/2014/main" xmlns="" id="{E5ACE55D-1102-41FD-8E30-16BC73BF583D}"/>
                  </a:ext>
                </a:extLst>
              </p:cNvPr>
              <p:cNvSpPr txBox="1"/>
              <p:nvPr/>
            </p:nvSpPr>
            <p:spPr>
              <a:xfrm>
                <a:off x="3999450" y="4648155"/>
                <a:ext cx="1003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CuadroTexto 5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5ACE55D-1102-41FD-8E30-16BC73BF5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50" y="4648155"/>
                <a:ext cx="1003031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adroTexto 54">
            <a:extLst>
              <a:ext uri="{FF2B5EF4-FFF2-40B4-BE49-F238E27FC236}">
                <a16:creationId xmlns:a16="http://schemas.microsoft.com/office/drawing/2014/main" xmlns="" id="{43FDB921-B0B2-44E1-861A-832611306553}"/>
              </a:ext>
            </a:extLst>
          </p:cNvPr>
          <p:cNvSpPr txBox="1"/>
          <p:nvPr/>
        </p:nvSpPr>
        <p:spPr>
          <a:xfrm>
            <a:off x="5114251" y="4655497"/>
            <a:ext cx="281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i="1" dirty="0" smtClean="0">
                <a:latin typeface="Ravie" panose="04040805050809020602" pitchFamily="82" charset="0"/>
              </a:rPr>
              <a:t>Vertical stretch</a:t>
            </a:r>
            <a:endParaRPr lang="en-AU" i="1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55">
                <a:extLst>
                  <a:ext uri="{FF2B5EF4-FFF2-40B4-BE49-F238E27FC236}">
                    <a16:creationId xmlns:a16="http://schemas.microsoft.com/office/drawing/2014/main" xmlns="" id="{E35A1A90-1A38-44D9-9FE7-8FA05102CCD3}"/>
                  </a:ext>
                </a:extLst>
              </p:cNvPr>
              <p:cNvSpPr txBox="1"/>
              <p:nvPr/>
            </p:nvSpPr>
            <p:spPr>
              <a:xfrm>
                <a:off x="3995936" y="5264540"/>
                <a:ext cx="100303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CuadroTexto 5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35A1A90-1A38-44D9-9FE7-8FA05102C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264540"/>
                <a:ext cx="1003030" cy="6127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CuadroTexto 56">
            <a:extLst>
              <a:ext uri="{FF2B5EF4-FFF2-40B4-BE49-F238E27FC236}">
                <a16:creationId xmlns:a16="http://schemas.microsoft.com/office/drawing/2014/main" xmlns="" id="{53AA06C3-B049-4C89-91AF-2AED738CE05F}"/>
              </a:ext>
            </a:extLst>
          </p:cNvPr>
          <p:cNvSpPr txBox="1"/>
          <p:nvPr/>
        </p:nvSpPr>
        <p:spPr>
          <a:xfrm>
            <a:off x="5108279" y="5386240"/>
            <a:ext cx="3515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i="1" dirty="0" smtClean="0">
                <a:latin typeface="Ravie" panose="04040805050809020602" pitchFamily="82" charset="0"/>
              </a:rPr>
              <a:t>Vertical compression</a:t>
            </a:r>
            <a:endParaRPr lang="en-AU" i="1" dirty="0">
              <a:latin typeface="Ravie" panose="04040805050809020602" pitchFamily="82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latin typeface="Snap ITC" panose="04040A07060A02020202" pitchFamily="82" charset="0"/>
              </a:rPr>
              <a:t>Transformations</a:t>
            </a:r>
            <a:endParaRPr lang="en-AU" sz="4800" dirty="0">
              <a:ln>
                <a:solidFill>
                  <a:srgbClr val="FFFF00"/>
                </a:solidFill>
              </a:ln>
              <a:solidFill>
                <a:sysClr val="windowText" lastClr="000000"/>
              </a:solidFill>
              <a:latin typeface="Snap ITC" panose="04040A07060A02020202" pitchFamily="82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874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-3.33333E-6 -0.2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-3.33333E-6 0.2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0.15651 1.85185E-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1388 1.85185E-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6" grpId="0"/>
      <p:bldP spid="17" grpId="0"/>
      <p:bldP spid="19" grpId="0"/>
      <p:bldP spid="20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effectLst>
                  <a:outerShdw blurRad="50800" dist="76200" algn="l" rotWithShape="0">
                    <a:srgbClr val="00B050">
                      <a:alpha val="40000"/>
                    </a:srgbClr>
                  </a:outerShdw>
                </a:effectLst>
                <a:latin typeface="Ravie" panose="04040805050809020602" pitchFamily="82" charset="0"/>
              </a:rPr>
              <a:t>Now, let study trigonometric identities…</a:t>
            </a:r>
            <a:endParaRPr lang="en-AU" sz="5400" cap="none" spc="0" dirty="0"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  <a:effectLst>
                <a:outerShdw blurRad="50800" dist="76200" algn="l" rotWithShape="0">
                  <a:srgbClr val="00B050">
                    <a:alpha val="40000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49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3">
            <a:extLst>
              <a:ext uri="{FF2B5EF4-FFF2-40B4-BE49-F238E27FC236}">
                <a16:creationId xmlns:a16="http://schemas.microsoft.com/office/drawing/2014/main" xmlns="" id="{6BED117B-13EF-4317-B39D-4CDBADE7FFEE}"/>
              </a:ext>
            </a:extLst>
          </p:cNvPr>
          <p:cNvSpPr/>
          <p:nvPr/>
        </p:nvSpPr>
        <p:spPr>
          <a:xfrm>
            <a:off x="191344" y="836712"/>
            <a:ext cx="2735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Sin</a:t>
            </a:r>
            <a:r>
              <a:rPr lang="es-ES" sz="2400" b="0" i="0" baseline="3000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2</a:t>
            </a:r>
            <a:r>
              <a:rPr lang="es-ES" sz="2400" baseline="30000" dirty="0">
                <a:solidFill>
                  <a:srgbClr val="000000"/>
                </a:solidFill>
                <a:latin typeface="Ravie" panose="04040805050809020602" pitchFamily="82" charset="0"/>
              </a:rPr>
              <a:t> 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+ </a:t>
            </a:r>
            <a:r>
              <a:rPr lang="es-ES" sz="2400" dirty="0">
                <a:solidFill>
                  <a:srgbClr val="000000"/>
                </a:solidFill>
                <a:latin typeface="Ravie" panose="04040805050809020602" pitchFamily="82" charset="0"/>
              </a:rPr>
              <a:t>C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os</a:t>
            </a:r>
            <a:r>
              <a:rPr lang="es-ES" sz="2400" b="0" i="0" baseline="3000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2 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= 1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3" name="Rectángulo 4">
            <a:extLst>
              <a:ext uri="{FF2B5EF4-FFF2-40B4-BE49-F238E27FC236}">
                <a16:creationId xmlns:a16="http://schemas.microsoft.com/office/drawing/2014/main" xmlns="" id="{409EB0AE-CAA1-4AD3-9C5B-50F71428EA03}"/>
              </a:ext>
            </a:extLst>
          </p:cNvPr>
          <p:cNvSpPr/>
          <p:nvPr/>
        </p:nvSpPr>
        <p:spPr>
          <a:xfrm>
            <a:off x="3131840" y="836712"/>
            <a:ext cx="2771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Sec</a:t>
            </a:r>
            <a:r>
              <a:rPr lang="es-CO" sz="2400" b="0" i="0" baseline="3000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2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=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1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+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 Tg</a:t>
            </a:r>
            <a:r>
              <a:rPr lang="es-CO" sz="2400" b="0" i="0" baseline="3000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2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4" name="Rectángulo 5">
            <a:extLst>
              <a:ext uri="{FF2B5EF4-FFF2-40B4-BE49-F238E27FC236}">
                <a16:creationId xmlns:a16="http://schemas.microsoft.com/office/drawing/2014/main" xmlns="" id="{1A591795-3729-49CE-A3F9-61E702543B40}"/>
              </a:ext>
            </a:extLst>
          </p:cNvPr>
          <p:cNvSpPr/>
          <p:nvPr/>
        </p:nvSpPr>
        <p:spPr>
          <a:xfrm>
            <a:off x="6084168" y="836712"/>
            <a:ext cx="29530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Csc</a:t>
            </a:r>
            <a:r>
              <a:rPr lang="es-CO" sz="2400" b="0" i="0" baseline="3000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2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=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1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+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 Ctg</a:t>
            </a:r>
            <a:r>
              <a:rPr lang="es-CO" sz="2400" b="0" i="0" baseline="3000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2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Rectángulo 7">
            <a:extLst>
              <a:ext uri="{FF2B5EF4-FFF2-40B4-BE49-F238E27FC236}">
                <a16:creationId xmlns:a16="http://schemas.microsoft.com/office/drawing/2014/main" xmlns="" id="{432B183A-B0B8-4AA6-8972-418341A617B2}"/>
              </a:ext>
            </a:extLst>
          </p:cNvPr>
          <p:cNvSpPr/>
          <p:nvPr/>
        </p:nvSpPr>
        <p:spPr>
          <a:xfrm>
            <a:off x="191343" y="1556792"/>
            <a:ext cx="8723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Sin (a </a:t>
            </a:r>
            <a:r>
              <a:rPr lang="es-CO" sz="2400" b="1" i="0" dirty="0">
                <a:solidFill>
                  <a:srgbClr val="000000"/>
                </a:solidFill>
                <a:effectLst/>
                <a:latin typeface="Ravie" panose="04040805050809020602" pitchFamily="82" charset="0"/>
                <a:sym typeface="Symbol" panose="05050102010706020507" pitchFamily="18" charset="2"/>
              </a:rPr>
              <a:t>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sym typeface="Symbol" panose="05050102010706020507" pitchFamily="18" charset="2"/>
              </a:rPr>
              <a:t> b)</a:t>
            </a:r>
            <a:r>
              <a:rPr lang="es-CO" sz="2400" b="0" i="0" baseline="3000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=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 Sin (a) 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sym typeface="Symbol" panose="05050102010706020507" pitchFamily="18" charset="2"/>
              </a:rPr>
              <a:t> 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Cos (b) </a:t>
            </a:r>
            <a:r>
              <a:rPr lang="es-CO" sz="2400" b="1" i="0" dirty="0">
                <a:solidFill>
                  <a:srgbClr val="000000"/>
                </a:solidFill>
                <a:effectLst/>
                <a:latin typeface="Ravie" panose="04040805050809020602" pitchFamily="82" charset="0"/>
                <a:sym typeface="Symbol" panose="05050102010706020507" pitchFamily="18" charset="2"/>
              </a:rPr>
              <a:t> Cos (a)  Sin (b)</a:t>
            </a:r>
            <a:endParaRPr lang="en-AU" sz="2400" b="1" dirty="0">
              <a:latin typeface="Ravie" panose="04040805050809020602" pitchFamily="82" charset="0"/>
            </a:endParaRPr>
          </a:p>
        </p:txBody>
      </p:sp>
      <p:sp>
        <p:nvSpPr>
          <p:cNvPr id="6" name="Rectángulo 8">
            <a:extLst>
              <a:ext uri="{FF2B5EF4-FFF2-40B4-BE49-F238E27FC236}">
                <a16:creationId xmlns:a16="http://schemas.microsoft.com/office/drawing/2014/main" xmlns="" id="{3F15229F-6110-4D8A-9AE1-F1E3E80E98E4}"/>
              </a:ext>
            </a:extLst>
          </p:cNvPr>
          <p:cNvSpPr/>
          <p:nvPr/>
        </p:nvSpPr>
        <p:spPr>
          <a:xfrm>
            <a:off x="191344" y="2276872"/>
            <a:ext cx="8754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Cos (a </a:t>
            </a:r>
            <a:r>
              <a:rPr lang="es-CO" sz="2400" b="1" i="0" dirty="0">
                <a:solidFill>
                  <a:srgbClr val="000000"/>
                </a:solidFill>
                <a:effectLst/>
                <a:latin typeface="Ravie" panose="04040805050809020602" pitchFamily="82" charset="0"/>
                <a:sym typeface="Symbol" panose="05050102010706020507" pitchFamily="18" charset="2"/>
              </a:rPr>
              <a:t>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sym typeface="Symbol" panose="05050102010706020507" pitchFamily="18" charset="2"/>
              </a:rPr>
              <a:t> b)</a:t>
            </a:r>
            <a:r>
              <a:rPr lang="es-CO" sz="2400" b="0" i="0" baseline="3000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=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 Cos (a) 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sym typeface="Symbol" panose="05050102010706020507" pitchFamily="18" charset="2"/>
              </a:rPr>
              <a:t> 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Cos (b) </a:t>
            </a:r>
            <a:r>
              <a:rPr lang="es-CO" sz="2400" b="1" i="0" dirty="0">
                <a:solidFill>
                  <a:srgbClr val="000000"/>
                </a:solidFill>
                <a:effectLst/>
                <a:latin typeface="Ravie" panose="04040805050809020602" pitchFamily="82" charset="0"/>
                <a:sym typeface="Symbol" panose="05050102010706020507" pitchFamily="18" charset="2"/>
              </a:rPr>
              <a:t> Sin (a)  Sin (b)</a:t>
            </a:r>
            <a:endParaRPr lang="en-AU" sz="2400" b="1" dirty="0">
              <a:latin typeface="Ravie" panose="04040805050809020602" pitchFamily="82" charset="0"/>
            </a:endParaRPr>
          </a:p>
        </p:txBody>
      </p:sp>
      <p:grpSp>
        <p:nvGrpSpPr>
          <p:cNvPr id="7" name="Grupo 14">
            <a:extLst>
              <a:ext uri="{FF2B5EF4-FFF2-40B4-BE49-F238E27FC236}">
                <a16:creationId xmlns:a16="http://schemas.microsoft.com/office/drawing/2014/main" xmlns="" id="{C2A78CE1-B409-43EA-A26E-444E6E6AE03F}"/>
              </a:ext>
            </a:extLst>
          </p:cNvPr>
          <p:cNvGrpSpPr/>
          <p:nvPr/>
        </p:nvGrpSpPr>
        <p:grpSpPr>
          <a:xfrm>
            <a:off x="5254637" y="4662616"/>
            <a:ext cx="3908750" cy="998632"/>
            <a:chOff x="957577" y="3915902"/>
            <a:chExt cx="3908750" cy="998632"/>
          </a:xfrm>
        </p:grpSpPr>
        <p:sp>
          <p:nvSpPr>
            <p:cNvPr id="8" name="Rectángulo 9">
              <a:extLst>
                <a:ext uri="{FF2B5EF4-FFF2-40B4-BE49-F238E27FC236}">
                  <a16:creationId xmlns:a16="http://schemas.microsoft.com/office/drawing/2014/main" xmlns="" id="{19042551-FA6F-4B58-B242-90B3582596D7}"/>
                </a:ext>
              </a:extLst>
            </p:cNvPr>
            <p:cNvSpPr/>
            <p:nvPr/>
          </p:nvSpPr>
          <p:spPr>
            <a:xfrm>
              <a:off x="957577" y="4160114"/>
              <a:ext cx="15953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</a:rPr>
                <a:t>Tg 2a</a:t>
              </a:r>
              <a:r>
                <a:rPr lang="es-CO" sz="2400" b="0" i="0" baseline="30000" dirty="0">
                  <a:solidFill>
                    <a:srgbClr val="000000"/>
                  </a:solidFill>
                  <a:effectLst/>
                  <a:latin typeface="Ravie" panose="04040805050809020602" pitchFamily="82" charset="0"/>
                </a:rPr>
                <a:t> </a:t>
              </a:r>
              <a:r>
                <a:rPr lang="el-GR" sz="24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=</a:t>
              </a:r>
              <a:endParaRPr lang="en-AU" sz="2400" b="1" dirty="0">
                <a:latin typeface="Ravie" panose="04040805050809020602" pitchFamily="82" charset="0"/>
              </a:endParaRPr>
            </a:p>
          </p:txBody>
        </p:sp>
        <p:cxnSp>
          <p:nvCxnSpPr>
            <p:cNvPr id="9" name="Conector recto 10">
              <a:extLst>
                <a:ext uri="{FF2B5EF4-FFF2-40B4-BE49-F238E27FC236}">
                  <a16:creationId xmlns:a16="http://schemas.microsoft.com/office/drawing/2014/main" xmlns="" id="{338BF773-9D05-41FC-BFB4-0F01C5D76B0A}"/>
                </a:ext>
              </a:extLst>
            </p:cNvPr>
            <p:cNvCxnSpPr>
              <a:cxnSpLocks/>
            </p:cNvCxnSpPr>
            <p:nvPr/>
          </p:nvCxnSpPr>
          <p:spPr>
            <a:xfrm>
              <a:off x="2655478" y="4437112"/>
              <a:ext cx="18406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ángulo 11">
              <a:extLst>
                <a:ext uri="{FF2B5EF4-FFF2-40B4-BE49-F238E27FC236}">
                  <a16:creationId xmlns:a16="http://schemas.microsoft.com/office/drawing/2014/main" xmlns="" id="{DF2082AF-9907-4EBE-BEF5-98F875B4D10C}"/>
                </a:ext>
              </a:extLst>
            </p:cNvPr>
            <p:cNvSpPr/>
            <p:nvPr/>
          </p:nvSpPr>
          <p:spPr>
            <a:xfrm>
              <a:off x="2847921" y="3915902"/>
              <a:ext cx="188705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</a:rPr>
                <a:t>2 </a:t>
              </a:r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  <a:sym typeface="Symbol" panose="05050102010706020507" pitchFamily="18" charset="2"/>
                </a:rPr>
                <a:t> </a:t>
              </a:r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</a:rPr>
                <a:t>Tg (a)</a:t>
              </a:r>
              <a:endParaRPr lang="en-AU" sz="2400" b="1" dirty="0">
                <a:latin typeface="Ravie" panose="04040805050809020602" pitchFamily="82" charset="0"/>
              </a:endParaRPr>
            </a:p>
          </p:txBody>
        </p:sp>
        <p:sp>
          <p:nvSpPr>
            <p:cNvPr id="11" name="Rectángulo 13">
              <a:extLst>
                <a:ext uri="{FF2B5EF4-FFF2-40B4-BE49-F238E27FC236}">
                  <a16:creationId xmlns:a16="http://schemas.microsoft.com/office/drawing/2014/main" xmlns="" id="{EE6AF81B-94A5-46A6-A3AD-5670A7ED8D5B}"/>
                </a:ext>
              </a:extLst>
            </p:cNvPr>
            <p:cNvSpPr/>
            <p:nvPr/>
          </p:nvSpPr>
          <p:spPr>
            <a:xfrm>
              <a:off x="2665083" y="4452869"/>
              <a:ext cx="22012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</a:rPr>
                <a:t>1 </a:t>
              </a:r>
              <a:r>
                <a:rPr lang="es-CO" sz="2400" dirty="0">
                  <a:latin typeface="Ravie" panose="04040805050809020602" pitchFamily="82" charset="0"/>
                </a:rPr>
                <a:t>– </a:t>
              </a:r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  <a:sym typeface="Symbol" panose="05050102010706020507" pitchFamily="18" charset="2"/>
                </a:rPr>
                <a:t> Tg</a:t>
              </a:r>
              <a:r>
                <a:rPr lang="es-CO" sz="2400" b="0" i="0" baseline="30000" dirty="0">
                  <a:solidFill>
                    <a:srgbClr val="000000"/>
                  </a:solidFill>
                  <a:effectLst/>
                  <a:latin typeface="Ravie" panose="04040805050809020602" pitchFamily="82" charset="0"/>
                  <a:sym typeface="Symbol" panose="05050102010706020507" pitchFamily="18" charset="2"/>
                </a:rPr>
                <a:t>2</a:t>
              </a:r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  <a:sym typeface="Symbol" panose="05050102010706020507" pitchFamily="18" charset="2"/>
                </a:rPr>
                <a:t> (a)</a:t>
              </a:r>
              <a:endParaRPr lang="en-AU" sz="2400" b="1" dirty="0">
                <a:latin typeface="Ravie" panose="04040805050809020602" pitchFamily="82" charset="0"/>
              </a:endParaRPr>
            </a:p>
          </p:txBody>
        </p:sp>
      </p:grpSp>
      <p:sp>
        <p:nvSpPr>
          <p:cNvPr id="12" name="Rectángulo 15">
            <a:extLst>
              <a:ext uri="{FF2B5EF4-FFF2-40B4-BE49-F238E27FC236}">
                <a16:creationId xmlns:a16="http://schemas.microsoft.com/office/drawing/2014/main" xmlns="" id="{D589BFAF-6861-40BF-86C3-720C2342B1A9}"/>
              </a:ext>
            </a:extLst>
          </p:cNvPr>
          <p:cNvSpPr/>
          <p:nvPr/>
        </p:nvSpPr>
        <p:spPr>
          <a:xfrm>
            <a:off x="107504" y="4459178"/>
            <a:ext cx="5299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Sin (2a) = 2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sym typeface="Symbol" panose="05050102010706020507" pitchFamily="18" charset="2"/>
              </a:rPr>
              <a:t>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sin (a) 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sym typeface="Symbol" panose="05050102010706020507" pitchFamily="18" charset="2"/>
              </a:rPr>
              <a:t> 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cos (a)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3" name="Rectángulo 16">
            <a:extLst>
              <a:ext uri="{FF2B5EF4-FFF2-40B4-BE49-F238E27FC236}">
                <a16:creationId xmlns:a16="http://schemas.microsoft.com/office/drawing/2014/main" xmlns="" id="{187A46F5-442E-4FAA-A6AD-F85D37E3636D}"/>
              </a:ext>
            </a:extLst>
          </p:cNvPr>
          <p:cNvSpPr/>
          <p:nvPr/>
        </p:nvSpPr>
        <p:spPr>
          <a:xfrm>
            <a:off x="107504" y="5415607"/>
            <a:ext cx="5376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Cos (2a) = cos</a:t>
            </a:r>
            <a:r>
              <a:rPr lang="es-CO" sz="2400" b="0" i="0" baseline="3000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2 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(a) − sin</a:t>
            </a:r>
            <a:r>
              <a:rPr lang="es-CO" sz="2400" b="0" i="0" baseline="3000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2 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</a:rPr>
              <a:t>(a)</a:t>
            </a:r>
            <a:endParaRPr lang="en-AU" sz="2400" dirty="0">
              <a:latin typeface="Ravie" panose="04040805050809020602" pitchFamily="82" charset="0"/>
            </a:endParaRPr>
          </a:p>
        </p:txBody>
      </p:sp>
      <p:grpSp>
        <p:nvGrpSpPr>
          <p:cNvPr id="14" name="Grupo 19">
            <a:extLst>
              <a:ext uri="{FF2B5EF4-FFF2-40B4-BE49-F238E27FC236}">
                <a16:creationId xmlns:a16="http://schemas.microsoft.com/office/drawing/2014/main" xmlns="" id="{2CC4FCD5-15AA-4C05-AB35-25C6B116A748}"/>
              </a:ext>
            </a:extLst>
          </p:cNvPr>
          <p:cNvGrpSpPr/>
          <p:nvPr/>
        </p:nvGrpSpPr>
        <p:grpSpPr>
          <a:xfrm>
            <a:off x="211715" y="2985134"/>
            <a:ext cx="6244325" cy="1039298"/>
            <a:chOff x="191342" y="3875236"/>
            <a:chExt cx="6244325" cy="1039298"/>
          </a:xfrm>
        </p:grpSpPr>
        <p:sp>
          <p:nvSpPr>
            <p:cNvPr id="15" name="Rectángulo 20">
              <a:extLst>
                <a:ext uri="{FF2B5EF4-FFF2-40B4-BE49-F238E27FC236}">
                  <a16:creationId xmlns:a16="http://schemas.microsoft.com/office/drawing/2014/main" xmlns="" id="{48DB32DC-8F7F-4BA4-AD5D-C3140EFFDDF6}"/>
                </a:ext>
              </a:extLst>
            </p:cNvPr>
            <p:cNvSpPr/>
            <p:nvPr/>
          </p:nvSpPr>
          <p:spPr>
            <a:xfrm>
              <a:off x="191342" y="4175870"/>
              <a:ext cx="22637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</a:rPr>
                <a:t>Tg (a </a:t>
              </a:r>
              <a:r>
                <a:rPr lang="es-CO" sz="2400" b="1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  <a:sym typeface="Symbol" panose="05050102010706020507" pitchFamily="18" charset="2"/>
                </a:rPr>
                <a:t></a:t>
              </a:r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  <a:sym typeface="Symbol" panose="05050102010706020507" pitchFamily="18" charset="2"/>
                </a:rPr>
                <a:t> b)</a:t>
              </a:r>
              <a:r>
                <a:rPr lang="es-CO" sz="2400" b="0" i="0" baseline="30000" dirty="0">
                  <a:solidFill>
                    <a:srgbClr val="000000"/>
                  </a:solidFill>
                  <a:effectLst/>
                  <a:latin typeface="Ravie" panose="04040805050809020602" pitchFamily="82" charset="0"/>
                </a:rPr>
                <a:t> </a:t>
              </a:r>
              <a:r>
                <a:rPr lang="el-GR" sz="24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=</a:t>
              </a:r>
              <a:endParaRPr lang="en-AU" sz="2400" b="1" dirty="0">
                <a:latin typeface="Ravie" panose="04040805050809020602" pitchFamily="82" charset="0"/>
              </a:endParaRPr>
            </a:p>
          </p:txBody>
        </p:sp>
        <p:cxnSp>
          <p:nvCxnSpPr>
            <p:cNvPr id="16" name="Conector recto 21">
              <a:extLst>
                <a:ext uri="{FF2B5EF4-FFF2-40B4-BE49-F238E27FC236}">
                  <a16:creationId xmlns:a16="http://schemas.microsoft.com/office/drawing/2014/main" xmlns="" id="{EDACE9CE-8949-4841-B684-D14BF664B042}"/>
                </a:ext>
              </a:extLst>
            </p:cNvPr>
            <p:cNvCxnSpPr>
              <a:cxnSpLocks/>
            </p:cNvCxnSpPr>
            <p:nvPr/>
          </p:nvCxnSpPr>
          <p:spPr>
            <a:xfrm>
              <a:off x="2655478" y="4437112"/>
              <a:ext cx="37801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ángulo 22">
              <a:extLst>
                <a:ext uri="{FF2B5EF4-FFF2-40B4-BE49-F238E27FC236}">
                  <a16:creationId xmlns:a16="http://schemas.microsoft.com/office/drawing/2014/main" xmlns="" id="{1924E088-F904-4DB2-AB64-2990027CA1A3}"/>
                </a:ext>
              </a:extLst>
            </p:cNvPr>
            <p:cNvSpPr/>
            <p:nvPr/>
          </p:nvSpPr>
          <p:spPr>
            <a:xfrm>
              <a:off x="3053121" y="3875236"/>
              <a:ext cx="285526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</a:rPr>
                <a:t>Tg (a) </a:t>
              </a:r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  <a:sym typeface="Symbol" panose="05050102010706020507" pitchFamily="18" charset="2"/>
                </a:rPr>
                <a:t> Tg (b)</a:t>
              </a:r>
              <a:endParaRPr lang="en-AU" sz="2400" b="1" dirty="0">
                <a:latin typeface="Ravie" panose="04040805050809020602" pitchFamily="82" charset="0"/>
              </a:endParaRPr>
            </a:p>
          </p:txBody>
        </p:sp>
        <p:sp>
          <p:nvSpPr>
            <p:cNvPr id="18" name="Rectángulo 23">
              <a:extLst>
                <a:ext uri="{FF2B5EF4-FFF2-40B4-BE49-F238E27FC236}">
                  <a16:creationId xmlns:a16="http://schemas.microsoft.com/office/drawing/2014/main" xmlns="" id="{97DE365F-DF02-47E2-99CF-B98CCB23EAC3}"/>
                </a:ext>
              </a:extLst>
            </p:cNvPr>
            <p:cNvSpPr/>
            <p:nvPr/>
          </p:nvSpPr>
          <p:spPr>
            <a:xfrm>
              <a:off x="2665083" y="4452869"/>
              <a:ext cx="33938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</a:rPr>
                <a:t>1 </a:t>
              </a:r>
              <a:r>
                <a:rPr lang="es-CO" sz="2400" dirty="0">
                  <a:latin typeface="Ravie" panose="04040805050809020602" pitchFamily="82" charset="0"/>
                </a:rPr>
                <a:t>∓</a:t>
              </a:r>
              <a:r>
                <a:rPr lang="es-CO" sz="2400" b="0" i="0" dirty="0">
                  <a:solidFill>
                    <a:srgbClr val="000000"/>
                  </a:solidFill>
                  <a:effectLst/>
                  <a:latin typeface="Ravie" panose="04040805050809020602" pitchFamily="82" charset="0"/>
                  <a:sym typeface="Symbol" panose="05050102010706020507" pitchFamily="18" charset="2"/>
                </a:rPr>
                <a:t> Tg (a)  Tg (b)</a:t>
              </a:r>
              <a:endParaRPr lang="en-AU" sz="2400" b="1" dirty="0">
                <a:latin typeface="Ravie" panose="04040805050809020602" pitchFamily="82" charset="0"/>
              </a:endParaRPr>
            </a:p>
          </p:txBody>
        </p:sp>
      </p:grpSp>
      <p:sp>
        <p:nvSpPr>
          <p:cNvPr id="19" name="18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err="1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Trigonometric</a:t>
            </a:r>
            <a:r>
              <a:rPr lang="es-CO" sz="480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 </a:t>
            </a:r>
            <a:r>
              <a:rPr lang="es-CO" sz="4800" dirty="0" err="1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identities</a:t>
            </a:r>
            <a:endParaRPr lang="es-CO" sz="4800" dirty="0">
              <a:ln>
                <a:solidFill>
                  <a:srgbClr val="FFFF00"/>
                </a:solidFill>
              </a:ln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771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FF00"/>
                  </a:solidFill>
                  <a:prstDash val="solid"/>
                </a:ln>
                <a:effectLst>
                  <a:outerShdw blurRad="50800" dist="76200" algn="l" rotWithShape="0">
                    <a:srgbClr val="00B050">
                      <a:alpha val="40000"/>
                    </a:srgbClr>
                  </a:outerShdw>
                </a:effectLst>
                <a:latin typeface="Ravie" panose="04040805050809020602" pitchFamily="82" charset="0"/>
              </a:rPr>
              <a:t>Let see the triangle solution…</a:t>
            </a:r>
            <a:endParaRPr lang="en-AU" sz="5400" cap="none" spc="0" dirty="0">
              <a:ln>
                <a:solidFill>
                  <a:srgbClr val="FFFF00"/>
                </a:solidFill>
                <a:prstDash val="solid"/>
              </a:ln>
              <a:effectLst>
                <a:outerShdw blurRad="50800" dist="76200" algn="l" rotWithShape="0">
                  <a:srgbClr val="00B050">
                    <a:alpha val="40000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63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Forma libre"/>
          <p:cNvSpPr/>
          <p:nvPr/>
        </p:nvSpPr>
        <p:spPr>
          <a:xfrm>
            <a:off x="4788024" y="953037"/>
            <a:ext cx="3760631" cy="1971907"/>
          </a:xfrm>
          <a:custGeom>
            <a:avLst/>
            <a:gdLst>
              <a:gd name="connsiteX0" fmla="*/ 0 w 3760631"/>
              <a:gd name="connsiteY0" fmla="*/ 1313645 h 1313645"/>
              <a:gd name="connsiteX1" fmla="*/ 1906073 w 3760631"/>
              <a:gd name="connsiteY1" fmla="*/ 0 h 1313645"/>
              <a:gd name="connsiteX2" fmla="*/ 3760631 w 3760631"/>
              <a:gd name="connsiteY2" fmla="*/ 953036 h 1313645"/>
              <a:gd name="connsiteX3" fmla="*/ 0 w 3760631"/>
              <a:gd name="connsiteY3" fmla="*/ 1313645 h 1313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0631" h="1313645">
                <a:moveTo>
                  <a:pt x="0" y="1313645"/>
                </a:moveTo>
                <a:lnTo>
                  <a:pt x="1906073" y="0"/>
                </a:lnTo>
                <a:lnTo>
                  <a:pt x="3760631" y="953036"/>
                </a:lnTo>
                <a:lnTo>
                  <a:pt x="0" y="1313645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2 CuadroTexto"/>
          <p:cNvSpPr txBox="1"/>
          <p:nvPr/>
        </p:nvSpPr>
        <p:spPr>
          <a:xfrm>
            <a:off x="5012155" y="249289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a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964483" y="208589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b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532985" y="97143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388419" y="126876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A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541581" y="154487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B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491047" y="2677562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764704"/>
            <a:ext cx="5346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En cualquier triángulo se tiene la siguiente relación: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80450" y="3527430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a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79512" y="4026550"/>
            <a:ext cx="1486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Sen A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775877" y="3503330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b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286160" y="4026550"/>
            <a:ext cx="1447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Sen B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314126" y="4026550"/>
            <a:ext cx="1420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Sen C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808824" y="350333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c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756454" y="371986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=</a:t>
            </a:r>
            <a:endParaRPr lang="en-AU" sz="2800" dirty="0">
              <a:latin typeface="Ravie" panose="04040805050809020602" pitchFamily="82" charset="0"/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9512" y="4006624"/>
            <a:ext cx="148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2286160" y="3997060"/>
            <a:ext cx="148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910061" y="373545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=</a:t>
            </a:r>
            <a:endParaRPr lang="en-AU" sz="2800" dirty="0">
              <a:latin typeface="Ravie" panose="04040805050809020602" pitchFamily="82" charset="0"/>
            </a:endParaRPr>
          </a:p>
        </p:txBody>
      </p:sp>
      <p:cxnSp>
        <p:nvCxnSpPr>
          <p:cNvPr id="20" name="19 Conector recto"/>
          <p:cNvCxnSpPr/>
          <p:nvPr/>
        </p:nvCxnSpPr>
        <p:spPr>
          <a:xfrm>
            <a:off x="4287848" y="4020869"/>
            <a:ext cx="148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6114593" y="3759259"/>
            <a:ext cx="3014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>
                <a:latin typeface="Snap ITC" panose="04040A07060A02020202" pitchFamily="82" charset="0"/>
              </a:rPr>
              <a:t>Sine theorem</a:t>
            </a:r>
            <a:endParaRPr lang="en-AU" sz="2800" dirty="0"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23169" y="5158754"/>
            <a:ext cx="5456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a</a:t>
            </a:r>
            <a:r>
              <a:rPr lang="en-AU" sz="2800" baseline="6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b</a:t>
            </a:r>
            <a:r>
              <a:rPr lang="en-AU" sz="2800" baseline="6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+ c</a:t>
            </a:r>
            <a:r>
              <a:rPr lang="en-AU" sz="2800" baseline="6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– 2</a:t>
            </a:r>
            <a:r>
              <a:rPr lang="en-AU" sz="2800" dirty="0" smtClean="0">
                <a:latin typeface="Ravie" panose="04040805050809020602" pitchFamily="82" charset="0"/>
                <a:cs typeface="Times New Roman"/>
              </a:rPr>
              <a:t>‧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dirty="0" smtClean="0">
                <a:latin typeface="Ravie" panose="04040805050809020602" pitchFamily="82" charset="0"/>
                <a:cs typeface="Times New Roman"/>
              </a:rPr>
              <a:t>‧</a:t>
            </a:r>
            <a:r>
              <a:rPr lang="en-AU" sz="2800" dirty="0" smtClean="0">
                <a:latin typeface="Ravie" panose="04040805050809020602" pitchFamily="82" charset="0"/>
              </a:rPr>
              <a:t>c</a:t>
            </a:r>
            <a:r>
              <a:rPr lang="en-AU" sz="2800" dirty="0" smtClean="0">
                <a:latin typeface="Ravie" panose="04040805050809020602" pitchFamily="82" charset="0"/>
                <a:cs typeface="Times New Roman"/>
              </a:rPr>
              <a:t>‧</a:t>
            </a:r>
            <a:r>
              <a:rPr lang="en-AU" sz="2800" dirty="0" smtClean="0">
                <a:latin typeface="Ravie" panose="04040805050809020602" pitchFamily="82" charset="0"/>
              </a:rPr>
              <a:t>Cos A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5774153" y="5138028"/>
            <a:ext cx="3369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Cosine Theorem</a:t>
            </a:r>
            <a:endParaRPr lang="en-AU" sz="2800" dirty="0">
              <a:latin typeface="Snap ITC" panose="04040A07060A02020202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Solving triangles</a:t>
            </a:r>
            <a:endParaRPr lang="en-AU" sz="4800" dirty="0">
              <a:ln>
                <a:solidFill>
                  <a:srgbClr val="FFFF00"/>
                </a:solidFill>
              </a:ln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387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317</Words>
  <Application>Microsoft Office PowerPoint</Application>
  <PresentationFormat>Presentación en pantalla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9</cp:revision>
  <dcterms:created xsi:type="dcterms:W3CDTF">2021-08-02T22:20:08Z</dcterms:created>
  <dcterms:modified xsi:type="dcterms:W3CDTF">2021-08-24T06:53:02Z</dcterms:modified>
</cp:coreProperties>
</file>