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58" r:id="rId6"/>
    <p:sldId id="266" r:id="rId7"/>
    <p:sldId id="259" r:id="rId8"/>
    <p:sldId id="267" r:id="rId9"/>
    <p:sldId id="263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7EA3DA2-44FA-44C4-9F39-81B58B36E7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D145FBEB-1C96-4F18-B631-99CD2B014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AU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4D351AC-C240-4909-B01B-3DAAAF4A6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35D52F0-425D-4B75-80E2-EB41BF05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C9622AA-65C5-4CCC-8980-20CCAE0C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316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48D2AB6-DDA8-4241-8A73-96D6202E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E23E79AA-0408-48D8-A9C2-AA74C8B4A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078D2C2-EB8A-49CD-A469-BF3C7C08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60E22B1-C507-47E7-BC1D-0A7572866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588397F-778E-4E94-A93A-1E81EE978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466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A27D460D-E7E3-449E-8BA3-FF0B17B7D0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CE7E701B-E18F-47DE-9EC2-DB1C44CA3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9AA85B8-634A-4056-BD13-B828E761D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29A7D3B-F100-4654-B727-46F02E93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852E326-DBAC-43F9-8FDC-3FA7A9337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574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BA0EEB4-FA0A-43C0-A04F-73F2561C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20B1343-9089-4058-8656-4C48E759A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A491F01-1661-4D28-990A-A0E85733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CDE1CE9-1F11-4389-B7A2-0DE3C589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327417B-9F3D-4DB9-BE20-B4D166331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241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EAC887-2173-4DDC-9454-673F7EE2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DF63FA2-C316-4912-B13E-F30FD95FC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3C04900-F295-46E3-A932-66699B96E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99A52C6-E0A8-459B-ADAA-F84C8203F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E139AC7-E47E-42F9-BAD5-55F0C089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85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CE6BD7D-75A2-423D-96D5-C29D49B88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96F1B53-4BE4-4E34-9D89-27745491B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30F7C1F3-FC5B-4D8F-930C-817031646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8B47492-27D2-4B05-BDA9-A5C5055B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38993C4-D3A1-4A8B-9A69-4296C5E7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DB8AE59-4D0E-4DD7-9CF4-D1BB02181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882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557DCA-E372-444F-ACAB-996D79105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C3AFB6F-DDA9-4EAF-AE90-F28FF0688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F3FFC5F-690F-47B0-8BC9-647BEC77E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933C6B53-7F98-4B14-94DC-21652A3DE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343295F7-9865-402A-8BCB-690DBB715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B3A17AD4-AFC4-4FF8-A243-2CFC2958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CD71CDCF-E907-4717-8AC4-99F833E7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E3B0EF5F-BDBF-4476-9C39-93342757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485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85DB07A-F581-4797-804B-26DAE20C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C1947CAA-9873-462D-85F0-2C32FA3A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E0694D0E-D59A-4129-B1D6-1BA04074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4FF8376-9B8C-4BA6-B8B9-FA39A2A1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610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7BE3FAC9-CB59-40BA-AEB1-170777B9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C8F34FE-3C45-45EB-9804-5BEA58D8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0DE92AD2-4022-4EF9-B90F-DBC60A47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743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C7F19AD-B9DB-4477-A392-056D5BF51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0A3C5A9-534D-4444-AE9D-A9AC61453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EB2FB606-6B9F-43EE-A532-F3657BFEB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17C56DA-CF92-4276-A834-A931D2E7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2124CE91-4DF8-409C-8E5D-44AB2AAFF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6292114-0213-46EC-91E2-104DB82C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94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C32EA76-39CA-466F-8B14-A2519D29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275803A9-8AA4-4219-8FE0-534053100C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B88AF45-B9F1-4799-8B6E-B4BD8EFE2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F77E3C2A-E523-4980-8069-8B7F88A0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F832522-14A6-4381-9283-C0E54349C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51945D3-EFB4-4DFD-BCF9-4CC9C8399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730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666E41D1-3EA4-4021-92AD-71D3231D8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AU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BC9FD144-73EF-4F43-8F6B-6FD7DA388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AU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91F9871-AA47-490F-968F-3F812325B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11885-C0AA-41B0-825C-092CF6A5D65C}" type="datetimeFigureOut">
              <a:rPr lang="en-AU" smtClean="0"/>
              <a:t>2/08/2021</a:t>
            </a:fld>
            <a:endParaRPr lang="en-AU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0C524CC-B128-4CBD-9261-BF209AEF0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6805A69-F867-4706-BE23-8D247E9B5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F1EE6-A516-4CDB-96C8-7F5769289EED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460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9944059A-F87A-4E30-8569-7E067D87DFD9}"/>
              </a:ext>
            </a:extLst>
          </p:cNvPr>
          <p:cNvSpPr txBox="1"/>
          <p:nvPr/>
        </p:nvSpPr>
        <p:spPr>
          <a:xfrm>
            <a:off x="4439816" y="845911"/>
            <a:ext cx="6756412" cy="286232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6000" dirty="0">
                <a:ln>
                  <a:solidFill>
                    <a:srgbClr val="FFFF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Conceptos básicos de la trigonometría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41" y="477072"/>
            <a:ext cx="3561111" cy="3600000"/>
          </a:xfrm>
          <a:prstGeom prst="rect">
            <a:avLst/>
          </a:prstGeom>
        </p:spPr>
      </p:pic>
      <p:grpSp>
        <p:nvGrpSpPr>
          <p:cNvPr id="19" name="18 Grupo"/>
          <p:cNvGrpSpPr/>
          <p:nvPr/>
        </p:nvGrpSpPr>
        <p:grpSpPr>
          <a:xfrm>
            <a:off x="3450884" y="4653136"/>
            <a:ext cx="5290231" cy="1754326"/>
            <a:chOff x="1926885" y="4149080"/>
            <a:chExt cx="5290231" cy="1754326"/>
          </a:xfrm>
        </p:grpSpPr>
        <p:grpSp>
          <p:nvGrpSpPr>
            <p:cNvPr id="21" name="20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23" name="22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24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2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051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121920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121930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>
                  <a:solidFill>
                    <a:srgbClr val="FFFF00"/>
                  </a:solidFill>
                  <a:prstDash val="solid"/>
                </a:ln>
                <a:effectLst>
                  <a:outerShdw blurRad="50800" dist="76200" algn="l" rotWithShape="0">
                    <a:srgbClr val="00B050">
                      <a:alpha val="40000"/>
                    </a:srgbClr>
                  </a:outerShdw>
                </a:effectLst>
                <a:latin typeface="Ravie" panose="04040805050809020602" pitchFamily="82" charset="0"/>
              </a:rPr>
              <a:t>Veamos unas definiciones básicas…</a:t>
            </a:r>
            <a:endParaRPr lang="es-ES" sz="5400" cap="none" spc="0" dirty="0">
              <a:ln>
                <a:solidFill>
                  <a:srgbClr val="FFFF00"/>
                </a:solidFill>
                <a:prstDash val="solid"/>
              </a:ln>
              <a:effectLst>
                <a:outerShdw blurRad="50800" dist="76200" algn="l" rotWithShape="0">
                  <a:srgbClr val="00B050">
                    <a:alpha val="40000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95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ángulo rectángulo 2">
            <a:extLst>
              <a:ext uri="{FF2B5EF4-FFF2-40B4-BE49-F238E27FC236}">
                <a16:creationId xmlns="" xmlns:a16="http://schemas.microsoft.com/office/drawing/2014/main" id="{0EE43DF2-6AE4-467D-9DD9-7F3FB8C88272}"/>
              </a:ext>
            </a:extLst>
          </p:cNvPr>
          <p:cNvSpPr/>
          <p:nvPr/>
        </p:nvSpPr>
        <p:spPr>
          <a:xfrm>
            <a:off x="4439816" y="1052736"/>
            <a:ext cx="3672408" cy="1800200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Forma libre: forma 4">
            <a:extLst>
              <a:ext uri="{FF2B5EF4-FFF2-40B4-BE49-F238E27FC236}">
                <a16:creationId xmlns="" xmlns:a16="http://schemas.microsoft.com/office/drawing/2014/main" id="{F279CD67-301F-4160-979F-FF5032F5B6AD}"/>
              </a:ext>
            </a:extLst>
          </p:cNvPr>
          <p:cNvSpPr/>
          <p:nvPr/>
        </p:nvSpPr>
        <p:spPr>
          <a:xfrm>
            <a:off x="6550653" y="2238233"/>
            <a:ext cx="273228" cy="600501"/>
          </a:xfrm>
          <a:custGeom>
            <a:avLst/>
            <a:gdLst>
              <a:gd name="connsiteX0" fmla="*/ 273228 w 273228"/>
              <a:gd name="connsiteY0" fmla="*/ 0 h 600501"/>
              <a:gd name="connsiteX1" fmla="*/ 204989 w 273228"/>
              <a:gd name="connsiteY1" fmla="*/ 27295 h 600501"/>
              <a:gd name="connsiteX2" fmla="*/ 164046 w 273228"/>
              <a:gd name="connsiteY2" fmla="*/ 40943 h 600501"/>
              <a:gd name="connsiteX3" fmla="*/ 109454 w 273228"/>
              <a:gd name="connsiteY3" fmla="*/ 122830 h 600501"/>
              <a:gd name="connsiteX4" fmla="*/ 82159 w 273228"/>
              <a:gd name="connsiteY4" fmla="*/ 163773 h 600501"/>
              <a:gd name="connsiteX5" fmla="*/ 68511 w 273228"/>
              <a:gd name="connsiteY5" fmla="*/ 204716 h 600501"/>
              <a:gd name="connsiteX6" fmla="*/ 41216 w 273228"/>
              <a:gd name="connsiteY6" fmla="*/ 245660 h 600501"/>
              <a:gd name="connsiteX7" fmla="*/ 13920 w 273228"/>
              <a:gd name="connsiteY7" fmla="*/ 327546 h 600501"/>
              <a:gd name="connsiteX8" fmla="*/ 13920 w 273228"/>
              <a:gd name="connsiteY8" fmla="*/ 559558 h 600501"/>
              <a:gd name="connsiteX9" fmla="*/ 27568 w 273228"/>
              <a:gd name="connsiteY9" fmla="*/ 600501 h 600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3228" h="600501">
                <a:moveTo>
                  <a:pt x="273228" y="0"/>
                </a:moveTo>
                <a:cubicBezTo>
                  <a:pt x="250482" y="9098"/>
                  <a:pt x="227928" y="18693"/>
                  <a:pt x="204989" y="27295"/>
                </a:cubicBezTo>
                <a:cubicBezTo>
                  <a:pt x="191519" y="32346"/>
                  <a:pt x="174218" y="30771"/>
                  <a:pt x="164046" y="40943"/>
                </a:cubicBezTo>
                <a:cubicBezTo>
                  <a:pt x="140849" y="64140"/>
                  <a:pt x="127651" y="95534"/>
                  <a:pt x="109454" y="122830"/>
                </a:cubicBezTo>
                <a:cubicBezTo>
                  <a:pt x="100356" y="136478"/>
                  <a:pt x="87346" y="148212"/>
                  <a:pt x="82159" y="163773"/>
                </a:cubicBezTo>
                <a:cubicBezTo>
                  <a:pt x="77610" y="177421"/>
                  <a:pt x="74945" y="191849"/>
                  <a:pt x="68511" y="204716"/>
                </a:cubicBezTo>
                <a:cubicBezTo>
                  <a:pt x="61176" y="219387"/>
                  <a:pt x="47878" y="230671"/>
                  <a:pt x="41216" y="245660"/>
                </a:cubicBezTo>
                <a:cubicBezTo>
                  <a:pt x="29531" y="271952"/>
                  <a:pt x="13920" y="327546"/>
                  <a:pt x="13920" y="327546"/>
                </a:cubicBezTo>
                <a:cubicBezTo>
                  <a:pt x="-1461" y="450593"/>
                  <a:pt x="-7571" y="430615"/>
                  <a:pt x="13920" y="559558"/>
                </a:cubicBezTo>
                <a:cubicBezTo>
                  <a:pt x="16285" y="573748"/>
                  <a:pt x="27568" y="600501"/>
                  <a:pt x="27568" y="60050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7C814BAC-29CF-45DC-83B3-41CB0CA7DB8E}"/>
              </a:ext>
            </a:extLst>
          </p:cNvPr>
          <p:cNvSpPr txBox="1"/>
          <p:nvPr/>
        </p:nvSpPr>
        <p:spPr>
          <a:xfrm>
            <a:off x="6118605" y="2060848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>
                <a:sym typeface="Symbol" panose="05050102010706020507" pitchFamily="18" charset="2"/>
              </a:rPr>
              <a:t></a:t>
            </a:r>
            <a:endParaRPr lang="en-AU" sz="36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AA4D11CD-1223-45D8-9FCD-AD238C918A69}"/>
              </a:ext>
            </a:extLst>
          </p:cNvPr>
          <p:cNvSpPr txBox="1"/>
          <p:nvPr/>
        </p:nvSpPr>
        <p:spPr>
          <a:xfrm rot="1615753">
            <a:off x="5316462" y="1523562"/>
            <a:ext cx="191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</a:rPr>
              <a:t>Hipotenusa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30DE29AF-E395-4724-A1A7-0AAA99135BC0}"/>
              </a:ext>
            </a:extLst>
          </p:cNvPr>
          <p:cNvSpPr txBox="1"/>
          <p:nvPr/>
        </p:nvSpPr>
        <p:spPr>
          <a:xfrm>
            <a:off x="2999656" y="1591902"/>
            <a:ext cx="1440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</a:rPr>
              <a:t>Cateto Opuesto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C9FF1D0F-4FCC-4DAA-9059-039AD6CC2676}"/>
              </a:ext>
            </a:extLst>
          </p:cNvPr>
          <p:cNvSpPr txBox="1"/>
          <p:nvPr/>
        </p:nvSpPr>
        <p:spPr>
          <a:xfrm>
            <a:off x="5464708" y="2843069"/>
            <a:ext cx="1855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</a:rPr>
              <a:t>Cateto Adyacente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C21C55B9-4DD8-42A9-8B31-DEF567B1FACA}"/>
              </a:ext>
            </a:extLst>
          </p:cNvPr>
          <p:cNvSpPr txBox="1"/>
          <p:nvPr/>
        </p:nvSpPr>
        <p:spPr>
          <a:xfrm>
            <a:off x="899387" y="3698507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Sen </a:t>
            </a:r>
            <a:r>
              <a:rPr lang="en-AU" sz="2800" b="1" dirty="0">
                <a:latin typeface="Ravie" panose="04040805050809020602" pitchFamily="82" charset="0"/>
                <a:sym typeface="Symbol" panose="05050102010706020507" pitchFamily="18" charset="2"/>
              </a:rPr>
              <a:t></a:t>
            </a:r>
            <a:endParaRPr lang="en-AU" b="1" dirty="0">
              <a:latin typeface="Ravie" panose="04040805050809020602" pitchFamily="8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A535A2A2-93ED-494D-88A5-2BFC5C6848E3}"/>
              </a:ext>
            </a:extLst>
          </p:cNvPr>
          <p:cNvSpPr txBox="1"/>
          <p:nvPr/>
        </p:nvSpPr>
        <p:spPr>
          <a:xfrm>
            <a:off x="1854750" y="378468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rial Black" panose="020B0A04020102020204" pitchFamily="34" charset="0"/>
              </a:rPr>
              <a:t>=</a:t>
            </a:r>
            <a:endParaRPr lang="en-AU" b="1" dirty="0">
              <a:latin typeface="Arial Black" panose="020B0A040201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F11B1755-A106-4D8E-A779-184B95910C9D}"/>
              </a:ext>
            </a:extLst>
          </p:cNvPr>
          <p:cNvSpPr txBox="1"/>
          <p:nvPr/>
        </p:nvSpPr>
        <p:spPr>
          <a:xfrm>
            <a:off x="2122401" y="3636136"/>
            <a:ext cx="2245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Ravie" panose="04040805050809020602" pitchFamily="82" charset="0"/>
              </a:rPr>
              <a:t>Cateto Opuesto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="" xmlns:a16="http://schemas.microsoft.com/office/drawing/2014/main" id="{28EB17B2-43D3-40E1-A95A-9EA2D40EFB9A}"/>
              </a:ext>
            </a:extLst>
          </p:cNvPr>
          <p:cNvCxnSpPr/>
          <p:nvPr/>
        </p:nvCxnSpPr>
        <p:spPr>
          <a:xfrm>
            <a:off x="2207568" y="3995772"/>
            <a:ext cx="19802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25F4B401-4D7E-42E6-976B-2DEC3BF0FB28}"/>
              </a:ext>
            </a:extLst>
          </p:cNvPr>
          <p:cNvSpPr txBox="1"/>
          <p:nvPr/>
        </p:nvSpPr>
        <p:spPr>
          <a:xfrm>
            <a:off x="2279576" y="3995772"/>
            <a:ext cx="191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</a:rPr>
              <a:t>Hipotenusa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9F178602-C25D-4B8C-9385-854A564DFE5C}"/>
              </a:ext>
            </a:extLst>
          </p:cNvPr>
          <p:cNvSpPr txBox="1"/>
          <p:nvPr/>
        </p:nvSpPr>
        <p:spPr>
          <a:xfrm>
            <a:off x="7589302" y="3776141"/>
            <a:ext cx="1007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Cos </a:t>
            </a:r>
            <a:r>
              <a:rPr lang="en-AU" sz="2800" b="1" dirty="0">
                <a:latin typeface="Ravie" panose="04040805050809020602" pitchFamily="82" charset="0"/>
                <a:sym typeface="Symbol" panose="05050102010706020507" pitchFamily="18" charset="2"/>
              </a:rPr>
              <a:t></a:t>
            </a:r>
            <a:endParaRPr lang="en-AU" b="1" dirty="0">
              <a:latin typeface="Ravie" panose="04040805050809020602" pitchFamily="8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A4039252-678F-4041-B264-78868B4C4A24}"/>
              </a:ext>
            </a:extLst>
          </p:cNvPr>
          <p:cNvSpPr txBox="1"/>
          <p:nvPr/>
        </p:nvSpPr>
        <p:spPr>
          <a:xfrm>
            <a:off x="8486161" y="3883173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rial Black" panose="020B0A04020102020204" pitchFamily="34" charset="0"/>
              </a:rPr>
              <a:t>=</a:t>
            </a:r>
            <a:endParaRPr lang="en-AU" b="1" dirty="0">
              <a:latin typeface="Arial Black" panose="020B0A04020102020204" pitchFamily="34" charset="0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="" xmlns:a16="http://schemas.microsoft.com/office/drawing/2014/main" id="{B7136A0D-98F5-41B4-820F-253DCB3FE3A7}"/>
              </a:ext>
            </a:extLst>
          </p:cNvPr>
          <p:cNvCxnSpPr/>
          <p:nvPr/>
        </p:nvCxnSpPr>
        <p:spPr>
          <a:xfrm>
            <a:off x="8786398" y="4067839"/>
            <a:ext cx="239606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="" xmlns:a16="http://schemas.microsoft.com/office/drawing/2014/main" id="{0F737DF3-785A-4359-855B-BD7265E316C8}"/>
              </a:ext>
            </a:extLst>
          </p:cNvPr>
          <p:cNvSpPr txBox="1"/>
          <p:nvPr/>
        </p:nvSpPr>
        <p:spPr>
          <a:xfrm>
            <a:off x="8790218" y="3698508"/>
            <a:ext cx="2392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Ravie" panose="04040805050809020602" pitchFamily="82" charset="0"/>
              </a:rPr>
              <a:t>Cateto Adyacente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="" xmlns:a16="http://schemas.microsoft.com/office/drawing/2014/main" id="{40C76063-D731-4EB8-AE69-538B8EB5588A}"/>
              </a:ext>
            </a:extLst>
          </p:cNvPr>
          <p:cNvSpPr txBox="1"/>
          <p:nvPr/>
        </p:nvSpPr>
        <p:spPr>
          <a:xfrm>
            <a:off x="9048328" y="4088273"/>
            <a:ext cx="191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</a:rPr>
              <a:t>Hipotenusa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13904C70-8E78-42F2-A7DF-C5A2BAE40433}"/>
              </a:ext>
            </a:extLst>
          </p:cNvPr>
          <p:cNvSpPr txBox="1"/>
          <p:nvPr/>
        </p:nvSpPr>
        <p:spPr>
          <a:xfrm>
            <a:off x="4390375" y="4913601"/>
            <a:ext cx="107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Tan </a:t>
            </a:r>
            <a:r>
              <a:rPr lang="en-AU" sz="2800" b="1" dirty="0">
                <a:latin typeface="Ravie" panose="04040805050809020602" pitchFamily="82" charset="0"/>
                <a:sym typeface="Symbol" panose="05050102010706020507" pitchFamily="18" charset="2"/>
              </a:rPr>
              <a:t></a:t>
            </a:r>
            <a:endParaRPr lang="en-AU" b="1" dirty="0">
              <a:latin typeface="Ravie" panose="04040805050809020602" pitchFamily="8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="" xmlns:a16="http://schemas.microsoft.com/office/drawing/2014/main" id="{1B7BE16F-797D-404B-BDEB-7649337DE9CA}"/>
              </a:ext>
            </a:extLst>
          </p:cNvPr>
          <p:cNvSpPr txBox="1"/>
          <p:nvPr/>
        </p:nvSpPr>
        <p:spPr>
          <a:xfrm>
            <a:off x="5399008" y="501317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Arial Black" panose="020B0A04020102020204" pitchFamily="34" charset="0"/>
              </a:rPr>
              <a:t>=</a:t>
            </a:r>
            <a:endParaRPr lang="en-AU" b="1" dirty="0">
              <a:latin typeface="Arial Black" panose="020B0A04020102020204" pitchFamily="34" charset="0"/>
            </a:endParaRPr>
          </a:p>
        </p:txBody>
      </p:sp>
      <p:cxnSp>
        <p:nvCxnSpPr>
          <p:cNvPr id="26" name="Conector recto 25">
            <a:extLst>
              <a:ext uri="{FF2B5EF4-FFF2-40B4-BE49-F238E27FC236}">
                <a16:creationId xmlns="" xmlns:a16="http://schemas.microsoft.com/office/drawing/2014/main" id="{55185306-1D91-4A46-8803-32C6BB816524}"/>
              </a:ext>
            </a:extLst>
          </p:cNvPr>
          <p:cNvCxnSpPr>
            <a:cxnSpLocks/>
          </p:cNvCxnSpPr>
          <p:nvPr/>
        </p:nvCxnSpPr>
        <p:spPr>
          <a:xfrm>
            <a:off x="5735960" y="5184831"/>
            <a:ext cx="2334403" cy="130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2C4CFC6C-1D71-49C3-95A9-05D5638B9D6C}"/>
              </a:ext>
            </a:extLst>
          </p:cNvPr>
          <p:cNvSpPr txBox="1"/>
          <p:nvPr/>
        </p:nvSpPr>
        <p:spPr>
          <a:xfrm>
            <a:off x="5968972" y="4822004"/>
            <a:ext cx="2071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Ravie" panose="04040805050809020602" pitchFamily="82" charset="0"/>
              </a:rPr>
              <a:t>Cateto Opuesto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="" xmlns:a16="http://schemas.microsoft.com/office/drawing/2014/main" id="{987991A4-60BE-4B56-B0A3-220C9E8B8856}"/>
              </a:ext>
            </a:extLst>
          </p:cNvPr>
          <p:cNvSpPr txBox="1"/>
          <p:nvPr/>
        </p:nvSpPr>
        <p:spPr>
          <a:xfrm>
            <a:off x="5735960" y="5237188"/>
            <a:ext cx="2490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Ravie" panose="04040805050809020602" pitchFamily="82" charset="0"/>
              </a:rPr>
              <a:t>Cateto Adyacente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="" xmlns:a16="http://schemas.microsoft.com/office/drawing/2014/main" id="{7E7D91A3-21D7-4F01-BF3D-9A672C344D54}"/>
              </a:ext>
            </a:extLst>
          </p:cNvPr>
          <p:cNvSpPr/>
          <p:nvPr/>
        </p:nvSpPr>
        <p:spPr>
          <a:xfrm>
            <a:off x="4439815" y="2588373"/>
            <a:ext cx="273228" cy="264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Rectángulo"/>
          <p:cNvSpPr/>
          <p:nvPr/>
        </p:nvSpPr>
        <p:spPr>
          <a:xfrm>
            <a:off x="-18204" y="0"/>
            <a:ext cx="12210203" cy="64633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70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effectLst>
                  <a:outerShdw blurRad="50800" dist="101600" algn="l" rotWithShape="0">
                    <a:srgbClr val="00B050">
                      <a:alpha val="40000"/>
                    </a:srgbClr>
                  </a:outerShdw>
                </a:effectLst>
                <a:latin typeface="Snap ITC" panose="04040A07060A02020202" pitchFamily="82" charset="0"/>
              </a:rPr>
              <a:t>Definición de las funciones trigonométricas</a:t>
            </a:r>
            <a:endParaRPr lang="es-CO" sz="3700" dirty="0">
              <a:ln>
                <a:solidFill>
                  <a:srgbClr val="FFFF00"/>
                </a:solidFill>
              </a:ln>
              <a:solidFill>
                <a:sysClr val="windowText" lastClr="000000"/>
              </a:solidFill>
              <a:effectLst>
                <a:outerShdw blurRad="50800" dist="101600" algn="l" rotWithShape="0">
                  <a:srgbClr val="00B050">
                    <a:alpha val="40000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0" y="6525384"/>
            <a:ext cx="12192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08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7" grpId="0"/>
      <p:bldP spid="20" grpId="0"/>
      <p:bldP spid="22" grpId="0"/>
      <p:bldP spid="23" grpId="0"/>
      <p:bldP spid="24" grpId="0"/>
      <p:bldP spid="25" grpId="0"/>
      <p:bldP spid="27" grpId="0"/>
      <p:bldP spid="28" grpId="0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5439"/>
            <a:ext cx="121920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0" y="2551837"/>
            <a:ext cx="121930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>
                  <a:solidFill>
                    <a:srgbClr val="FFFF00"/>
                  </a:solidFill>
                  <a:prstDash val="solid"/>
                </a:ln>
                <a:effectLst>
                  <a:outerShdw blurRad="50800" dist="76200" algn="l" rotWithShape="0">
                    <a:srgbClr val="00B050">
                      <a:alpha val="40000"/>
                    </a:srgbClr>
                  </a:outerShdw>
                </a:effectLst>
                <a:latin typeface="Ravie" panose="04040805050809020602" pitchFamily="82" charset="0"/>
              </a:rPr>
              <a:t>Ahora algo de las transformaciones…</a:t>
            </a:r>
            <a:endParaRPr lang="es-ES" sz="5400" cap="none" spc="0" dirty="0">
              <a:ln>
                <a:solidFill>
                  <a:srgbClr val="FFFF00"/>
                </a:solidFill>
                <a:prstDash val="solid"/>
              </a:ln>
              <a:effectLst>
                <a:outerShdw blurRad="50800" dist="76200" algn="l" rotWithShape="0">
                  <a:srgbClr val="00B050">
                    <a:alpha val="40000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15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>
            <a:extLst>
              <a:ext uri="{FF2B5EF4-FFF2-40B4-BE49-F238E27FC236}">
                <a16:creationId xmlns="" xmlns:a16="http://schemas.microsoft.com/office/drawing/2014/main" id="{8F162C98-2A1D-4451-B27A-35F20188F43A}"/>
              </a:ext>
            </a:extLst>
          </p:cNvPr>
          <p:cNvGrpSpPr/>
          <p:nvPr/>
        </p:nvGrpSpPr>
        <p:grpSpPr>
          <a:xfrm>
            <a:off x="407368" y="646331"/>
            <a:ext cx="4472926" cy="4497544"/>
            <a:chOff x="261015" y="502315"/>
            <a:chExt cx="4472926" cy="4497544"/>
          </a:xfrm>
        </p:grpSpPr>
        <p:grpSp>
          <p:nvGrpSpPr>
            <p:cNvPr id="15" name="Grupo 14">
              <a:extLst>
                <a:ext uri="{FF2B5EF4-FFF2-40B4-BE49-F238E27FC236}">
                  <a16:creationId xmlns="" xmlns:a16="http://schemas.microsoft.com/office/drawing/2014/main" id="{F100C78F-AB5A-48F1-8A3E-0CC4AC1EC2AA}"/>
                </a:ext>
              </a:extLst>
            </p:cNvPr>
            <p:cNvGrpSpPr/>
            <p:nvPr/>
          </p:nvGrpSpPr>
          <p:grpSpPr>
            <a:xfrm>
              <a:off x="261015" y="679379"/>
              <a:ext cx="4320480" cy="4320480"/>
              <a:chOff x="55712" y="1340768"/>
              <a:chExt cx="4320480" cy="4320480"/>
            </a:xfrm>
          </p:grpSpPr>
          <p:cxnSp>
            <p:nvCxnSpPr>
              <p:cNvPr id="12" name="Conector recto 11">
                <a:extLst>
                  <a:ext uri="{FF2B5EF4-FFF2-40B4-BE49-F238E27FC236}">
                    <a16:creationId xmlns="" xmlns:a16="http://schemas.microsoft.com/office/drawing/2014/main" id="{19E3022F-BEC7-49FE-8BBA-5161AC27E4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3552" y="1340768"/>
                <a:ext cx="0" cy="432048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13">
                <a:extLst>
                  <a:ext uri="{FF2B5EF4-FFF2-40B4-BE49-F238E27FC236}">
                    <a16:creationId xmlns="" xmlns:a16="http://schemas.microsoft.com/office/drawing/2014/main" id="{B453CA16-36CF-43D5-9561-DA7800C66B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215952" y="1196752"/>
                <a:ext cx="0" cy="432048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8D499F8A-3089-4EB1-8327-137402B7DAE5}"/>
                </a:ext>
              </a:extLst>
            </p:cNvPr>
            <p:cNvSpPr txBox="1"/>
            <p:nvPr/>
          </p:nvSpPr>
          <p:spPr>
            <a:xfrm>
              <a:off x="4429049" y="2654953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/>
                <a:t>X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="" xmlns:a16="http://schemas.microsoft.com/office/drawing/2014/main" id="{3722CE50-B21B-4A22-9551-719750F52964}"/>
                </a:ext>
              </a:extLst>
            </p:cNvPr>
            <p:cNvSpPr txBox="1"/>
            <p:nvPr/>
          </p:nvSpPr>
          <p:spPr>
            <a:xfrm>
              <a:off x="1989527" y="502315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/>
                <a:t>Y</a:t>
              </a:r>
            </a:p>
          </p:txBody>
        </p:sp>
      </p:grpSp>
      <p:cxnSp>
        <p:nvCxnSpPr>
          <p:cNvPr id="26" name="Conector: curvado 25">
            <a:extLst>
              <a:ext uri="{FF2B5EF4-FFF2-40B4-BE49-F238E27FC236}">
                <a16:creationId xmlns="" xmlns:a16="http://schemas.microsoft.com/office/drawing/2014/main" id="{60EFC294-AA84-41AE-9262-5BD874D8C7C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5" y="1689504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>
                <a:extLst>
                  <a:ext uri="{FF2B5EF4-FFF2-40B4-BE49-F238E27FC236}">
                    <a16:creationId xmlns="" xmlns:a16="http://schemas.microsoft.com/office/drawing/2014/main" id="{22947530-74CD-479C-9333-9A4477A5C6A5}"/>
                  </a:ext>
                </a:extLst>
              </p:cNvPr>
              <p:cNvSpPr txBox="1"/>
              <p:nvPr/>
            </p:nvSpPr>
            <p:spPr>
              <a:xfrm>
                <a:off x="3602982" y="1043444"/>
                <a:ext cx="692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s-CO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CO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O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b="1" i="1" dirty="0"/>
              </a:p>
            </p:txBody>
          </p:sp>
        </mc:Choice>
        <mc:Fallback xmlns="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22947530-74CD-479C-9333-9A4477A5C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982" y="1043444"/>
                <a:ext cx="692818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="" xmlns:a16="http://schemas.microsoft.com/office/drawing/2014/main" id="{19A24FAE-7C9F-4113-B354-E707CC82DCEC}"/>
                  </a:ext>
                </a:extLst>
              </p:cNvPr>
              <p:cNvSpPr txBox="1"/>
              <p:nvPr/>
            </p:nvSpPr>
            <p:spPr>
              <a:xfrm>
                <a:off x="6816080" y="1202193"/>
                <a:ext cx="110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19A24FAE-7C9F-4113-B354-E707CC82D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1202193"/>
                <a:ext cx="110883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uadroTexto 33">
            <a:extLst>
              <a:ext uri="{FF2B5EF4-FFF2-40B4-BE49-F238E27FC236}">
                <a16:creationId xmlns="" xmlns:a16="http://schemas.microsoft.com/office/drawing/2014/main" id="{E7FD316D-5A76-4B9A-9DCD-79B455364C74}"/>
              </a:ext>
            </a:extLst>
          </p:cNvPr>
          <p:cNvSpPr txBox="1"/>
          <p:nvPr/>
        </p:nvSpPr>
        <p:spPr>
          <a:xfrm>
            <a:off x="7924910" y="1217031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latin typeface="Ravie" panose="04040805050809020602" pitchFamily="82" charset="0"/>
              </a:rPr>
              <a:t>Desplaza hacia arriba</a:t>
            </a:r>
            <a:endParaRPr lang="es-CO" i="1" dirty="0">
              <a:latin typeface="Ravie" panose="04040805050809020602" pitchFamily="82" charset="0"/>
            </a:endParaRPr>
          </a:p>
        </p:txBody>
      </p:sp>
      <p:cxnSp>
        <p:nvCxnSpPr>
          <p:cNvPr id="35" name="Conector: curvado 34">
            <a:extLst>
              <a:ext uri="{FF2B5EF4-FFF2-40B4-BE49-F238E27FC236}">
                <a16:creationId xmlns="" xmlns:a16="http://schemas.microsoft.com/office/drawing/2014/main" id="{B813DA92-5902-4195-9824-A9E73F8A3CD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4" y="1702820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="" xmlns:a16="http://schemas.microsoft.com/office/drawing/2014/main" id="{6B782246-31E1-41DA-9959-2F271E746376}"/>
                  </a:ext>
                </a:extLst>
              </p:cNvPr>
              <p:cNvSpPr txBox="1"/>
              <p:nvPr/>
            </p:nvSpPr>
            <p:spPr>
              <a:xfrm>
                <a:off x="6816080" y="1772893"/>
                <a:ext cx="110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6B782246-31E1-41DA-9959-2F271E746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1772893"/>
                <a:ext cx="1108830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B6C3172F-52F5-44FC-BBCE-D8DDBEAC44CB}"/>
              </a:ext>
            </a:extLst>
          </p:cNvPr>
          <p:cNvSpPr txBox="1"/>
          <p:nvPr/>
        </p:nvSpPr>
        <p:spPr>
          <a:xfrm>
            <a:off x="7924910" y="1787731"/>
            <a:ext cx="348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latin typeface="Ravie" panose="04040805050809020602" pitchFamily="82" charset="0"/>
              </a:rPr>
              <a:t>Desplaza hacia abajo</a:t>
            </a:r>
            <a:endParaRPr lang="es-CO" i="1" dirty="0">
              <a:latin typeface="Ravie" panose="04040805050809020602" pitchFamily="82" charset="0"/>
            </a:endParaRPr>
          </a:p>
        </p:txBody>
      </p:sp>
      <p:cxnSp>
        <p:nvCxnSpPr>
          <p:cNvPr id="40" name="Conector: curvado 39">
            <a:extLst>
              <a:ext uri="{FF2B5EF4-FFF2-40B4-BE49-F238E27FC236}">
                <a16:creationId xmlns="" xmlns:a16="http://schemas.microsoft.com/office/drawing/2014/main" id="{D86FDECA-F538-4382-8EB6-ABDCC2DC167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5" y="1702820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>
                <a:extLst>
                  <a:ext uri="{FF2B5EF4-FFF2-40B4-BE49-F238E27FC236}">
                    <a16:creationId xmlns="" xmlns:a16="http://schemas.microsoft.com/office/drawing/2014/main" id="{7B6794D8-AAD1-41CE-95ED-AA1794DCAC04}"/>
                  </a:ext>
                </a:extLst>
              </p:cNvPr>
              <p:cNvSpPr txBox="1"/>
              <p:nvPr/>
            </p:nvSpPr>
            <p:spPr>
              <a:xfrm>
                <a:off x="6816080" y="2396868"/>
                <a:ext cx="110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7B6794D8-AAD1-41CE-95ED-AA1794DCA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2396868"/>
                <a:ext cx="1108830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CuadroTexto 41">
            <a:extLst>
              <a:ext uri="{FF2B5EF4-FFF2-40B4-BE49-F238E27FC236}">
                <a16:creationId xmlns="" xmlns:a16="http://schemas.microsoft.com/office/drawing/2014/main" id="{B0151DDE-1A7D-42C9-A576-DC64390F3EE5}"/>
              </a:ext>
            </a:extLst>
          </p:cNvPr>
          <p:cNvSpPr txBox="1"/>
          <p:nvPr/>
        </p:nvSpPr>
        <p:spPr>
          <a:xfrm>
            <a:off x="7924910" y="2396295"/>
            <a:ext cx="3821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latin typeface="Ravie" panose="04040805050809020602" pitchFamily="82" charset="0"/>
              </a:rPr>
              <a:t>Desplaza hacia derecha</a:t>
            </a:r>
            <a:endParaRPr lang="es-CO" i="1" dirty="0">
              <a:latin typeface="Ravie" panose="04040805050809020602" pitchFamily="82" charset="0"/>
            </a:endParaRPr>
          </a:p>
        </p:txBody>
      </p:sp>
      <p:cxnSp>
        <p:nvCxnSpPr>
          <p:cNvPr id="44" name="Conector: curvado 43">
            <a:extLst>
              <a:ext uri="{FF2B5EF4-FFF2-40B4-BE49-F238E27FC236}">
                <a16:creationId xmlns="" xmlns:a16="http://schemas.microsoft.com/office/drawing/2014/main" id="{B02478F7-68F7-4D40-B887-08639053DDC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5" y="1698796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>
                <a:extLst>
                  <a:ext uri="{FF2B5EF4-FFF2-40B4-BE49-F238E27FC236}">
                    <a16:creationId xmlns="" xmlns:a16="http://schemas.microsoft.com/office/drawing/2014/main" id="{F32F6B23-08E0-40FB-9F84-536317B62017}"/>
                  </a:ext>
                </a:extLst>
              </p:cNvPr>
              <p:cNvSpPr txBox="1"/>
              <p:nvPr/>
            </p:nvSpPr>
            <p:spPr>
              <a:xfrm>
                <a:off x="6816080" y="2970117"/>
                <a:ext cx="1108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F32F6B23-08E0-40FB-9F84-536317B62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2970117"/>
                <a:ext cx="1108830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CuadroTexto 49">
            <a:extLst>
              <a:ext uri="{FF2B5EF4-FFF2-40B4-BE49-F238E27FC236}">
                <a16:creationId xmlns="" xmlns:a16="http://schemas.microsoft.com/office/drawing/2014/main" id="{71260146-E6C6-495B-8945-A4F7F147FD83}"/>
              </a:ext>
            </a:extLst>
          </p:cNvPr>
          <p:cNvSpPr txBox="1"/>
          <p:nvPr/>
        </p:nvSpPr>
        <p:spPr>
          <a:xfrm>
            <a:off x="7924909" y="2970117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latin typeface="Ravie" panose="04040805050809020602" pitchFamily="82" charset="0"/>
              </a:rPr>
              <a:t>Desplaza hacia izquierda</a:t>
            </a:r>
            <a:endParaRPr lang="es-CO" i="1" dirty="0">
              <a:latin typeface="Ravie" panose="04040805050809020602" pitchFamily="82" charset="0"/>
            </a:endParaRPr>
          </a:p>
        </p:txBody>
      </p:sp>
      <p:cxnSp>
        <p:nvCxnSpPr>
          <p:cNvPr id="51" name="Conector: curvado 50">
            <a:extLst>
              <a:ext uri="{FF2B5EF4-FFF2-40B4-BE49-F238E27FC236}">
                <a16:creationId xmlns="" xmlns:a16="http://schemas.microsoft.com/office/drawing/2014/main" id="{DDB08B89-5E22-42C0-862A-47C8914DDB3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5365" y="1698796"/>
            <a:ext cx="4244447" cy="2664296"/>
          </a:xfrm>
          <a:prstGeom prst="curvedConnector3">
            <a:avLst>
              <a:gd name="adj1" fmla="val 61254"/>
            </a:avLst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>
                <a:extLst>
                  <a:ext uri="{FF2B5EF4-FFF2-40B4-BE49-F238E27FC236}">
                    <a16:creationId xmlns="" xmlns:a16="http://schemas.microsoft.com/office/drawing/2014/main" id="{E5ACE55D-1102-41FD-8E30-16BC73BF583D}"/>
                  </a:ext>
                </a:extLst>
              </p:cNvPr>
              <p:cNvSpPr txBox="1"/>
              <p:nvPr/>
            </p:nvSpPr>
            <p:spPr>
              <a:xfrm>
                <a:off x="6816080" y="3586502"/>
                <a:ext cx="1003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E5ACE55D-1102-41FD-8E30-16BC73BF5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3586502"/>
                <a:ext cx="1003031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CuadroTexto 54">
            <a:extLst>
              <a:ext uri="{FF2B5EF4-FFF2-40B4-BE49-F238E27FC236}">
                <a16:creationId xmlns="" xmlns:a16="http://schemas.microsoft.com/office/drawing/2014/main" id="{43FDB921-B0B2-44E1-861A-832611306553}"/>
              </a:ext>
            </a:extLst>
          </p:cNvPr>
          <p:cNvSpPr txBox="1"/>
          <p:nvPr/>
        </p:nvSpPr>
        <p:spPr>
          <a:xfrm>
            <a:off x="7930881" y="3593844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latin typeface="Ravie" panose="04040805050809020602" pitchFamily="82" charset="0"/>
              </a:rPr>
              <a:t>Se alarga</a:t>
            </a:r>
            <a:endParaRPr lang="es-CO" i="1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uadroTexto 55">
                <a:extLst>
                  <a:ext uri="{FF2B5EF4-FFF2-40B4-BE49-F238E27FC236}">
                    <a16:creationId xmlns="" xmlns:a16="http://schemas.microsoft.com/office/drawing/2014/main" id="{E35A1A90-1A38-44D9-9FE7-8FA05102CCD3}"/>
                  </a:ext>
                </a:extLst>
              </p:cNvPr>
              <p:cNvSpPr txBox="1"/>
              <p:nvPr/>
            </p:nvSpPr>
            <p:spPr>
              <a:xfrm>
                <a:off x="6812566" y="4202887"/>
                <a:ext cx="100303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O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O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AU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CuadroTexto 55">
                <a:extLst>
                  <a:ext uri="{FF2B5EF4-FFF2-40B4-BE49-F238E27FC236}">
                    <a16:creationId xmlns:a16="http://schemas.microsoft.com/office/drawing/2014/main" id="{E35A1A90-1A38-44D9-9FE7-8FA05102C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2566" y="4202887"/>
                <a:ext cx="1003030" cy="612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CuadroTexto 56">
            <a:extLst>
              <a:ext uri="{FF2B5EF4-FFF2-40B4-BE49-F238E27FC236}">
                <a16:creationId xmlns="" xmlns:a16="http://schemas.microsoft.com/office/drawing/2014/main" id="{53AA06C3-B049-4C89-91AF-2AED738CE05F}"/>
              </a:ext>
            </a:extLst>
          </p:cNvPr>
          <p:cNvSpPr txBox="1"/>
          <p:nvPr/>
        </p:nvSpPr>
        <p:spPr>
          <a:xfrm>
            <a:off x="7924909" y="4324587"/>
            <a:ext cx="1643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latin typeface="Ravie" panose="04040805050809020602" pitchFamily="82" charset="0"/>
              </a:rPr>
              <a:t>Se encoge</a:t>
            </a:r>
            <a:endParaRPr lang="es-CO" i="1" dirty="0">
              <a:latin typeface="Ravie" panose="04040805050809020602" pitchFamily="82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0" y="5439"/>
            <a:ext cx="121920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4800" dirty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latin typeface="Snap ITC" panose="04040A07060A02020202" pitchFamily="82" charset="0"/>
              </a:rPr>
              <a:t>Transformaciones de las funciones</a:t>
            </a:r>
            <a:endParaRPr lang="es-CO" sz="4800" dirty="0">
              <a:ln>
                <a:solidFill>
                  <a:srgbClr val="FFFF00"/>
                </a:solidFill>
              </a:ln>
              <a:solidFill>
                <a:sysClr val="windowText" lastClr="000000"/>
              </a:solidFill>
              <a:latin typeface="Snap ITC" panose="04040A07060A02020202" pitchFamily="82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447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3.33333E-6 -0.2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3.33333E-6 0.2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15651 1.85185E-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1388 1.85185E-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6" grpId="0"/>
      <p:bldP spid="37" grpId="0"/>
      <p:bldP spid="41" grpId="0"/>
      <p:bldP spid="42" grpId="0"/>
      <p:bldP spid="49" grpId="0"/>
      <p:bldP spid="50" grpId="0"/>
      <p:bldP spid="54" grpId="0"/>
      <p:bldP spid="55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121920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1219303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>
                  <a:solidFill>
                    <a:srgbClr val="FFFF00"/>
                  </a:solidFill>
                  <a:prstDash val="solid"/>
                </a:ln>
                <a:effectLst>
                  <a:outerShdw blurRad="50800" dist="76200" algn="l" rotWithShape="0">
                    <a:srgbClr val="00B050">
                      <a:alpha val="40000"/>
                    </a:srgbClr>
                  </a:outerShdw>
                </a:effectLst>
                <a:latin typeface="Ravie" panose="04040805050809020602" pitchFamily="82" charset="0"/>
              </a:rPr>
              <a:t>Y ahora a estudiar las identidades trigonométricas…</a:t>
            </a:r>
            <a:endParaRPr lang="es-ES" sz="5400" cap="none" spc="0" dirty="0">
              <a:ln>
                <a:solidFill>
                  <a:srgbClr val="FFFF00"/>
                </a:solidFill>
                <a:prstDash val="solid"/>
              </a:ln>
              <a:effectLst>
                <a:outerShdw blurRad="50800" dist="76200" algn="l" rotWithShape="0">
                  <a:srgbClr val="00B050">
                    <a:alpha val="40000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2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6BED117B-13EF-4317-B39D-4CDBADE7FFEE}"/>
              </a:ext>
            </a:extLst>
          </p:cNvPr>
          <p:cNvSpPr/>
          <p:nvPr/>
        </p:nvSpPr>
        <p:spPr>
          <a:xfrm>
            <a:off x="191344" y="836712"/>
            <a:ext cx="31710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Sin</a:t>
            </a:r>
            <a:r>
              <a:rPr lang="es-ES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</a:t>
            </a:r>
            <a:r>
              <a:rPr lang="es-ES" sz="3000" baseline="30000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+ </a:t>
            </a:r>
            <a:r>
              <a:rPr lang="es-ES" sz="3000" dirty="0">
                <a:solidFill>
                  <a:srgbClr val="000000"/>
                </a:solidFill>
                <a:latin typeface="Arial Black" panose="020B0A04020102020204" pitchFamily="34" charset="0"/>
              </a:rPr>
              <a:t>C</a:t>
            </a:r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os</a:t>
            </a:r>
            <a:r>
              <a:rPr lang="es-ES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 </a:t>
            </a:r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 1</a:t>
            </a:r>
            <a:endParaRPr lang="en-AU" sz="3000" dirty="0">
              <a:latin typeface="Arial Black" panose="020B0A040201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409EB0AE-CAA1-4AD3-9C5B-50F71428EA03}"/>
              </a:ext>
            </a:extLst>
          </p:cNvPr>
          <p:cNvSpPr/>
          <p:nvPr/>
        </p:nvSpPr>
        <p:spPr>
          <a:xfrm>
            <a:off x="3791744" y="836712"/>
            <a:ext cx="30844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Sec</a:t>
            </a:r>
            <a:r>
              <a:rPr lang="es-CO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 </a:t>
            </a:r>
            <a:r>
              <a:rPr lang="el-GR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l-GR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1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l-GR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+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Tg</a:t>
            </a:r>
            <a:r>
              <a:rPr lang="es-CO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</a:t>
            </a:r>
            <a:endParaRPr lang="en-AU" sz="3000" dirty="0">
              <a:latin typeface="Arial Black" panose="020B0A040201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591795-3729-49CE-A3F9-61E702543B40}"/>
              </a:ext>
            </a:extLst>
          </p:cNvPr>
          <p:cNvSpPr/>
          <p:nvPr/>
        </p:nvSpPr>
        <p:spPr>
          <a:xfrm>
            <a:off x="7756067" y="836712"/>
            <a:ext cx="328006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Csc</a:t>
            </a:r>
            <a:r>
              <a:rPr lang="es-CO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 </a:t>
            </a:r>
            <a:r>
              <a:rPr lang="el-GR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l-GR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1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l-GR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+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Ctg</a:t>
            </a:r>
            <a:r>
              <a:rPr lang="es-CO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</a:t>
            </a:r>
            <a:endParaRPr lang="en-AU" sz="3000" dirty="0">
              <a:latin typeface="Arial Black" panose="020B0A040201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432B183A-B0B8-4AA6-8972-418341A617B2}"/>
              </a:ext>
            </a:extLst>
          </p:cNvPr>
          <p:cNvSpPr/>
          <p:nvPr/>
        </p:nvSpPr>
        <p:spPr>
          <a:xfrm>
            <a:off x="191343" y="1556792"/>
            <a:ext cx="953337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Sin (a </a:t>
            </a:r>
            <a:r>
              <a:rPr lang="es-CO" sz="30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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 b)</a:t>
            </a:r>
            <a:r>
              <a:rPr lang="es-CO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l-GR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Sin (a) 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 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Cos (b) </a:t>
            </a:r>
            <a:r>
              <a:rPr lang="es-CO" sz="30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 Cos (a)  Sin (b)</a:t>
            </a:r>
            <a:endParaRPr lang="en-AU" sz="3000" b="1" dirty="0">
              <a:latin typeface="Arial Black" panose="020B0A040201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3F15229F-6110-4D8A-9AE1-F1E3E80E98E4}"/>
              </a:ext>
            </a:extLst>
          </p:cNvPr>
          <p:cNvSpPr/>
          <p:nvPr/>
        </p:nvSpPr>
        <p:spPr>
          <a:xfrm>
            <a:off x="191344" y="2276872"/>
            <a:ext cx="96632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Cos (a </a:t>
            </a:r>
            <a:r>
              <a:rPr lang="es-CO" sz="30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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 b)</a:t>
            </a:r>
            <a:r>
              <a:rPr lang="es-CO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l-GR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=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Cos (a) 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 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Cos (b) </a:t>
            </a:r>
            <a:r>
              <a:rPr lang="es-CO" sz="30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 Sin (a)  Sin (b)</a:t>
            </a:r>
            <a:endParaRPr lang="en-AU" sz="3000" b="1" dirty="0">
              <a:latin typeface="Arial Black" panose="020B0A04020102020204" pitchFamily="34" charset="0"/>
            </a:endParaRPr>
          </a:p>
        </p:txBody>
      </p:sp>
      <p:grpSp>
        <p:nvGrpSpPr>
          <p:cNvPr id="15" name="Grupo 14">
            <a:extLst>
              <a:ext uri="{FF2B5EF4-FFF2-40B4-BE49-F238E27FC236}">
                <a16:creationId xmlns="" xmlns:a16="http://schemas.microsoft.com/office/drawing/2014/main" id="{C2A78CE1-B409-43EA-A26E-444E6E6AE03F}"/>
              </a:ext>
            </a:extLst>
          </p:cNvPr>
          <p:cNvGrpSpPr/>
          <p:nvPr/>
        </p:nvGrpSpPr>
        <p:grpSpPr>
          <a:xfrm>
            <a:off x="3616338" y="5229200"/>
            <a:ext cx="4072256" cy="1090965"/>
            <a:chOff x="957577" y="3915902"/>
            <a:chExt cx="4072256" cy="1090965"/>
          </a:xfrm>
        </p:grpSpPr>
        <p:sp>
          <p:nvSpPr>
            <p:cNvPr id="10" name="Rectángulo 9">
              <a:extLst>
                <a:ext uri="{FF2B5EF4-FFF2-40B4-BE49-F238E27FC236}">
                  <a16:creationId xmlns="" xmlns:a16="http://schemas.microsoft.com/office/drawing/2014/main" id="{19042551-FA6F-4B58-B242-90B3582596D7}"/>
                </a:ext>
              </a:extLst>
            </p:cNvPr>
            <p:cNvSpPr/>
            <p:nvPr/>
          </p:nvSpPr>
          <p:spPr>
            <a:xfrm>
              <a:off x="957577" y="4160114"/>
              <a:ext cx="1697901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Tg 2a</a:t>
              </a:r>
              <a:r>
                <a:rPr lang="es-CO" sz="3000" b="0" i="0" baseline="3000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 </a:t>
              </a:r>
              <a:r>
                <a:rPr lang="el-GR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=</a:t>
              </a:r>
              <a:endParaRPr lang="en-AU" sz="3000" b="1" dirty="0">
                <a:latin typeface="Arial Black" panose="020B0A04020102020204" pitchFamily="34" charset="0"/>
              </a:endParaRPr>
            </a:p>
          </p:txBody>
        </p:sp>
        <p:cxnSp>
          <p:nvCxnSpPr>
            <p:cNvPr id="11" name="Conector recto 10">
              <a:extLst>
                <a:ext uri="{FF2B5EF4-FFF2-40B4-BE49-F238E27FC236}">
                  <a16:creationId xmlns="" xmlns:a16="http://schemas.microsoft.com/office/drawing/2014/main" id="{338BF773-9D05-41FC-BFB4-0F01C5D76B0A}"/>
                </a:ext>
              </a:extLst>
            </p:cNvPr>
            <p:cNvCxnSpPr>
              <a:cxnSpLocks/>
            </p:cNvCxnSpPr>
            <p:nvPr/>
          </p:nvCxnSpPr>
          <p:spPr>
            <a:xfrm>
              <a:off x="2655478" y="4437112"/>
              <a:ext cx="23743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ángulo 11">
              <a:extLst>
                <a:ext uri="{FF2B5EF4-FFF2-40B4-BE49-F238E27FC236}">
                  <a16:creationId xmlns="" xmlns:a16="http://schemas.microsoft.com/office/drawing/2014/main" id="{DF2082AF-9907-4EBE-BEF5-98F875B4D10C}"/>
                </a:ext>
              </a:extLst>
            </p:cNvPr>
            <p:cNvSpPr/>
            <p:nvPr/>
          </p:nvSpPr>
          <p:spPr>
            <a:xfrm>
              <a:off x="2847921" y="3915902"/>
              <a:ext cx="2010487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2 </a:t>
              </a:r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  <a:sym typeface="Symbol" panose="05050102010706020507" pitchFamily="18" charset="2"/>
                </a:rPr>
                <a:t> </a:t>
              </a:r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Tg (a)</a:t>
              </a:r>
              <a:endParaRPr lang="en-AU" sz="3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="" xmlns:a16="http://schemas.microsoft.com/office/drawing/2014/main" id="{EE6AF81B-94A5-46A6-A3AD-5670A7ED8D5B}"/>
                </a:ext>
              </a:extLst>
            </p:cNvPr>
            <p:cNvSpPr/>
            <p:nvPr/>
          </p:nvSpPr>
          <p:spPr>
            <a:xfrm>
              <a:off x="2665083" y="4452869"/>
              <a:ext cx="236475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1 </a:t>
              </a:r>
              <a:r>
                <a:rPr lang="es-CO" sz="3000" dirty="0"/>
                <a:t>– </a:t>
              </a:r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  <a:sym typeface="Symbol" panose="05050102010706020507" pitchFamily="18" charset="2"/>
                </a:rPr>
                <a:t> Tg</a:t>
              </a:r>
              <a:r>
                <a:rPr lang="es-CO" sz="3000" b="0" i="0" baseline="3000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  <a:sym typeface="Symbol" panose="05050102010706020507" pitchFamily="18" charset="2"/>
                </a:rPr>
                <a:t>2</a:t>
              </a:r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  <a:sym typeface="Symbol" panose="05050102010706020507" pitchFamily="18" charset="2"/>
                </a:rPr>
                <a:t> (a)</a:t>
              </a:r>
              <a:endParaRPr lang="en-AU" sz="30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D589BFAF-6861-40BF-86C3-720C2342B1A9}"/>
              </a:ext>
            </a:extLst>
          </p:cNvPr>
          <p:cNvSpPr/>
          <p:nvPr/>
        </p:nvSpPr>
        <p:spPr>
          <a:xfrm>
            <a:off x="191342" y="4459178"/>
            <a:ext cx="57358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Sin (2a) = 2</a:t>
            </a:r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</a:t>
            </a:r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sin (a) </a:t>
            </a:r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  <a:sym typeface="Symbol" panose="05050102010706020507" pitchFamily="18" charset="2"/>
              </a:rPr>
              <a:t> </a:t>
            </a:r>
            <a:r>
              <a:rPr lang="es-ES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cos (a)</a:t>
            </a:r>
            <a:endParaRPr lang="en-AU" sz="3000" dirty="0">
              <a:latin typeface="Arial Black" panose="020B0A04020102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="" xmlns:a16="http://schemas.microsoft.com/office/drawing/2014/main" id="{187A46F5-442E-4FAA-A6AD-F85D37E3636D}"/>
              </a:ext>
            </a:extLst>
          </p:cNvPr>
          <p:cNvSpPr/>
          <p:nvPr/>
        </p:nvSpPr>
        <p:spPr>
          <a:xfrm>
            <a:off x="6159595" y="4459178"/>
            <a:ext cx="592662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Cos (2a) = cos</a:t>
            </a:r>
            <a:r>
              <a:rPr lang="es-CO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 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(a) − sin</a:t>
            </a:r>
            <a:r>
              <a:rPr lang="es-CO" sz="3000" b="0" i="0" baseline="3000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 </a:t>
            </a:r>
            <a:r>
              <a:rPr lang="es-CO" sz="30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(a)</a:t>
            </a:r>
            <a:endParaRPr lang="en-AU" sz="3000" dirty="0">
              <a:latin typeface="Arial Black" panose="020B0A04020102020204" pitchFamily="34" charset="0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="" xmlns:a16="http://schemas.microsoft.com/office/drawing/2014/main" id="{2CC4FCD5-15AA-4C05-AB35-25C6B116A748}"/>
              </a:ext>
            </a:extLst>
          </p:cNvPr>
          <p:cNvGrpSpPr/>
          <p:nvPr/>
        </p:nvGrpSpPr>
        <p:grpSpPr>
          <a:xfrm>
            <a:off x="211715" y="2985134"/>
            <a:ext cx="6244325" cy="1131631"/>
            <a:chOff x="191342" y="3875236"/>
            <a:chExt cx="6244325" cy="1131631"/>
          </a:xfrm>
        </p:grpSpPr>
        <p:sp>
          <p:nvSpPr>
            <p:cNvPr id="21" name="Rectángulo 20">
              <a:extLst>
                <a:ext uri="{FF2B5EF4-FFF2-40B4-BE49-F238E27FC236}">
                  <a16:creationId xmlns="" xmlns:a16="http://schemas.microsoft.com/office/drawing/2014/main" id="{48DB32DC-8F7F-4BA4-AD5D-C3140EFFDDF6}"/>
                </a:ext>
              </a:extLst>
            </p:cNvPr>
            <p:cNvSpPr/>
            <p:nvPr/>
          </p:nvSpPr>
          <p:spPr>
            <a:xfrm>
              <a:off x="191342" y="4175870"/>
              <a:ext cx="2464136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Tg (a </a:t>
              </a:r>
              <a:r>
                <a:rPr lang="es-CO" sz="3000" b="1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  <a:sym typeface="Symbol" panose="05050102010706020507" pitchFamily="18" charset="2"/>
                </a:rPr>
                <a:t></a:t>
              </a:r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  <a:sym typeface="Symbol" panose="05050102010706020507" pitchFamily="18" charset="2"/>
                </a:rPr>
                <a:t> b)</a:t>
              </a:r>
              <a:r>
                <a:rPr lang="es-CO" sz="3000" b="0" i="0" baseline="3000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 </a:t>
              </a:r>
              <a:r>
                <a:rPr lang="el-GR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=</a:t>
              </a:r>
              <a:endParaRPr lang="en-AU" sz="3000" b="1" dirty="0">
                <a:latin typeface="Arial Black" panose="020B0A04020102020204" pitchFamily="34" charset="0"/>
              </a:endParaRPr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="" xmlns:a16="http://schemas.microsoft.com/office/drawing/2014/main" id="{EDACE9CE-8949-4841-B684-D14BF664B042}"/>
                </a:ext>
              </a:extLst>
            </p:cNvPr>
            <p:cNvCxnSpPr>
              <a:cxnSpLocks/>
            </p:cNvCxnSpPr>
            <p:nvPr/>
          </p:nvCxnSpPr>
          <p:spPr>
            <a:xfrm>
              <a:off x="2655478" y="4437112"/>
              <a:ext cx="37801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ángulo 22">
              <a:extLst>
                <a:ext uri="{FF2B5EF4-FFF2-40B4-BE49-F238E27FC236}">
                  <a16:creationId xmlns="" xmlns:a16="http://schemas.microsoft.com/office/drawing/2014/main" id="{1924E088-F904-4DB2-AB64-2990027CA1A3}"/>
                </a:ext>
              </a:extLst>
            </p:cNvPr>
            <p:cNvSpPr/>
            <p:nvPr/>
          </p:nvSpPr>
          <p:spPr>
            <a:xfrm>
              <a:off x="3053121" y="3875236"/>
              <a:ext cx="3086101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Tg (a) </a:t>
              </a:r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  <a:sym typeface="Symbol" panose="05050102010706020507" pitchFamily="18" charset="2"/>
                </a:rPr>
                <a:t> Tg (b)</a:t>
              </a:r>
              <a:endParaRPr lang="en-AU" sz="3000" b="1" dirty="0">
                <a:latin typeface="Arial Black" panose="020B0A04020102020204" pitchFamily="34" charset="0"/>
              </a:endParaRP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="" xmlns:a16="http://schemas.microsoft.com/office/drawing/2014/main" id="{97DE365F-DF02-47E2-99CF-B98CCB23EAC3}"/>
                </a:ext>
              </a:extLst>
            </p:cNvPr>
            <p:cNvSpPr/>
            <p:nvPr/>
          </p:nvSpPr>
          <p:spPr>
            <a:xfrm>
              <a:off x="2665083" y="4452869"/>
              <a:ext cx="3770584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1 </a:t>
              </a:r>
              <a:r>
                <a:rPr lang="es-CO" sz="3000" dirty="0"/>
                <a:t>∓</a:t>
              </a:r>
              <a:r>
                <a:rPr lang="es-CO" sz="3000" b="0" i="0" dirty="0">
                  <a:solidFill>
                    <a:srgbClr val="000000"/>
                  </a:solidFill>
                  <a:effectLst/>
                  <a:latin typeface="Arial Black" panose="020B0A04020102020204" pitchFamily="34" charset="0"/>
                  <a:sym typeface="Symbol" panose="05050102010706020507" pitchFamily="18" charset="2"/>
                </a:rPr>
                <a:t> Tg (a)  Tg (b)</a:t>
              </a:r>
              <a:endParaRPr lang="en-AU" sz="30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5" name="24 Rectángulo"/>
          <p:cNvSpPr/>
          <p:nvPr/>
        </p:nvSpPr>
        <p:spPr>
          <a:xfrm>
            <a:off x="0" y="5439"/>
            <a:ext cx="121920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Identidades trigonométricas</a:t>
            </a:r>
            <a:endParaRPr lang="es-CO" sz="4800" dirty="0">
              <a:ln>
                <a:solidFill>
                  <a:srgbClr val="FFFF00"/>
                </a:solidFill>
              </a:ln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342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121920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121930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>
                  <a:solidFill>
                    <a:srgbClr val="FFFF00"/>
                  </a:solidFill>
                  <a:prstDash val="solid"/>
                </a:ln>
                <a:effectLst>
                  <a:outerShdw blurRad="50800" dist="76200" algn="l" rotWithShape="0">
                    <a:srgbClr val="00B050">
                      <a:alpha val="40000"/>
                    </a:srgbClr>
                  </a:outerShdw>
                </a:effectLst>
                <a:latin typeface="Ravie" panose="04040805050809020602" pitchFamily="82" charset="0"/>
              </a:rPr>
              <a:t>Veamos la resolución de triángulos…</a:t>
            </a:r>
            <a:endParaRPr lang="es-ES" sz="5400" cap="none" spc="0" dirty="0">
              <a:ln>
                <a:solidFill>
                  <a:srgbClr val="FFFF00"/>
                </a:solidFill>
                <a:prstDash val="solid"/>
              </a:ln>
              <a:effectLst>
                <a:outerShdw blurRad="50800" dist="76200" algn="l" rotWithShape="0">
                  <a:srgbClr val="00B050">
                    <a:alpha val="40000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44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Forma libre"/>
          <p:cNvSpPr/>
          <p:nvPr/>
        </p:nvSpPr>
        <p:spPr>
          <a:xfrm>
            <a:off x="5575729" y="953037"/>
            <a:ext cx="3760631" cy="1971907"/>
          </a:xfrm>
          <a:custGeom>
            <a:avLst/>
            <a:gdLst>
              <a:gd name="connsiteX0" fmla="*/ 0 w 3760631"/>
              <a:gd name="connsiteY0" fmla="*/ 1313645 h 1313645"/>
              <a:gd name="connsiteX1" fmla="*/ 1906073 w 3760631"/>
              <a:gd name="connsiteY1" fmla="*/ 0 h 1313645"/>
              <a:gd name="connsiteX2" fmla="*/ 3760631 w 3760631"/>
              <a:gd name="connsiteY2" fmla="*/ 953036 h 1313645"/>
              <a:gd name="connsiteX3" fmla="*/ 0 w 3760631"/>
              <a:gd name="connsiteY3" fmla="*/ 1313645 h 1313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0631" h="1313645">
                <a:moveTo>
                  <a:pt x="0" y="1313645"/>
                </a:moveTo>
                <a:lnTo>
                  <a:pt x="1906073" y="0"/>
                </a:lnTo>
                <a:lnTo>
                  <a:pt x="3760631" y="953036"/>
                </a:lnTo>
                <a:lnTo>
                  <a:pt x="0" y="1313645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3 CuadroTexto"/>
          <p:cNvSpPr txBox="1"/>
          <p:nvPr/>
        </p:nvSpPr>
        <p:spPr>
          <a:xfrm>
            <a:off x="5799860" y="249289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a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752188" y="208589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b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320690" y="97143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176124" y="126876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A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329286" y="154487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B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278752" y="267756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764704"/>
            <a:ext cx="534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mtClean="0">
                <a:latin typeface="Ravie" panose="04040805050809020602" pitchFamily="82" charset="0"/>
              </a:rPr>
              <a:t>En cualquier triángulo se tiene la siguiente relación:</a:t>
            </a:r>
            <a:endParaRPr lang="es-CO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32442" y="3527430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a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631504" y="4026550"/>
            <a:ext cx="1486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Sen A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227869" y="3503330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b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738152" y="4026550"/>
            <a:ext cx="1447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Sen B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766118" y="4026550"/>
            <a:ext cx="142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Sen C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260816" y="350333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c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208446" y="371986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=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>
            <a:off x="1631504" y="4006624"/>
            <a:ext cx="148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738152" y="3997060"/>
            <a:ext cx="148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5362053" y="373545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=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27" name="26 Conector recto"/>
          <p:cNvCxnSpPr/>
          <p:nvPr/>
        </p:nvCxnSpPr>
        <p:spPr>
          <a:xfrm>
            <a:off x="5739840" y="4020869"/>
            <a:ext cx="1486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7581687" y="3759259"/>
            <a:ext cx="4202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Teorema del Seno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248225" y="4996735"/>
            <a:ext cx="5456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a</a:t>
            </a:r>
            <a:r>
              <a:rPr lang="en-AU" sz="2800" baseline="6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b</a:t>
            </a:r>
            <a:r>
              <a:rPr lang="en-AU" sz="2800" baseline="6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+ c</a:t>
            </a:r>
            <a:r>
              <a:rPr lang="en-AU" sz="2800" baseline="6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– 2</a:t>
            </a:r>
            <a:r>
              <a:rPr lang="en-AU" sz="2800" dirty="0" smtClean="0">
                <a:latin typeface="Ravie" panose="04040805050809020602" pitchFamily="82" charset="0"/>
                <a:cs typeface="Times New Roman"/>
              </a:rPr>
              <a:t>‧</a:t>
            </a:r>
            <a:r>
              <a:rPr lang="en-AU" sz="2800" dirty="0" smtClean="0">
                <a:latin typeface="Ravie" panose="04040805050809020602" pitchFamily="82" charset="0"/>
              </a:rPr>
              <a:t>b</a:t>
            </a:r>
            <a:r>
              <a:rPr lang="en-AU" sz="2800" dirty="0" smtClean="0">
                <a:latin typeface="Ravie" panose="04040805050809020602" pitchFamily="82" charset="0"/>
                <a:cs typeface="Times New Roman"/>
              </a:rPr>
              <a:t>‧</a:t>
            </a:r>
            <a:r>
              <a:rPr lang="en-AU" sz="2800" dirty="0" smtClean="0">
                <a:latin typeface="Ravie" panose="04040805050809020602" pitchFamily="82" charset="0"/>
              </a:rPr>
              <a:t>c</a:t>
            </a:r>
            <a:r>
              <a:rPr lang="en-AU" sz="2800" dirty="0" smtClean="0">
                <a:latin typeface="Ravie" panose="04040805050809020602" pitchFamily="82" charset="0"/>
                <a:cs typeface="Times New Roman"/>
              </a:rPr>
              <a:t>‧</a:t>
            </a:r>
            <a:r>
              <a:rPr lang="en-AU" sz="2800" dirty="0" smtClean="0">
                <a:latin typeface="Ravie" panose="04040805050809020602" pitchFamily="82" charset="0"/>
              </a:rPr>
              <a:t>Cos A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7104112" y="4965957"/>
            <a:ext cx="46838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Teorema del Coseno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0" y="5439"/>
            <a:ext cx="121920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Solución de triángulos</a:t>
            </a:r>
            <a:endParaRPr lang="es-CO" sz="4800" dirty="0">
              <a:ln>
                <a:solidFill>
                  <a:srgbClr val="FFFF00"/>
                </a:solidFill>
              </a:ln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95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26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329</Words>
  <Application>Microsoft Office PowerPoint</Application>
  <PresentationFormat>Personalizado</PresentationFormat>
  <Paragraphs>77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34</cp:revision>
  <dcterms:created xsi:type="dcterms:W3CDTF">2019-06-17T02:47:29Z</dcterms:created>
  <dcterms:modified xsi:type="dcterms:W3CDTF">2021-08-02T23:10:23Z</dcterms:modified>
</cp:coreProperties>
</file>