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AU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AU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BD9D9-7863-4B70-AA29-64F03AD23D6B}" type="datetimeFigureOut">
              <a:rPr lang="en-AU" smtClean="0"/>
              <a:t>25/05/2021</a:t>
            </a:fld>
            <a:endParaRPr lang="en-AU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11701-6FB5-4D5B-ADE2-22F632FB468E}" type="slidenum">
              <a:rPr lang="en-AU" smtClean="0"/>
              <a:t>‹Nº›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7720969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AU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AU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BD9D9-7863-4B70-AA29-64F03AD23D6B}" type="datetimeFigureOut">
              <a:rPr lang="en-AU" smtClean="0"/>
              <a:t>25/05/2021</a:t>
            </a:fld>
            <a:endParaRPr lang="en-AU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11701-6FB5-4D5B-ADE2-22F632FB468E}" type="slidenum">
              <a:rPr lang="en-AU" smtClean="0"/>
              <a:t>‹Nº›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6998378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AU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AU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BD9D9-7863-4B70-AA29-64F03AD23D6B}" type="datetimeFigureOut">
              <a:rPr lang="en-AU" smtClean="0"/>
              <a:t>25/05/2021</a:t>
            </a:fld>
            <a:endParaRPr lang="en-AU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11701-6FB5-4D5B-ADE2-22F632FB468E}" type="slidenum">
              <a:rPr lang="en-AU" smtClean="0"/>
              <a:t>‹Nº›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4034929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AU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AU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BD9D9-7863-4B70-AA29-64F03AD23D6B}" type="datetimeFigureOut">
              <a:rPr lang="en-AU" smtClean="0"/>
              <a:t>25/05/2021</a:t>
            </a:fld>
            <a:endParaRPr lang="en-AU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11701-6FB5-4D5B-ADE2-22F632FB468E}" type="slidenum">
              <a:rPr lang="en-AU" smtClean="0"/>
              <a:t>‹Nº›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5329710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n-AU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BD9D9-7863-4B70-AA29-64F03AD23D6B}" type="datetimeFigureOut">
              <a:rPr lang="en-AU" smtClean="0"/>
              <a:t>25/05/2021</a:t>
            </a:fld>
            <a:endParaRPr lang="en-AU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11701-6FB5-4D5B-ADE2-22F632FB468E}" type="slidenum">
              <a:rPr lang="en-AU" smtClean="0"/>
              <a:t>‹Nº›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5147081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AU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AU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AU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BD9D9-7863-4B70-AA29-64F03AD23D6B}" type="datetimeFigureOut">
              <a:rPr lang="en-AU" smtClean="0"/>
              <a:t>25/05/2021</a:t>
            </a:fld>
            <a:endParaRPr lang="en-AU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11701-6FB5-4D5B-ADE2-22F632FB468E}" type="slidenum">
              <a:rPr lang="en-AU" smtClean="0"/>
              <a:t>‹Nº›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7079012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AU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AU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AU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BD9D9-7863-4B70-AA29-64F03AD23D6B}" type="datetimeFigureOut">
              <a:rPr lang="en-AU" smtClean="0"/>
              <a:t>25/05/2021</a:t>
            </a:fld>
            <a:endParaRPr lang="en-AU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11701-6FB5-4D5B-ADE2-22F632FB468E}" type="slidenum">
              <a:rPr lang="en-AU" smtClean="0"/>
              <a:t>‹Nº›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52159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AU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BD9D9-7863-4B70-AA29-64F03AD23D6B}" type="datetimeFigureOut">
              <a:rPr lang="en-AU" smtClean="0"/>
              <a:t>25/05/2021</a:t>
            </a:fld>
            <a:endParaRPr lang="en-AU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11701-6FB5-4D5B-ADE2-22F632FB468E}" type="slidenum">
              <a:rPr lang="en-AU" smtClean="0"/>
              <a:t>‹Nº›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2425343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BD9D9-7863-4B70-AA29-64F03AD23D6B}" type="datetimeFigureOut">
              <a:rPr lang="en-AU" smtClean="0"/>
              <a:t>25/05/2021</a:t>
            </a:fld>
            <a:endParaRPr lang="en-AU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11701-6FB5-4D5B-ADE2-22F632FB468E}" type="slidenum">
              <a:rPr lang="en-AU" smtClean="0"/>
              <a:t>‹Nº›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3716553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n-AU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AU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BD9D9-7863-4B70-AA29-64F03AD23D6B}" type="datetimeFigureOut">
              <a:rPr lang="en-AU" smtClean="0"/>
              <a:t>25/05/2021</a:t>
            </a:fld>
            <a:endParaRPr lang="en-AU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11701-6FB5-4D5B-ADE2-22F632FB468E}" type="slidenum">
              <a:rPr lang="en-AU" smtClean="0"/>
              <a:t>‹Nº›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6992165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n-AU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BD9D9-7863-4B70-AA29-64F03AD23D6B}" type="datetimeFigureOut">
              <a:rPr lang="en-AU" smtClean="0"/>
              <a:t>25/05/2021</a:t>
            </a:fld>
            <a:endParaRPr lang="en-AU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11701-6FB5-4D5B-ADE2-22F632FB468E}" type="slidenum">
              <a:rPr lang="en-AU" smtClean="0"/>
              <a:t>‹Nº›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5957705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lgGrid">
          <a:fgClr>
            <a:schemeClr val="accent3">
              <a:lumMod val="20000"/>
              <a:lumOff val="80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AU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AU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6BD9D9-7863-4B70-AA29-64F03AD23D6B}" type="datetimeFigureOut">
              <a:rPr lang="en-AU" smtClean="0"/>
              <a:t>25/05/2021</a:t>
            </a:fld>
            <a:endParaRPr lang="en-AU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A11701-6FB5-4D5B-ADE2-22F632FB468E}" type="slidenum">
              <a:rPr lang="en-AU" smtClean="0"/>
              <a:t>‹Nº›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0334614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microsoft.com/office/2007/relationships/hdphoto" Target="../media/hdphoto2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microsoft.com/office/2007/relationships/hdphoto" Target="../media/hdphoto1.wdp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CuadroTexto"/>
          <p:cNvSpPr txBox="1"/>
          <p:nvPr/>
        </p:nvSpPr>
        <p:spPr>
          <a:xfrm>
            <a:off x="2843808" y="692696"/>
            <a:ext cx="601216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6000" smtClean="0">
                <a:ln>
                  <a:solidFill>
                    <a:srgbClr val="92D050"/>
                  </a:solidFill>
                </a:ln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nap ITC" panose="04040A07060A02020202" pitchFamily="82" charset="0"/>
              </a:rPr>
              <a:t>NÚMEROS COMPLEJOS</a:t>
            </a:r>
            <a:endParaRPr lang="en-AU" sz="6000">
              <a:ln>
                <a:solidFill>
                  <a:srgbClr val="92D050"/>
                </a:solidFill>
              </a:ln>
              <a:effectLst>
                <a:glow rad="101600">
                  <a:schemeClr val="accent3">
                    <a:satMod val="17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nap ITC" panose="04040A07060A02020202" pitchFamily="82" charset="0"/>
            </a:endParaRPr>
          </a:p>
        </p:txBody>
      </p:sp>
      <p:pic>
        <p:nvPicPr>
          <p:cNvPr id="6" name="5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692696"/>
            <a:ext cx="2136666" cy="2160000"/>
          </a:xfrm>
          <a:prstGeom prst="rect">
            <a:avLst/>
          </a:prstGeom>
        </p:spPr>
      </p:pic>
      <p:sp>
        <p:nvSpPr>
          <p:cNvPr id="7" name="6 CuadroTexto"/>
          <p:cNvSpPr txBox="1"/>
          <p:nvPr/>
        </p:nvSpPr>
        <p:spPr>
          <a:xfrm>
            <a:off x="3334360" y="2779976"/>
            <a:ext cx="50310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oper Black" panose="0208090404030B020404" pitchFamily="18" charset="0"/>
              </a:rPr>
              <a:t>By: Mr. ERICK DUQUE</a:t>
            </a:r>
            <a:endParaRPr lang="en-US" sz="320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oper Black" panose="0208090404030B020404" pitchFamily="18" charset="0"/>
            </a:endParaRPr>
          </a:p>
        </p:txBody>
      </p:sp>
      <p:grpSp>
        <p:nvGrpSpPr>
          <p:cNvPr id="8" name="7 Grupo"/>
          <p:cNvGrpSpPr/>
          <p:nvPr/>
        </p:nvGrpSpPr>
        <p:grpSpPr>
          <a:xfrm>
            <a:off x="1926884" y="4293096"/>
            <a:ext cx="5290231" cy="1754326"/>
            <a:chOff x="1926885" y="4149080"/>
            <a:chExt cx="5290231" cy="1754326"/>
          </a:xfrm>
        </p:grpSpPr>
        <p:grpSp>
          <p:nvGrpSpPr>
            <p:cNvPr id="9" name="8 Grupo"/>
            <p:cNvGrpSpPr/>
            <p:nvPr/>
          </p:nvGrpSpPr>
          <p:grpSpPr>
            <a:xfrm>
              <a:off x="1926885" y="4149080"/>
              <a:ext cx="5290231" cy="1754326"/>
              <a:chOff x="1907704" y="4437112"/>
              <a:chExt cx="5290231" cy="1754326"/>
            </a:xfrm>
          </p:grpSpPr>
          <p:sp>
            <p:nvSpPr>
              <p:cNvPr id="11" name="10 CuadroTexto"/>
              <p:cNvSpPr txBox="1"/>
              <p:nvPr/>
            </p:nvSpPr>
            <p:spPr>
              <a:xfrm>
                <a:off x="1907704" y="4437112"/>
                <a:ext cx="5290231" cy="175432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AU" b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Contact us:</a:t>
                </a:r>
              </a:p>
              <a:p>
                <a:pPr marL="285750" indent="-285750">
                  <a:buFont typeface="Wingdings"/>
                  <a:buChar char="*"/>
                </a:pPr>
                <a:r>
                  <a:rPr lang="en-AU" b="1" smtClean="0">
                    <a:latin typeface="Arial" panose="020B0604020202020204" pitchFamily="34" charset="0"/>
                    <a:cs typeface="Arial" panose="020B0604020202020204" pitchFamily="34" charset="0"/>
                    <a:sym typeface="Wingdings" panose="05000000000000000000" pitchFamily="2" charset="2"/>
                  </a:rPr>
                  <a:t> a.m.e.asesoriasmatematicas@gmail.com</a:t>
                </a:r>
              </a:p>
              <a:p>
                <a:pPr marL="285750" indent="-285750">
                  <a:buFont typeface="Wingdings"/>
                  <a:buChar char=":"/>
                </a:pPr>
                <a:r>
                  <a:rPr lang="en-AU" b="1" smtClean="0">
                    <a:latin typeface="Arial" panose="020B0604020202020204" pitchFamily="34" charset="0"/>
                    <a:cs typeface="Arial" panose="020B0604020202020204" pitchFamily="34" charset="0"/>
                    <a:sym typeface="Wingdings" panose="05000000000000000000" pitchFamily="2" charset="2"/>
                  </a:rPr>
                  <a:t> asesoriasmatematicas0.webnode.com.co</a:t>
                </a:r>
              </a:p>
              <a:p>
                <a:r>
                  <a:rPr lang="en-AU" b="1">
                    <a:latin typeface="Arial" panose="020B0604020202020204" pitchFamily="34" charset="0"/>
                    <a:cs typeface="Arial" panose="020B0604020202020204" pitchFamily="34" charset="0"/>
                    <a:sym typeface="Wingdings" panose="05000000000000000000" pitchFamily="2" charset="2"/>
                  </a:rPr>
                  <a:t> </a:t>
                </a:r>
                <a:r>
                  <a:rPr lang="en-AU" b="1" smtClean="0">
                    <a:latin typeface="Arial" panose="020B0604020202020204" pitchFamily="34" charset="0"/>
                    <a:cs typeface="Arial" panose="020B0604020202020204" pitchFamily="34" charset="0"/>
                    <a:sym typeface="Wingdings" panose="05000000000000000000" pitchFamily="2" charset="2"/>
                  </a:rPr>
                  <a:t>     @asesoriasmatematicas0</a:t>
                </a:r>
              </a:p>
              <a:p>
                <a:r>
                  <a:rPr lang="en-AU" b="1" smtClean="0">
                    <a:latin typeface="Arial" panose="020B0604020202020204" pitchFamily="34" charset="0"/>
                    <a:cs typeface="Arial" panose="020B0604020202020204" pitchFamily="34" charset="0"/>
                    <a:sym typeface="Wingdings" panose="05000000000000000000" pitchFamily="2" charset="2"/>
                  </a:rPr>
                  <a:t>      @a.m.e._</a:t>
                </a:r>
                <a:r>
                  <a:rPr lang="en-AU" b="1" err="1" smtClean="0">
                    <a:latin typeface="Arial" panose="020B0604020202020204" pitchFamily="34" charset="0"/>
                    <a:cs typeface="Arial" panose="020B0604020202020204" pitchFamily="34" charset="0"/>
                    <a:sym typeface="Wingdings" panose="05000000000000000000" pitchFamily="2" charset="2"/>
                  </a:rPr>
                  <a:t>asesorias_matematicas</a:t>
                </a:r>
                <a:endParaRPr lang="en-AU" b="1" smtClean="0">
                  <a:latin typeface="Arial" panose="020B0604020202020204" pitchFamily="34" charset="0"/>
                  <a:cs typeface="Arial" panose="020B0604020202020204" pitchFamily="34" charset="0"/>
                  <a:sym typeface="Wingdings" panose="05000000000000000000" pitchFamily="2" charset="2"/>
                </a:endParaRPr>
              </a:p>
              <a:p>
                <a:r>
                  <a:rPr lang="en-AU" b="1">
                    <a:latin typeface="Arial" panose="020B0604020202020204" pitchFamily="34" charset="0"/>
                    <a:cs typeface="Arial" panose="020B0604020202020204" pitchFamily="34" charset="0"/>
                    <a:sym typeface="Wingdings" panose="05000000000000000000" pitchFamily="2" charset="2"/>
                  </a:rPr>
                  <a:t> </a:t>
                </a:r>
                <a:r>
                  <a:rPr lang="en-AU" b="1" smtClean="0">
                    <a:latin typeface="Arial" panose="020B0604020202020204" pitchFamily="34" charset="0"/>
                    <a:cs typeface="Arial" panose="020B0604020202020204" pitchFamily="34" charset="0"/>
                    <a:sym typeface="Wingdings" panose="05000000000000000000" pitchFamily="2" charset="2"/>
                  </a:rPr>
                  <a:t>     Erick Duque</a:t>
                </a:r>
              </a:p>
            </p:txBody>
          </p:sp>
          <p:pic>
            <p:nvPicPr>
              <p:cNvPr id="12" name="Picture 2" descr="Nueva actualización de Instagram: reels en Facebook, dúo de vídeos y más"/>
              <p:cNvPicPr>
                <a:picLocks noChangeAspect="1" noChangeArrowheads="1"/>
              </p:cNvPicPr>
              <p:nvPr/>
            </p:nvPicPr>
            <p:blipFill rotWithShape="1">
              <a:blip r:embed="rId3" cstate="print">
                <a:extLst>
                  <a:ext uri="{BEBA8EAE-BF5A-486C-A8C5-ECC9F3942E4B}">
                    <a14:imgProps xmlns:a14="http://schemas.microsoft.com/office/drawing/2010/main">
                      <a14:imgLayer r:embed="rId4">
                        <a14:imgEffect>
                          <a14:backgroundRemoval t="10000" b="90000" l="10000" r="90000">
                            <a14:foregroundMark x1="43958" y1="37500" x2="43958" y2="37500"/>
                            <a14:foregroundMark x1="66146" y1="33854" x2="66146" y2="33854"/>
                          </a14:backgroundRemoval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8541" t="18476" r="19018" b="18552"/>
              <a:stretch/>
            </p:blipFill>
            <p:spPr bwMode="auto">
              <a:xfrm>
                <a:off x="2017248" y="5661248"/>
                <a:ext cx="178488" cy="18000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3" name="Picture 4" descr="Facebook - Inicia sesión o regístrate"/>
              <p:cNvPicPr>
                <a:picLocks noChangeAspect="1" noChangeArrowheads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017248" y="5373216"/>
                <a:ext cx="180000" cy="18000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pic>
          <p:nvPicPr>
            <p:cNvPr id="10" name="Picture 2" descr="Logo YouTube: la historia y el significado del logotipo, la marca y el  símbolo. | png, vector"/>
            <p:cNvPicPr>
              <a:picLocks noChangeAspect="1" noChangeArrowheads="1"/>
            </p:cNvPicPr>
            <p:nvPr/>
          </p:nvPicPr>
          <p:blipFill rotWithShape="1">
            <a:blip r:embed="rId6" cstate="print">
              <a:extLst>
                <a:ext uri="{BEBA8EAE-BF5A-486C-A8C5-ECC9F3942E4B}">
                  <a14:imgProps xmlns:a14="http://schemas.microsoft.com/office/drawing/2010/main">
                    <a14:imgLayer r:embed="rId7">
                      <a14:imgEffect>
                        <a14:backgroundRemoval t="5556" b="95972" l="10000" r="90000">
                          <a14:foregroundMark x1="45234" y1="38889" x2="51094" y2="49722"/>
                          <a14:foregroundMark x1="41406" y1="49306" x2="63594" y2="49306"/>
                          <a14:foregroundMark x1="57344" y1="47083" x2="35547" y2="70000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5265" t="6360" r="15359" b="7003"/>
            <a:stretch/>
          </p:blipFill>
          <p:spPr bwMode="auto">
            <a:xfrm>
              <a:off x="1985660" y="5625264"/>
              <a:ext cx="281538" cy="180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5424494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3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0" y="0"/>
            <a:ext cx="9144000" cy="540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3500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nap ITC" panose="04040A07060A02020202" pitchFamily="82" charset="0"/>
              </a:rPr>
              <a:t>OPERACIONES CON COMPLEJOS</a:t>
            </a:r>
            <a:endParaRPr lang="es-CO" sz="3500" dirty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nap ITC" panose="04040A07060A02020202" pitchFamily="82" charset="0"/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0" y="6498000"/>
            <a:ext cx="9144000" cy="360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dirty="0"/>
          </a:p>
        </p:txBody>
      </p:sp>
      <p:sp>
        <p:nvSpPr>
          <p:cNvPr id="4" name="3 CuadroTexto"/>
          <p:cNvSpPr txBox="1"/>
          <p:nvPr/>
        </p:nvSpPr>
        <p:spPr>
          <a:xfrm>
            <a:off x="1277889" y="692696"/>
            <a:ext cx="658822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4000" dirty="0" smtClean="0">
                <a:ln>
                  <a:solidFill>
                    <a:schemeClr val="tx1"/>
                  </a:solidFill>
                </a:ln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nap ITC" panose="04040A07060A02020202" pitchFamily="82" charset="0"/>
              </a:rPr>
              <a:t>SUMA DE NÚMEROS COMPLEJOS</a:t>
            </a:r>
            <a:endParaRPr lang="es-CO" sz="4000" dirty="0">
              <a:ln>
                <a:solidFill>
                  <a:schemeClr val="tx1"/>
                </a:solidFill>
              </a:ln>
              <a:solidFill>
                <a:srgbClr val="92D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nap ITC" panose="04040A07060A02020202" pitchFamily="82" charset="0"/>
            </a:endParaRPr>
          </a:p>
        </p:txBody>
      </p:sp>
      <p:sp>
        <p:nvSpPr>
          <p:cNvPr id="6" name="5 Nube"/>
          <p:cNvSpPr/>
          <p:nvPr/>
        </p:nvSpPr>
        <p:spPr>
          <a:xfrm>
            <a:off x="1745940" y="2016135"/>
            <a:ext cx="5652120" cy="2276962"/>
          </a:xfrm>
          <a:prstGeom prst="cloud">
            <a:avLst/>
          </a:prstGeom>
          <a:solidFill>
            <a:srgbClr val="92D050"/>
          </a:solidFill>
          <a:ln>
            <a:solidFill>
              <a:srgbClr val="7030A0"/>
            </a:solidFill>
          </a:ln>
          <a:effectLst>
            <a:glow rad="101600">
              <a:schemeClr val="accent4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 smtClean="0">
                <a:solidFill>
                  <a:srgbClr val="002060"/>
                </a:solidFill>
                <a:latin typeface="Ravie" panose="04040805050809020602" pitchFamily="82" charset="0"/>
              </a:rPr>
              <a:t>Para sumar números complejos se deben sumar las partes enteras entre si y las partes imaginarias entre si</a:t>
            </a:r>
            <a:endParaRPr lang="es-CO" dirty="0">
              <a:solidFill>
                <a:srgbClr val="002060"/>
              </a:solidFill>
              <a:latin typeface="Ravie" panose="04040805050809020602" pitchFamily="82" charset="0"/>
            </a:endParaRPr>
          </a:p>
        </p:txBody>
      </p:sp>
      <p:sp>
        <p:nvSpPr>
          <p:cNvPr id="7" name="Abrir corchete 6"/>
          <p:cNvSpPr/>
          <p:nvPr/>
        </p:nvSpPr>
        <p:spPr>
          <a:xfrm>
            <a:off x="323528" y="2901933"/>
            <a:ext cx="220717" cy="1418896"/>
          </a:xfrm>
          <a:prstGeom prst="leftBracket">
            <a:avLst/>
          </a:prstGeom>
          <a:noFill/>
          <a:ln w="1270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8" name="CuadroTexto 7"/>
          <p:cNvSpPr txBox="1"/>
          <p:nvPr/>
        </p:nvSpPr>
        <p:spPr>
          <a:xfrm>
            <a:off x="436068" y="2852936"/>
            <a:ext cx="1005403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9600" dirty="0" smtClean="0">
                <a:latin typeface="Arial Black" panose="020B0A04020102020204" pitchFamily="34" charset="0"/>
              </a:rPr>
              <a:t>2</a:t>
            </a:r>
            <a:endParaRPr lang="es-CO" sz="9600" dirty="0">
              <a:latin typeface="Arial Black" panose="020B0A04020102020204" pitchFamily="34" charset="0"/>
            </a:endParaRPr>
          </a:p>
        </p:txBody>
      </p:sp>
      <p:sp>
        <p:nvSpPr>
          <p:cNvPr id="9" name="Cerrar corchete 8"/>
          <p:cNvSpPr/>
          <p:nvPr/>
        </p:nvSpPr>
        <p:spPr>
          <a:xfrm>
            <a:off x="3586260" y="2896174"/>
            <a:ext cx="218403" cy="1454414"/>
          </a:xfrm>
          <a:prstGeom prst="rightBracket">
            <a:avLst/>
          </a:prstGeom>
          <a:ln w="1270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0" name="Abrir corchete 10"/>
          <p:cNvSpPr/>
          <p:nvPr/>
        </p:nvSpPr>
        <p:spPr>
          <a:xfrm>
            <a:off x="4932040" y="2856310"/>
            <a:ext cx="220717" cy="1418896"/>
          </a:xfrm>
          <a:prstGeom prst="leftBracket">
            <a:avLst/>
          </a:prstGeom>
          <a:noFill/>
          <a:ln w="1270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CuadroTexto 11"/>
          <p:cNvSpPr txBox="1"/>
          <p:nvPr/>
        </p:nvSpPr>
        <p:spPr>
          <a:xfrm>
            <a:off x="5076056" y="2780928"/>
            <a:ext cx="1005403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9600" dirty="0">
                <a:latin typeface="Arial Black" panose="020B0A04020102020204" pitchFamily="34" charset="0"/>
              </a:rPr>
              <a:t>3</a:t>
            </a:r>
          </a:p>
        </p:txBody>
      </p:sp>
      <p:sp>
        <p:nvSpPr>
          <p:cNvPr id="12" name="Cerrar corchete 12"/>
          <p:cNvSpPr/>
          <p:nvPr/>
        </p:nvSpPr>
        <p:spPr>
          <a:xfrm>
            <a:off x="7884368" y="2838551"/>
            <a:ext cx="218403" cy="1454414"/>
          </a:xfrm>
          <a:prstGeom prst="rightBracket">
            <a:avLst/>
          </a:prstGeom>
          <a:ln w="1270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CuadroTexto 14"/>
          <p:cNvSpPr txBox="1"/>
          <p:nvPr/>
        </p:nvSpPr>
        <p:spPr>
          <a:xfrm>
            <a:off x="2339752" y="2852936"/>
            <a:ext cx="1415772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9600" dirty="0" smtClean="0">
                <a:latin typeface="Arial Black" panose="020B0A04020102020204" pitchFamily="34" charset="0"/>
              </a:rPr>
              <a:t>5i</a:t>
            </a:r>
            <a:endParaRPr lang="es-CO" sz="9600" dirty="0">
              <a:latin typeface="Arial Black" panose="020B0A04020102020204" pitchFamily="34" charset="0"/>
            </a:endParaRPr>
          </a:p>
        </p:txBody>
      </p:sp>
      <p:sp>
        <p:nvSpPr>
          <p:cNvPr id="14" name="Más 15"/>
          <p:cNvSpPr/>
          <p:nvPr/>
        </p:nvSpPr>
        <p:spPr>
          <a:xfrm>
            <a:off x="1331640" y="3011648"/>
            <a:ext cx="1055204" cy="1108219"/>
          </a:xfrm>
          <a:prstGeom prst="math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5" name="Más 16"/>
          <p:cNvSpPr/>
          <p:nvPr/>
        </p:nvSpPr>
        <p:spPr>
          <a:xfrm>
            <a:off x="3923928" y="2996952"/>
            <a:ext cx="834951" cy="1108219"/>
          </a:xfrm>
          <a:prstGeom prst="math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6" name="CuadroTexto 17"/>
          <p:cNvSpPr txBox="1"/>
          <p:nvPr/>
        </p:nvSpPr>
        <p:spPr>
          <a:xfrm>
            <a:off x="6732240" y="2780928"/>
            <a:ext cx="1415772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9600" dirty="0" smtClean="0">
                <a:latin typeface="Arial Black" panose="020B0A04020102020204" pitchFamily="34" charset="0"/>
              </a:rPr>
              <a:t>2i</a:t>
            </a:r>
            <a:endParaRPr lang="es-CO" sz="9600" dirty="0">
              <a:latin typeface="Arial Black" panose="020B0A04020102020204" pitchFamily="34" charset="0"/>
            </a:endParaRPr>
          </a:p>
        </p:txBody>
      </p:sp>
      <p:sp>
        <p:nvSpPr>
          <p:cNvPr id="17" name="12 Proceso"/>
          <p:cNvSpPr/>
          <p:nvPr/>
        </p:nvSpPr>
        <p:spPr>
          <a:xfrm>
            <a:off x="6048545" y="3354232"/>
            <a:ext cx="755703" cy="214730"/>
          </a:xfrm>
          <a:prstGeom prst="flowChartProcess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CuadroTexto 19"/>
          <p:cNvSpPr txBox="1"/>
          <p:nvPr/>
        </p:nvSpPr>
        <p:spPr>
          <a:xfrm>
            <a:off x="2492152" y="4653136"/>
            <a:ext cx="1005403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9600" dirty="0" smtClean="0">
                <a:latin typeface="Arial Black" panose="020B0A04020102020204" pitchFamily="34" charset="0"/>
              </a:rPr>
              <a:t>5</a:t>
            </a:r>
            <a:endParaRPr lang="es-CO" sz="9600" dirty="0">
              <a:latin typeface="Arial Black" panose="020B0A04020102020204" pitchFamily="34" charset="0"/>
            </a:endParaRPr>
          </a:p>
        </p:txBody>
      </p:sp>
      <p:sp>
        <p:nvSpPr>
          <p:cNvPr id="19" name="Más 20"/>
          <p:cNvSpPr/>
          <p:nvPr/>
        </p:nvSpPr>
        <p:spPr>
          <a:xfrm>
            <a:off x="3474458" y="4883856"/>
            <a:ext cx="1055204" cy="1108219"/>
          </a:xfrm>
          <a:prstGeom prst="math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0" name="CuadroTexto 21"/>
          <p:cNvSpPr txBox="1"/>
          <p:nvPr/>
        </p:nvSpPr>
        <p:spPr>
          <a:xfrm>
            <a:off x="4479861" y="4662264"/>
            <a:ext cx="1415772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9600" dirty="0" smtClean="0">
                <a:latin typeface="Arial Black" panose="020B0A04020102020204" pitchFamily="34" charset="0"/>
              </a:rPr>
              <a:t>3i</a:t>
            </a:r>
            <a:endParaRPr lang="es-CO" sz="9600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81326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64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Motion origin="layout" path="M 0 -3.7037E-6 L -0.00781 -0.28541 " pathEditMode="relative" rAng="0" ptsTypes="AA">
                                      <p:cBhvr>
                                        <p:cTn id="32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99" y="-1428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34" presetClass="emph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80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81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82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83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84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85" presetID="34" presetClass="emph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86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87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88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89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90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34" presetClass="emph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98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99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00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01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02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03" presetID="34" presetClass="emph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104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105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06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07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08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4" grpId="1"/>
      <p:bldP spid="6" grpId="0" animBg="1"/>
      <p:bldP spid="6" grpId="1" animBg="1"/>
      <p:bldP spid="7" grpId="0" animBg="1"/>
      <p:bldP spid="8" grpId="0"/>
      <p:bldP spid="8" grpId="1"/>
      <p:bldP spid="9" grpId="0" animBg="1"/>
      <p:bldP spid="10" grpId="0" animBg="1"/>
      <p:bldP spid="11" grpId="0"/>
      <p:bldP spid="11" grpId="1"/>
      <p:bldP spid="12" grpId="0" animBg="1"/>
      <p:bldP spid="13" grpId="0"/>
      <p:bldP spid="13" grpId="1"/>
      <p:bldP spid="14" grpId="0" animBg="1"/>
      <p:bldP spid="15" grpId="0" animBg="1"/>
      <p:bldP spid="16" grpId="0"/>
      <p:bldP spid="16" grpId="1"/>
      <p:bldP spid="17" grpId="0" animBg="1"/>
      <p:bldP spid="18" grpId="0"/>
      <p:bldP spid="19" grpId="0" animBg="1"/>
      <p:bldP spid="2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0" y="0"/>
            <a:ext cx="9144000" cy="540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3500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nap ITC" panose="04040A07060A02020202" pitchFamily="82" charset="0"/>
              </a:rPr>
              <a:t>OPERACIONES CON COMPLEJOS</a:t>
            </a:r>
            <a:endParaRPr lang="es-CO" sz="3500" dirty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nap ITC" panose="04040A07060A02020202" pitchFamily="82" charset="0"/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0" y="6498000"/>
            <a:ext cx="9144000" cy="360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dirty="0"/>
          </a:p>
        </p:txBody>
      </p:sp>
      <p:sp>
        <p:nvSpPr>
          <p:cNvPr id="4" name="3 CuadroTexto"/>
          <p:cNvSpPr txBox="1"/>
          <p:nvPr/>
        </p:nvSpPr>
        <p:spPr>
          <a:xfrm>
            <a:off x="1115617" y="692696"/>
            <a:ext cx="675049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4000" dirty="0" smtClean="0">
                <a:ln>
                  <a:solidFill>
                    <a:schemeClr val="tx1"/>
                  </a:solidFill>
                </a:ln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nap ITC" panose="04040A07060A02020202" pitchFamily="82" charset="0"/>
              </a:rPr>
              <a:t>RESTA DE NÚMEROS COMPLEJOS</a:t>
            </a:r>
            <a:endParaRPr lang="es-CO" sz="4000" dirty="0">
              <a:ln>
                <a:solidFill>
                  <a:schemeClr val="tx1"/>
                </a:solidFill>
              </a:ln>
              <a:solidFill>
                <a:srgbClr val="92D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nap ITC" panose="04040A07060A02020202" pitchFamily="82" charset="0"/>
            </a:endParaRPr>
          </a:p>
        </p:txBody>
      </p:sp>
      <p:sp>
        <p:nvSpPr>
          <p:cNvPr id="5" name="4 Nube"/>
          <p:cNvSpPr/>
          <p:nvPr/>
        </p:nvSpPr>
        <p:spPr>
          <a:xfrm>
            <a:off x="1745940" y="2016135"/>
            <a:ext cx="5652120" cy="2276962"/>
          </a:xfrm>
          <a:prstGeom prst="cloud">
            <a:avLst/>
          </a:prstGeom>
          <a:solidFill>
            <a:srgbClr val="92D050"/>
          </a:solidFill>
          <a:ln>
            <a:solidFill>
              <a:srgbClr val="7030A0"/>
            </a:solidFill>
          </a:ln>
          <a:effectLst>
            <a:glow rad="101600">
              <a:schemeClr val="accent4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 smtClean="0">
                <a:solidFill>
                  <a:srgbClr val="002060"/>
                </a:solidFill>
                <a:latin typeface="Ravie" panose="04040805050809020602" pitchFamily="82" charset="0"/>
              </a:rPr>
              <a:t>Para restar números complejos se deben restar las partes enteras entre si y las partes imaginarias también</a:t>
            </a:r>
            <a:endParaRPr lang="es-CO" dirty="0">
              <a:solidFill>
                <a:srgbClr val="002060"/>
              </a:solidFill>
              <a:latin typeface="Ravie" panose="04040805050809020602" pitchFamily="82" charset="0"/>
            </a:endParaRPr>
          </a:p>
        </p:txBody>
      </p:sp>
      <p:sp>
        <p:nvSpPr>
          <p:cNvPr id="20" name="Abrir corchete 3"/>
          <p:cNvSpPr/>
          <p:nvPr/>
        </p:nvSpPr>
        <p:spPr>
          <a:xfrm>
            <a:off x="323528" y="2901933"/>
            <a:ext cx="220717" cy="1418896"/>
          </a:xfrm>
          <a:prstGeom prst="leftBracket">
            <a:avLst/>
          </a:prstGeom>
          <a:noFill/>
          <a:ln w="1270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1" name="CuadroTexto 4"/>
          <p:cNvSpPr txBox="1"/>
          <p:nvPr/>
        </p:nvSpPr>
        <p:spPr>
          <a:xfrm>
            <a:off x="436068" y="2852936"/>
            <a:ext cx="1005403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9600" dirty="0" smtClean="0">
                <a:latin typeface="Arial Black" panose="020B0A04020102020204" pitchFamily="34" charset="0"/>
              </a:rPr>
              <a:t>2</a:t>
            </a:r>
            <a:endParaRPr lang="es-CO" sz="9600" dirty="0">
              <a:latin typeface="Arial Black" panose="020B0A04020102020204" pitchFamily="34" charset="0"/>
            </a:endParaRPr>
          </a:p>
        </p:txBody>
      </p:sp>
      <p:sp>
        <p:nvSpPr>
          <p:cNvPr id="22" name="Cerrar corchete 5"/>
          <p:cNvSpPr/>
          <p:nvPr/>
        </p:nvSpPr>
        <p:spPr>
          <a:xfrm>
            <a:off x="3586260" y="2896174"/>
            <a:ext cx="218403" cy="1454414"/>
          </a:xfrm>
          <a:prstGeom prst="rightBracket">
            <a:avLst/>
          </a:prstGeom>
          <a:ln w="1270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3" name="Abrir corchete 6"/>
          <p:cNvSpPr/>
          <p:nvPr/>
        </p:nvSpPr>
        <p:spPr>
          <a:xfrm>
            <a:off x="4932040" y="2856310"/>
            <a:ext cx="220717" cy="1418896"/>
          </a:xfrm>
          <a:prstGeom prst="leftBracket">
            <a:avLst/>
          </a:prstGeom>
          <a:noFill/>
          <a:ln w="1270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4" name="CuadroTexto 7"/>
          <p:cNvSpPr txBox="1"/>
          <p:nvPr/>
        </p:nvSpPr>
        <p:spPr>
          <a:xfrm>
            <a:off x="5076056" y="2780928"/>
            <a:ext cx="1005403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9600" dirty="0">
                <a:latin typeface="Arial Black" panose="020B0A04020102020204" pitchFamily="34" charset="0"/>
              </a:rPr>
              <a:t>3</a:t>
            </a:r>
          </a:p>
        </p:txBody>
      </p:sp>
      <p:sp>
        <p:nvSpPr>
          <p:cNvPr id="25" name="Cerrar corchete 8"/>
          <p:cNvSpPr/>
          <p:nvPr/>
        </p:nvSpPr>
        <p:spPr>
          <a:xfrm>
            <a:off x="7884368" y="2838551"/>
            <a:ext cx="218403" cy="1454414"/>
          </a:xfrm>
          <a:prstGeom prst="rightBracket">
            <a:avLst/>
          </a:prstGeom>
          <a:ln w="1270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6" name="CuadroTexto 9"/>
          <p:cNvSpPr txBox="1"/>
          <p:nvPr/>
        </p:nvSpPr>
        <p:spPr>
          <a:xfrm>
            <a:off x="2339752" y="2852936"/>
            <a:ext cx="1415772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9600" dirty="0" smtClean="0">
                <a:latin typeface="Arial Black" panose="020B0A04020102020204" pitchFamily="34" charset="0"/>
              </a:rPr>
              <a:t>5i</a:t>
            </a:r>
            <a:endParaRPr lang="es-CO" sz="9600" dirty="0">
              <a:latin typeface="Arial Black" panose="020B0A04020102020204" pitchFamily="34" charset="0"/>
            </a:endParaRPr>
          </a:p>
        </p:txBody>
      </p:sp>
      <p:sp>
        <p:nvSpPr>
          <p:cNvPr id="27" name="Más 10"/>
          <p:cNvSpPr/>
          <p:nvPr/>
        </p:nvSpPr>
        <p:spPr>
          <a:xfrm>
            <a:off x="1331640" y="3011648"/>
            <a:ext cx="1055204" cy="1108219"/>
          </a:xfrm>
          <a:prstGeom prst="math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8" name="CuadroTexto 12"/>
          <p:cNvSpPr txBox="1"/>
          <p:nvPr/>
        </p:nvSpPr>
        <p:spPr>
          <a:xfrm>
            <a:off x="6732240" y="2780928"/>
            <a:ext cx="1415772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9600" dirty="0" smtClean="0">
                <a:latin typeface="Arial Black" panose="020B0A04020102020204" pitchFamily="34" charset="0"/>
              </a:rPr>
              <a:t>2i</a:t>
            </a:r>
            <a:endParaRPr lang="es-CO" sz="9600" dirty="0">
              <a:latin typeface="Arial Black" panose="020B0A04020102020204" pitchFamily="34" charset="0"/>
            </a:endParaRPr>
          </a:p>
        </p:txBody>
      </p:sp>
      <p:sp>
        <p:nvSpPr>
          <p:cNvPr id="29" name="12 Proceso"/>
          <p:cNvSpPr/>
          <p:nvPr/>
        </p:nvSpPr>
        <p:spPr>
          <a:xfrm>
            <a:off x="6048545" y="3430294"/>
            <a:ext cx="755703" cy="214730"/>
          </a:xfrm>
          <a:prstGeom prst="flowChartProcess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CuadroTexto 14"/>
          <p:cNvSpPr txBox="1"/>
          <p:nvPr/>
        </p:nvSpPr>
        <p:spPr>
          <a:xfrm>
            <a:off x="2267744" y="4653136"/>
            <a:ext cx="1415772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9600" dirty="0" smtClean="0">
                <a:solidFill>
                  <a:schemeClr val="accent1"/>
                </a:solidFill>
                <a:latin typeface="Arial Black" panose="020B0A04020102020204" pitchFamily="34" charset="0"/>
              </a:rPr>
              <a:t>-</a:t>
            </a:r>
            <a:r>
              <a:rPr lang="es-CO" sz="9600" dirty="0" smtClean="0">
                <a:latin typeface="Arial Black" panose="020B0A04020102020204" pitchFamily="34" charset="0"/>
              </a:rPr>
              <a:t>1</a:t>
            </a:r>
            <a:endParaRPr lang="es-CO" sz="9600" dirty="0">
              <a:latin typeface="Arial Black" panose="020B0A04020102020204" pitchFamily="34" charset="0"/>
            </a:endParaRPr>
          </a:p>
        </p:txBody>
      </p:sp>
      <p:sp>
        <p:nvSpPr>
          <p:cNvPr id="31" name="Más 15"/>
          <p:cNvSpPr/>
          <p:nvPr/>
        </p:nvSpPr>
        <p:spPr>
          <a:xfrm>
            <a:off x="3474458" y="4883856"/>
            <a:ext cx="1055204" cy="1108219"/>
          </a:xfrm>
          <a:prstGeom prst="math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32" name="CuadroTexto 16"/>
          <p:cNvSpPr txBox="1"/>
          <p:nvPr/>
        </p:nvSpPr>
        <p:spPr>
          <a:xfrm>
            <a:off x="4479861" y="4662264"/>
            <a:ext cx="1415772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9600" dirty="0" smtClean="0">
                <a:latin typeface="Arial Black" panose="020B0A04020102020204" pitchFamily="34" charset="0"/>
              </a:rPr>
              <a:t>7i</a:t>
            </a:r>
            <a:endParaRPr lang="es-CO" sz="9600" dirty="0">
              <a:latin typeface="Arial Black" panose="020B0A04020102020204" pitchFamily="34" charset="0"/>
            </a:endParaRPr>
          </a:p>
        </p:txBody>
      </p:sp>
      <p:sp>
        <p:nvSpPr>
          <p:cNvPr id="33" name="12 Proceso"/>
          <p:cNvSpPr/>
          <p:nvPr/>
        </p:nvSpPr>
        <p:spPr>
          <a:xfrm>
            <a:off x="4028453" y="3458392"/>
            <a:ext cx="755703" cy="214730"/>
          </a:xfrm>
          <a:prstGeom prst="flowChartProcess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4" name="Conector recto de flecha 19"/>
          <p:cNvCxnSpPr>
            <a:stCxn id="33" idx="2"/>
          </p:cNvCxnSpPr>
          <p:nvPr/>
        </p:nvCxnSpPr>
        <p:spPr>
          <a:xfrm>
            <a:off x="4406305" y="3673122"/>
            <a:ext cx="3033821" cy="2060134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5" name="Conector recto de flecha 21"/>
          <p:cNvCxnSpPr>
            <a:stCxn id="29" idx="2"/>
          </p:cNvCxnSpPr>
          <p:nvPr/>
        </p:nvCxnSpPr>
        <p:spPr>
          <a:xfrm>
            <a:off x="6426397" y="3645024"/>
            <a:ext cx="1013729" cy="2088232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36" name="Más 22"/>
          <p:cNvSpPr/>
          <p:nvPr/>
        </p:nvSpPr>
        <p:spPr>
          <a:xfrm>
            <a:off x="7182984" y="5401411"/>
            <a:ext cx="1055204" cy="1108219"/>
          </a:xfrm>
          <a:prstGeom prst="math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291476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64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Motion origin="layout" path="M 0 -3.7037E-6 L -0.00781 -0.28541 " pathEditMode="relative" rAng="0" ptsTypes="AA">
                                      <p:cBhvr>
                                        <p:cTn id="32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99" y="-1428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34" presetClass="emph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80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81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82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83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84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85" presetID="34" presetClass="emph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86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87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88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89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90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34" presetClass="emph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98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99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00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01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02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03" presetID="34" presetClass="emph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104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105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06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07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08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4" grpId="1"/>
      <p:bldP spid="5" grpId="0" animBg="1"/>
      <p:bldP spid="5" grpId="1" animBg="1"/>
      <p:bldP spid="20" grpId="0" animBg="1"/>
      <p:bldP spid="21" grpId="0"/>
      <p:bldP spid="21" grpId="1"/>
      <p:bldP spid="22" grpId="0" animBg="1"/>
      <p:bldP spid="23" grpId="0" animBg="1"/>
      <p:bldP spid="24" grpId="0"/>
      <p:bldP spid="24" grpId="1"/>
      <p:bldP spid="25" grpId="0" animBg="1"/>
      <p:bldP spid="26" grpId="0"/>
      <p:bldP spid="26" grpId="1"/>
      <p:bldP spid="27" grpId="0" animBg="1"/>
      <p:bldP spid="28" grpId="0"/>
      <p:bldP spid="28" grpId="1"/>
      <p:bldP spid="29" grpId="0" animBg="1"/>
      <p:bldP spid="30" grpId="0"/>
      <p:bldP spid="31" grpId="0" animBg="1"/>
      <p:bldP spid="32" grpId="0"/>
      <p:bldP spid="33" grpId="0" animBg="1"/>
      <p:bldP spid="36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Rectángulo"/>
          <p:cNvSpPr/>
          <p:nvPr/>
        </p:nvSpPr>
        <p:spPr>
          <a:xfrm>
            <a:off x="0" y="0"/>
            <a:ext cx="9144000" cy="540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3500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nap ITC" panose="04040A07060A02020202" pitchFamily="82" charset="0"/>
              </a:rPr>
              <a:t>OPERACIONES CON COMPLEJOS</a:t>
            </a:r>
            <a:endParaRPr lang="es-CO" sz="3500" dirty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nap ITC" panose="04040A07060A02020202" pitchFamily="82" charset="0"/>
            </a:endParaRPr>
          </a:p>
        </p:txBody>
      </p:sp>
      <p:sp>
        <p:nvSpPr>
          <p:cNvPr id="4" name="3 Rectángulo"/>
          <p:cNvSpPr/>
          <p:nvPr/>
        </p:nvSpPr>
        <p:spPr>
          <a:xfrm>
            <a:off x="0" y="6498000"/>
            <a:ext cx="9144000" cy="360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dirty="0"/>
          </a:p>
        </p:txBody>
      </p:sp>
      <p:sp>
        <p:nvSpPr>
          <p:cNvPr id="5" name="4 CuadroTexto"/>
          <p:cNvSpPr txBox="1"/>
          <p:nvPr/>
        </p:nvSpPr>
        <p:spPr>
          <a:xfrm>
            <a:off x="0" y="521385"/>
            <a:ext cx="9144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4000" dirty="0" smtClean="0">
                <a:ln>
                  <a:solidFill>
                    <a:schemeClr val="tx1"/>
                  </a:solidFill>
                </a:ln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nap ITC" panose="04040A07060A02020202" pitchFamily="82" charset="0"/>
              </a:rPr>
              <a:t>MULTIPLICACIÓN DE NÚMEROS COMPLEJOS</a:t>
            </a:r>
            <a:endParaRPr lang="es-CO" sz="4000" dirty="0">
              <a:ln>
                <a:solidFill>
                  <a:schemeClr val="tx1"/>
                </a:solidFill>
              </a:ln>
              <a:solidFill>
                <a:srgbClr val="92D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nap ITC" panose="04040A07060A02020202" pitchFamily="82" charset="0"/>
            </a:endParaRPr>
          </a:p>
        </p:txBody>
      </p:sp>
      <p:sp>
        <p:nvSpPr>
          <p:cNvPr id="6" name="5 Rectángulo"/>
          <p:cNvSpPr/>
          <p:nvPr/>
        </p:nvSpPr>
        <p:spPr>
          <a:xfrm>
            <a:off x="0" y="6498000"/>
            <a:ext cx="9144000" cy="360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dirty="0"/>
          </a:p>
        </p:txBody>
      </p:sp>
      <p:sp>
        <p:nvSpPr>
          <p:cNvPr id="7" name="Abrir corchete 3"/>
          <p:cNvSpPr/>
          <p:nvPr/>
        </p:nvSpPr>
        <p:spPr>
          <a:xfrm>
            <a:off x="683568" y="2037837"/>
            <a:ext cx="220717" cy="1418896"/>
          </a:xfrm>
          <a:prstGeom prst="leftBracket">
            <a:avLst/>
          </a:prstGeom>
          <a:noFill/>
          <a:ln w="1270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8" name="CuadroTexto 4"/>
          <p:cNvSpPr txBox="1"/>
          <p:nvPr/>
        </p:nvSpPr>
        <p:spPr>
          <a:xfrm>
            <a:off x="758285" y="1974408"/>
            <a:ext cx="1005403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9600" dirty="0" smtClean="0">
                <a:latin typeface="Arial Black" panose="020B0A04020102020204" pitchFamily="34" charset="0"/>
              </a:rPr>
              <a:t>2</a:t>
            </a:r>
            <a:endParaRPr lang="es-CO" sz="9600" dirty="0">
              <a:latin typeface="Arial Black" panose="020B0A04020102020204" pitchFamily="34" charset="0"/>
            </a:endParaRPr>
          </a:p>
        </p:txBody>
      </p:sp>
      <p:sp>
        <p:nvSpPr>
          <p:cNvPr id="9" name="Cerrar corchete 5"/>
          <p:cNvSpPr/>
          <p:nvPr/>
        </p:nvSpPr>
        <p:spPr>
          <a:xfrm>
            <a:off x="3946300" y="2032078"/>
            <a:ext cx="218403" cy="1454414"/>
          </a:xfrm>
          <a:prstGeom prst="rightBracket">
            <a:avLst/>
          </a:prstGeom>
          <a:ln w="1270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0" name="Abrir corchete 6"/>
          <p:cNvSpPr/>
          <p:nvPr/>
        </p:nvSpPr>
        <p:spPr>
          <a:xfrm>
            <a:off x="5292080" y="2098197"/>
            <a:ext cx="220717" cy="1418896"/>
          </a:xfrm>
          <a:prstGeom prst="leftBracket">
            <a:avLst/>
          </a:prstGeom>
          <a:noFill/>
          <a:ln w="1270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CuadroTexto 7"/>
          <p:cNvSpPr txBox="1"/>
          <p:nvPr/>
        </p:nvSpPr>
        <p:spPr>
          <a:xfrm>
            <a:off x="5394084" y="1974455"/>
            <a:ext cx="1005403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9600" dirty="0">
                <a:latin typeface="Arial Black" panose="020B0A04020102020204" pitchFamily="34" charset="0"/>
              </a:rPr>
              <a:t>3</a:t>
            </a:r>
          </a:p>
        </p:txBody>
      </p:sp>
      <p:sp>
        <p:nvSpPr>
          <p:cNvPr id="12" name="Cerrar corchete 8"/>
          <p:cNvSpPr/>
          <p:nvPr/>
        </p:nvSpPr>
        <p:spPr>
          <a:xfrm>
            <a:off x="8244408" y="2032031"/>
            <a:ext cx="218403" cy="1454414"/>
          </a:xfrm>
          <a:prstGeom prst="rightBracket">
            <a:avLst/>
          </a:prstGeom>
          <a:ln w="1270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CuadroTexto 9"/>
          <p:cNvSpPr txBox="1"/>
          <p:nvPr/>
        </p:nvSpPr>
        <p:spPr>
          <a:xfrm>
            <a:off x="2699792" y="1962455"/>
            <a:ext cx="1415772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9600" dirty="0" smtClean="0">
                <a:latin typeface="Arial Black" panose="020B0A04020102020204" pitchFamily="34" charset="0"/>
              </a:rPr>
              <a:t>5i</a:t>
            </a:r>
            <a:endParaRPr lang="es-CO" sz="9600" dirty="0">
              <a:latin typeface="Arial Black" panose="020B0A04020102020204" pitchFamily="34" charset="0"/>
            </a:endParaRPr>
          </a:p>
        </p:txBody>
      </p:sp>
      <p:sp>
        <p:nvSpPr>
          <p:cNvPr id="14" name="Más 10"/>
          <p:cNvSpPr/>
          <p:nvPr/>
        </p:nvSpPr>
        <p:spPr>
          <a:xfrm>
            <a:off x="1681630" y="2205128"/>
            <a:ext cx="1055204" cy="1108219"/>
          </a:xfrm>
          <a:prstGeom prst="math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5" name="CuadroTexto 12"/>
          <p:cNvSpPr txBox="1"/>
          <p:nvPr/>
        </p:nvSpPr>
        <p:spPr>
          <a:xfrm>
            <a:off x="7092280" y="1974455"/>
            <a:ext cx="1415772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9600" dirty="0" smtClean="0">
                <a:latin typeface="Arial Black" panose="020B0A04020102020204" pitchFamily="34" charset="0"/>
              </a:rPr>
              <a:t>2i</a:t>
            </a:r>
            <a:endParaRPr lang="es-CO" sz="9600" dirty="0">
              <a:latin typeface="Arial Black" panose="020B0A04020102020204" pitchFamily="34" charset="0"/>
            </a:endParaRPr>
          </a:p>
        </p:txBody>
      </p:sp>
      <p:sp>
        <p:nvSpPr>
          <p:cNvPr id="16" name="12 Proceso"/>
          <p:cNvSpPr/>
          <p:nvPr/>
        </p:nvSpPr>
        <p:spPr>
          <a:xfrm>
            <a:off x="6399488" y="2651872"/>
            <a:ext cx="755703" cy="214730"/>
          </a:xfrm>
          <a:prstGeom prst="flowChartProcess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20 Multiplicar"/>
          <p:cNvSpPr/>
          <p:nvPr/>
        </p:nvSpPr>
        <p:spPr>
          <a:xfrm>
            <a:off x="4283968" y="2290085"/>
            <a:ext cx="914400" cy="914400"/>
          </a:xfrm>
          <a:prstGeom prst="mathMultiply">
            <a:avLst>
              <a:gd name="adj1" fmla="val 1442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2" name="21 CuadroTexto"/>
          <p:cNvSpPr txBox="1"/>
          <p:nvPr/>
        </p:nvSpPr>
        <p:spPr>
          <a:xfrm>
            <a:off x="1259632" y="3781489"/>
            <a:ext cx="697627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6000" dirty="0" smtClean="0">
                <a:latin typeface="Arial Black" panose="020B0A04020102020204" pitchFamily="34" charset="0"/>
              </a:rPr>
              <a:t>6</a:t>
            </a:r>
            <a:endParaRPr lang="es-CO" sz="6000" dirty="0">
              <a:latin typeface="Arial Black" panose="020B0A04020102020204" pitchFamily="34" charset="0"/>
            </a:endParaRPr>
          </a:p>
        </p:txBody>
      </p:sp>
      <p:sp>
        <p:nvSpPr>
          <p:cNvPr id="23" name="22 CuadroTexto"/>
          <p:cNvSpPr txBox="1"/>
          <p:nvPr/>
        </p:nvSpPr>
        <p:spPr>
          <a:xfrm>
            <a:off x="1943200" y="3781488"/>
            <a:ext cx="1467068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6000" dirty="0" smtClean="0">
                <a:ln>
                  <a:solidFill>
                    <a:srgbClr val="0070C0"/>
                  </a:solidFill>
                </a:ln>
                <a:solidFill>
                  <a:schemeClr val="accent1"/>
                </a:solidFill>
                <a:latin typeface="Arial Black" panose="020B0A04020102020204" pitchFamily="34" charset="0"/>
              </a:rPr>
              <a:t>-</a:t>
            </a:r>
            <a:r>
              <a:rPr lang="es-CO" sz="6000" dirty="0" smtClean="0">
                <a:latin typeface="Arial Black" panose="020B0A04020102020204" pitchFamily="34" charset="0"/>
              </a:rPr>
              <a:t> 4i</a:t>
            </a:r>
            <a:endParaRPr lang="es-CO" sz="6000" dirty="0">
              <a:latin typeface="Arial Black" panose="020B0A04020102020204" pitchFamily="34" charset="0"/>
            </a:endParaRPr>
          </a:p>
        </p:txBody>
      </p:sp>
      <p:sp>
        <p:nvSpPr>
          <p:cNvPr id="24" name="23 CuadroTexto"/>
          <p:cNvSpPr txBox="1"/>
          <p:nvPr/>
        </p:nvSpPr>
        <p:spPr>
          <a:xfrm>
            <a:off x="3410268" y="3781489"/>
            <a:ext cx="2231701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6000" dirty="0" smtClean="0">
                <a:ln>
                  <a:solidFill>
                    <a:srgbClr val="0070C0"/>
                  </a:solidFill>
                </a:ln>
                <a:solidFill>
                  <a:schemeClr val="accent1"/>
                </a:solidFill>
                <a:latin typeface="Arial Black" panose="020B0A04020102020204" pitchFamily="34" charset="0"/>
              </a:rPr>
              <a:t>+</a:t>
            </a:r>
            <a:r>
              <a:rPr lang="es-CO" sz="6000" dirty="0" smtClean="0">
                <a:latin typeface="Arial Black" panose="020B0A04020102020204" pitchFamily="34" charset="0"/>
              </a:rPr>
              <a:t> 15i</a:t>
            </a:r>
            <a:endParaRPr lang="es-CO" sz="6000" dirty="0">
              <a:latin typeface="Arial Black" panose="020B0A04020102020204" pitchFamily="34" charset="0"/>
            </a:endParaRPr>
          </a:p>
        </p:txBody>
      </p:sp>
      <p:sp>
        <p:nvSpPr>
          <p:cNvPr id="25" name="24 CuadroTexto"/>
          <p:cNvSpPr txBox="1"/>
          <p:nvPr/>
        </p:nvSpPr>
        <p:spPr>
          <a:xfrm>
            <a:off x="5641969" y="3781487"/>
            <a:ext cx="2321469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6000" dirty="0" smtClean="0">
                <a:ln>
                  <a:solidFill>
                    <a:srgbClr val="0070C0"/>
                  </a:solidFill>
                </a:ln>
                <a:solidFill>
                  <a:schemeClr val="accent1"/>
                </a:solidFill>
                <a:latin typeface="Arial Black" panose="020B0A04020102020204" pitchFamily="34" charset="0"/>
              </a:rPr>
              <a:t>-</a:t>
            </a:r>
            <a:r>
              <a:rPr lang="es-CO" sz="6000" dirty="0" smtClean="0">
                <a:latin typeface="Arial Black" panose="020B0A04020102020204" pitchFamily="34" charset="0"/>
              </a:rPr>
              <a:t> 10i</a:t>
            </a:r>
            <a:r>
              <a:rPr lang="es-CO" sz="6000" baseline="30000" dirty="0" smtClean="0">
                <a:latin typeface="Arial Black" panose="020B0A04020102020204" pitchFamily="34" charset="0"/>
              </a:rPr>
              <a:t>2</a:t>
            </a:r>
            <a:endParaRPr lang="es-CO" sz="6000" baseline="30000" dirty="0">
              <a:latin typeface="Arial Black" panose="020B0A04020102020204" pitchFamily="34" charset="0"/>
            </a:endParaRPr>
          </a:p>
        </p:txBody>
      </p:sp>
      <p:sp>
        <p:nvSpPr>
          <p:cNvPr id="28" name="27 CuadroTexto"/>
          <p:cNvSpPr txBox="1"/>
          <p:nvPr/>
        </p:nvSpPr>
        <p:spPr>
          <a:xfrm>
            <a:off x="7530911" y="5692028"/>
            <a:ext cx="142699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2400" dirty="0" smtClean="0">
                <a:latin typeface="Ravie" panose="04040805050809020602" pitchFamily="82" charset="0"/>
              </a:rPr>
              <a:t>i</a:t>
            </a:r>
            <a:r>
              <a:rPr lang="en-AU" sz="2400" baseline="60000" dirty="0" smtClean="0">
                <a:latin typeface="Ravie" panose="04040805050809020602" pitchFamily="82" charset="0"/>
              </a:rPr>
              <a:t>2</a:t>
            </a:r>
            <a:r>
              <a:rPr lang="en-AU" sz="2400" dirty="0" smtClean="0">
                <a:latin typeface="Ravie" panose="04040805050809020602" pitchFamily="82" charset="0"/>
              </a:rPr>
              <a:t> = –</a:t>
            </a:r>
            <a:r>
              <a:rPr lang="en-AU" sz="2400" dirty="0" smtClean="0">
                <a:latin typeface="Rockwell Extra Bold" panose="02060903040505020403" pitchFamily="18" charset="0"/>
              </a:rPr>
              <a:t>1</a:t>
            </a:r>
            <a:r>
              <a:rPr lang="en-AU" sz="2400" dirty="0" smtClean="0">
                <a:latin typeface="Ravie" panose="04040805050809020602" pitchFamily="82" charset="0"/>
              </a:rPr>
              <a:t> </a:t>
            </a:r>
            <a:endParaRPr lang="en-AU" sz="2400" dirty="0">
              <a:solidFill>
                <a:srgbClr val="FF0000"/>
              </a:solidFill>
              <a:latin typeface="Ravie" panose="04040805050809020602" pitchFamily="82" charset="0"/>
            </a:endParaRPr>
          </a:p>
        </p:txBody>
      </p:sp>
      <p:cxnSp>
        <p:nvCxnSpPr>
          <p:cNvPr id="33" name="32 Conector angular"/>
          <p:cNvCxnSpPr>
            <a:stCxn id="25" idx="2"/>
            <a:endCxn id="28" idx="1"/>
          </p:cNvCxnSpPr>
          <p:nvPr/>
        </p:nvCxnSpPr>
        <p:spPr>
          <a:xfrm rot="16200000" flipH="1">
            <a:off x="6603952" y="4995901"/>
            <a:ext cx="1125711" cy="728207"/>
          </a:xfrm>
          <a:prstGeom prst="bentConnector2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33 CuadroTexto"/>
          <p:cNvSpPr txBox="1"/>
          <p:nvPr/>
        </p:nvSpPr>
        <p:spPr>
          <a:xfrm>
            <a:off x="5796272" y="6128668"/>
            <a:ext cx="33201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dirty="0" smtClean="0">
                <a:latin typeface="Ink Journal" panose="03080502000500000000" pitchFamily="66" charset="0"/>
              </a:rPr>
              <a:t>Por lo tanto: –10i</a:t>
            </a:r>
            <a:r>
              <a:rPr lang="es-CO" baseline="30000" dirty="0" smtClean="0">
                <a:latin typeface="Ink Journal" panose="03080502000500000000" pitchFamily="66" charset="0"/>
              </a:rPr>
              <a:t>2</a:t>
            </a:r>
            <a:r>
              <a:rPr lang="es-CO" dirty="0" smtClean="0">
                <a:latin typeface="Ink Journal" panose="03080502000500000000" pitchFamily="66" charset="0"/>
              </a:rPr>
              <a:t> se convierte en +10 </a:t>
            </a:r>
            <a:endParaRPr lang="es-CO" dirty="0">
              <a:latin typeface="Ink Journal" panose="03080502000500000000" pitchFamily="66" charset="0"/>
            </a:endParaRPr>
          </a:p>
        </p:txBody>
      </p:sp>
      <p:sp>
        <p:nvSpPr>
          <p:cNvPr id="35" name="34 CuadroTexto"/>
          <p:cNvSpPr txBox="1"/>
          <p:nvPr/>
        </p:nvSpPr>
        <p:spPr>
          <a:xfrm>
            <a:off x="5641969" y="3781485"/>
            <a:ext cx="1975221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6000" dirty="0" smtClean="0">
                <a:ln>
                  <a:solidFill>
                    <a:srgbClr val="0070C0"/>
                  </a:solidFill>
                </a:ln>
                <a:solidFill>
                  <a:schemeClr val="accent1"/>
                </a:solidFill>
                <a:latin typeface="Arial Black" panose="020B0A04020102020204" pitchFamily="34" charset="0"/>
              </a:rPr>
              <a:t>+</a:t>
            </a:r>
            <a:r>
              <a:rPr lang="es-CO" sz="6000" dirty="0" smtClean="0">
                <a:latin typeface="Arial Black" panose="020B0A04020102020204" pitchFamily="34" charset="0"/>
              </a:rPr>
              <a:t> 10</a:t>
            </a:r>
            <a:endParaRPr lang="es-CO" sz="6000" baseline="30000" dirty="0">
              <a:latin typeface="Arial Black" panose="020B0A04020102020204" pitchFamily="34" charset="0"/>
            </a:endParaRPr>
          </a:p>
        </p:txBody>
      </p:sp>
      <p:sp>
        <p:nvSpPr>
          <p:cNvPr id="36" name="35 CuadroTexto"/>
          <p:cNvSpPr txBox="1"/>
          <p:nvPr/>
        </p:nvSpPr>
        <p:spPr>
          <a:xfrm>
            <a:off x="4859571" y="3563724"/>
            <a:ext cx="37016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dirty="0" smtClean="0">
                <a:solidFill>
                  <a:srgbClr val="7030A0"/>
                </a:solidFill>
                <a:latin typeface="Ink Journal" panose="03080502000500000000" pitchFamily="66" charset="0"/>
              </a:rPr>
              <a:t>Entonces buscamos los términos semejantes</a:t>
            </a:r>
            <a:endParaRPr lang="es-CO" dirty="0">
              <a:solidFill>
                <a:srgbClr val="7030A0"/>
              </a:solidFill>
              <a:latin typeface="Ink Journal" panose="03080502000500000000" pitchFamily="66" charset="0"/>
            </a:endParaRPr>
          </a:p>
        </p:txBody>
      </p:sp>
      <p:sp>
        <p:nvSpPr>
          <p:cNvPr id="37" name="36 CuadroTexto"/>
          <p:cNvSpPr txBox="1"/>
          <p:nvPr/>
        </p:nvSpPr>
        <p:spPr>
          <a:xfrm>
            <a:off x="3131840" y="4852172"/>
            <a:ext cx="1210588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6000" dirty="0" smtClean="0">
                <a:latin typeface="Arial Black" panose="020B0A04020102020204" pitchFamily="34" charset="0"/>
              </a:rPr>
              <a:t>16</a:t>
            </a:r>
            <a:endParaRPr lang="es-CO" sz="6000" dirty="0">
              <a:latin typeface="Arial Black" panose="020B0A04020102020204" pitchFamily="34" charset="0"/>
            </a:endParaRPr>
          </a:p>
        </p:txBody>
      </p:sp>
      <p:sp>
        <p:nvSpPr>
          <p:cNvPr id="38" name="37 CuadroTexto"/>
          <p:cNvSpPr txBox="1"/>
          <p:nvPr/>
        </p:nvSpPr>
        <p:spPr>
          <a:xfrm>
            <a:off x="4342428" y="4852171"/>
            <a:ext cx="2231701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6000" dirty="0" smtClean="0">
                <a:latin typeface="Arial Black" panose="020B0A04020102020204" pitchFamily="34" charset="0"/>
              </a:rPr>
              <a:t>+ 11i</a:t>
            </a:r>
            <a:endParaRPr lang="es-CO" sz="6000" dirty="0">
              <a:latin typeface="Arial Black" panose="020B0A04020102020204" pitchFamily="34" charset="0"/>
            </a:endParaRPr>
          </a:p>
        </p:txBody>
      </p:sp>
      <p:sp>
        <p:nvSpPr>
          <p:cNvPr id="39" name="38 Rectángulo"/>
          <p:cNvSpPr/>
          <p:nvPr/>
        </p:nvSpPr>
        <p:spPr>
          <a:xfrm>
            <a:off x="3203848" y="4902802"/>
            <a:ext cx="3331319" cy="91440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366990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4" presetClass="emph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48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49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50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51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52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4" presetClass="emph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56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57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58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59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60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34" presetClass="emph" presetSubtype="0" fill="hold" grpId="2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68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69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70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71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72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4" presetClass="emph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76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77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78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79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80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34" presetClass="emph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88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89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90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91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92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4" presetClass="emph" presetSubtype="0" fill="hold" grpId="2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96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97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98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99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00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34" presetClass="emph" presetSubtype="0" fill="hold" grpId="2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108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109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10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11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12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34" presetClass="emph" presetSubtype="0" fill="hold" grpId="2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116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117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18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19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20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00"/>
                                  </p:iterate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>
                      <p:stCondLst>
                        <p:cond delay="indefinite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34" presetClass="emph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161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162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63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64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65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66" presetID="34" presetClass="emph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167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168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69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70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71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2" fill="hold">
                      <p:stCondLst>
                        <p:cond delay="indefinite"/>
                      </p:stCondLst>
                      <p:childTnLst>
                        <p:par>
                          <p:cTn id="173" fill="hold">
                            <p:stCondLst>
                              <p:cond delay="0"/>
                            </p:stCondLst>
                            <p:childTnLst>
                              <p:par>
                                <p:cTn id="17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6" fill="hold">
                      <p:stCondLst>
                        <p:cond delay="indefinite"/>
                      </p:stCondLst>
                      <p:childTnLst>
                        <p:par>
                          <p:cTn id="177" fill="hold">
                            <p:stCondLst>
                              <p:cond delay="0"/>
                            </p:stCondLst>
                            <p:childTnLst>
                              <p:par>
                                <p:cTn id="178" presetID="34" presetClass="emph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179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180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81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82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83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84" presetID="34" presetClass="emph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185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186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87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88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89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0" fill="hold">
                      <p:stCondLst>
                        <p:cond delay="indefinite"/>
                      </p:stCondLst>
                      <p:childTnLst>
                        <p:par>
                          <p:cTn id="191" fill="hold">
                            <p:stCondLst>
                              <p:cond delay="0"/>
                            </p:stCondLst>
                            <p:childTnLst>
                              <p:par>
                                <p:cTn id="19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4" fill="hold">
                      <p:stCondLst>
                        <p:cond delay="indefinite"/>
                      </p:stCondLst>
                      <p:childTnLst>
                        <p:par>
                          <p:cTn id="195" fill="hold">
                            <p:stCondLst>
                              <p:cond delay="0"/>
                            </p:stCondLst>
                            <p:childTnLst>
                              <p:par>
                                <p:cTn id="19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8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 animBg="1"/>
      <p:bldP spid="8" grpId="0"/>
      <p:bldP spid="8" grpId="1"/>
      <p:bldP spid="8" grpId="2"/>
      <p:bldP spid="9" grpId="0" animBg="1"/>
      <p:bldP spid="10" grpId="0" animBg="1"/>
      <p:bldP spid="11" grpId="0"/>
      <p:bldP spid="11" grpId="1"/>
      <p:bldP spid="11" grpId="2"/>
      <p:bldP spid="12" grpId="0" bldLvl="5" animBg="1"/>
      <p:bldP spid="13" grpId="0"/>
      <p:bldP spid="13" grpId="1"/>
      <p:bldP spid="13" grpId="2"/>
      <p:bldP spid="14" grpId="0" animBg="1"/>
      <p:bldP spid="15" grpId="0"/>
      <p:bldP spid="15" grpId="1"/>
      <p:bldP spid="15" grpId="2"/>
      <p:bldP spid="16" grpId="0" animBg="1"/>
      <p:bldP spid="21" grpId="0" animBg="1"/>
      <p:bldP spid="22" grpId="0"/>
      <p:bldP spid="22" grpId="1"/>
      <p:bldP spid="23" grpId="0"/>
      <p:bldP spid="23" grpId="1"/>
      <p:bldP spid="24" grpId="0"/>
      <p:bldP spid="24" grpId="1"/>
      <p:bldP spid="25" grpId="0"/>
      <p:bldP spid="25" grpId="1"/>
      <p:bldP spid="28" grpId="0"/>
      <p:bldP spid="28" grpId="1"/>
      <p:bldP spid="34" grpId="0"/>
      <p:bldP spid="34" grpId="1"/>
      <p:bldP spid="35" grpId="0"/>
      <p:bldP spid="35" grpId="1"/>
      <p:bldP spid="36" grpId="0"/>
      <p:bldP spid="37" grpId="0"/>
      <p:bldP spid="38" grpId="0"/>
      <p:bldP spid="39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0" y="0"/>
            <a:ext cx="9144000" cy="540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3500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nap ITC" panose="04040A07060A02020202" pitchFamily="82" charset="0"/>
              </a:rPr>
              <a:t>OPERACIONES CON COMPLEJOS</a:t>
            </a:r>
            <a:endParaRPr lang="es-CO" sz="3500" dirty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nap ITC" panose="04040A07060A02020202" pitchFamily="82" charset="0"/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0" y="6498000"/>
            <a:ext cx="9144000" cy="360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dirty="0"/>
          </a:p>
        </p:txBody>
      </p:sp>
      <p:sp>
        <p:nvSpPr>
          <p:cNvPr id="4" name="3 CuadroTexto"/>
          <p:cNvSpPr txBox="1"/>
          <p:nvPr/>
        </p:nvSpPr>
        <p:spPr>
          <a:xfrm>
            <a:off x="-35496" y="566055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dirty="0" smtClean="0">
                <a:latin typeface="Ravie" panose="04040805050809020602" pitchFamily="82" charset="0"/>
              </a:rPr>
              <a:t>Otr</a:t>
            </a:r>
            <a:r>
              <a:rPr lang="es-CO" dirty="0" smtClean="0">
                <a:latin typeface="Ravie" panose="04040805050809020602" pitchFamily="82" charset="0"/>
              </a:rPr>
              <a:t>a forma de resolverlo es poner los términos de manera vertical:</a:t>
            </a:r>
            <a:endParaRPr lang="es-CO" dirty="0">
              <a:solidFill>
                <a:srgbClr val="FF0000"/>
              </a:solidFill>
              <a:latin typeface="Ravie" panose="04040805050809020602" pitchFamily="82" charset="0"/>
            </a:endParaRPr>
          </a:p>
        </p:txBody>
      </p:sp>
      <p:cxnSp>
        <p:nvCxnSpPr>
          <p:cNvPr id="8" name="7 Conector recto"/>
          <p:cNvCxnSpPr/>
          <p:nvPr/>
        </p:nvCxnSpPr>
        <p:spPr>
          <a:xfrm>
            <a:off x="1907704" y="2276872"/>
            <a:ext cx="2488182" cy="0"/>
          </a:xfrm>
          <a:prstGeom prst="line">
            <a:avLst/>
          </a:prstGeom>
          <a:ln w="381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9 CuadroTexto"/>
          <p:cNvSpPr txBox="1"/>
          <p:nvPr/>
        </p:nvSpPr>
        <p:spPr>
          <a:xfrm>
            <a:off x="6732240" y="1517369"/>
            <a:ext cx="22381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dirty="0" smtClean="0">
                <a:solidFill>
                  <a:srgbClr val="7030A0"/>
                </a:solidFill>
                <a:latin typeface="Ink Journal" panose="03080502000500000000" pitchFamily="66" charset="0"/>
              </a:rPr>
              <a:t>Comenzamos a multiplicar</a:t>
            </a:r>
            <a:endParaRPr lang="es-CO" dirty="0">
              <a:solidFill>
                <a:srgbClr val="7030A0"/>
              </a:solidFill>
              <a:latin typeface="Ink Journal" panose="03080502000500000000" pitchFamily="66" charset="0"/>
            </a:endParaRPr>
          </a:p>
        </p:txBody>
      </p:sp>
      <p:sp>
        <p:nvSpPr>
          <p:cNvPr id="13" name="12 CuadroTexto"/>
          <p:cNvSpPr txBox="1"/>
          <p:nvPr/>
        </p:nvSpPr>
        <p:spPr>
          <a:xfrm>
            <a:off x="1923937" y="764704"/>
            <a:ext cx="697627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6000" dirty="0" smtClean="0">
                <a:latin typeface="Arial Black" panose="020B0A04020102020204" pitchFamily="34" charset="0"/>
              </a:rPr>
              <a:t>2</a:t>
            </a:r>
            <a:endParaRPr lang="es-CO" sz="6000" dirty="0">
              <a:latin typeface="Arial Black" panose="020B0A04020102020204" pitchFamily="34" charset="0"/>
            </a:endParaRPr>
          </a:p>
        </p:txBody>
      </p:sp>
      <p:sp>
        <p:nvSpPr>
          <p:cNvPr id="14" name="13 CuadroTexto"/>
          <p:cNvSpPr txBox="1"/>
          <p:nvPr/>
        </p:nvSpPr>
        <p:spPr>
          <a:xfrm>
            <a:off x="2621564" y="764704"/>
            <a:ext cx="1718740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6000" dirty="0" smtClean="0">
                <a:latin typeface="Arial Black" panose="020B0A04020102020204" pitchFamily="34" charset="0"/>
              </a:rPr>
              <a:t>+ 5i</a:t>
            </a:r>
            <a:endParaRPr lang="es-CO" sz="6000" dirty="0">
              <a:latin typeface="Arial Black" panose="020B0A04020102020204" pitchFamily="34" charset="0"/>
            </a:endParaRPr>
          </a:p>
        </p:txBody>
      </p:sp>
      <p:sp>
        <p:nvSpPr>
          <p:cNvPr id="15" name="14 CuadroTexto"/>
          <p:cNvSpPr txBox="1"/>
          <p:nvPr/>
        </p:nvSpPr>
        <p:spPr>
          <a:xfrm>
            <a:off x="1907704" y="1424935"/>
            <a:ext cx="697627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6000" dirty="0" smtClean="0">
                <a:latin typeface="Arial Black" panose="020B0A04020102020204" pitchFamily="34" charset="0"/>
              </a:rPr>
              <a:t>3</a:t>
            </a:r>
            <a:endParaRPr lang="es-CO" sz="6000" dirty="0">
              <a:latin typeface="Arial Black" panose="020B0A04020102020204" pitchFamily="34" charset="0"/>
            </a:endParaRPr>
          </a:p>
        </p:txBody>
      </p:sp>
      <p:sp>
        <p:nvSpPr>
          <p:cNvPr id="16" name="15 CuadroTexto"/>
          <p:cNvSpPr txBox="1"/>
          <p:nvPr/>
        </p:nvSpPr>
        <p:spPr>
          <a:xfrm>
            <a:off x="2744994" y="1412776"/>
            <a:ext cx="1595309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6000" dirty="0" smtClean="0">
                <a:latin typeface="Arial Black" panose="020B0A04020102020204" pitchFamily="34" charset="0"/>
              </a:rPr>
              <a:t>– 2i</a:t>
            </a:r>
            <a:endParaRPr lang="es-CO" sz="6000" dirty="0">
              <a:latin typeface="Arial Black" panose="020B0A04020102020204" pitchFamily="34" charset="0"/>
            </a:endParaRPr>
          </a:p>
        </p:txBody>
      </p:sp>
      <p:sp>
        <p:nvSpPr>
          <p:cNvPr id="18" name="17 CuadroTexto"/>
          <p:cNvSpPr txBox="1"/>
          <p:nvPr/>
        </p:nvSpPr>
        <p:spPr>
          <a:xfrm>
            <a:off x="1935164" y="2276872"/>
            <a:ext cx="697627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6000" dirty="0" smtClean="0">
                <a:latin typeface="Arial Black" panose="020B0A04020102020204" pitchFamily="34" charset="0"/>
              </a:rPr>
              <a:t>6</a:t>
            </a:r>
            <a:endParaRPr lang="es-CO" sz="6000" dirty="0">
              <a:latin typeface="Arial Black" panose="020B0A04020102020204" pitchFamily="34" charset="0"/>
            </a:endParaRPr>
          </a:p>
        </p:txBody>
      </p:sp>
      <p:sp>
        <p:nvSpPr>
          <p:cNvPr id="19" name="18 CuadroTexto"/>
          <p:cNvSpPr txBox="1"/>
          <p:nvPr/>
        </p:nvSpPr>
        <p:spPr>
          <a:xfrm>
            <a:off x="2605331" y="2276871"/>
            <a:ext cx="2231701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6000" dirty="0" smtClean="0">
                <a:latin typeface="Arial Black" panose="020B0A04020102020204" pitchFamily="34" charset="0"/>
              </a:rPr>
              <a:t>+ 15i</a:t>
            </a:r>
            <a:endParaRPr lang="es-CO" sz="6000" dirty="0">
              <a:latin typeface="Arial Black" panose="020B0A04020102020204" pitchFamily="34" charset="0"/>
            </a:endParaRPr>
          </a:p>
        </p:txBody>
      </p:sp>
      <p:sp>
        <p:nvSpPr>
          <p:cNvPr id="20" name="19 CuadroTexto"/>
          <p:cNvSpPr txBox="1"/>
          <p:nvPr/>
        </p:nvSpPr>
        <p:spPr>
          <a:xfrm>
            <a:off x="2923526" y="2996952"/>
            <a:ext cx="1595309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6000" dirty="0" smtClean="0">
                <a:latin typeface="Arial Black" panose="020B0A04020102020204" pitchFamily="34" charset="0"/>
              </a:rPr>
              <a:t>– 4i</a:t>
            </a:r>
            <a:endParaRPr lang="es-CO" sz="6000" dirty="0">
              <a:latin typeface="Arial Black" panose="020B0A04020102020204" pitchFamily="34" charset="0"/>
            </a:endParaRPr>
          </a:p>
        </p:txBody>
      </p:sp>
      <p:sp>
        <p:nvSpPr>
          <p:cNvPr id="21" name="20 CuadroTexto"/>
          <p:cNvSpPr txBox="1"/>
          <p:nvPr/>
        </p:nvSpPr>
        <p:spPr>
          <a:xfrm>
            <a:off x="4671468" y="2996951"/>
            <a:ext cx="2449710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6000" dirty="0" smtClean="0">
                <a:latin typeface="Arial Black" panose="020B0A04020102020204" pitchFamily="34" charset="0"/>
              </a:rPr>
              <a:t>– 10i</a:t>
            </a:r>
            <a:r>
              <a:rPr lang="es-CO" sz="6000" baseline="30000" dirty="0" smtClean="0">
                <a:latin typeface="Arial Black" panose="020B0A04020102020204" pitchFamily="34" charset="0"/>
              </a:rPr>
              <a:t>2</a:t>
            </a:r>
            <a:endParaRPr lang="es-CO" sz="6000" baseline="30000" dirty="0">
              <a:latin typeface="Arial Black" panose="020B0A04020102020204" pitchFamily="34" charset="0"/>
            </a:endParaRPr>
          </a:p>
        </p:txBody>
      </p:sp>
      <p:cxnSp>
        <p:nvCxnSpPr>
          <p:cNvPr id="22" name="21 Conector recto"/>
          <p:cNvCxnSpPr/>
          <p:nvPr/>
        </p:nvCxnSpPr>
        <p:spPr>
          <a:xfrm>
            <a:off x="1907704" y="3861048"/>
            <a:ext cx="5400600" cy="0"/>
          </a:xfrm>
          <a:prstGeom prst="line">
            <a:avLst/>
          </a:prstGeom>
          <a:ln w="381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28 CuadroTexto"/>
          <p:cNvSpPr txBox="1"/>
          <p:nvPr/>
        </p:nvSpPr>
        <p:spPr>
          <a:xfrm>
            <a:off x="7668344" y="5692028"/>
            <a:ext cx="142699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2400" dirty="0" smtClean="0">
                <a:latin typeface="Ravie" panose="04040805050809020602" pitchFamily="82" charset="0"/>
              </a:rPr>
              <a:t>i</a:t>
            </a:r>
            <a:r>
              <a:rPr lang="en-AU" sz="2400" baseline="60000" dirty="0" smtClean="0">
                <a:latin typeface="Ravie" panose="04040805050809020602" pitchFamily="82" charset="0"/>
              </a:rPr>
              <a:t>2</a:t>
            </a:r>
            <a:r>
              <a:rPr lang="en-AU" sz="2400" dirty="0" smtClean="0">
                <a:latin typeface="Ravie" panose="04040805050809020602" pitchFamily="82" charset="0"/>
              </a:rPr>
              <a:t> = –</a:t>
            </a:r>
            <a:r>
              <a:rPr lang="en-AU" sz="2400" dirty="0" smtClean="0">
                <a:latin typeface="Rockwell Extra Bold" panose="02060903040505020403" pitchFamily="18" charset="0"/>
              </a:rPr>
              <a:t>1</a:t>
            </a:r>
            <a:r>
              <a:rPr lang="en-AU" sz="2400" dirty="0" smtClean="0">
                <a:latin typeface="Ravie" panose="04040805050809020602" pitchFamily="82" charset="0"/>
              </a:rPr>
              <a:t> </a:t>
            </a:r>
            <a:endParaRPr lang="en-AU" sz="2400" dirty="0">
              <a:solidFill>
                <a:srgbClr val="FF0000"/>
              </a:solidFill>
              <a:latin typeface="Ravie" panose="04040805050809020602" pitchFamily="82" charset="0"/>
            </a:endParaRPr>
          </a:p>
        </p:txBody>
      </p:sp>
      <p:cxnSp>
        <p:nvCxnSpPr>
          <p:cNvPr id="30" name="29 Conector angular"/>
          <p:cNvCxnSpPr>
            <a:stCxn id="21" idx="3"/>
            <a:endCxn id="29" idx="1"/>
          </p:cNvCxnSpPr>
          <p:nvPr/>
        </p:nvCxnSpPr>
        <p:spPr>
          <a:xfrm>
            <a:off x="7121178" y="3504783"/>
            <a:ext cx="547166" cy="2418078"/>
          </a:xfrm>
          <a:prstGeom prst="bentConnector3">
            <a:avLst>
              <a:gd name="adj1" fmla="val 50000"/>
            </a:avLst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30 CuadroTexto"/>
          <p:cNvSpPr txBox="1"/>
          <p:nvPr/>
        </p:nvSpPr>
        <p:spPr>
          <a:xfrm>
            <a:off x="5796272" y="6128668"/>
            <a:ext cx="33201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dirty="0" smtClean="0">
                <a:latin typeface="Ink Journal" panose="03080502000500000000" pitchFamily="66" charset="0"/>
              </a:rPr>
              <a:t>Por lo tanto: –10i</a:t>
            </a:r>
            <a:r>
              <a:rPr lang="es-CO" baseline="30000" dirty="0" smtClean="0">
                <a:latin typeface="Ink Journal" panose="03080502000500000000" pitchFamily="66" charset="0"/>
              </a:rPr>
              <a:t>2</a:t>
            </a:r>
            <a:r>
              <a:rPr lang="es-CO" dirty="0" smtClean="0">
                <a:latin typeface="Ink Journal" panose="03080502000500000000" pitchFamily="66" charset="0"/>
              </a:rPr>
              <a:t> se convierte en +10 </a:t>
            </a:r>
            <a:endParaRPr lang="es-CO" dirty="0">
              <a:latin typeface="Ink Journal" panose="03080502000500000000" pitchFamily="66" charset="0"/>
            </a:endParaRPr>
          </a:p>
        </p:txBody>
      </p:sp>
      <p:sp>
        <p:nvSpPr>
          <p:cNvPr id="33" name="32 CuadroTexto"/>
          <p:cNvSpPr txBox="1"/>
          <p:nvPr/>
        </p:nvSpPr>
        <p:spPr>
          <a:xfrm>
            <a:off x="4976695" y="3849816"/>
            <a:ext cx="1975221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6000" dirty="0" smtClean="0">
                <a:latin typeface="Arial Black" panose="020B0A04020102020204" pitchFamily="34" charset="0"/>
              </a:rPr>
              <a:t>+ 10</a:t>
            </a:r>
            <a:endParaRPr lang="es-CO" sz="6000" baseline="30000" dirty="0">
              <a:latin typeface="Arial Black" panose="020B0A04020102020204" pitchFamily="34" charset="0"/>
            </a:endParaRPr>
          </a:p>
        </p:txBody>
      </p:sp>
      <p:sp>
        <p:nvSpPr>
          <p:cNvPr id="35" name="34 CuadroTexto"/>
          <p:cNvSpPr txBox="1"/>
          <p:nvPr/>
        </p:nvSpPr>
        <p:spPr>
          <a:xfrm>
            <a:off x="7541942" y="1886701"/>
            <a:ext cx="15744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dirty="0" smtClean="0">
                <a:solidFill>
                  <a:srgbClr val="7030A0"/>
                </a:solidFill>
                <a:latin typeface="Ink Journal" panose="03080502000500000000" pitchFamily="66" charset="0"/>
              </a:rPr>
              <a:t>Ahora sumamos…</a:t>
            </a:r>
            <a:endParaRPr lang="es-CO" dirty="0">
              <a:solidFill>
                <a:srgbClr val="7030A0"/>
              </a:solidFill>
              <a:latin typeface="Ink Journal" panose="03080502000500000000" pitchFamily="66" charset="0"/>
            </a:endParaRPr>
          </a:p>
        </p:txBody>
      </p:sp>
      <p:sp>
        <p:nvSpPr>
          <p:cNvPr id="36" name="35 CuadroTexto"/>
          <p:cNvSpPr txBox="1"/>
          <p:nvPr/>
        </p:nvSpPr>
        <p:spPr>
          <a:xfrm>
            <a:off x="1907703" y="3861048"/>
            <a:ext cx="697627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6000" dirty="0" smtClean="0">
                <a:latin typeface="Arial Black" panose="020B0A04020102020204" pitchFamily="34" charset="0"/>
              </a:rPr>
              <a:t>6</a:t>
            </a:r>
            <a:endParaRPr lang="es-CO" sz="6000" dirty="0">
              <a:latin typeface="Arial Black" panose="020B0A04020102020204" pitchFamily="34" charset="0"/>
            </a:endParaRPr>
          </a:p>
        </p:txBody>
      </p:sp>
      <p:sp>
        <p:nvSpPr>
          <p:cNvPr id="37" name="36 CuadroTexto"/>
          <p:cNvSpPr txBox="1"/>
          <p:nvPr/>
        </p:nvSpPr>
        <p:spPr>
          <a:xfrm>
            <a:off x="2744994" y="3849905"/>
            <a:ext cx="2231701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6000" dirty="0" smtClean="0">
                <a:latin typeface="Arial Black" panose="020B0A04020102020204" pitchFamily="34" charset="0"/>
              </a:rPr>
              <a:t>+ 11i</a:t>
            </a:r>
            <a:endParaRPr lang="es-CO" sz="6000" dirty="0">
              <a:latin typeface="Arial Black" panose="020B0A04020102020204" pitchFamily="34" charset="0"/>
            </a:endParaRPr>
          </a:p>
        </p:txBody>
      </p:sp>
      <p:sp>
        <p:nvSpPr>
          <p:cNvPr id="38" name="37 CuadroTexto"/>
          <p:cNvSpPr txBox="1"/>
          <p:nvPr/>
        </p:nvSpPr>
        <p:spPr>
          <a:xfrm>
            <a:off x="6913330" y="2256033"/>
            <a:ext cx="21820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dirty="0" smtClean="0">
                <a:solidFill>
                  <a:srgbClr val="7030A0"/>
                </a:solidFill>
                <a:latin typeface="Ink Journal" panose="03080502000500000000" pitchFamily="66" charset="0"/>
              </a:rPr>
              <a:t>Son términos semejantes</a:t>
            </a:r>
            <a:endParaRPr lang="es-CO" dirty="0">
              <a:solidFill>
                <a:srgbClr val="7030A0"/>
              </a:solidFill>
              <a:latin typeface="Ink Journal" panose="03080502000500000000" pitchFamily="66" charset="0"/>
            </a:endParaRPr>
          </a:p>
        </p:txBody>
      </p:sp>
      <p:sp>
        <p:nvSpPr>
          <p:cNvPr id="39" name="38 CuadroTexto"/>
          <p:cNvSpPr txBox="1"/>
          <p:nvPr/>
        </p:nvSpPr>
        <p:spPr>
          <a:xfrm>
            <a:off x="4540995" y="2996952"/>
            <a:ext cx="1975221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6000" dirty="0" smtClean="0">
                <a:latin typeface="Arial Black" panose="020B0A04020102020204" pitchFamily="34" charset="0"/>
              </a:rPr>
              <a:t>+ 10</a:t>
            </a:r>
            <a:endParaRPr lang="es-CO" sz="6000" baseline="30000" dirty="0">
              <a:latin typeface="Arial Black" panose="020B0A04020102020204" pitchFamily="34" charset="0"/>
            </a:endParaRPr>
          </a:p>
        </p:txBody>
      </p:sp>
      <p:sp>
        <p:nvSpPr>
          <p:cNvPr id="40" name="39 CuadroTexto"/>
          <p:cNvSpPr txBox="1"/>
          <p:nvPr/>
        </p:nvSpPr>
        <p:spPr>
          <a:xfrm>
            <a:off x="2875640" y="4882255"/>
            <a:ext cx="3514104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6000" dirty="0" smtClean="0">
                <a:latin typeface="Arial Black" panose="020B0A04020102020204" pitchFamily="34" charset="0"/>
              </a:rPr>
              <a:t>16 + 11i</a:t>
            </a:r>
            <a:endParaRPr lang="es-CO" sz="6000" dirty="0">
              <a:latin typeface="Arial Black" panose="020B0A04020102020204" pitchFamily="34" charset="0"/>
            </a:endParaRPr>
          </a:p>
        </p:txBody>
      </p:sp>
      <p:sp>
        <p:nvSpPr>
          <p:cNvPr id="41" name="40 Rectángulo redondeado"/>
          <p:cNvSpPr/>
          <p:nvPr/>
        </p:nvSpPr>
        <p:spPr>
          <a:xfrm>
            <a:off x="2923526" y="4932886"/>
            <a:ext cx="3466218" cy="914400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3735459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4" presetClass="emph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31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32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33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34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35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6" presetID="34" presetClass="emph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37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38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39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40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41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4" presetClass="emph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49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50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51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52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53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54" presetID="34" presetClass="emph" presetSubtype="0" fill="hold" grpId="2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55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56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57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58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59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4" presetClass="emph" presetSubtype="0" fill="hold" grpId="2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67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68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69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70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71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2" presetID="34" presetClass="emph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73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74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75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76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77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34" presetClass="emph" presetSubtype="0" fill="hold" grpId="2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85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86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87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88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89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90" presetID="34" presetClass="emph" presetSubtype="0" fill="hold" grpId="2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91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92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93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94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95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00"/>
                                  </p:iterate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>
                      <p:stCondLst>
                        <p:cond delay="indefinite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34" presetClass="emph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163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164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65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66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67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68" presetID="34" presetClass="emph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169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170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71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72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73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4" fill="hold">
                      <p:stCondLst>
                        <p:cond delay="indefinite"/>
                      </p:stCondLst>
                      <p:childTnLst>
                        <p:par>
                          <p:cTn id="175" fill="hold">
                            <p:stCondLst>
                              <p:cond delay="0"/>
                            </p:stCondLst>
                            <p:childTnLst>
                              <p:par>
                                <p:cTn id="17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>
                      <p:stCondLst>
                        <p:cond delay="indefinite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0" grpId="0"/>
      <p:bldP spid="10" grpId="1"/>
      <p:bldP spid="13" grpId="0"/>
      <p:bldP spid="13" grpId="1"/>
      <p:bldP spid="13" grpId="2"/>
      <p:bldP spid="14" grpId="0"/>
      <p:bldP spid="14" grpId="1"/>
      <p:bldP spid="14" grpId="2"/>
      <p:bldP spid="15" grpId="0"/>
      <p:bldP spid="15" grpId="1"/>
      <p:bldP spid="15" grpId="2"/>
      <p:bldP spid="16" grpId="0"/>
      <p:bldP spid="16" grpId="1"/>
      <p:bldP spid="16" grpId="2"/>
      <p:bldP spid="18" grpId="0"/>
      <p:bldP spid="19" grpId="0"/>
      <p:bldP spid="20" grpId="0"/>
      <p:bldP spid="21" grpId="0"/>
      <p:bldP spid="21" grpId="1"/>
      <p:bldP spid="29" grpId="0"/>
      <p:bldP spid="29" grpId="1"/>
      <p:bldP spid="31" grpId="0"/>
      <p:bldP spid="31" grpId="1"/>
      <p:bldP spid="33" grpId="0"/>
      <p:bldP spid="33" grpId="1"/>
      <p:bldP spid="35" grpId="0"/>
      <p:bldP spid="35" grpId="1"/>
      <p:bldP spid="36" grpId="0"/>
      <p:bldP spid="36" grpId="1"/>
      <p:bldP spid="37" grpId="0"/>
      <p:bldP spid="38" grpId="0"/>
      <p:bldP spid="39" grpId="0"/>
      <p:bldP spid="40" grpId="0"/>
      <p:bldP spid="41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0" y="0"/>
            <a:ext cx="9144000" cy="540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3500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nap ITC" panose="04040A07060A02020202" pitchFamily="82" charset="0"/>
              </a:rPr>
              <a:t>OPERACIONES CON COMPLEJOS</a:t>
            </a:r>
            <a:endParaRPr lang="es-CO" sz="3500" dirty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nap ITC" panose="04040A07060A02020202" pitchFamily="82" charset="0"/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0" y="6498000"/>
            <a:ext cx="9144000" cy="360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dirty="0"/>
          </a:p>
        </p:txBody>
      </p:sp>
      <p:sp>
        <p:nvSpPr>
          <p:cNvPr id="4" name="3 CuadroTexto"/>
          <p:cNvSpPr txBox="1"/>
          <p:nvPr/>
        </p:nvSpPr>
        <p:spPr>
          <a:xfrm>
            <a:off x="0" y="521385"/>
            <a:ext cx="9144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4000" dirty="0" smtClean="0">
                <a:ln>
                  <a:solidFill>
                    <a:schemeClr val="tx1"/>
                  </a:solidFill>
                </a:ln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nap ITC" panose="04040A07060A02020202" pitchFamily="82" charset="0"/>
              </a:rPr>
              <a:t>DIVISIÓN DE NÚMEROS COMPLEJOS</a:t>
            </a:r>
            <a:endParaRPr lang="es-CO" sz="4000" dirty="0">
              <a:ln>
                <a:solidFill>
                  <a:schemeClr val="tx1"/>
                </a:solidFill>
              </a:ln>
              <a:solidFill>
                <a:srgbClr val="92D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nap ITC" panose="04040A07060A02020202" pitchFamily="82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0" y="1772816"/>
            <a:ext cx="9144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O" sz="2400" dirty="0" smtClean="0">
                <a:latin typeface="Ravie" panose="04040805050809020602" pitchFamily="82" charset="0"/>
              </a:rPr>
              <a:t>Para dividir números co</a:t>
            </a:r>
            <a:r>
              <a:rPr lang="es-CO" sz="2400" dirty="0" smtClean="0">
                <a:latin typeface="Ravie" panose="04040805050809020602" pitchFamily="82" charset="0"/>
              </a:rPr>
              <a:t>mplejos, se escriben como una fracción y luego multiplicar el numerador y el denominador por el “conjugado de denominador”.</a:t>
            </a:r>
            <a:endParaRPr lang="es-CO" sz="2400" dirty="0">
              <a:solidFill>
                <a:srgbClr val="FF0000"/>
              </a:solidFill>
              <a:latin typeface="Ravie" panose="04040805050809020602" pitchFamily="82" charset="0"/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0" y="3501008"/>
            <a:ext cx="914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O" sz="2400" dirty="0" smtClean="0">
                <a:latin typeface="Ravie" panose="04040805050809020602" pitchFamily="82" charset="0"/>
              </a:rPr>
              <a:t>Para entenderlo mejor, veámoslo con un ejemplo:</a:t>
            </a:r>
            <a:endParaRPr lang="es-CO" sz="2400" dirty="0">
              <a:solidFill>
                <a:srgbClr val="FF0000"/>
              </a:solidFill>
              <a:latin typeface="Ravie" panose="04040805050809020602" pitchFamily="82" charset="0"/>
            </a:endParaRPr>
          </a:p>
        </p:txBody>
      </p:sp>
      <p:sp>
        <p:nvSpPr>
          <p:cNvPr id="7" name="Abrir corchete 3"/>
          <p:cNvSpPr/>
          <p:nvPr/>
        </p:nvSpPr>
        <p:spPr>
          <a:xfrm>
            <a:off x="683568" y="4659026"/>
            <a:ext cx="220717" cy="1418896"/>
          </a:xfrm>
          <a:prstGeom prst="leftBracket">
            <a:avLst/>
          </a:prstGeom>
          <a:noFill/>
          <a:ln w="1270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8" name="CuadroTexto 4"/>
          <p:cNvSpPr txBox="1"/>
          <p:nvPr/>
        </p:nvSpPr>
        <p:spPr>
          <a:xfrm>
            <a:off x="758285" y="4595597"/>
            <a:ext cx="1005403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9600" dirty="0" smtClean="0">
                <a:latin typeface="Arial Black" panose="020B0A04020102020204" pitchFamily="34" charset="0"/>
              </a:rPr>
              <a:t>2</a:t>
            </a:r>
            <a:endParaRPr lang="es-CO" sz="9600" dirty="0">
              <a:latin typeface="Arial Black" panose="020B0A04020102020204" pitchFamily="34" charset="0"/>
            </a:endParaRPr>
          </a:p>
        </p:txBody>
      </p:sp>
      <p:sp>
        <p:nvSpPr>
          <p:cNvPr id="9" name="Cerrar corchete 5"/>
          <p:cNvSpPr/>
          <p:nvPr/>
        </p:nvSpPr>
        <p:spPr>
          <a:xfrm>
            <a:off x="3946300" y="4653267"/>
            <a:ext cx="218403" cy="1454414"/>
          </a:xfrm>
          <a:prstGeom prst="rightBracket">
            <a:avLst/>
          </a:prstGeom>
          <a:ln w="1270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0" name="Abrir corchete 6"/>
          <p:cNvSpPr/>
          <p:nvPr/>
        </p:nvSpPr>
        <p:spPr>
          <a:xfrm>
            <a:off x="5292080" y="4719386"/>
            <a:ext cx="220717" cy="1418896"/>
          </a:xfrm>
          <a:prstGeom prst="leftBracket">
            <a:avLst/>
          </a:prstGeom>
          <a:noFill/>
          <a:ln w="1270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CuadroTexto 7"/>
          <p:cNvSpPr txBox="1"/>
          <p:nvPr/>
        </p:nvSpPr>
        <p:spPr>
          <a:xfrm>
            <a:off x="5394084" y="4595644"/>
            <a:ext cx="1005403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9600" dirty="0">
                <a:latin typeface="Arial Black" panose="020B0A04020102020204" pitchFamily="34" charset="0"/>
              </a:rPr>
              <a:t>3</a:t>
            </a:r>
          </a:p>
        </p:txBody>
      </p:sp>
      <p:sp>
        <p:nvSpPr>
          <p:cNvPr id="12" name="Cerrar corchete 8"/>
          <p:cNvSpPr/>
          <p:nvPr/>
        </p:nvSpPr>
        <p:spPr>
          <a:xfrm>
            <a:off x="8244408" y="4653220"/>
            <a:ext cx="218403" cy="1454414"/>
          </a:xfrm>
          <a:prstGeom prst="rightBracket">
            <a:avLst/>
          </a:prstGeom>
          <a:ln w="1270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CuadroTexto 9"/>
          <p:cNvSpPr txBox="1"/>
          <p:nvPr/>
        </p:nvSpPr>
        <p:spPr>
          <a:xfrm>
            <a:off x="2699792" y="4583644"/>
            <a:ext cx="1415772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9600" dirty="0" smtClean="0">
                <a:latin typeface="Arial Black" panose="020B0A04020102020204" pitchFamily="34" charset="0"/>
              </a:rPr>
              <a:t>5i</a:t>
            </a:r>
            <a:endParaRPr lang="es-CO" sz="9600" dirty="0">
              <a:latin typeface="Arial Black" panose="020B0A04020102020204" pitchFamily="34" charset="0"/>
            </a:endParaRPr>
          </a:p>
        </p:txBody>
      </p:sp>
      <p:sp>
        <p:nvSpPr>
          <p:cNvPr id="14" name="Más 10"/>
          <p:cNvSpPr/>
          <p:nvPr/>
        </p:nvSpPr>
        <p:spPr>
          <a:xfrm>
            <a:off x="1681630" y="4826317"/>
            <a:ext cx="1055204" cy="1108219"/>
          </a:xfrm>
          <a:prstGeom prst="math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5" name="CuadroTexto 12"/>
          <p:cNvSpPr txBox="1"/>
          <p:nvPr/>
        </p:nvSpPr>
        <p:spPr>
          <a:xfrm>
            <a:off x="7092280" y="4595644"/>
            <a:ext cx="1415772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9600" dirty="0" smtClean="0">
                <a:latin typeface="Arial Black" panose="020B0A04020102020204" pitchFamily="34" charset="0"/>
              </a:rPr>
              <a:t>2i</a:t>
            </a:r>
            <a:endParaRPr lang="es-CO" sz="9600" dirty="0">
              <a:latin typeface="Arial Black" panose="020B0A04020102020204" pitchFamily="34" charset="0"/>
            </a:endParaRPr>
          </a:p>
        </p:txBody>
      </p:sp>
      <p:sp>
        <p:nvSpPr>
          <p:cNvPr id="16" name="12 Proceso"/>
          <p:cNvSpPr/>
          <p:nvPr/>
        </p:nvSpPr>
        <p:spPr>
          <a:xfrm>
            <a:off x="6399488" y="5273061"/>
            <a:ext cx="755703" cy="214730"/>
          </a:xfrm>
          <a:prstGeom prst="flowChartProcess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17 División"/>
          <p:cNvSpPr/>
          <p:nvPr/>
        </p:nvSpPr>
        <p:spPr>
          <a:xfrm>
            <a:off x="4283968" y="4923274"/>
            <a:ext cx="914400" cy="914400"/>
          </a:xfrm>
          <a:prstGeom prst="mathDivide">
            <a:avLst>
              <a:gd name="adj1" fmla="val 14429"/>
              <a:gd name="adj2" fmla="val 9091"/>
              <a:gd name="adj3" fmla="val 873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7165079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 animBg="1"/>
      <p:bldP spid="8" grpId="0"/>
      <p:bldP spid="9" grpId="0" animBg="1"/>
      <p:bldP spid="10" grpId="0" animBg="1"/>
      <p:bldP spid="11" grpId="0"/>
      <p:bldP spid="12" grpId="0" bldLvl="5" animBg="1"/>
      <p:bldP spid="13" grpId="0"/>
      <p:bldP spid="14" grpId="0" animBg="1"/>
      <p:bldP spid="15" grpId="0"/>
      <p:bldP spid="16" grpId="0" animBg="1"/>
      <p:bldP spid="18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0" y="0"/>
            <a:ext cx="9144000" cy="540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3500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nap ITC" panose="04040A07060A02020202" pitchFamily="82" charset="0"/>
              </a:rPr>
              <a:t>OPERACIONES CON COMPLEJOS</a:t>
            </a:r>
            <a:endParaRPr lang="es-CO" sz="3500" dirty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nap ITC" panose="04040A07060A02020202" pitchFamily="82" charset="0"/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0" y="6498000"/>
            <a:ext cx="9144000" cy="360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3 Rectángulo"/>
              <p:cNvSpPr/>
              <p:nvPr/>
            </p:nvSpPr>
            <p:spPr>
              <a:xfrm>
                <a:off x="0" y="477214"/>
                <a:ext cx="2744662" cy="187166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s-CO" sz="6000" i="1"/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s-CO" sz="6000">
                              <a:latin typeface="Arial Black" panose="020B0A04020102020204" pitchFamily="34" charset="0"/>
                            </a:rPr>
                            <m:t>2</m:t>
                          </m:r>
                          <m:r>
                            <m:rPr>
                              <m:nor/>
                            </m:rPr>
                            <a:rPr lang="es-CO" sz="6000" b="0" i="0" smtClean="0">
                              <a:latin typeface="Arial Black" panose="020B0A04020102020204" pitchFamily="34" charset="0"/>
                            </a:rPr>
                            <m:t> </m:t>
                          </m:r>
                          <m:r>
                            <m:rPr>
                              <m:nor/>
                            </m:rPr>
                            <a:rPr lang="es-CO" sz="6000">
                              <a:latin typeface="Arial Black" panose="020B0A04020102020204" pitchFamily="34" charset="0"/>
                            </a:rPr>
                            <m:t>+</m:t>
                          </m:r>
                          <m:r>
                            <m:rPr>
                              <m:nor/>
                            </m:rPr>
                            <a:rPr lang="es-CO" sz="6000" b="0" i="0" smtClean="0">
                              <a:latin typeface="Arial Black" panose="020B0A04020102020204" pitchFamily="34" charset="0"/>
                            </a:rPr>
                            <m:t> </m:t>
                          </m:r>
                          <m:r>
                            <m:rPr>
                              <m:nor/>
                            </m:rPr>
                            <a:rPr lang="es-CO" sz="6000">
                              <a:latin typeface="Arial Black" panose="020B0A04020102020204" pitchFamily="34" charset="0"/>
                            </a:rPr>
                            <m:t>5</m:t>
                          </m:r>
                          <m:r>
                            <m:rPr>
                              <m:nor/>
                            </m:rPr>
                            <a:rPr lang="es-CO" sz="6000">
                              <a:latin typeface="Arial Black" panose="020B0A04020102020204" pitchFamily="34" charset="0"/>
                            </a:rPr>
                            <m:t>i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s-CO" sz="6000">
                              <a:latin typeface="Arial Black" panose="020B0A04020102020204" pitchFamily="34" charset="0"/>
                            </a:rPr>
                            <m:t>3</m:t>
                          </m:r>
                          <m:r>
                            <m:rPr>
                              <m:nor/>
                            </m:rPr>
                            <a:rPr lang="es-CO" sz="6000" b="0" i="1" smtClean="0">
                              <a:latin typeface="Arial Black" panose="020B0A04020102020204" pitchFamily="34" charset="0"/>
                            </a:rPr>
                            <m:t> </m:t>
                          </m:r>
                          <m:r>
                            <m:rPr>
                              <m:nor/>
                            </m:rPr>
                            <a:rPr lang="es-CO" sz="6000" i="1">
                              <a:latin typeface="Arial Black" panose="020B0A04020102020204" pitchFamily="34" charset="0"/>
                            </a:rPr>
                            <m:t>−</m:t>
                          </m:r>
                          <m:r>
                            <m:rPr>
                              <m:nor/>
                            </m:rPr>
                            <a:rPr lang="es-CO" sz="6000" b="0" i="0" smtClean="0">
                              <a:latin typeface="Arial Black" panose="020B0A04020102020204" pitchFamily="34" charset="0"/>
                            </a:rPr>
                            <m:t> </m:t>
                          </m:r>
                          <m:r>
                            <m:rPr>
                              <m:nor/>
                            </m:rPr>
                            <a:rPr lang="es-CO" sz="6000">
                              <a:latin typeface="Arial Black" panose="020B0A04020102020204" pitchFamily="34" charset="0"/>
                            </a:rPr>
                            <m:t>2</m:t>
                          </m:r>
                          <m:r>
                            <m:rPr>
                              <m:nor/>
                            </m:rPr>
                            <a:rPr lang="es-CO" sz="6000" b="0" i="0" smtClean="0">
                              <a:latin typeface="Arial Black" panose="020B0A04020102020204" pitchFamily="34" charset="0"/>
                            </a:rPr>
                            <m:t>i</m:t>
                          </m:r>
                        </m:den>
                      </m:f>
                    </m:oMath>
                  </m:oMathPara>
                </a14:m>
                <a:endParaRPr lang="es-CO" sz="6000" dirty="0">
                  <a:latin typeface="Arial Black" panose="020B0A04020102020204" pitchFamily="34" charset="0"/>
                </a:endParaRPr>
              </a:p>
            </p:txBody>
          </p:sp>
        </mc:Choice>
        <mc:Fallback>
          <p:sp>
            <p:nvSpPr>
              <p:cNvPr id="4" name="3 Rectángulo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77214"/>
                <a:ext cx="2744662" cy="1871666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O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4 CuadroTexto"/>
          <p:cNvSpPr txBox="1"/>
          <p:nvPr/>
        </p:nvSpPr>
        <p:spPr>
          <a:xfrm>
            <a:off x="6408712" y="951382"/>
            <a:ext cx="27352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dirty="0" smtClean="0">
                <a:solidFill>
                  <a:srgbClr val="7030A0"/>
                </a:solidFill>
                <a:latin typeface="Ink Journal" panose="03080502000500000000" pitchFamily="66" charset="0"/>
              </a:rPr>
              <a:t>El “conjugado del denominador” consiste en cambiar el signo que separa a los dos términos…</a:t>
            </a:r>
            <a:endParaRPr lang="es-CO" dirty="0">
              <a:solidFill>
                <a:srgbClr val="7030A0"/>
              </a:solidFill>
              <a:latin typeface="Ink Journal" panose="03080502000500000000" pitchFamily="66" charset="0"/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3203848" y="404664"/>
            <a:ext cx="2488182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6000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3 + 2i</a:t>
            </a:r>
            <a:endParaRPr lang="es-CO" sz="6000" dirty="0">
              <a:solidFill>
                <a:srgbClr val="FF0000"/>
              </a:solidFill>
              <a:latin typeface="Arial Black" panose="020B0A04020102020204" pitchFamily="34" charset="0"/>
            </a:endParaRPr>
          </a:p>
        </p:txBody>
      </p:sp>
      <p:cxnSp>
        <p:nvCxnSpPr>
          <p:cNvPr id="8" name="7 Conector recto"/>
          <p:cNvCxnSpPr/>
          <p:nvPr/>
        </p:nvCxnSpPr>
        <p:spPr>
          <a:xfrm>
            <a:off x="3347864" y="1556792"/>
            <a:ext cx="2389036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8 CuadroTexto"/>
          <p:cNvSpPr txBox="1"/>
          <p:nvPr/>
        </p:nvSpPr>
        <p:spPr>
          <a:xfrm>
            <a:off x="3203848" y="1556792"/>
            <a:ext cx="2488182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6000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3 + 2i</a:t>
            </a:r>
            <a:endParaRPr lang="es-CO" sz="6000" dirty="0">
              <a:solidFill>
                <a:srgbClr val="FF0000"/>
              </a:solidFill>
              <a:latin typeface="Arial Black" panose="020B0A04020102020204" pitchFamily="34" charset="0"/>
            </a:endParaRPr>
          </a:p>
        </p:txBody>
      </p:sp>
      <p:sp>
        <p:nvSpPr>
          <p:cNvPr id="10" name="9 Multiplicar"/>
          <p:cNvSpPr/>
          <p:nvPr/>
        </p:nvSpPr>
        <p:spPr>
          <a:xfrm>
            <a:off x="2516044" y="1099592"/>
            <a:ext cx="914400" cy="914400"/>
          </a:xfrm>
          <a:prstGeom prst="mathMultiply">
            <a:avLst>
              <a:gd name="adj1" fmla="val 11399"/>
            </a:avLst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CuadroTexto"/>
          <p:cNvSpPr txBox="1"/>
          <p:nvPr/>
        </p:nvSpPr>
        <p:spPr>
          <a:xfrm>
            <a:off x="6372200" y="956627"/>
            <a:ext cx="273528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dirty="0" smtClean="0">
                <a:solidFill>
                  <a:srgbClr val="7030A0"/>
                </a:solidFill>
                <a:latin typeface="Ink Journal" panose="03080502000500000000" pitchFamily="66" charset="0"/>
              </a:rPr>
              <a:t>Ahora multiplicamos como se multiplican los fraccionarios, numerador con numerador y denominador con denominador…</a:t>
            </a:r>
            <a:endParaRPr lang="es-CO" dirty="0">
              <a:solidFill>
                <a:srgbClr val="7030A0"/>
              </a:solidFill>
              <a:latin typeface="Ink Journal" panose="03080502000500000000" pitchFamily="66" charset="0"/>
            </a:endParaRPr>
          </a:p>
        </p:txBody>
      </p:sp>
      <p:sp>
        <p:nvSpPr>
          <p:cNvPr id="12" name="11 Igual que"/>
          <p:cNvSpPr/>
          <p:nvPr/>
        </p:nvSpPr>
        <p:spPr>
          <a:xfrm>
            <a:off x="0" y="3068960"/>
            <a:ext cx="914400" cy="914400"/>
          </a:xfrm>
          <a:prstGeom prst="mathEqual">
            <a:avLst>
              <a:gd name="adj1" fmla="val 12914"/>
              <a:gd name="adj2" fmla="val 11760"/>
            </a:avLst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cxnSp>
        <p:nvCxnSpPr>
          <p:cNvPr id="13" name="12 Conector recto"/>
          <p:cNvCxnSpPr/>
          <p:nvPr/>
        </p:nvCxnSpPr>
        <p:spPr>
          <a:xfrm>
            <a:off x="914400" y="3546764"/>
            <a:ext cx="7221208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17 CuadroTexto"/>
          <p:cNvSpPr txBox="1"/>
          <p:nvPr/>
        </p:nvSpPr>
        <p:spPr>
          <a:xfrm>
            <a:off x="914400" y="2507495"/>
            <a:ext cx="697627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6000" dirty="0" smtClean="0">
                <a:latin typeface="Arial Black" panose="020B0A04020102020204" pitchFamily="34" charset="0"/>
              </a:rPr>
              <a:t>6</a:t>
            </a:r>
            <a:endParaRPr lang="es-CO" sz="6000" dirty="0">
              <a:latin typeface="Arial Black" panose="020B0A04020102020204" pitchFamily="34" charset="0"/>
            </a:endParaRPr>
          </a:p>
        </p:txBody>
      </p:sp>
      <p:sp>
        <p:nvSpPr>
          <p:cNvPr id="19" name="18 CuadroTexto"/>
          <p:cNvSpPr txBox="1"/>
          <p:nvPr/>
        </p:nvSpPr>
        <p:spPr>
          <a:xfrm>
            <a:off x="1612027" y="2490460"/>
            <a:ext cx="1718740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6000" dirty="0" smtClean="0">
                <a:latin typeface="Arial Black" panose="020B0A04020102020204" pitchFamily="34" charset="0"/>
              </a:rPr>
              <a:t>+ 4i</a:t>
            </a:r>
            <a:endParaRPr lang="es-CO" sz="6000" dirty="0">
              <a:latin typeface="Arial Black" panose="020B0A04020102020204" pitchFamily="34" charset="0"/>
            </a:endParaRPr>
          </a:p>
        </p:txBody>
      </p:sp>
      <p:sp>
        <p:nvSpPr>
          <p:cNvPr id="20" name="19 CuadroTexto"/>
          <p:cNvSpPr txBox="1"/>
          <p:nvPr/>
        </p:nvSpPr>
        <p:spPr>
          <a:xfrm>
            <a:off x="3330767" y="2505504"/>
            <a:ext cx="2231701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6000" dirty="0" smtClean="0">
                <a:latin typeface="Arial Black" panose="020B0A04020102020204" pitchFamily="34" charset="0"/>
              </a:rPr>
              <a:t>+ 15i</a:t>
            </a:r>
            <a:endParaRPr lang="es-CO" sz="6000" dirty="0">
              <a:latin typeface="Arial Black" panose="020B0A04020102020204" pitchFamily="34" charset="0"/>
            </a:endParaRPr>
          </a:p>
        </p:txBody>
      </p:sp>
      <p:sp>
        <p:nvSpPr>
          <p:cNvPr id="21" name="20 CuadroTexto"/>
          <p:cNvSpPr txBox="1"/>
          <p:nvPr/>
        </p:nvSpPr>
        <p:spPr>
          <a:xfrm>
            <a:off x="5562468" y="2531101"/>
            <a:ext cx="2573140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6000" dirty="0" smtClean="0">
                <a:latin typeface="Arial Black" panose="020B0A04020102020204" pitchFamily="34" charset="0"/>
              </a:rPr>
              <a:t>+ 10i</a:t>
            </a:r>
            <a:r>
              <a:rPr lang="es-CO" sz="6000" baseline="30000" dirty="0" smtClean="0">
                <a:latin typeface="Arial Black" panose="020B0A04020102020204" pitchFamily="34" charset="0"/>
              </a:rPr>
              <a:t>2</a:t>
            </a:r>
            <a:endParaRPr lang="es-CO" sz="6000" baseline="30000" dirty="0">
              <a:latin typeface="Arial Black" panose="020B0A04020102020204" pitchFamily="34" charset="0"/>
            </a:endParaRPr>
          </a:p>
        </p:txBody>
      </p:sp>
      <p:sp>
        <p:nvSpPr>
          <p:cNvPr id="22" name="21 CuadroTexto"/>
          <p:cNvSpPr txBox="1"/>
          <p:nvPr/>
        </p:nvSpPr>
        <p:spPr>
          <a:xfrm>
            <a:off x="1619672" y="3546764"/>
            <a:ext cx="697627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6000" dirty="0" smtClean="0">
                <a:latin typeface="Arial Black" panose="020B0A04020102020204" pitchFamily="34" charset="0"/>
              </a:rPr>
              <a:t>9</a:t>
            </a:r>
            <a:endParaRPr lang="es-CO" sz="6000" dirty="0">
              <a:latin typeface="Arial Black" panose="020B0A04020102020204" pitchFamily="34" charset="0"/>
            </a:endParaRPr>
          </a:p>
        </p:txBody>
      </p:sp>
      <p:sp>
        <p:nvSpPr>
          <p:cNvPr id="23" name="22 CuadroTexto"/>
          <p:cNvSpPr txBox="1"/>
          <p:nvPr/>
        </p:nvSpPr>
        <p:spPr>
          <a:xfrm>
            <a:off x="2317299" y="3546764"/>
            <a:ext cx="1718740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6000" dirty="0" smtClean="0">
                <a:latin typeface="Arial Black" panose="020B0A04020102020204" pitchFamily="34" charset="0"/>
              </a:rPr>
              <a:t>+ 6i</a:t>
            </a:r>
            <a:endParaRPr lang="es-CO" sz="6000" dirty="0">
              <a:latin typeface="Arial Black" panose="020B0A04020102020204" pitchFamily="34" charset="0"/>
            </a:endParaRPr>
          </a:p>
        </p:txBody>
      </p:sp>
      <p:sp>
        <p:nvSpPr>
          <p:cNvPr id="24" name="23 CuadroTexto"/>
          <p:cNvSpPr txBox="1"/>
          <p:nvPr/>
        </p:nvSpPr>
        <p:spPr>
          <a:xfrm>
            <a:off x="4053137" y="3546764"/>
            <a:ext cx="1595309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6000" dirty="0" smtClean="0">
                <a:latin typeface="Arial Black" panose="020B0A04020102020204" pitchFamily="34" charset="0"/>
              </a:rPr>
              <a:t>– 6i</a:t>
            </a:r>
            <a:endParaRPr lang="es-CO" sz="6000" dirty="0">
              <a:latin typeface="Arial Black" panose="020B0A04020102020204" pitchFamily="34" charset="0"/>
            </a:endParaRPr>
          </a:p>
        </p:txBody>
      </p:sp>
      <p:sp>
        <p:nvSpPr>
          <p:cNvPr id="25" name="24 CuadroTexto"/>
          <p:cNvSpPr txBox="1"/>
          <p:nvPr/>
        </p:nvSpPr>
        <p:spPr>
          <a:xfrm>
            <a:off x="5648446" y="3546764"/>
            <a:ext cx="1936749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6000" dirty="0" smtClean="0">
                <a:latin typeface="Arial Black" panose="020B0A04020102020204" pitchFamily="34" charset="0"/>
              </a:rPr>
              <a:t>– 4i</a:t>
            </a:r>
            <a:r>
              <a:rPr lang="es-CO" sz="6000" baseline="30000" dirty="0" smtClean="0">
                <a:latin typeface="Arial Black" panose="020B0A04020102020204" pitchFamily="34" charset="0"/>
              </a:rPr>
              <a:t>2</a:t>
            </a:r>
            <a:endParaRPr lang="es-CO" sz="6000" baseline="30000" dirty="0">
              <a:latin typeface="Arial Black" panose="020B0A04020102020204" pitchFamily="34" charset="0"/>
            </a:endParaRPr>
          </a:p>
        </p:txBody>
      </p:sp>
      <p:sp>
        <p:nvSpPr>
          <p:cNvPr id="29" name="28 CuadroTexto"/>
          <p:cNvSpPr txBox="1"/>
          <p:nvPr/>
        </p:nvSpPr>
        <p:spPr>
          <a:xfrm>
            <a:off x="5652120" y="2531101"/>
            <a:ext cx="1851789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6000" dirty="0" smtClean="0">
                <a:latin typeface="Arial Black" panose="020B0A04020102020204" pitchFamily="34" charset="0"/>
              </a:rPr>
              <a:t>– 10</a:t>
            </a:r>
            <a:endParaRPr lang="es-CO" sz="6000" baseline="30000" dirty="0">
              <a:latin typeface="Arial Black" panose="020B0A04020102020204" pitchFamily="34" charset="0"/>
            </a:endParaRPr>
          </a:p>
        </p:txBody>
      </p:sp>
      <p:sp>
        <p:nvSpPr>
          <p:cNvPr id="30" name="29 CuadroTexto"/>
          <p:cNvSpPr txBox="1"/>
          <p:nvPr/>
        </p:nvSpPr>
        <p:spPr>
          <a:xfrm>
            <a:off x="5558012" y="3546764"/>
            <a:ext cx="1462260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6000" dirty="0" smtClean="0">
                <a:latin typeface="Arial Black" panose="020B0A04020102020204" pitchFamily="34" charset="0"/>
              </a:rPr>
              <a:t>+ 4</a:t>
            </a:r>
            <a:endParaRPr lang="es-CO" sz="6000" baseline="30000" dirty="0">
              <a:latin typeface="Arial Black" panose="020B0A04020102020204" pitchFamily="34" charset="0"/>
            </a:endParaRPr>
          </a:p>
        </p:txBody>
      </p:sp>
      <p:sp>
        <p:nvSpPr>
          <p:cNvPr id="31" name="30 Igual que"/>
          <p:cNvSpPr/>
          <p:nvPr/>
        </p:nvSpPr>
        <p:spPr>
          <a:xfrm>
            <a:off x="2173158" y="5205741"/>
            <a:ext cx="914400" cy="914400"/>
          </a:xfrm>
          <a:prstGeom prst="mathEqual">
            <a:avLst>
              <a:gd name="adj1" fmla="val 12914"/>
              <a:gd name="adj2" fmla="val 11760"/>
            </a:avLst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cxnSp>
        <p:nvCxnSpPr>
          <p:cNvPr id="32" name="31 Conector recto"/>
          <p:cNvCxnSpPr/>
          <p:nvPr/>
        </p:nvCxnSpPr>
        <p:spPr>
          <a:xfrm>
            <a:off x="3134554" y="5668799"/>
            <a:ext cx="3741702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32 CuadroTexto"/>
          <p:cNvSpPr txBox="1"/>
          <p:nvPr/>
        </p:nvSpPr>
        <p:spPr>
          <a:xfrm>
            <a:off x="3134554" y="4653136"/>
            <a:ext cx="1338828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6000" dirty="0" smtClean="0">
                <a:latin typeface="Arial Black" panose="020B0A04020102020204" pitchFamily="34" charset="0"/>
              </a:rPr>
              <a:t>– 4</a:t>
            </a:r>
            <a:endParaRPr lang="es-CO" sz="6000" dirty="0">
              <a:latin typeface="Arial Black" panose="020B0A04020102020204" pitchFamily="34" charset="0"/>
            </a:endParaRPr>
          </a:p>
        </p:txBody>
      </p:sp>
      <p:sp>
        <p:nvSpPr>
          <p:cNvPr id="34" name="33 CuadroTexto"/>
          <p:cNvSpPr txBox="1"/>
          <p:nvPr/>
        </p:nvSpPr>
        <p:spPr>
          <a:xfrm>
            <a:off x="4473382" y="4653136"/>
            <a:ext cx="2231701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6000" dirty="0" smtClean="0">
                <a:latin typeface="Arial Black" panose="020B0A04020102020204" pitchFamily="34" charset="0"/>
              </a:rPr>
              <a:t>+ 19i</a:t>
            </a:r>
            <a:endParaRPr lang="es-CO" sz="6000" dirty="0">
              <a:latin typeface="Arial Black" panose="020B0A04020102020204" pitchFamily="34" charset="0"/>
            </a:endParaRPr>
          </a:p>
        </p:txBody>
      </p:sp>
      <p:cxnSp>
        <p:nvCxnSpPr>
          <p:cNvPr id="36" name="35 Conector recto"/>
          <p:cNvCxnSpPr/>
          <p:nvPr/>
        </p:nvCxnSpPr>
        <p:spPr>
          <a:xfrm flipV="1">
            <a:off x="3176669" y="3717032"/>
            <a:ext cx="859370" cy="576064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36 Conector recto"/>
          <p:cNvCxnSpPr/>
          <p:nvPr/>
        </p:nvCxnSpPr>
        <p:spPr>
          <a:xfrm flipV="1">
            <a:off x="4703098" y="3766563"/>
            <a:ext cx="859370" cy="576064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37 CuadroTexto"/>
          <p:cNvSpPr txBox="1"/>
          <p:nvPr/>
        </p:nvSpPr>
        <p:spPr>
          <a:xfrm>
            <a:off x="4454450" y="5680542"/>
            <a:ext cx="1210588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6000" dirty="0" smtClean="0">
                <a:latin typeface="Arial Black" panose="020B0A04020102020204" pitchFamily="34" charset="0"/>
              </a:rPr>
              <a:t>13</a:t>
            </a:r>
            <a:endParaRPr lang="es-CO" sz="6000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05530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6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5" grpId="1"/>
      <p:bldP spid="6" grpId="0"/>
      <p:bldP spid="9" grpId="0"/>
      <p:bldP spid="10" grpId="0" animBg="1"/>
      <p:bldP spid="11" grpId="0"/>
      <p:bldP spid="11" grpId="1"/>
      <p:bldP spid="12" grpId="0" animBg="1"/>
      <p:bldP spid="18" grpId="0"/>
      <p:bldP spid="19" grpId="0"/>
      <p:bldP spid="20" grpId="0"/>
      <p:bldP spid="21" grpId="0"/>
      <p:bldP spid="21" grpId="1"/>
      <p:bldP spid="22" grpId="0"/>
      <p:bldP spid="23" grpId="0"/>
      <p:bldP spid="24" grpId="0"/>
      <p:bldP spid="25" grpId="0"/>
      <p:bldP spid="25" grpId="1"/>
      <p:bldP spid="29" grpId="0"/>
      <p:bldP spid="30" grpId="0"/>
      <p:bldP spid="31" grpId="0" animBg="1"/>
      <p:bldP spid="33" grpId="0"/>
      <p:bldP spid="34" grpId="0"/>
      <p:bldP spid="38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0" y="0"/>
            <a:ext cx="9144000" cy="720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sz="4000" dirty="0">
              <a:ln>
                <a:solidFill>
                  <a:schemeClr val="accent6"/>
                </a:solidFill>
              </a:ln>
              <a:solidFill>
                <a:srgbClr val="FFFF00"/>
              </a:solidFill>
              <a:effectLst>
                <a:glow rad="63500">
                  <a:schemeClr val="accent2">
                    <a:satMod val="17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nap ITC" panose="04040A07060A02020202" pitchFamily="82" charset="0"/>
            </a:endParaRPr>
          </a:p>
        </p:txBody>
      </p:sp>
      <p:sp>
        <p:nvSpPr>
          <p:cNvPr id="5" name="4 Rectángulo"/>
          <p:cNvSpPr/>
          <p:nvPr/>
        </p:nvSpPr>
        <p:spPr>
          <a:xfrm>
            <a:off x="-776" y="6525384"/>
            <a:ext cx="9144775" cy="360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6" name="5 Rectángulo"/>
          <p:cNvSpPr/>
          <p:nvPr/>
        </p:nvSpPr>
        <p:spPr>
          <a:xfrm>
            <a:off x="0" y="2551837"/>
            <a:ext cx="9144775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/>
            <a:r>
              <a:rPr lang="es-ES" sz="5400" cap="none" spc="0" dirty="0" smtClean="0">
                <a:ln>
                  <a:solidFill>
                    <a:srgbClr val="92D050"/>
                  </a:solidFill>
                  <a:prstDash val="solid"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avie" panose="04040805050809020602" pitchFamily="82" charset="0"/>
              </a:rPr>
              <a:t>Ahora a practicar…</a:t>
            </a:r>
            <a:endParaRPr lang="es-ES" sz="5400" cap="none" spc="0" dirty="0">
              <a:ln>
                <a:solidFill>
                  <a:srgbClr val="FF0000"/>
                </a:solidFill>
                <a:prstDash val="solid"/>
              </a:ln>
              <a:solidFill>
                <a:sysClr val="windowText" lastClr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Ravie" panose="040408050508090206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54308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0" y="0"/>
            <a:ext cx="9144000" cy="540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4000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nap ITC" panose="04040A07060A02020202" pitchFamily="82" charset="0"/>
              </a:rPr>
              <a:t>EJERCICIOS DE PRÁCTICA</a:t>
            </a:r>
            <a:endParaRPr lang="es-CO" sz="4000" dirty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nap ITC" panose="04040A07060A02020202" pitchFamily="82" charset="0"/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0" y="6498000"/>
            <a:ext cx="9144000" cy="360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dirty="0"/>
          </a:p>
        </p:txBody>
      </p:sp>
      <p:sp>
        <p:nvSpPr>
          <p:cNvPr id="4" name="3 CuadroTexto"/>
          <p:cNvSpPr txBox="1"/>
          <p:nvPr/>
        </p:nvSpPr>
        <p:spPr>
          <a:xfrm>
            <a:off x="0" y="707375"/>
            <a:ext cx="16196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dirty="0" smtClean="0">
                <a:latin typeface="Ravie" panose="04040805050809020602" pitchFamily="82" charset="0"/>
              </a:rPr>
              <a:t>Dado que:</a:t>
            </a:r>
            <a:endParaRPr lang="es-CO" dirty="0">
              <a:solidFill>
                <a:srgbClr val="FF0000"/>
              </a:solidFill>
              <a:latin typeface="Ravie" panose="04040805050809020602" pitchFamily="82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1619671" y="707375"/>
            <a:ext cx="15323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dirty="0" smtClean="0">
                <a:latin typeface="Ravie" panose="04040805050809020602" pitchFamily="82" charset="0"/>
              </a:rPr>
              <a:t>A = </a:t>
            </a:r>
            <a:r>
              <a:rPr lang="es-CO" dirty="0" smtClean="0">
                <a:latin typeface="Rockwell Extra Bold" panose="02060903040505020403" pitchFamily="18" charset="0"/>
              </a:rPr>
              <a:t>1</a:t>
            </a:r>
            <a:r>
              <a:rPr lang="es-CO" dirty="0" smtClean="0">
                <a:latin typeface="Ravie" panose="04040805050809020602" pitchFamily="82" charset="0"/>
              </a:rPr>
              <a:t> + i,</a:t>
            </a:r>
            <a:endParaRPr lang="es-CO" dirty="0">
              <a:solidFill>
                <a:srgbClr val="FF0000"/>
              </a:solidFill>
              <a:latin typeface="Ravie" panose="04040805050809020602" pitchFamily="82" charset="0"/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2936031" y="707375"/>
            <a:ext cx="16359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dirty="0" smtClean="0">
                <a:latin typeface="Ravie" panose="04040805050809020602" pitchFamily="82" charset="0"/>
              </a:rPr>
              <a:t>B = 8 – 5i,</a:t>
            </a:r>
            <a:endParaRPr lang="es-CO" dirty="0">
              <a:solidFill>
                <a:srgbClr val="FF0000"/>
              </a:solidFill>
              <a:latin typeface="Ravie" panose="04040805050809020602" pitchFamily="82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" name="6 Rectángulo"/>
              <p:cNvSpPr/>
              <p:nvPr/>
            </p:nvSpPr>
            <p:spPr>
              <a:xfrm>
                <a:off x="4427984" y="566055"/>
                <a:ext cx="2204450" cy="65197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s-CO">
                          <a:latin typeface="Ravie" panose="04040805050809020602" pitchFamily="82" charset="0"/>
                        </a:rPr>
                        <m:t>C</m:t>
                      </m:r>
                      <m:r>
                        <m:rPr>
                          <m:nor/>
                        </m:rPr>
                        <a:rPr lang="es-CO">
                          <a:latin typeface="Ravie" panose="04040805050809020602" pitchFamily="82" charset="0"/>
                        </a:rPr>
                        <m:t> = </m:t>
                      </m:r>
                      <m:r>
                        <m:rPr>
                          <m:nor/>
                        </m:rPr>
                        <a:rPr lang="es-CO" i="1">
                          <a:latin typeface="Ravie" panose="04040805050809020602" pitchFamily="82" charset="0"/>
                        </a:rPr>
                        <m:t>−</m:t>
                      </m:r>
                      <m:r>
                        <m:rPr>
                          <m:nor/>
                        </m:rPr>
                        <a:rPr lang="es-CO">
                          <a:latin typeface="Ravie" panose="04040805050809020602" pitchFamily="82" charset="0"/>
                        </a:rPr>
                        <m:t> 5</m:t>
                      </m:r>
                      <m:f>
                        <m:fPr>
                          <m:ctrlPr>
                            <a:rPr lang="es-CO" i="1"/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s-CO">
                              <a:latin typeface="Ravie" panose="04040805050809020602" pitchFamily="82" charset="0"/>
                            </a:rPr>
                            <m:t>3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s-CO">
                              <a:latin typeface="Ravie" panose="04040805050809020602" pitchFamily="82" charset="0"/>
                            </a:rPr>
                            <m:t>4</m:t>
                          </m:r>
                        </m:den>
                      </m:f>
                      <m:r>
                        <m:rPr>
                          <m:nor/>
                        </m:rPr>
                        <a:rPr lang="es-CO">
                          <a:latin typeface="Ravie" panose="04040805050809020602" pitchFamily="82" charset="0"/>
                        </a:rPr>
                        <m:t> + 6</m:t>
                      </m:r>
                      <m:r>
                        <m:rPr>
                          <m:nor/>
                        </m:rPr>
                        <a:rPr lang="es-CO">
                          <a:latin typeface="Ravie" panose="04040805050809020602" pitchFamily="82" charset="0"/>
                        </a:rPr>
                        <m:t>i</m:t>
                      </m:r>
                      <m:r>
                        <m:rPr>
                          <m:nor/>
                        </m:rPr>
                        <a:rPr lang="es-CO" b="0" i="0" smtClean="0">
                          <a:latin typeface="Ravie" panose="04040805050809020602" pitchFamily="82" charset="0"/>
                        </a:rPr>
                        <m:t>,</m:t>
                      </m:r>
                    </m:oMath>
                  </m:oMathPara>
                </a14:m>
                <a:endParaRPr lang="es-CO" dirty="0">
                  <a:latin typeface="Ravie" panose="04040805050809020602" pitchFamily="82" charset="0"/>
                </a:endParaRPr>
              </a:p>
            </p:txBody>
          </p:sp>
        </mc:Choice>
        <mc:Fallback>
          <p:sp>
            <p:nvSpPr>
              <p:cNvPr id="7" name="6 Rectángulo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27984" y="566055"/>
                <a:ext cx="2204450" cy="651973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O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7 CuadroTexto"/>
          <p:cNvSpPr txBox="1"/>
          <p:nvPr/>
        </p:nvSpPr>
        <p:spPr>
          <a:xfrm>
            <a:off x="6588224" y="707375"/>
            <a:ext cx="2016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dirty="0" smtClean="0">
                <a:latin typeface="Ravie" panose="04040805050809020602" pitchFamily="82" charset="0"/>
              </a:rPr>
              <a:t>D = – </a:t>
            </a:r>
            <a:r>
              <a:rPr lang="es-CO" dirty="0" smtClean="0">
                <a:latin typeface="Rockwell Extra Bold" panose="02060903040505020403" pitchFamily="18" charset="0"/>
              </a:rPr>
              <a:t>1</a:t>
            </a:r>
            <a:r>
              <a:rPr lang="es-CO" dirty="0" smtClean="0">
                <a:latin typeface="Ravie" panose="04040805050809020602" pitchFamily="82" charset="0"/>
              </a:rPr>
              <a:t>0 + </a:t>
            </a:r>
            <a:r>
              <a:rPr lang="es-CO" dirty="0" smtClean="0">
                <a:latin typeface="Rockwell Extra Bold" panose="02060903040505020403" pitchFamily="18" charset="0"/>
              </a:rPr>
              <a:t>1</a:t>
            </a:r>
            <a:r>
              <a:rPr lang="es-CO" dirty="0" smtClean="0">
                <a:latin typeface="Ravie" panose="04040805050809020602" pitchFamily="82" charset="0"/>
              </a:rPr>
              <a:t>0i</a:t>
            </a:r>
            <a:endParaRPr lang="es-CO" dirty="0">
              <a:solidFill>
                <a:srgbClr val="FF0000"/>
              </a:solidFill>
              <a:latin typeface="Ravie" panose="04040805050809020602" pitchFamily="82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0" y="1218028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dirty="0" smtClean="0">
                <a:latin typeface="Ravie" panose="04040805050809020602" pitchFamily="82" charset="0"/>
              </a:rPr>
              <a:t>Encuentre las respuestas de las siguientes expresiones:</a:t>
            </a:r>
            <a:endParaRPr lang="es-CO" dirty="0">
              <a:solidFill>
                <a:srgbClr val="FF0000"/>
              </a:solidFill>
              <a:latin typeface="Ravie" panose="04040805050809020602" pitchFamily="82" charset="0"/>
            </a:endParaRPr>
          </a:p>
        </p:txBody>
      </p:sp>
      <p:sp>
        <p:nvSpPr>
          <p:cNvPr id="10" name="CuadroTexto 4"/>
          <p:cNvSpPr txBox="1"/>
          <p:nvPr/>
        </p:nvSpPr>
        <p:spPr>
          <a:xfrm>
            <a:off x="35496" y="1700808"/>
            <a:ext cx="8964488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s-CO" sz="2800" dirty="0" smtClean="0">
                <a:latin typeface="Ravie" panose="04040805050809020602" pitchFamily="82" charset="0"/>
              </a:rPr>
              <a:t>A × B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s-CO" sz="2800" dirty="0" smtClean="0">
                <a:latin typeface="Ravie" panose="04040805050809020602" pitchFamily="82" charset="0"/>
              </a:rPr>
              <a:t>A + B – (C + D)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s-CO" sz="2800" dirty="0" smtClean="0">
                <a:latin typeface="Ravie" panose="04040805050809020602" pitchFamily="82" charset="0"/>
              </a:rPr>
              <a:t>A × [B ÷ (C – D)]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s-CO" sz="2800" dirty="0">
                <a:latin typeface="Ravie" panose="04040805050809020602" pitchFamily="82" charset="0"/>
              </a:rPr>
              <a:t>{</a:t>
            </a:r>
            <a:r>
              <a:rPr lang="es-CO" sz="2800" dirty="0" smtClean="0">
                <a:latin typeface="Ravie" panose="04040805050809020602" pitchFamily="82" charset="0"/>
              </a:rPr>
              <a:t>(A – D) × (B + C)} ÷ [(A + C) × (D – B)]</a:t>
            </a:r>
            <a:endParaRPr lang="es-CO" sz="2800" dirty="0">
              <a:latin typeface="Ravie" panose="04040805050809020602" pitchFamily="82" charset="0"/>
            </a:endParaRPr>
          </a:p>
        </p:txBody>
      </p:sp>
      <p:sp>
        <p:nvSpPr>
          <p:cNvPr id="11" name="10 CuadroTexto"/>
          <p:cNvSpPr txBox="1"/>
          <p:nvPr/>
        </p:nvSpPr>
        <p:spPr>
          <a:xfrm>
            <a:off x="1961456" y="4685241"/>
            <a:ext cx="556287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800" dirty="0" smtClean="0">
                <a:ln>
                  <a:solidFill>
                    <a:srgbClr val="92D050"/>
                  </a:solidFill>
                </a:ln>
                <a:latin typeface="Showcard Gothic" panose="04020904020102020604" pitchFamily="82" charset="0"/>
              </a:rPr>
              <a:t>Escribanos sus respuestas a nuestros correos y reciba una retroalimentación</a:t>
            </a:r>
            <a:endParaRPr lang="es-CO" sz="2800" dirty="0">
              <a:ln>
                <a:solidFill>
                  <a:srgbClr val="92D050"/>
                </a:solidFill>
              </a:ln>
              <a:solidFill>
                <a:srgbClr val="FF0000"/>
              </a:solidFill>
              <a:latin typeface="Showcard Gothic" panose="04020904020102020604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05207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2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0" y="0"/>
            <a:ext cx="9144000" cy="540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4000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nap ITC" panose="04040A07060A02020202" pitchFamily="82" charset="0"/>
              </a:rPr>
              <a:t>NÚMEROS COMPLEJOS</a:t>
            </a:r>
            <a:endParaRPr lang="es-CO" sz="4000" dirty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nap ITC" panose="04040A07060A02020202" pitchFamily="82" charset="0"/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0" y="6498000"/>
            <a:ext cx="9144000" cy="360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dirty="0"/>
          </a:p>
        </p:txBody>
      </p:sp>
      <p:sp>
        <p:nvSpPr>
          <p:cNvPr id="4" name="3 CuadroTexto"/>
          <p:cNvSpPr txBox="1"/>
          <p:nvPr/>
        </p:nvSpPr>
        <p:spPr>
          <a:xfrm>
            <a:off x="1" y="947428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2400" dirty="0" smtClean="0">
                <a:latin typeface="Ravie" panose="04040805050809020602" pitchFamily="82" charset="0"/>
              </a:rPr>
              <a:t>Debemos definir qué es el número “</a:t>
            </a:r>
            <a:r>
              <a:rPr lang="es-CO" sz="2400" dirty="0" smtClean="0">
                <a:solidFill>
                  <a:srgbClr val="FF0000"/>
                </a:solidFill>
                <a:latin typeface="Ravie" panose="04040805050809020602" pitchFamily="82" charset="0"/>
              </a:rPr>
              <a:t>i</a:t>
            </a:r>
            <a:r>
              <a:rPr lang="es-CO" sz="2400" dirty="0" smtClean="0">
                <a:latin typeface="Ravie" panose="04040805050809020602" pitchFamily="82" charset="0"/>
              </a:rPr>
              <a:t>”</a:t>
            </a:r>
            <a:endParaRPr lang="es-CO" sz="2400" dirty="0">
              <a:solidFill>
                <a:srgbClr val="FF0000"/>
              </a:solidFill>
              <a:latin typeface="Ravie" panose="04040805050809020602" pitchFamily="82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0" y="1409093"/>
            <a:ext cx="914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2400" dirty="0" smtClean="0">
                <a:latin typeface="Ravie" panose="04040805050809020602" pitchFamily="82" charset="0"/>
              </a:rPr>
              <a:t>El número </a:t>
            </a:r>
            <a:r>
              <a:rPr lang="es-CO" sz="2400" dirty="0" smtClean="0">
                <a:solidFill>
                  <a:srgbClr val="FF0000"/>
                </a:solidFill>
                <a:latin typeface="Ravie" panose="04040805050809020602" pitchFamily="82" charset="0"/>
              </a:rPr>
              <a:t>i</a:t>
            </a:r>
            <a:r>
              <a:rPr lang="es-CO" sz="2400" dirty="0" smtClean="0">
                <a:latin typeface="Ravie" panose="04040805050809020602" pitchFamily="82" charset="0"/>
              </a:rPr>
              <a:t> corresponde a la solución de la ecuación x</a:t>
            </a:r>
            <a:r>
              <a:rPr lang="es-CO" sz="2400" baseline="30000" dirty="0" smtClean="0">
                <a:latin typeface="Rockwell Extra Bold" panose="02060903040505020403" pitchFamily="18" charset="0"/>
              </a:rPr>
              <a:t>2</a:t>
            </a:r>
            <a:r>
              <a:rPr lang="es-CO" sz="2400" dirty="0" smtClean="0">
                <a:latin typeface="Ravie" panose="04040805050809020602" pitchFamily="82" charset="0"/>
              </a:rPr>
              <a:t> = -</a:t>
            </a:r>
            <a:r>
              <a:rPr lang="es-CO" sz="2400" dirty="0" smtClean="0">
                <a:latin typeface="Rockwell Extra Bold" panose="02060903040505020403" pitchFamily="18" charset="0"/>
              </a:rPr>
              <a:t>1</a:t>
            </a:r>
            <a:r>
              <a:rPr lang="es-CO" sz="2400" dirty="0" smtClean="0">
                <a:latin typeface="Ravie" panose="04040805050809020602" pitchFamily="82" charset="0"/>
              </a:rPr>
              <a:t> </a:t>
            </a:r>
            <a:endParaRPr lang="es-CO" sz="2400" dirty="0">
              <a:solidFill>
                <a:srgbClr val="FF0000"/>
              </a:solidFill>
              <a:latin typeface="Ravie" panose="04040805050809020602" pitchFamily="82" charset="0"/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0" y="2240090"/>
            <a:ext cx="914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2400" dirty="0" smtClean="0">
                <a:latin typeface="Ravie" panose="04040805050809020602" pitchFamily="82" charset="0"/>
              </a:rPr>
              <a:t>Por esta razón el número </a:t>
            </a:r>
            <a:r>
              <a:rPr lang="es-CO" sz="2400" dirty="0" smtClean="0">
                <a:solidFill>
                  <a:srgbClr val="FF0000"/>
                </a:solidFill>
                <a:latin typeface="Ravie" panose="04040805050809020602" pitchFamily="82" charset="0"/>
              </a:rPr>
              <a:t>i</a:t>
            </a:r>
            <a:r>
              <a:rPr lang="es-CO" sz="2400" dirty="0" smtClean="0">
                <a:latin typeface="Ravie" panose="04040805050809020602" pitchFamily="82" charset="0"/>
              </a:rPr>
              <a:t> equivale a la raíz cuadrada de menos </a:t>
            </a:r>
            <a:r>
              <a:rPr lang="es-CO" sz="2400" dirty="0" smtClean="0">
                <a:latin typeface="Rockwell Extra Bold" panose="02060903040505020403" pitchFamily="18" charset="0"/>
              </a:rPr>
              <a:t>1</a:t>
            </a:r>
            <a:endParaRPr lang="es-CO" sz="2400" dirty="0">
              <a:solidFill>
                <a:srgbClr val="FF0000"/>
              </a:solidFill>
              <a:latin typeface="Rockwell Extra Bold" panose="02060903040505020403" pitchFamily="18" charset="0"/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3900983" y="3244334"/>
            <a:ext cx="134203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O" sz="2400" dirty="0">
                <a:latin typeface="Ravie" panose="04040805050809020602" pitchFamily="82" charset="0"/>
              </a:rPr>
              <a:t>x</a:t>
            </a:r>
            <a:r>
              <a:rPr lang="es-CO" sz="2400" baseline="30000" dirty="0">
                <a:latin typeface="Rockwell Extra Bold" panose="02060903040505020403" pitchFamily="18" charset="0"/>
              </a:rPr>
              <a:t>2</a:t>
            </a:r>
            <a:r>
              <a:rPr lang="es-CO" sz="2400" dirty="0">
                <a:latin typeface="Ravie" panose="04040805050809020602" pitchFamily="82" charset="0"/>
              </a:rPr>
              <a:t> = -</a:t>
            </a:r>
            <a:r>
              <a:rPr lang="es-CO" sz="2400" dirty="0">
                <a:latin typeface="Rockwell Extra Bold" panose="02060903040505020403" pitchFamily="18" charset="0"/>
              </a:rPr>
              <a:t>1</a:t>
            </a:r>
            <a:endParaRPr lang="es-CO" sz="24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0" name="9 Rectángulo"/>
              <p:cNvSpPr/>
              <p:nvPr/>
            </p:nvSpPr>
            <p:spPr>
              <a:xfrm>
                <a:off x="3788709" y="3749106"/>
                <a:ext cx="1566583" cy="51090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s-CO" sz="2400">
                          <a:latin typeface="Ravie" panose="04040805050809020602" pitchFamily="82" charset="0"/>
                        </a:rPr>
                        <m:t>x</m:t>
                      </m:r>
                      <m:r>
                        <m:rPr>
                          <m:nor/>
                        </m:rPr>
                        <a:rPr lang="es-CO" sz="2400" b="0" i="0" smtClean="0">
                          <a:latin typeface="Ravie" panose="04040805050809020602" pitchFamily="82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s-CO" sz="2400">
                          <a:latin typeface="Ravie" panose="04040805050809020602" pitchFamily="82" charset="0"/>
                        </a:rPr>
                        <m:t>=</m:t>
                      </m:r>
                      <m:r>
                        <m:rPr>
                          <m:nor/>
                        </m:rPr>
                        <a:rPr lang="es-CO" sz="2400" b="0" i="0" smtClean="0">
                          <a:latin typeface="Ravie" panose="04040805050809020602" pitchFamily="82" charset="0"/>
                        </a:rPr>
                        <m:t> </m:t>
                      </m:r>
                      <m:rad>
                        <m:radPr>
                          <m:degHide m:val="on"/>
                          <m:ctrlPr>
                            <a:rPr lang="es-CO" sz="2400" i="1"/>
                          </m:ctrlPr>
                        </m:radPr>
                        <m:deg/>
                        <m:e>
                          <m:r>
                            <m:rPr>
                              <m:nor/>
                            </m:rPr>
                            <a:rPr lang="es-CO" sz="2400" i="1">
                              <a:latin typeface="Ravie" panose="04040805050809020602" pitchFamily="82" charset="0"/>
                            </a:rPr>
                            <m:t>−</m:t>
                          </m:r>
                          <m:r>
                            <m:rPr>
                              <m:nor/>
                            </m:rPr>
                            <a:rPr lang="es-CO" sz="2400">
                              <a:latin typeface="Rockwell Extra Bold" panose="02060903040505020403" pitchFamily="18" charset="0"/>
                            </a:rPr>
                            <m:t>1</m:t>
                          </m:r>
                        </m:e>
                      </m:rad>
                    </m:oMath>
                  </m:oMathPara>
                </a14:m>
                <a:endParaRPr lang="es-CO" sz="2400" dirty="0">
                  <a:latin typeface="Ravie" panose="04040805050809020602" pitchFamily="82" charset="0"/>
                </a:endParaRPr>
              </a:p>
            </p:txBody>
          </p:sp>
        </mc:Choice>
        <mc:Fallback>
          <p:sp>
            <p:nvSpPr>
              <p:cNvPr id="10" name="9 Rectángulo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88709" y="3749106"/>
                <a:ext cx="1566583" cy="510909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O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1" name="10 Rectángulo"/>
              <p:cNvSpPr/>
              <p:nvPr/>
            </p:nvSpPr>
            <p:spPr>
              <a:xfrm>
                <a:off x="3900983" y="4405230"/>
                <a:ext cx="1439176" cy="54874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s-CO" sz="2400">
                          <a:latin typeface="Ravie" panose="04040805050809020602" pitchFamily="82" charset="0"/>
                        </a:rPr>
                        <m:t>i</m:t>
                      </m:r>
                      <m:r>
                        <m:rPr>
                          <m:nor/>
                        </m:rPr>
                        <a:rPr lang="es-CO" sz="2400" b="0" i="0" smtClean="0">
                          <a:latin typeface="Ravie" panose="04040805050809020602" pitchFamily="82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s-CO" sz="2400">
                          <a:latin typeface="Ravie" panose="04040805050809020602" pitchFamily="82" charset="0"/>
                        </a:rPr>
                        <m:t>=</m:t>
                      </m:r>
                      <m:r>
                        <m:rPr>
                          <m:nor/>
                        </m:rPr>
                        <a:rPr lang="es-CO" sz="2400" b="0" i="0" smtClean="0">
                          <a:latin typeface="Ravie" panose="04040805050809020602" pitchFamily="82" charset="0"/>
                        </a:rPr>
                        <m:t> </m:t>
                      </m:r>
                      <m:rad>
                        <m:radPr>
                          <m:degHide m:val="on"/>
                          <m:ctrlPr>
                            <a:rPr lang="es-CO" sz="2400" i="1"/>
                          </m:ctrlPr>
                        </m:radPr>
                        <m:deg/>
                        <m:e>
                          <m:r>
                            <m:rPr>
                              <m:nor/>
                            </m:rPr>
                            <a:rPr lang="es-CO" sz="2400" i="1">
                              <a:latin typeface="Ravie" panose="04040805050809020602" pitchFamily="82" charset="0"/>
                            </a:rPr>
                            <m:t>−</m:t>
                          </m:r>
                          <m:r>
                            <m:rPr>
                              <m:nor/>
                            </m:rPr>
                            <a:rPr lang="es-CO" sz="2400">
                              <a:latin typeface="Ravie" panose="04040805050809020602" pitchFamily="82" charset="0"/>
                            </a:rPr>
                            <m:t>1</m:t>
                          </m:r>
                        </m:e>
                      </m:rad>
                    </m:oMath>
                  </m:oMathPara>
                </a14:m>
                <a:endParaRPr lang="es-CO" sz="2400" dirty="0">
                  <a:latin typeface="Ravie" panose="04040805050809020602" pitchFamily="82" charset="0"/>
                </a:endParaRPr>
              </a:p>
            </p:txBody>
          </p:sp>
        </mc:Choice>
        <mc:Fallback>
          <p:sp>
            <p:nvSpPr>
              <p:cNvPr id="11" name="10 Rectángulo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00983" y="4405230"/>
                <a:ext cx="1439176" cy="548740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O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3" name="12 Conector recto de flecha"/>
          <p:cNvCxnSpPr>
            <a:endCxn id="15" idx="0"/>
          </p:cNvCxnSpPr>
          <p:nvPr/>
        </p:nvCxnSpPr>
        <p:spPr>
          <a:xfrm>
            <a:off x="4114800" y="4869160"/>
            <a:ext cx="505771" cy="710788"/>
          </a:xfrm>
          <a:prstGeom prst="straightConnector1">
            <a:avLst/>
          </a:prstGeom>
          <a:ln w="28575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14 CuadroTexto"/>
          <p:cNvSpPr txBox="1"/>
          <p:nvPr/>
        </p:nvSpPr>
        <p:spPr>
          <a:xfrm>
            <a:off x="1344207" y="5579948"/>
            <a:ext cx="65527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dirty="0" smtClean="0">
                <a:latin typeface="Ravie" panose="04040805050809020602" pitchFamily="82" charset="0"/>
              </a:rPr>
              <a:t>Este número se llama número imaginario</a:t>
            </a:r>
            <a:endParaRPr lang="es-CO" dirty="0">
              <a:solidFill>
                <a:srgbClr val="FF0000"/>
              </a:solidFill>
              <a:latin typeface="Ravie" panose="040408050508090206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40677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00"/>
                                  </p:iterate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10" grpId="0"/>
      <p:bldP spid="11" grpId="0"/>
      <p:bldP spid="1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Rectángulo"/>
          <p:cNvSpPr/>
          <p:nvPr/>
        </p:nvSpPr>
        <p:spPr>
          <a:xfrm>
            <a:off x="0" y="0"/>
            <a:ext cx="9144000" cy="720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sz="4000" dirty="0">
              <a:ln>
                <a:solidFill>
                  <a:schemeClr val="accent6"/>
                </a:solidFill>
              </a:ln>
              <a:solidFill>
                <a:srgbClr val="FFFF00"/>
              </a:solidFill>
              <a:effectLst>
                <a:glow rad="63500">
                  <a:schemeClr val="accent2">
                    <a:satMod val="17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nap ITC" panose="04040A07060A02020202" pitchFamily="82" charset="0"/>
            </a:endParaRPr>
          </a:p>
        </p:txBody>
      </p:sp>
      <p:sp>
        <p:nvSpPr>
          <p:cNvPr id="4" name="3 Rectángulo"/>
          <p:cNvSpPr/>
          <p:nvPr/>
        </p:nvSpPr>
        <p:spPr>
          <a:xfrm>
            <a:off x="-776" y="6525384"/>
            <a:ext cx="9144775" cy="360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5" name="4 Rectángulo"/>
          <p:cNvSpPr/>
          <p:nvPr/>
        </p:nvSpPr>
        <p:spPr>
          <a:xfrm>
            <a:off x="0" y="2136339"/>
            <a:ext cx="9144775" cy="258532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/>
            <a:r>
              <a:rPr lang="es-ES" sz="5400" cap="none" spc="0" dirty="0" smtClean="0">
                <a:ln>
                  <a:solidFill>
                    <a:srgbClr val="92D050"/>
                  </a:solidFill>
                  <a:prstDash val="solid"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avie" panose="04040805050809020602" pitchFamily="82" charset="0"/>
              </a:rPr>
              <a:t>Veamos las potencias del número </a:t>
            </a:r>
            <a:r>
              <a:rPr lang="es-ES" sz="5400" cap="none" spc="0" dirty="0" smtClean="0">
                <a:ln>
                  <a:solidFill>
                    <a:srgbClr val="FF0000"/>
                  </a:solidFill>
                  <a:prstDash val="solid"/>
                </a:ln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avie" panose="04040805050809020602" pitchFamily="82" charset="0"/>
              </a:rPr>
              <a:t>i</a:t>
            </a:r>
            <a:endParaRPr lang="es-ES" sz="5400" cap="none" spc="0" dirty="0">
              <a:ln>
                <a:solidFill>
                  <a:srgbClr val="FF0000"/>
                </a:solidFill>
                <a:prstDash val="solid"/>
              </a:ln>
              <a:solidFill>
                <a:sysClr val="windowText" lastClr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Ravie" panose="040408050508090206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76797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0" y="0"/>
            <a:ext cx="9144000" cy="540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4000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nap ITC" panose="04040A07060A02020202" pitchFamily="82" charset="0"/>
              </a:rPr>
              <a:t>POTENCIAS DE i</a:t>
            </a:r>
            <a:endParaRPr lang="es-CO" sz="4000" dirty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nap ITC" panose="04040A07060A02020202" pitchFamily="82" charset="0"/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0" y="6498000"/>
            <a:ext cx="9144000" cy="360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dirty="0"/>
          </a:p>
        </p:txBody>
      </p:sp>
      <p:sp>
        <p:nvSpPr>
          <p:cNvPr id="4" name="3 CuadroTexto"/>
          <p:cNvSpPr txBox="1"/>
          <p:nvPr/>
        </p:nvSpPr>
        <p:spPr>
          <a:xfrm>
            <a:off x="1" y="620688"/>
            <a:ext cx="914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2400" dirty="0" smtClean="0">
                <a:latin typeface="Ravie" panose="04040805050809020602" pitchFamily="82" charset="0"/>
              </a:rPr>
              <a:t>Las potencias de </a:t>
            </a:r>
            <a:r>
              <a:rPr lang="es-CO" sz="2400" dirty="0" smtClean="0">
                <a:solidFill>
                  <a:srgbClr val="FF0000"/>
                </a:solidFill>
                <a:latin typeface="Ravie" panose="04040805050809020602" pitchFamily="82" charset="0"/>
              </a:rPr>
              <a:t>i</a:t>
            </a:r>
            <a:r>
              <a:rPr lang="es-CO" sz="2400" dirty="0" smtClean="0">
                <a:latin typeface="Ravie" panose="04040805050809020602" pitchFamily="82" charset="0"/>
              </a:rPr>
              <a:t> son cíclicas y son las siguientes:</a:t>
            </a:r>
            <a:endParaRPr lang="es-CO" sz="2400" dirty="0">
              <a:solidFill>
                <a:srgbClr val="FF0000"/>
              </a:solidFill>
              <a:latin typeface="Ravie" panose="04040805050809020602" pitchFamily="82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4050863" y="1268760"/>
            <a:ext cx="99097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2400" dirty="0" smtClean="0">
                <a:latin typeface="Ravie" panose="04040805050809020602" pitchFamily="82" charset="0"/>
              </a:rPr>
              <a:t>i</a:t>
            </a:r>
            <a:r>
              <a:rPr lang="en-AU" sz="2400" baseline="60000" dirty="0" smtClean="0">
                <a:latin typeface="Showcard Gothic" panose="04020904020102020604" pitchFamily="82" charset="0"/>
              </a:rPr>
              <a:t>1</a:t>
            </a:r>
            <a:r>
              <a:rPr lang="en-AU" sz="2400" dirty="0" smtClean="0">
                <a:latin typeface="Ravie" panose="04040805050809020602" pitchFamily="82" charset="0"/>
              </a:rPr>
              <a:t> = i</a:t>
            </a:r>
            <a:endParaRPr lang="en-AU" sz="2400" dirty="0">
              <a:solidFill>
                <a:srgbClr val="FF0000"/>
              </a:solidFill>
              <a:latin typeface="Ravie" panose="04040805050809020602" pitchFamily="82" charset="0"/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4050862" y="1730424"/>
            <a:ext cx="142699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2400" dirty="0" smtClean="0">
                <a:latin typeface="Ravie" panose="04040805050809020602" pitchFamily="82" charset="0"/>
              </a:rPr>
              <a:t>i</a:t>
            </a:r>
            <a:r>
              <a:rPr lang="en-AU" sz="2400" baseline="60000" dirty="0" smtClean="0">
                <a:latin typeface="Ravie" panose="04040805050809020602" pitchFamily="82" charset="0"/>
              </a:rPr>
              <a:t>2</a:t>
            </a:r>
            <a:r>
              <a:rPr lang="en-AU" sz="2400" dirty="0" smtClean="0">
                <a:latin typeface="Ravie" panose="04040805050809020602" pitchFamily="82" charset="0"/>
              </a:rPr>
              <a:t> = –</a:t>
            </a:r>
            <a:r>
              <a:rPr lang="en-AU" sz="2400" dirty="0" smtClean="0">
                <a:latin typeface="Rockwell Extra Bold" panose="02060903040505020403" pitchFamily="18" charset="0"/>
              </a:rPr>
              <a:t>1</a:t>
            </a:r>
            <a:r>
              <a:rPr lang="en-AU" sz="2400" dirty="0" smtClean="0">
                <a:latin typeface="Ravie" panose="04040805050809020602" pitchFamily="82" charset="0"/>
              </a:rPr>
              <a:t> </a:t>
            </a:r>
            <a:endParaRPr lang="en-AU" sz="2400" dirty="0">
              <a:solidFill>
                <a:srgbClr val="FF0000"/>
              </a:solidFill>
              <a:latin typeface="Ravie" panose="04040805050809020602" pitchFamily="82" charset="0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4050863" y="2192090"/>
            <a:ext cx="12522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2400" dirty="0" smtClean="0">
                <a:latin typeface="Ravie" panose="04040805050809020602" pitchFamily="82" charset="0"/>
              </a:rPr>
              <a:t>i</a:t>
            </a:r>
            <a:r>
              <a:rPr lang="en-AU" sz="2400" baseline="60000" dirty="0" smtClean="0">
                <a:latin typeface="Ravie" panose="04040805050809020602" pitchFamily="82" charset="0"/>
              </a:rPr>
              <a:t>3</a:t>
            </a:r>
            <a:r>
              <a:rPr lang="en-AU" sz="2400" dirty="0" smtClean="0">
                <a:latin typeface="Ravie" panose="04040805050809020602" pitchFamily="82" charset="0"/>
              </a:rPr>
              <a:t> = –i</a:t>
            </a:r>
            <a:endParaRPr lang="en-AU" sz="2400" dirty="0">
              <a:solidFill>
                <a:srgbClr val="FF0000"/>
              </a:solidFill>
              <a:latin typeface="Ravie" panose="04040805050809020602" pitchFamily="82" charset="0"/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4050863" y="2647568"/>
            <a:ext cx="11416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2400" dirty="0" smtClean="0">
                <a:latin typeface="Ravie" panose="04040805050809020602" pitchFamily="82" charset="0"/>
              </a:rPr>
              <a:t>i</a:t>
            </a:r>
            <a:r>
              <a:rPr lang="en-AU" sz="2400" baseline="60000" dirty="0" smtClean="0">
                <a:latin typeface="Ravie" panose="04040805050809020602" pitchFamily="82" charset="0"/>
              </a:rPr>
              <a:t>4</a:t>
            </a:r>
            <a:r>
              <a:rPr lang="en-AU" sz="2400" dirty="0" smtClean="0">
                <a:latin typeface="Ravie" panose="04040805050809020602" pitchFamily="82" charset="0"/>
              </a:rPr>
              <a:t> = </a:t>
            </a:r>
            <a:r>
              <a:rPr lang="en-AU" sz="2400" dirty="0" smtClean="0">
                <a:latin typeface="Rockwell Extra Bold" panose="02060903040505020403" pitchFamily="18" charset="0"/>
              </a:rPr>
              <a:t>1</a:t>
            </a:r>
            <a:endParaRPr lang="en-AU" sz="2400" dirty="0">
              <a:solidFill>
                <a:srgbClr val="FF0000"/>
              </a:solidFill>
              <a:latin typeface="Rockwell Extra Bold" panose="02060903040505020403" pitchFamily="18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1" y="3109233"/>
            <a:ext cx="914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O" sz="2400" dirty="0" smtClean="0">
                <a:latin typeface="Ravie" panose="04040805050809020602" pitchFamily="82" charset="0"/>
              </a:rPr>
              <a:t>A partir de aquí se forman todas las potencias del número </a:t>
            </a:r>
            <a:r>
              <a:rPr lang="es-CO" sz="2400" dirty="0" smtClean="0">
                <a:solidFill>
                  <a:srgbClr val="FF0000"/>
                </a:solidFill>
                <a:latin typeface="Ravie" panose="04040805050809020602" pitchFamily="82" charset="0"/>
              </a:rPr>
              <a:t>i</a:t>
            </a:r>
            <a:r>
              <a:rPr lang="es-CO" sz="2400" dirty="0" smtClean="0">
                <a:latin typeface="Ravie" panose="04040805050809020602" pitchFamily="82" charset="0"/>
              </a:rPr>
              <a:t>.</a:t>
            </a:r>
            <a:endParaRPr lang="es-CO" sz="2400" dirty="0">
              <a:solidFill>
                <a:srgbClr val="FF0000"/>
              </a:solidFill>
              <a:latin typeface="Ravie" panose="04040805050809020602" pitchFamily="82" charset="0"/>
            </a:endParaRPr>
          </a:p>
        </p:txBody>
      </p:sp>
      <p:sp>
        <p:nvSpPr>
          <p:cNvPr id="10" name="9 CuadroTexto"/>
          <p:cNvSpPr txBox="1"/>
          <p:nvPr/>
        </p:nvSpPr>
        <p:spPr>
          <a:xfrm>
            <a:off x="1808039" y="3999846"/>
            <a:ext cx="169148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2400" dirty="0" smtClean="0">
                <a:latin typeface="Ravie" panose="04040805050809020602" pitchFamily="82" charset="0"/>
              </a:rPr>
              <a:t>i</a:t>
            </a:r>
            <a:r>
              <a:rPr lang="en-AU" sz="2400" baseline="60000" dirty="0" smtClean="0">
                <a:latin typeface="Ravie" panose="04040805050809020602" pitchFamily="82" charset="0"/>
              </a:rPr>
              <a:t>5</a:t>
            </a:r>
            <a:r>
              <a:rPr lang="en-AU" sz="2400" dirty="0" smtClean="0">
                <a:latin typeface="Ravie" panose="04040805050809020602" pitchFamily="82" charset="0"/>
              </a:rPr>
              <a:t> = i</a:t>
            </a:r>
            <a:r>
              <a:rPr lang="en-AU" sz="2400" baseline="60000" dirty="0" smtClean="0">
                <a:latin typeface="Showcard Gothic" panose="04020904020102020604" pitchFamily="82" charset="0"/>
              </a:rPr>
              <a:t>1</a:t>
            </a:r>
            <a:r>
              <a:rPr lang="en-AU" sz="2400" dirty="0" smtClean="0">
                <a:latin typeface="Ravie" panose="04040805050809020602" pitchFamily="82" charset="0"/>
              </a:rPr>
              <a:t> = i</a:t>
            </a:r>
            <a:endParaRPr lang="en-AU" sz="2400" dirty="0">
              <a:solidFill>
                <a:srgbClr val="FF0000"/>
              </a:solidFill>
              <a:latin typeface="Ravie" panose="04040805050809020602" pitchFamily="82" charset="0"/>
            </a:endParaRPr>
          </a:p>
        </p:txBody>
      </p:sp>
      <p:sp>
        <p:nvSpPr>
          <p:cNvPr id="11" name="10 CuadroTexto"/>
          <p:cNvSpPr txBox="1"/>
          <p:nvPr/>
        </p:nvSpPr>
        <p:spPr>
          <a:xfrm>
            <a:off x="1808852" y="4449886"/>
            <a:ext cx="189827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2400" dirty="0" smtClean="0">
                <a:latin typeface="Ravie" panose="04040805050809020602" pitchFamily="82" charset="0"/>
              </a:rPr>
              <a:t>i</a:t>
            </a:r>
            <a:r>
              <a:rPr lang="en-AU" sz="2400" baseline="60000" dirty="0" smtClean="0">
                <a:latin typeface="Ravie" panose="04040805050809020602" pitchFamily="82" charset="0"/>
              </a:rPr>
              <a:t>6</a:t>
            </a:r>
            <a:r>
              <a:rPr lang="en-AU" sz="2400" dirty="0" smtClean="0">
                <a:latin typeface="Ravie" panose="04040805050809020602" pitchFamily="82" charset="0"/>
              </a:rPr>
              <a:t> = i</a:t>
            </a:r>
            <a:r>
              <a:rPr lang="en-AU" sz="2400" baseline="60000" dirty="0" smtClean="0">
                <a:latin typeface="Ravie" panose="04040805050809020602" pitchFamily="82" charset="0"/>
              </a:rPr>
              <a:t>2</a:t>
            </a:r>
            <a:r>
              <a:rPr lang="en-AU" sz="2400" dirty="0" smtClean="0">
                <a:latin typeface="Ravie" panose="04040805050809020602" pitchFamily="82" charset="0"/>
              </a:rPr>
              <a:t> = -</a:t>
            </a:r>
            <a:r>
              <a:rPr lang="en-AU" sz="2400" dirty="0" smtClean="0">
                <a:latin typeface="Showcard Gothic" panose="04020904020102020604" pitchFamily="82" charset="0"/>
              </a:rPr>
              <a:t>1</a:t>
            </a:r>
            <a:endParaRPr lang="en-AU" sz="2400" dirty="0">
              <a:solidFill>
                <a:srgbClr val="FF0000"/>
              </a:solidFill>
              <a:latin typeface="Showcard Gothic" panose="04020904020102020604" pitchFamily="82" charset="0"/>
            </a:endParaRPr>
          </a:p>
        </p:txBody>
      </p:sp>
      <p:sp>
        <p:nvSpPr>
          <p:cNvPr id="12" name="11 CuadroTexto"/>
          <p:cNvSpPr txBox="1"/>
          <p:nvPr/>
        </p:nvSpPr>
        <p:spPr>
          <a:xfrm>
            <a:off x="1808852" y="4911551"/>
            <a:ext cx="190949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2400" dirty="0" smtClean="0">
                <a:latin typeface="Ravie" panose="04040805050809020602" pitchFamily="82" charset="0"/>
              </a:rPr>
              <a:t>i</a:t>
            </a:r>
            <a:r>
              <a:rPr lang="en-AU" sz="2400" baseline="60000" dirty="0" smtClean="0">
                <a:latin typeface="Ravie" panose="04040805050809020602" pitchFamily="82" charset="0"/>
              </a:rPr>
              <a:t>7</a:t>
            </a:r>
            <a:r>
              <a:rPr lang="en-AU" sz="2400" dirty="0" smtClean="0">
                <a:latin typeface="Ravie" panose="04040805050809020602" pitchFamily="82" charset="0"/>
              </a:rPr>
              <a:t> = i</a:t>
            </a:r>
            <a:r>
              <a:rPr lang="en-AU" sz="2400" baseline="60000" dirty="0" smtClean="0">
                <a:latin typeface="Ravie" panose="04040805050809020602" pitchFamily="82" charset="0"/>
              </a:rPr>
              <a:t>3</a:t>
            </a:r>
            <a:r>
              <a:rPr lang="en-AU" sz="2400" dirty="0" smtClean="0">
                <a:latin typeface="Ravie" panose="04040805050809020602" pitchFamily="82" charset="0"/>
              </a:rPr>
              <a:t> = -i</a:t>
            </a:r>
            <a:endParaRPr lang="en-AU" sz="2400" dirty="0">
              <a:solidFill>
                <a:srgbClr val="FF0000"/>
              </a:solidFill>
              <a:latin typeface="Ravie" panose="04040805050809020602" pitchFamily="82" charset="0"/>
            </a:endParaRPr>
          </a:p>
        </p:txBody>
      </p:sp>
      <p:sp>
        <p:nvSpPr>
          <p:cNvPr id="13" name="12 CuadroTexto"/>
          <p:cNvSpPr txBox="1"/>
          <p:nvPr/>
        </p:nvSpPr>
        <p:spPr>
          <a:xfrm>
            <a:off x="1808039" y="5373216"/>
            <a:ext cx="175080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2400" dirty="0" smtClean="0">
                <a:latin typeface="Ravie" panose="04040805050809020602" pitchFamily="82" charset="0"/>
              </a:rPr>
              <a:t>i</a:t>
            </a:r>
            <a:r>
              <a:rPr lang="en-AU" sz="2400" baseline="60000" dirty="0" smtClean="0">
                <a:latin typeface="Ravie" panose="04040805050809020602" pitchFamily="82" charset="0"/>
              </a:rPr>
              <a:t>8</a:t>
            </a:r>
            <a:r>
              <a:rPr lang="en-AU" sz="2400" dirty="0" smtClean="0">
                <a:latin typeface="Ravie" panose="04040805050809020602" pitchFamily="82" charset="0"/>
              </a:rPr>
              <a:t> = i</a:t>
            </a:r>
            <a:r>
              <a:rPr lang="en-AU" sz="2400" baseline="60000" dirty="0" smtClean="0">
                <a:latin typeface="Ravie" panose="04040805050809020602" pitchFamily="82" charset="0"/>
              </a:rPr>
              <a:t>4</a:t>
            </a:r>
            <a:r>
              <a:rPr lang="en-AU" sz="2400" dirty="0" smtClean="0">
                <a:latin typeface="Ravie" panose="04040805050809020602" pitchFamily="82" charset="0"/>
              </a:rPr>
              <a:t> = </a:t>
            </a:r>
            <a:r>
              <a:rPr lang="en-AU" sz="2400" dirty="0" smtClean="0">
                <a:latin typeface="Showcard Gothic" panose="04020904020102020604" pitchFamily="82" charset="0"/>
              </a:rPr>
              <a:t>1</a:t>
            </a:r>
            <a:endParaRPr lang="en-AU" sz="2400" dirty="0">
              <a:solidFill>
                <a:srgbClr val="FF0000"/>
              </a:solidFill>
              <a:latin typeface="Showcard Gothic" panose="04020904020102020604" pitchFamily="82" charset="0"/>
            </a:endParaRPr>
          </a:p>
        </p:txBody>
      </p:sp>
      <p:sp>
        <p:nvSpPr>
          <p:cNvPr id="14" name="13 CuadroTexto"/>
          <p:cNvSpPr txBox="1"/>
          <p:nvPr/>
        </p:nvSpPr>
        <p:spPr>
          <a:xfrm>
            <a:off x="4546351" y="4449886"/>
            <a:ext cx="4572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2400" dirty="0" smtClean="0">
                <a:latin typeface="Ravie" panose="04040805050809020602" pitchFamily="82" charset="0"/>
              </a:rPr>
              <a:t>y así sucesivamente…</a:t>
            </a:r>
            <a:endParaRPr lang="es-CO" sz="2400" dirty="0">
              <a:solidFill>
                <a:srgbClr val="FF0000"/>
              </a:solidFill>
              <a:latin typeface="Ravie" panose="04040805050809020602" pitchFamily="82" charset="0"/>
            </a:endParaRPr>
          </a:p>
        </p:txBody>
      </p:sp>
      <p:sp>
        <p:nvSpPr>
          <p:cNvPr id="15" name="14 CuadroTexto"/>
          <p:cNvSpPr txBox="1"/>
          <p:nvPr/>
        </p:nvSpPr>
        <p:spPr>
          <a:xfrm>
            <a:off x="2460207" y="5517232"/>
            <a:ext cx="38715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O" sz="2400" dirty="0" smtClean="0">
                <a:latin typeface="Ravie" panose="04040805050809020602" pitchFamily="82" charset="0"/>
              </a:rPr>
              <a:t>.</a:t>
            </a:r>
          </a:p>
          <a:p>
            <a:pPr algn="just"/>
            <a:r>
              <a:rPr lang="es-CO" sz="2400" dirty="0" smtClean="0">
                <a:latin typeface="Ravie" panose="04040805050809020602" pitchFamily="82" charset="0"/>
              </a:rPr>
              <a:t>.</a:t>
            </a:r>
          </a:p>
          <a:p>
            <a:pPr algn="just"/>
            <a:r>
              <a:rPr lang="es-CO" sz="2400" dirty="0">
                <a:latin typeface="Ravie" panose="04040805050809020602" pitchFamily="82" charset="0"/>
              </a:rPr>
              <a:t>.</a:t>
            </a:r>
            <a:endParaRPr lang="es-CO" sz="2400" dirty="0">
              <a:latin typeface="Ravie" panose="040408050508090206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640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00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0" y="0"/>
            <a:ext cx="9144000" cy="540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4000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nap ITC" panose="04040A07060A02020202" pitchFamily="82" charset="0"/>
              </a:rPr>
              <a:t>POTENCIAS DE i</a:t>
            </a:r>
            <a:endParaRPr lang="es-CO" sz="4000" dirty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nap ITC" panose="04040A07060A02020202" pitchFamily="82" charset="0"/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0" y="6498000"/>
            <a:ext cx="9144000" cy="360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dirty="0"/>
          </a:p>
        </p:txBody>
      </p:sp>
      <p:sp>
        <p:nvSpPr>
          <p:cNvPr id="4" name="3 CuadroTexto"/>
          <p:cNvSpPr txBox="1"/>
          <p:nvPr/>
        </p:nvSpPr>
        <p:spPr>
          <a:xfrm>
            <a:off x="1" y="620688"/>
            <a:ext cx="914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2400" dirty="0" smtClean="0">
                <a:latin typeface="Ravie" panose="04040805050809020602" pitchFamily="82" charset="0"/>
              </a:rPr>
              <a:t>La pregunta sería: ¿cómo hacer para saber qué potencia corresponde?</a:t>
            </a:r>
            <a:endParaRPr lang="es-CO" sz="2400" dirty="0">
              <a:solidFill>
                <a:srgbClr val="FF0000"/>
              </a:solidFill>
              <a:latin typeface="Ravie" panose="04040805050809020602" pitchFamily="82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1" y="1389874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2400" dirty="0" smtClean="0">
                <a:latin typeface="Ravie" panose="04040805050809020602" pitchFamily="82" charset="0"/>
              </a:rPr>
              <a:t>Veámoslo con un ejemplo: encontrar i</a:t>
            </a:r>
            <a:r>
              <a:rPr lang="es-CO" sz="2400" baseline="50000" dirty="0" smtClean="0">
                <a:latin typeface="Ravie" panose="04040805050809020602" pitchFamily="82" charset="0"/>
              </a:rPr>
              <a:t>345</a:t>
            </a:r>
            <a:endParaRPr lang="es-CO" sz="2400" baseline="50000" dirty="0">
              <a:solidFill>
                <a:srgbClr val="FF0000"/>
              </a:solidFill>
              <a:latin typeface="Ravie" panose="04040805050809020602" pitchFamily="82" charset="0"/>
            </a:endParaRPr>
          </a:p>
        </p:txBody>
      </p:sp>
      <p:sp>
        <p:nvSpPr>
          <p:cNvPr id="6" name="5 Rectángulo"/>
          <p:cNvSpPr/>
          <p:nvPr/>
        </p:nvSpPr>
        <p:spPr>
          <a:xfrm>
            <a:off x="4067944" y="2771636"/>
            <a:ext cx="111761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AU" sz="2800" dirty="0">
                <a:latin typeface="Ravie" panose="04040805050809020602" pitchFamily="82" charset="0"/>
              </a:rPr>
              <a:t>345</a:t>
            </a:r>
            <a:endParaRPr lang="en-AU" sz="2800" dirty="0"/>
          </a:p>
        </p:txBody>
      </p:sp>
      <p:sp>
        <p:nvSpPr>
          <p:cNvPr id="7" name="6 Medio marco"/>
          <p:cNvSpPr/>
          <p:nvPr/>
        </p:nvSpPr>
        <p:spPr>
          <a:xfrm>
            <a:off x="4031680" y="2748467"/>
            <a:ext cx="1153877" cy="464509"/>
          </a:xfrm>
          <a:prstGeom prst="halfFrame">
            <a:avLst>
              <a:gd name="adj1" fmla="val 10945"/>
              <a:gd name="adj2" fmla="val 9452"/>
            </a:avLst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sz="2800">
              <a:solidFill>
                <a:schemeClr val="tx1"/>
              </a:solidFill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3491880" y="2724047"/>
            <a:ext cx="52610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AU" sz="2800" dirty="0" smtClean="0">
                <a:latin typeface="Ravie" panose="04040805050809020602" pitchFamily="82" charset="0"/>
              </a:rPr>
              <a:t>4</a:t>
            </a:r>
            <a:endParaRPr lang="en-AU" sz="2800" dirty="0"/>
          </a:p>
        </p:txBody>
      </p:sp>
      <p:sp>
        <p:nvSpPr>
          <p:cNvPr id="9" name="8 Rectángulo"/>
          <p:cNvSpPr/>
          <p:nvPr/>
        </p:nvSpPr>
        <p:spPr>
          <a:xfrm>
            <a:off x="4067944" y="2307127"/>
            <a:ext cx="72167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AU" sz="2800" dirty="0" smtClean="0">
                <a:latin typeface="Ravie" panose="04040805050809020602" pitchFamily="82" charset="0"/>
              </a:rPr>
              <a:t>86</a:t>
            </a:r>
            <a:endParaRPr lang="en-AU" sz="2800" dirty="0"/>
          </a:p>
        </p:txBody>
      </p:sp>
      <p:sp>
        <p:nvSpPr>
          <p:cNvPr id="10" name="9 Rectángulo"/>
          <p:cNvSpPr/>
          <p:nvPr/>
        </p:nvSpPr>
        <p:spPr>
          <a:xfrm>
            <a:off x="4067944" y="3212976"/>
            <a:ext cx="116410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AU" sz="2800" dirty="0" smtClean="0">
                <a:latin typeface="Ravie" panose="04040805050809020602" pitchFamily="82" charset="0"/>
              </a:rPr>
              <a:t>344</a:t>
            </a:r>
            <a:endParaRPr lang="en-AU" sz="2800" dirty="0"/>
          </a:p>
        </p:txBody>
      </p:sp>
      <p:sp>
        <p:nvSpPr>
          <p:cNvPr id="11" name="10 Menos"/>
          <p:cNvSpPr/>
          <p:nvPr/>
        </p:nvSpPr>
        <p:spPr>
          <a:xfrm>
            <a:off x="3721761" y="3074707"/>
            <a:ext cx="457200" cy="457200"/>
          </a:xfrm>
          <a:prstGeom prst="mathMinus">
            <a:avLst>
              <a:gd name="adj1" fmla="val 8595"/>
            </a:avLst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cxnSp>
        <p:nvCxnSpPr>
          <p:cNvPr id="12" name="11 Conector recto"/>
          <p:cNvCxnSpPr/>
          <p:nvPr/>
        </p:nvCxnSpPr>
        <p:spPr>
          <a:xfrm>
            <a:off x="4017986" y="3695413"/>
            <a:ext cx="1329143" cy="0"/>
          </a:xfrm>
          <a:prstGeom prst="line">
            <a:avLst/>
          </a:prstGeom>
          <a:ln w="381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12 Rectángulo"/>
          <p:cNvSpPr/>
          <p:nvPr/>
        </p:nvSpPr>
        <p:spPr>
          <a:xfrm>
            <a:off x="4826824" y="3767081"/>
            <a:ext cx="33374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AU" sz="2800" dirty="0" smtClean="0">
                <a:latin typeface="Showcard Gothic" panose="04020904020102020604" pitchFamily="82" charset="0"/>
              </a:rPr>
              <a:t>1</a:t>
            </a:r>
            <a:endParaRPr lang="en-AU" sz="2800" dirty="0">
              <a:latin typeface="Showcard Gothic" panose="04020904020102020604" pitchFamily="82" charset="0"/>
            </a:endParaRPr>
          </a:p>
        </p:txBody>
      </p:sp>
      <p:sp>
        <p:nvSpPr>
          <p:cNvPr id="14" name="13 CuadroTexto"/>
          <p:cNvSpPr txBox="1"/>
          <p:nvPr/>
        </p:nvSpPr>
        <p:spPr>
          <a:xfrm>
            <a:off x="2445447" y="6036335"/>
            <a:ext cx="42531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dirty="0" smtClean="0">
                <a:latin typeface="Ravie" panose="04040805050809020602" pitchFamily="82" charset="0"/>
              </a:rPr>
              <a:t>Tomamos la potencia dada</a:t>
            </a:r>
            <a:endParaRPr lang="es-CO" baseline="50000" dirty="0">
              <a:solidFill>
                <a:srgbClr val="FF0000"/>
              </a:solidFill>
              <a:latin typeface="Ravie" panose="04040805050809020602" pitchFamily="82" charset="0"/>
            </a:endParaRPr>
          </a:p>
        </p:txBody>
      </p:sp>
      <p:sp>
        <p:nvSpPr>
          <p:cNvPr id="15" name="14 CuadroTexto"/>
          <p:cNvSpPr txBox="1"/>
          <p:nvPr/>
        </p:nvSpPr>
        <p:spPr>
          <a:xfrm>
            <a:off x="2367711" y="6084004"/>
            <a:ext cx="44085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dirty="0" smtClean="0">
                <a:latin typeface="Ravie" panose="04040805050809020602" pitchFamily="82" charset="0"/>
              </a:rPr>
              <a:t>La dividimos siempre por 4</a:t>
            </a:r>
            <a:endParaRPr lang="es-CO" dirty="0">
              <a:latin typeface="Ravie" panose="04040805050809020602" pitchFamily="82" charset="0"/>
            </a:endParaRPr>
          </a:p>
        </p:txBody>
      </p:sp>
      <p:sp>
        <p:nvSpPr>
          <p:cNvPr id="16" name="15 CuadroTexto"/>
          <p:cNvSpPr txBox="1"/>
          <p:nvPr/>
        </p:nvSpPr>
        <p:spPr>
          <a:xfrm>
            <a:off x="1458808" y="6084004"/>
            <a:ext cx="62263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dirty="0" smtClean="0">
                <a:latin typeface="Ravie" panose="04040805050809020602" pitchFamily="82" charset="0"/>
              </a:rPr>
              <a:t>El residuo de la división es el resultado</a:t>
            </a:r>
            <a:endParaRPr lang="es-CO" dirty="0">
              <a:latin typeface="Ravie" panose="04040805050809020602" pitchFamily="82" charset="0"/>
            </a:endParaRPr>
          </a:p>
        </p:txBody>
      </p:sp>
      <p:sp>
        <p:nvSpPr>
          <p:cNvPr id="17" name="16 CuadroTexto"/>
          <p:cNvSpPr txBox="1"/>
          <p:nvPr/>
        </p:nvSpPr>
        <p:spPr>
          <a:xfrm>
            <a:off x="3620302" y="4407495"/>
            <a:ext cx="22478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O" sz="2400" dirty="0" smtClean="0">
                <a:latin typeface="Ravie" panose="04040805050809020602" pitchFamily="82" charset="0"/>
              </a:rPr>
              <a:t>Así i</a:t>
            </a:r>
            <a:r>
              <a:rPr lang="es-CO" sz="2400" baseline="60000" dirty="0" smtClean="0">
                <a:latin typeface="Ravie" panose="04040805050809020602" pitchFamily="82" charset="0"/>
              </a:rPr>
              <a:t>345 </a:t>
            </a:r>
            <a:r>
              <a:rPr lang="es-CO" sz="2400" dirty="0" smtClean="0">
                <a:latin typeface="Ravie" panose="04040805050809020602" pitchFamily="82" charset="0"/>
              </a:rPr>
              <a:t>= i</a:t>
            </a:r>
            <a:r>
              <a:rPr lang="es-CO" sz="2400" baseline="60000" dirty="0" smtClean="0">
                <a:latin typeface="Showcard Gothic" panose="04020904020102020604" pitchFamily="82" charset="0"/>
              </a:rPr>
              <a:t>1</a:t>
            </a:r>
            <a:endParaRPr lang="es-CO" sz="2400" baseline="60000" dirty="0">
              <a:solidFill>
                <a:srgbClr val="FF0000"/>
              </a:solidFill>
              <a:latin typeface="Showcard Gothic" panose="04020904020102020604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41931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8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8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00"/>
                                  </p:iterate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 animBg="1"/>
      <p:bldP spid="8" grpId="0"/>
      <p:bldP spid="9" grpId="0"/>
      <p:bldP spid="10" grpId="0"/>
      <p:bldP spid="11" grpId="0" animBg="1"/>
      <p:bldP spid="13" grpId="0"/>
      <p:bldP spid="13" grpId="1"/>
      <p:bldP spid="14" grpId="0"/>
      <p:bldP spid="14" grpId="1"/>
      <p:bldP spid="15" grpId="0"/>
      <p:bldP spid="15" grpId="1"/>
      <p:bldP spid="16" grpId="0"/>
      <p:bldP spid="16" grpId="1"/>
      <p:bldP spid="1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0" y="0"/>
            <a:ext cx="9144000" cy="720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sz="4000" dirty="0">
              <a:ln>
                <a:solidFill>
                  <a:schemeClr val="accent6"/>
                </a:solidFill>
              </a:ln>
              <a:solidFill>
                <a:srgbClr val="FFFF00"/>
              </a:solidFill>
              <a:effectLst>
                <a:glow rad="63500">
                  <a:schemeClr val="accent2">
                    <a:satMod val="17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nap ITC" panose="04040A07060A02020202" pitchFamily="82" charset="0"/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-776" y="6525384"/>
            <a:ext cx="9144775" cy="360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4" name="3 Rectángulo"/>
          <p:cNvSpPr/>
          <p:nvPr/>
        </p:nvSpPr>
        <p:spPr>
          <a:xfrm>
            <a:off x="0" y="2136339"/>
            <a:ext cx="9144775" cy="258532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/>
            <a:r>
              <a:rPr lang="es-ES" sz="5400" cap="none" spc="0" dirty="0" smtClean="0">
                <a:ln>
                  <a:solidFill>
                    <a:srgbClr val="92D050"/>
                  </a:solidFill>
                  <a:prstDash val="solid"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avie" panose="04040805050809020602" pitchFamily="82" charset="0"/>
              </a:rPr>
              <a:t>Ahora veamos que son los números complejos…</a:t>
            </a:r>
            <a:endParaRPr lang="es-ES" sz="5400" cap="none" spc="0" dirty="0">
              <a:ln>
                <a:solidFill>
                  <a:srgbClr val="FF0000"/>
                </a:solidFill>
                <a:prstDash val="solid"/>
              </a:ln>
              <a:solidFill>
                <a:sysClr val="windowText" lastClr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Ravie" panose="040408050508090206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39620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0" y="0"/>
            <a:ext cx="9144000" cy="540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4000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nap ITC" panose="04040A07060A02020202" pitchFamily="82" charset="0"/>
              </a:rPr>
              <a:t>NÚMEROS COMPLEJOS</a:t>
            </a:r>
            <a:endParaRPr lang="es-CO" sz="4000" dirty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nap ITC" panose="04040A07060A02020202" pitchFamily="82" charset="0"/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0" y="6498000"/>
            <a:ext cx="9144000" cy="360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3 CuadroTexto"/>
              <p:cNvSpPr txBox="1"/>
              <p:nvPr/>
            </p:nvSpPr>
            <p:spPr>
              <a:xfrm>
                <a:off x="1" y="980728"/>
                <a:ext cx="9144000" cy="236667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CO" sz="3600" dirty="0" smtClean="0">
                    <a:latin typeface="Ravie" panose="04040805050809020602" pitchFamily="82" charset="0"/>
                  </a:rPr>
                  <a:t>Un número de la forma </a:t>
                </a:r>
                <a:r>
                  <a:rPr lang="es-CO" sz="3600" dirty="0" smtClean="0">
                    <a:solidFill>
                      <a:srgbClr val="0000FF"/>
                    </a:solidFill>
                    <a:latin typeface="Ravie" panose="04040805050809020602" pitchFamily="82" charset="0"/>
                  </a:rPr>
                  <a:t>a</a:t>
                </a:r>
                <a:r>
                  <a:rPr lang="es-CO" sz="3600" dirty="0" smtClean="0">
                    <a:latin typeface="Ravie" panose="04040805050809020602" pitchFamily="82" charset="0"/>
                  </a:rPr>
                  <a:t> + </a:t>
                </a:r>
                <a:r>
                  <a:rPr lang="es-CO" sz="3600" dirty="0" smtClean="0">
                    <a:solidFill>
                      <a:srgbClr val="0000FF"/>
                    </a:solidFill>
                    <a:latin typeface="Ravie" panose="04040805050809020602" pitchFamily="82" charset="0"/>
                  </a:rPr>
                  <a:t>b</a:t>
                </a:r>
                <a:r>
                  <a:rPr lang="es-CO" sz="3600" dirty="0" smtClean="0">
                    <a:solidFill>
                      <a:srgbClr val="FF0000"/>
                    </a:solidFill>
                    <a:latin typeface="Ravie" panose="04040805050809020602" pitchFamily="82" charset="0"/>
                  </a:rPr>
                  <a:t>i</a:t>
                </a:r>
                <a:r>
                  <a:rPr lang="es-CO" sz="3600" dirty="0" smtClean="0">
                    <a:latin typeface="Ravie" panose="04040805050809020602" pitchFamily="82" charset="0"/>
                  </a:rPr>
                  <a:t> se llama número complejo; donde a y b son números reales e 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s-CO" sz="3600" smtClean="0">
                        <a:solidFill>
                          <a:srgbClr val="FF0000"/>
                        </a:solidFill>
                        <a:latin typeface="Ravie" panose="04040805050809020602" pitchFamily="82" charset="0"/>
                      </a:rPr>
                      <m:t>i</m:t>
                    </m:r>
                    <m:r>
                      <m:rPr>
                        <m:nor/>
                      </m:rPr>
                      <a:rPr lang="es-CO" sz="3600">
                        <a:latin typeface="Ravie" panose="04040805050809020602" pitchFamily="82" charset="0"/>
                      </a:rPr>
                      <m:t> = </m:t>
                    </m:r>
                    <m:rad>
                      <m:radPr>
                        <m:degHide m:val="on"/>
                        <m:ctrlPr>
                          <a:rPr lang="es-CO" sz="3600" i="1"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m:rPr>
                            <m:nor/>
                          </m:rPr>
                          <a:rPr lang="es-CO" sz="3600" i="1">
                            <a:latin typeface="Ravie" panose="04040805050809020602" pitchFamily="82" charset="0"/>
                          </a:rPr>
                          <m:t>−</m:t>
                        </m:r>
                        <m:r>
                          <m:rPr>
                            <m:nor/>
                          </m:rPr>
                          <a:rPr lang="es-CO" sz="3600">
                            <a:latin typeface="Rockwell Extra Bold" panose="02060903040505020403" pitchFamily="18" charset="0"/>
                          </a:rPr>
                          <m:t>1</m:t>
                        </m:r>
                      </m:e>
                    </m:rad>
                  </m:oMath>
                </a14:m>
                <a:endParaRPr lang="es-CO" sz="3600" dirty="0">
                  <a:solidFill>
                    <a:srgbClr val="FF0000"/>
                  </a:solidFill>
                  <a:latin typeface="Ravie" panose="04040805050809020602" pitchFamily="82" charset="0"/>
                </a:endParaRPr>
              </a:p>
            </p:txBody>
          </p:sp>
        </mc:Choice>
        <mc:Fallback>
          <p:sp>
            <p:nvSpPr>
              <p:cNvPr id="4" name="3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" y="980728"/>
                <a:ext cx="9144000" cy="2366674"/>
              </a:xfrm>
              <a:prstGeom prst="rect">
                <a:avLst/>
              </a:prstGeom>
              <a:blipFill rotWithShape="1">
                <a:blip r:embed="rId2"/>
                <a:stretch>
                  <a:fillRect l="-2000" t="-3866" b="-9021"/>
                </a:stretch>
              </a:blipFill>
            </p:spPr>
            <p:txBody>
              <a:bodyPr/>
              <a:lstStyle/>
              <a:p>
                <a:r>
                  <a:rPr lang="es-CO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5 CuadroTexto"/>
              <p:cNvSpPr txBox="1"/>
              <p:nvPr/>
            </p:nvSpPr>
            <p:spPr>
              <a:xfrm>
                <a:off x="0" y="3731548"/>
                <a:ext cx="9144000" cy="156966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CO" sz="3600" dirty="0" smtClean="0">
                    <a:latin typeface="Ravie" panose="04040805050809020602" pitchFamily="82" charset="0"/>
                  </a:rPr>
                  <a:t>Matemáticamente tenemos:</a:t>
                </a:r>
              </a:p>
              <a:p>
                <a:pPr algn="ctr"/>
                <a:r>
                  <a:rPr lang="es-CO" sz="6000" dirty="0" smtClean="0">
                    <a:solidFill>
                      <a:srgbClr val="FF0000"/>
                    </a:solidFill>
                    <a:latin typeface="Rockwell Extra Bold" panose="02060903040505020403" pitchFamily="18" charset="0"/>
                  </a:rPr>
                  <a:t>C</a:t>
                </a:r>
                <a:r>
                  <a:rPr lang="es-CO" sz="3600" dirty="0" smtClean="0">
                    <a:solidFill>
                      <a:srgbClr val="FF0000"/>
                    </a:solidFill>
                    <a:latin typeface="Ravie" panose="04040805050809020602" pitchFamily="82" charset="0"/>
                  </a:rPr>
                  <a:t> </a:t>
                </a:r>
                <a:r>
                  <a:rPr lang="es-CO" sz="3600" dirty="0" smtClean="0">
                    <a:latin typeface="Ravie" panose="04040805050809020602" pitchFamily="82" charset="0"/>
                  </a:rPr>
                  <a:t>= {a + b</a:t>
                </a:r>
                <a:r>
                  <a:rPr lang="es-CO" sz="3600" dirty="0" smtClean="0">
                    <a:solidFill>
                      <a:srgbClr val="FF0000"/>
                    </a:solidFill>
                    <a:latin typeface="Ravie" panose="04040805050809020602" pitchFamily="82" charset="0"/>
                  </a:rPr>
                  <a:t>i</a:t>
                </a:r>
                <a:r>
                  <a:rPr lang="es-CO" sz="3600" dirty="0" smtClean="0">
                    <a:latin typeface="Ravie" panose="04040805050809020602" pitchFamily="82" charset="0"/>
                  </a:rPr>
                  <a:t>; </a:t>
                </a:r>
                <a:r>
                  <a:rPr lang="es-CO" sz="3600" dirty="0" smtClean="0">
                    <a:solidFill>
                      <a:srgbClr val="0000FF"/>
                    </a:solidFill>
                    <a:latin typeface="Ravie" panose="04040805050809020602" pitchFamily="82" charset="0"/>
                  </a:rPr>
                  <a:t>a</a:t>
                </a:r>
                <a:r>
                  <a:rPr lang="es-CO" sz="3600" dirty="0" smtClean="0">
                    <a:latin typeface="Ravie" panose="04040805050809020602" pitchFamily="82" charset="0"/>
                  </a:rPr>
                  <a:t>, b </a:t>
                </a:r>
                <a:r>
                  <a:rPr lang="es-CO" sz="3600" dirty="0" smtClean="0">
                    <a:latin typeface="Ravie" panose="04040805050809020602" pitchFamily="82" charset="0"/>
                    <a:sym typeface="Symbol"/>
                  </a:rPr>
                  <a:t> </a:t>
                </a:r>
                <a:r>
                  <a:rPr lang="es-CO" sz="6000" dirty="0" smtClean="0">
                    <a:latin typeface="Rockwell Extra Bold" panose="02060903040505020403" pitchFamily="18" charset="0"/>
                    <a:sym typeface="Symbol"/>
                  </a:rPr>
                  <a:t>R</a:t>
                </a:r>
                <a:r>
                  <a:rPr lang="es-CO" sz="3600" dirty="0" smtClean="0">
                    <a:latin typeface="Ravie" panose="04040805050809020602" pitchFamily="82" charset="0"/>
                    <a:sym typeface="Symbol"/>
                  </a:rPr>
                  <a:t>  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s-CO" sz="3600">
                        <a:solidFill>
                          <a:srgbClr val="FF0000"/>
                        </a:solidFill>
                        <a:latin typeface="Ravie" panose="04040805050809020602" pitchFamily="82" charset="0"/>
                      </a:rPr>
                      <m:t>i</m:t>
                    </m:r>
                    <m:r>
                      <m:rPr>
                        <m:nor/>
                      </m:rPr>
                      <a:rPr lang="es-CO" sz="3600">
                        <a:latin typeface="Ravie" panose="04040805050809020602" pitchFamily="82" charset="0"/>
                      </a:rPr>
                      <m:t> = </m:t>
                    </m:r>
                    <m:rad>
                      <m:radPr>
                        <m:degHide m:val="on"/>
                        <m:ctrlPr>
                          <a:rPr lang="es-CO" sz="3600" i="1"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m:rPr>
                            <m:nor/>
                          </m:rPr>
                          <a:rPr lang="es-CO" sz="3600" i="1">
                            <a:latin typeface="Ravie" panose="04040805050809020602" pitchFamily="82" charset="0"/>
                          </a:rPr>
                          <m:t>−</m:t>
                        </m:r>
                        <m:r>
                          <m:rPr>
                            <m:nor/>
                          </m:rPr>
                          <a:rPr lang="es-CO" sz="3600">
                            <a:latin typeface="Rockwell Extra Bold" panose="02060903040505020403" pitchFamily="18" charset="0"/>
                          </a:rPr>
                          <m:t>1</m:t>
                        </m:r>
                      </m:e>
                    </m:rad>
                  </m:oMath>
                </a14:m>
                <a:r>
                  <a:rPr lang="es-CO" sz="3600" dirty="0" smtClean="0">
                    <a:latin typeface="Ravie" panose="04040805050809020602" pitchFamily="82" charset="0"/>
                  </a:rPr>
                  <a:t>}</a:t>
                </a:r>
                <a:endParaRPr lang="es-CO" sz="3600" dirty="0">
                  <a:latin typeface="Ravie" panose="04040805050809020602" pitchFamily="82" charset="0"/>
                </a:endParaRPr>
              </a:p>
            </p:txBody>
          </p:sp>
        </mc:Choice>
        <mc:Fallback>
          <p:sp>
            <p:nvSpPr>
              <p:cNvPr id="6" name="5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3731548"/>
                <a:ext cx="9144000" cy="1569660"/>
              </a:xfrm>
              <a:prstGeom prst="rect">
                <a:avLst/>
              </a:prstGeom>
              <a:blipFill rotWithShape="1">
                <a:blip r:embed="rId3"/>
                <a:stretch>
                  <a:fillRect l="-2000" t="-5814" b="-25581"/>
                </a:stretch>
              </a:blipFill>
            </p:spPr>
            <p:txBody>
              <a:bodyPr/>
              <a:lstStyle/>
              <a:p>
                <a:r>
                  <a:rPr lang="es-CO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417948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0" y="0"/>
            <a:ext cx="9144000" cy="720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sz="4000" dirty="0">
              <a:ln>
                <a:solidFill>
                  <a:schemeClr val="accent6"/>
                </a:solidFill>
              </a:ln>
              <a:solidFill>
                <a:srgbClr val="FFFF00"/>
              </a:solidFill>
              <a:effectLst>
                <a:glow rad="63500">
                  <a:schemeClr val="accent2">
                    <a:satMod val="17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nap ITC" panose="04040A07060A02020202" pitchFamily="82" charset="0"/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-776" y="6525384"/>
            <a:ext cx="9144775" cy="360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4" name="3 Rectángulo"/>
          <p:cNvSpPr/>
          <p:nvPr/>
        </p:nvSpPr>
        <p:spPr>
          <a:xfrm>
            <a:off x="0" y="2136339"/>
            <a:ext cx="9144775" cy="258532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/>
            <a:r>
              <a:rPr lang="es-ES" sz="5400" cap="none" spc="0" dirty="0" smtClean="0">
                <a:ln>
                  <a:solidFill>
                    <a:srgbClr val="92D050"/>
                  </a:solidFill>
                  <a:prstDash val="solid"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avie" panose="04040805050809020602" pitchFamily="82" charset="0"/>
              </a:rPr>
              <a:t>Veamos cómo se operan los números complejos…</a:t>
            </a:r>
            <a:endParaRPr lang="es-ES" sz="5400" cap="none" spc="0" dirty="0">
              <a:ln>
                <a:solidFill>
                  <a:srgbClr val="FF0000"/>
                </a:solidFill>
                <a:prstDash val="solid"/>
              </a:ln>
              <a:solidFill>
                <a:sysClr val="windowText" lastClr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Ravie" panose="040408050508090206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52105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0" y="0"/>
            <a:ext cx="9144000" cy="540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3500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nap ITC" panose="04040A07060A02020202" pitchFamily="82" charset="0"/>
              </a:rPr>
              <a:t>OPERACIONES CON COMPLEJOS</a:t>
            </a:r>
            <a:endParaRPr lang="es-CO" sz="3500" dirty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nap ITC" panose="04040A07060A02020202" pitchFamily="82" charset="0"/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0" y="6498000"/>
            <a:ext cx="9144000" cy="360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dirty="0"/>
          </a:p>
        </p:txBody>
      </p:sp>
      <p:sp>
        <p:nvSpPr>
          <p:cNvPr id="4" name="3 CuadroTexto"/>
          <p:cNvSpPr txBox="1"/>
          <p:nvPr/>
        </p:nvSpPr>
        <p:spPr>
          <a:xfrm>
            <a:off x="1" y="1720840"/>
            <a:ext cx="91440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3600" dirty="0" smtClean="0">
                <a:latin typeface="Ravie" panose="04040805050809020602" pitchFamily="82" charset="0"/>
              </a:rPr>
              <a:t>Para operar números complejos debemos aplicar los conceptos adquiridos en las operaciones con polinomios (suma, resta, multiplicación y división)</a:t>
            </a:r>
            <a:endParaRPr lang="es-CO" sz="3600" dirty="0">
              <a:solidFill>
                <a:srgbClr val="FF0000"/>
              </a:solidFill>
              <a:latin typeface="Ravie" panose="040408050508090206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57768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1757</TotalTime>
  <Words>698</Words>
  <Application>Microsoft Office PowerPoint</Application>
  <PresentationFormat>Presentación en pantalla (4:3)</PresentationFormat>
  <Paragraphs>146</Paragraphs>
  <Slides>17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17</vt:i4>
      </vt:variant>
    </vt:vector>
  </HeadingPairs>
  <TitlesOfParts>
    <vt:vector size="18" baseType="lpstr"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Erick Duque Barragán</dc:creator>
  <cp:lastModifiedBy>Erick Duque Barragán</cp:lastModifiedBy>
  <cp:revision>24</cp:revision>
  <dcterms:created xsi:type="dcterms:W3CDTF">2021-05-25T16:55:51Z</dcterms:created>
  <dcterms:modified xsi:type="dcterms:W3CDTF">2021-05-26T22:16:21Z</dcterms:modified>
</cp:coreProperties>
</file>