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71" r:id="rId4"/>
    <p:sldId id="269" r:id="rId5"/>
    <p:sldId id="270" r:id="rId6"/>
    <p:sldId id="262" r:id="rId7"/>
    <p:sldId id="27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94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7DC92-2C16-49ED-8C5D-A0BC5B91896F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74114-7F2D-4315-8342-5E24300FB0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9327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74114-7F2D-4315-8342-5E24300FB040}" type="slidenum">
              <a:rPr lang="es-CO" smtClean="0"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7366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B241-FA27-42AD-9EC1-FF67D3E85D30}" type="datetimeFigureOut">
              <a:rPr lang="es-CO" smtClean="0"/>
              <a:t>23/08/2021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30-7E22-4F0E-AEC7-30C1441B4B1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5718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B241-FA27-42AD-9EC1-FF67D3E85D30}" type="datetimeFigureOut">
              <a:rPr lang="es-CO" smtClean="0"/>
              <a:t>23/08/2021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30-7E22-4F0E-AEC7-30C1441B4B1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7357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B241-FA27-42AD-9EC1-FF67D3E85D30}" type="datetimeFigureOut">
              <a:rPr lang="es-CO" smtClean="0"/>
              <a:t>23/08/2021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30-7E22-4F0E-AEC7-30C1441B4B1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5869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B241-FA27-42AD-9EC1-FF67D3E85D30}" type="datetimeFigureOut">
              <a:rPr lang="es-CO" smtClean="0"/>
              <a:t>23/08/2021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30-7E22-4F0E-AEC7-30C1441B4B1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0217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B241-FA27-42AD-9EC1-FF67D3E85D30}" type="datetimeFigureOut">
              <a:rPr lang="es-CO" smtClean="0"/>
              <a:t>23/08/2021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30-7E22-4F0E-AEC7-30C1441B4B1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4892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B241-FA27-42AD-9EC1-FF67D3E85D30}" type="datetimeFigureOut">
              <a:rPr lang="es-CO" smtClean="0"/>
              <a:t>23/08/2021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30-7E22-4F0E-AEC7-30C1441B4B1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76220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B241-FA27-42AD-9EC1-FF67D3E85D30}" type="datetimeFigureOut">
              <a:rPr lang="es-CO" smtClean="0"/>
              <a:t>23/08/2021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30-7E22-4F0E-AEC7-30C1441B4B1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3535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B241-FA27-42AD-9EC1-FF67D3E85D30}" type="datetimeFigureOut">
              <a:rPr lang="es-CO" smtClean="0"/>
              <a:t>23/08/2021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30-7E22-4F0E-AEC7-30C1441B4B1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6550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B241-FA27-42AD-9EC1-FF67D3E85D30}" type="datetimeFigureOut">
              <a:rPr lang="es-CO" smtClean="0"/>
              <a:t>23/08/2021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30-7E22-4F0E-AEC7-30C1441B4B1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0609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B241-FA27-42AD-9EC1-FF67D3E85D30}" type="datetimeFigureOut">
              <a:rPr lang="es-CO" smtClean="0"/>
              <a:t>23/08/2021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30-7E22-4F0E-AEC7-30C1441B4B1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84028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B241-FA27-42AD-9EC1-FF67D3E85D30}" type="datetimeFigureOut">
              <a:rPr lang="es-CO" smtClean="0"/>
              <a:t>23/08/2021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30-7E22-4F0E-AEC7-30C1441B4B1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682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FFFF00"/>
          </a:fgClr>
          <a:bgClr>
            <a:schemeClr val="accent6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DB241-FA27-42AD-9EC1-FF67D3E85D30}" type="datetimeFigureOut">
              <a:rPr lang="es-CO" smtClean="0"/>
              <a:t>23/08/2021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12C30-7E22-4F0E-AEC7-30C1441B4B15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4226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hyperlink" Target="http://www.gifandgif.es/gifs_animados/Welcome/index.php" TargetMode="Externa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ifs Animados Welcome (19)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429" y="1650128"/>
            <a:ext cx="1533006" cy="893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77598" y="44624"/>
            <a:ext cx="8788804" cy="923330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r>
              <a:rPr lang="es-CO" sz="54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nap ITC" panose="04040A07060A02020202" pitchFamily="82" charset="0"/>
              </a:rPr>
              <a:t>COMPLEX NUMBERS</a:t>
            </a:r>
            <a:endParaRPr lang="es-CO" sz="5400" b="1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56472" y="3429000"/>
            <a:ext cx="503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By: Mr. ERICK DUQUE</a:t>
            </a:r>
            <a:endParaRPr lang="en-US" sz="3200" dirty="0">
              <a:latin typeface="Arial Black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667" y="980728"/>
            <a:ext cx="2136666" cy="2160000"/>
          </a:xfrm>
          <a:prstGeom prst="rect">
            <a:avLst/>
          </a:prstGeom>
        </p:spPr>
      </p:pic>
      <p:grpSp>
        <p:nvGrpSpPr>
          <p:cNvPr id="3" name="2 Grupo"/>
          <p:cNvGrpSpPr/>
          <p:nvPr/>
        </p:nvGrpSpPr>
        <p:grpSpPr>
          <a:xfrm>
            <a:off x="1926885" y="4554994"/>
            <a:ext cx="5290231" cy="1754326"/>
            <a:chOff x="1926885" y="4149080"/>
            <a:chExt cx="5290231" cy="1754326"/>
          </a:xfrm>
        </p:grpSpPr>
        <p:grpSp>
          <p:nvGrpSpPr>
            <p:cNvPr id="12" name="11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3" name="12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Contact us: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n-AU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 @asesoriasmatematicas0</a:t>
                </a: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</a:t>
                </a:r>
                <a:r>
                  <a:rPr lang="en-AU" b="1" dirty="0" err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asesorias_matematicas</a:t>
                </a:r>
                <a:endParaRPr lang="en-AU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r>
                  <a:rPr lang="en-AU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 Erick Duque</a:t>
                </a:r>
              </a:p>
            </p:txBody>
          </p:sp>
          <p:pic>
            <p:nvPicPr>
              <p:cNvPr id="14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4658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100" y="188640"/>
            <a:ext cx="5845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  <a:cs typeface="Arial" panose="020B0604020202020204" pitchFamily="34" charset="0"/>
              </a:rPr>
              <a:t>Product of </a:t>
            </a:r>
            <a:r>
              <a:rPr lang="es-CO" sz="2000" dirty="0" smtClean="0">
                <a:latin typeface="Ravie" panose="04040805050809020602" pitchFamily="82" charset="0"/>
                <a:cs typeface="Arial" panose="020B0604020202020204" pitchFamily="34" charset="0"/>
              </a:rPr>
              <a:t>COMPLEX NUMBERS</a:t>
            </a:r>
            <a:endParaRPr lang="es-CO" sz="20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3" name="Nube 2"/>
          <p:cNvSpPr/>
          <p:nvPr/>
        </p:nvSpPr>
        <p:spPr>
          <a:xfrm>
            <a:off x="5004048" y="476672"/>
            <a:ext cx="4126632" cy="1944216"/>
          </a:xfrm>
          <a:prstGeom prst="cloud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Complex numbers must be multiplied as algebraic expression.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6377730" y="2804623"/>
            <a:ext cx="2752950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Remember</a:t>
            </a:r>
            <a:r>
              <a:rPr lang="es-CO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i</a:t>
            </a:r>
            <a:r>
              <a:rPr lang="es-CO" sz="2000" baseline="30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  <a:r>
              <a:rPr lang="es-CO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= –1 </a:t>
            </a:r>
            <a:endParaRPr lang="es-CO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74470" y="1342509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885782" y="1342509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050734" y="1340768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5i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83568" y="1990581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898606" y="1990581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059832" y="1990581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2i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74470" y="2638653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898606" y="321297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907704" y="2566645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346878" y="321297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346878" y="386104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885782" y="3861048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915816" y="2638653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15i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683568" y="3862789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066509" y="3286725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4i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2915816" y="3861048"/>
            <a:ext cx="800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11i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5302803" y="3212976"/>
            <a:ext cx="997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10i</a:t>
            </a:r>
            <a:r>
              <a:rPr lang="es-CO" sz="36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36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5292080" y="3861048"/>
            <a:ext cx="997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10i</a:t>
            </a:r>
            <a:r>
              <a:rPr lang="es-CO" sz="36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36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Conector recto 26"/>
          <p:cNvCxnSpPr/>
          <p:nvPr/>
        </p:nvCxnSpPr>
        <p:spPr>
          <a:xfrm flipV="1">
            <a:off x="756007" y="2602693"/>
            <a:ext cx="2888935" cy="335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V="1">
            <a:off x="467542" y="3861048"/>
            <a:ext cx="6192690" cy="335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angular 32"/>
          <p:cNvCxnSpPr>
            <a:stCxn id="4" idx="2"/>
            <a:endCxn id="23" idx="3"/>
          </p:cNvCxnSpPr>
          <p:nvPr/>
        </p:nvCxnSpPr>
        <p:spPr>
          <a:xfrm rot="5400000">
            <a:off x="6620710" y="3050719"/>
            <a:ext cx="802254" cy="1464736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e 33"/>
          <p:cNvSpPr/>
          <p:nvPr/>
        </p:nvSpPr>
        <p:spPr>
          <a:xfrm>
            <a:off x="5313237" y="3769724"/>
            <a:ext cx="986955" cy="8975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5" name="CuadroTexto 34"/>
          <p:cNvSpPr txBox="1"/>
          <p:nvPr/>
        </p:nvSpPr>
        <p:spPr>
          <a:xfrm>
            <a:off x="6897642" y="4617198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10)∙(</a:t>
            </a:r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s-C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endParaRPr lang="es-CO" sz="36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Conector recto de flecha 36"/>
          <p:cNvCxnSpPr>
            <a:stCxn id="34" idx="4"/>
            <a:endCxn id="35" idx="1"/>
          </p:cNvCxnSpPr>
          <p:nvPr/>
        </p:nvCxnSpPr>
        <p:spPr>
          <a:xfrm>
            <a:off x="5806715" y="4667305"/>
            <a:ext cx="1090927" cy="27305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/>
          <p:cNvSpPr txBox="1"/>
          <p:nvPr/>
        </p:nvSpPr>
        <p:spPr>
          <a:xfrm>
            <a:off x="7812360" y="5805264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s-CO" sz="36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Conector recto de flecha 41"/>
          <p:cNvCxnSpPr>
            <a:stCxn id="35" idx="2"/>
            <a:endCxn id="38" idx="0"/>
          </p:cNvCxnSpPr>
          <p:nvPr/>
        </p:nvCxnSpPr>
        <p:spPr>
          <a:xfrm>
            <a:off x="8003073" y="5263529"/>
            <a:ext cx="158101" cy="54173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42"/>
          <p:cNvSpPr txBox="1"/>
          <p:nvPr/>
        </p:nvSpPr>
        <p:spPr>
          <a:xfrm>
            <a:off x="877670" y="4725144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387212" y="4726885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1323316" y="4725144"/>
            <a:ext cx="800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11i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2173814" y="4725144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s-C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Forma libre 50"/>
          <p:cNvSpPr/>
          <p:nvPr/>
        </p:nvSpPr>
        <p:spPr>
          <a:xfrm>
            <a:off x="566057" y="5181600"/>
            <a:ext cx="2264229" cy="319803"/>
          </a:xfrm>
          <a:custGeom>
            <a:avLst/>
            <a:gdLst>
              <a:gd name="connsiteX0" fmla="*/ 0 w 2264229"/>
              <a:gd name="connsiteY0" fmla="*/ 58057 h 319803"/>
              <a:gd name="connsiteX1" fmla="*/ 1146629 w 2264229"/>
              <a:gd name="connsiteY1" fmla="*/ 319314 h 319803"/>
              <a:gd name="connsiteX2" fmla="*/ 2264229 w 2264229"/>
              <a:gd name="connsiteY2" fmla="*/ 0 h 319803"/>
              <a:gd name="connsiteX3" fmla="*/ 2264229 w 2264229"/>
              <a:gd name="connsiteY3" fmla="*/ 0 h 31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229" h="319803">
                <a:moveTo>
                  <a:pt x="0" y="58057"/>
                </a:moveTo>
                <a:cubicBezTo>
                  <a:pt x="384629" y="193523"/>
                  <a:pt x="769258" y="328990"/>
                  <a:pt x="1146629" y="319314"/>
                </a:cubicBezTo>
                <a:cubicBezTo>
                  <a:pt x="1524000" y="309638"/>
                  <a:pt x="2264229" y="0"/>
                  <a:pt x="2264229" y="0"/>
                </a:cubicBezTo>
                <a:lnTo>
                  <a:pt x="2264229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2" name="CuadroTexto 51"/>
          <p:cNvSpPr txBox="1"/>
          <p:nvPr/>
        </p:nvSpPr>
        <p:spPr>
          <a:xfrm>
            <a:off x="890494" y="5734997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es-CO" sz="3600" b="1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CuadroTexto 52"/>
          <p:cNvSpPr txBox="1"/>
          <p:nvPr/>
        </p:nvSpPr>
        <p:spPr>
          <a:xfrm>
            <a:off x="1597750" y="5734997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s-CO" sz="3600" b="1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CuadroTexto 53"/>
          <p:cNvSpPr txBox="1"/>
          <p:nvPr/>
        </p:nvSpPr>
        <p:spPr>
          <a:xfrm>
            <a:off x="2043396" y="5734997"/>
            <a:ext cx="800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11i</a:t>
            </a:r>
            <a:endParaRPr lang="es-CO" sz="3600" b="1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Multiplicar 54"/>
          <p:cNvSpPr/>
          <p:nvPr/>
        </p:nvSpPr>
        <p:spPr>
          <a:xfrm>
            <a:off x="16865" y="1556792"/>
            <a:ext cx="810719" cy="867278"/>
          </a:xfrm>
          <a:prstGeom prst="mathMultiply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0" name="39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05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2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8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4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48148E-6 L -0.56892 -0.1625 " pathEditMode="relative" rAng="0" ptsTypes="AA">
                                      <p:cBhvr>
                                        <p:cTn id="20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55" y="-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6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2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6" grpId="0"/>
      <p:bldP spid="6" grpId="1"/>
      <p:bldP spid="6" grpId="2"/>
      <p:bldP spid="7" grpId="0"/>
      <p:bldP spid="7" grpId="1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  <p:bldP spid="10" grpId="2"/>
      <p:bldP spid="11" grpId="0"/>
      <p:bldP spid="11" grpId="1"/>
      <p:bldP spid="11" grpId="2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4" grpId="0" animBg="1"/>
      <p:bldP spid="35" grpId="0"/>
      <p:bldP spid="38" grpId="0"/>
      <p:bldP spid="38" grpId="1"/>
      <p:bldP spid="43" grpId="0"/>
      <p:bldP spid="44" grpId="0"/>
      <p:bldP spid="45" grpId="0"/>
      <p:bldP spid="46" grpId="0"/>
      <p:bldP spid="51" grpId="0" animBg="1"/>
      <p:bldP spid="52" grpId="0"/>
      <p:bldP spid="52" grpId="1"/>
      <p:bldP spid="53" grpId="0"/>
      <p:bldP spid="53" grpId="1"/>
      <p:bldP spid="54" grpId="0"/>
      <p:bldP spid="54" grpId="1"/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100" y="188640"/>
            <a:ext cx="5845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  <a:cs typeface="Arial" panose="020B0604020202020204" pitchFamily="34" charset="0"/>
              </a:rPr>
              <a:t>Quotient of </a:t>
            </a:r>
            <a:r>
              <a:rPr lang="es-CO" sz="2000" dirty="0" smtClean="0">
                <a:latin typeface="Ravie" panose="04040805050809020602" pitchFamily="82" charset="0"/>
                <a:cs typeface="Arial" panose="020B0604020202020204" pitchFamily="34" charset="0"/>
              </a:rPr>
              <a:t>COMPLEX NUMBERS</a:t>
            </a:r>
            <a:endParaRPr lang="es-CO" sz="20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3" name="Nube 2"/>
          <p:cNvSpPr/>
          <p:nvPr/>
        </p:nvSpPr>
        <p:spPr>
          <a:xfrm>
            <a:off x="5364088" y="0"/>
            <a:ext cx="3766592" cy="2780928"/>
          </a:xfrm>
          <a:prstGeom prst="cloud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500" dirty="0" smtClean="0">
                <a:solidFill>
                  <a:schemeClr val="tx1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Complex numbers must be divided writing it as a fraction and multiplying it by the conjugate of the denominator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79512" y="839601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(2 + 5i)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859972" y="83671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(3 – 2i)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04361" y="889556"/>
            <a:ext cx="355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÷</a:t>
            </a:r>
            <a:endParaRPr lang="es-CO" sz="2800" dirty="0"/>
          </a:p>
        </p:txBody>
      </p:sp>
      <p:cxnSp>
        <p:nvCxnSpPr>
          <p:cNvPr id="9" name="Conector recto 8"/>
          <p:cNvCxnSpPr/>
          <p:nvPr/>
        </p:nvCxnSpPr>
        <p:spPr>
          <a:xfrm>
            <a:off x="270963" y="2132856"/>
            <a:ext cx="11326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1331640" y="1873225"/>
            <a:ext cx="264877" cy="475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537334" y="1630529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(3 + 2i)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528335" y="207803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(3 + 2i)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1639115" y="2132856"/>
            <a:ext cx="11326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179512" y="3121804"/>
            <a:ext cx="426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605671" y="2902890"/>
            <a:ext cx="3087110" cy="53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 + 15i + 4i + 10i</a:t>
            </a:r>
            <a:r>
              <a:rPr lang="es-CO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2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ector recto 16"/>
          <p:cNvCxnSpPr/>
          <p:nvPr/>
        </p:nvCxnSpPr>
        <p:spPr>
          <a:xfrm>
            <a:off x="606100" y="3391985"/>
            <a:ext cx="3089143" cy="63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827584" y="3358031"/>
            <a:ext cx="280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 – 6i + 6i – 4i</a:t>
            </a:r>
            <a:r>
              <a:rPr lang="es-CO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2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641356" y="3121804"/>
            <a:ext cx="426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4051281" y="3422683"/>
            <a:ext cx="2320919" cy="63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4005170" y="2924944"/>
            <a:ext cx="3087110" cy="53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 + 19i + 10i</a:t>
            </a:r>
            <a:r>
              <a:rPr lang="es-CO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2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4499992" y="3356992"/>
            <a:ext cx="1309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 – 4i</a:t>
            </a:r>
            <a:r>
              <a:rPr lang="es-CO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2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6377730" y="2804623"/>
            <a:ext cx="2752950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Remember</a:t>
            </a:r>
            <a:r>
              <a:rPr lang="es-CO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i</a:t>
            </a:r>
            <a:r>
              <a:rPr lang="es-CO" sz="2000" baseline="30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  <a:r>
              <a:rPr lang="es-CO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= –1 </a:t>
            </a:r>
            <a:endParaRPr lang="es-CO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84972" y="4365104"/>
            <a:ext cx="426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Conector recto 25"/>
          <p:cNvCxnSpPr/>
          <p:nvPr/>
        </p:nvCxnSpPr>
        <p:spPr>
          <a:xfrm>
            <a:off x="522889" y="4653136"/>
            <a:ext cx="2320919" cy="63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644979" y="4094017"/>
            <a:ext cx="2108538" cy="53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 + 19i – 10 </a:t>
            </a:r>
            <a:endParaRPr lang="es-CO" sz="2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043608" y="4653136"/>
            <a:ext cx="1082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 + 4</a:t>
            </a:r>
            <a:endParaRPr lang="es-CO" sz="2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2915816" y="4365104"/>
            <a:ext cx="426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Conector recto 29"/>
          <p:cNvCxnSpPr/>
          <p:nvPr/>
        </p:nvCxnSpPr>
        <p:spPr>
          <a:xfrm>
            <a:off x="3322060" y="4653136"/>
            <a:ext cx="1441108" cy="63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/>
          <p:cNvSpPr txBox="1"/>
          <p:nvPr/>
        </p:nvSpPr>
        <p:spPr>
          <a:xfrm>
            <a:off x="3275856" y="4077072"/>
            <a:ext cx="1584176" cy="53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–4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+ 19i</a:t>
            </a:r>
            <a:endParaRPr lang="es-CO" sz="2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3773660" y="4653136"/>
            <a:ext cx="610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s-CO" sz="2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4793484" y="4365104"/>
            <a:ext cx="426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uadroTexto 33"/>
              <p:cNvSpPr txBox="1"/>
              <p:nvPr/>
            </p:nvSpPr>
            <p:spPr>
              <a:xfrm>
                <a:off x="5174376" y="4181091"/>
                <a:ext cx="1888594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b="1" i="1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CO" sz="2800" b="1" i="1" smtClean="0">
                              <a:effectLst>
                                <a:glow rad="228600">
                                  <a:schemeClr val="accent2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1" i="1" smtClean="0">
                              <a:effectLst>
                                <a:glow rad="228600">
                                  <a:schemeClr val="accent2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s-CO" sz="2800" b="1" i="1" smtClean="0">
                              <a:effectLst>
                                <a:glow rad="228600">
                                  <a:schemeClr val="accent2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s-CO" sz="2800" b="1" i="1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CO" sz="2800" b="1" i="1" smtClean="0">
                              <a:effectLst>
                                <a:glow rad="228600">
                                  <a:schemeClr val="accent2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1" i="1" smtClean="0">
                              <a:effectLst>
                                <a:glow rad="228600">
                                  <a:schemeClr val="accent2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 panose="02040503050406030204" pitchFamily="18" charset="0"/>
                            </a:rPr>
                            <m:t>𝟏𝟗</m:t>
                          </m:r>
                        </m:num>
                        <m:den>
                          <m:r>
                            <a:rPr lang="es-CO" sz="2800" b="1" i="1" smtClean="0">
                              <a:effectLst>
                                <a:glow rad="228600">
                                  <a:schemeClr val="accent2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s-CO" sz="2800" b="1" i="1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s-CO" sz="2800" b="1" i="1" dirty="0">
                  <a:effectLst>
                    <a:glow rad="228600">
                      <a:schemeClr val="accent2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34" name="CuadroTex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376" y="4181091"/>
                <a:ext cx="1888594" cy="809452"/>
              </a:xfrm>
              <a:prstGeom prst="rect">
                <a:avLst/>
              </a:prstGeom>
              <a:blipFill>
                <a:blip r:embed="rId3"/>
                <a:stretch>
                  <a:fillRect l="-7419" t="-19549" r="-7742" b="-2481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34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936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-3.88889E-6 3.33333E-6 L 0.00018 0.1189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Motion origin="layout" path="M 1.94444E-6 4.81481E-6 L -0.18368 0.182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84" y="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5" grpId="1"/>
      <p:bldP spid="6" grpId="0"/>
      <p:bldP spid="6" grpId="1"/>
      <p:bldP spid="7" grpId="0"/>
      <p:bldP spid="10" grpId="0"/>
      <p:bldP spid="11" grpId="0"/>
      <p:bldP spid="12" grpId="0"/>
      <p:bldP spid="15" grpId="0"/>
      <p:bldP spid="16" grpId="0"/>
      <p:bldP spid="19" grpId="0"/>
      <p:bldP spid="20" grpId="0"/>
      <p:bldP spid="22" grpId="0"/>
      <p:bldP spid="23" grpId="0"/>
      <p:bldP spid="24" grpId="0" animBg="1"/>
      <p:bldP spid="25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18864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>
                <a:latin typeface="Ravie" panose="04040805050809020602" pitchFamily="82" charset="0"/>
                <a:cs typeface="Arial" panose="020B0604020202020204" pitchFamily="34" charset="0"/>
              </a:rPr>
              <a:t>Practice</a:t>
            </a:r>
            <a:r>
              <a:rPr lang="es-CO" sz="2800" dirty="0" smtClean="0">
                <a:latin typeface="Ravie" panose="04040805050809020602" pitchFamily="82" charset="0"/>
                <a:cs typeface="Arial" panose="020B0604020202020204" pitchFamily="34" charset="0"/>
              </a:rPr>
              <a:t>: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107504" y="902956"/>
                <a:ext cx="8964488" cy="527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2000" dirty="0" smtClean="0">
                    <a:latin typeface="Ravie" panose="04040805050809020602" pitchFamily="82" charset="0"/>
                  </a:rPr>
                  <a:t>If A</a:t>
                </a:r>
                <a:r>
                  <a:rPr lang="es-CO" sz="2000" dirty="0" smtClean="0">
                    <a:latin typeface="Showcard Gothic" panose="04020904020102020604" pitchFamily="82" charset="0"/>
                  </a:rPr>
                  <a:t> = (1 + </a:t>
                </a:r>
                <a:r>
                  <a:rPr lang="es-CO" sz="2000" dirty="0" smtClean="0">
                    <a:latin typeface="Ravie" panose="04040805050809020602" pitchFamily="82" charset="0"/>
                    <a:ea typeface="Cambria Math" panose="02040503050406030204" pitchFamily="18" charset="0"/>
                  </a:rPr>
                  <a:t>i</a:t>
                </a:r>
                <a:r>
                  <a:rPr lang="es-CO" sz="2000" dirty="0" smtClean="0">
                    <a:latin typeface="Showcard Gothic" panose="04020904020102020604" pitchFamily="82" charset="0"/>
                  </a:rPr>
                  <a:t>), </a:t>
                </a:r>
                <a:r>
                  <a:rPr lang="es-CO" sz="2000" dirty="0" smtClean="0">
                    <a:latin typeface="Ravie" panose="04040805050809020602" pitchFamily="82" charset="0"/>
                  </a:rPr>
                  <a:t>B = (</a:t>
                </a:r>
                <a:r>
                  <a:rPr lang="es-CO" sz="2000" dirty="0" smtClean="0">
                    <a:latin typeface="Showcard Gothic" panose="04020904020102020604" pitchFamily="82" charset="0"/>
                  </a:rPr>
                  <a:t>8 – 5</a:t>
                </a:r>
                <a:r>
                  <a:rPr lang="es-CO" sz="2000" dirty="0" smtClean="0">
                    <a:latin typeface="Ravie" panose="04040805050809020602" pitchFamily="82" charset="0"/>
                    <a:ea typeface="Cambria Math" panose="02040503050406030204" pitchFamily="18" charset="0"/>
                  </a:rPr>
                  <a:t>i</a:t>
                </a:r>
                <a:r>
                  <a:rPr lang="es-CO" sz="2000" dirty="0" smtClean="0">
                    <a:latin typeface="Ravie" panose="04040805050809020602" pitchFamily="82" charset="0"/>
                  </a:rPr>
                  <a:t>)</a:t>
                </a:r>
                <a:r>
                  <a:rPr lang="es-CO" sz="2000" dirty="0" smtClean="0">
                    <a:latin typeface="Showcard Gothic" panose="04020904020102020604" pitchFamily="82" charset="0"/>
                  </a:rPr>
                  <a:t>, </a:t>
                </a:r>
                <a:r>
                  <a:rPr lang="es-CO" sz="2000" dirty="0" smtClean="0">
                    <a:latin typeface="Ravie" panose="04040805050809020602" pitchFamily="82" charset="0"/>
                  </a:rPr>
                  <a:t>C = (</a:t>
                </a:r>
                <a14:m>
                  <m:oMath xmlns:m="http://schemas.openxmlformats.org/officeDocument/2006/math">
                    <m:r>
                      <a:rPr lang="es-CO" sz="2000" b="0" i="1" smtClean="0">
                        <a:latin typeface="Cambria Math" panose="02040503050406030204" pitchFamily="18" charset="0"/>
                      </a:rPr>
                      <m:t>−5</m:t>
                    </m:r>
                    <m:f>
                      <m:fPr>
                        <m:ctrlPr>
                          <a:rPr lang="es-CO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O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s-CO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s-CO" sz="20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s-CO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s-CO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O" sz="2000" dirty="0" smtClean="0">
                    <a:latin typeface="Ravie" panose="04040805050809020602" pitchFamily="82" charset="0"/>
                  </a:rPr>
                  <a:t>, and D = (</a:t>
                </a:r>
                <a:r>
                  <a:rPr lang="es-CO" sz="2000" dirty="0" smtClean="0">
                    <a:latin typeface="Showcard Gothic" panose="04020904020102020604" pitchFamily="82" charset="0"/>
                  </a:rPr>
                  <a:t>–10 + 10</a:t>
                </a:r>
                <a:r>
                  <a:rPr lang="es-CO" sz="2000" dirty="0" smtClean="0">
                    <a:latin typeface="Ravie" panose="04040805050809020602" pitchFamily="82" charset="0"/>
                    <a:ea typeface="Cambria Math" panose="02040503050406030204" pitchFamily="18" charset="0"/>
                  </a:rPr>
                  <a:t>i</a:t>
                </a:r>
                <a:r>
                  <a:rPr lang="es-CO" sz="2000" dirty="0" smtClean="0">
                    <a:latin typeface="Ravie" panose="04040805050809020602" pitchFamily="82" charset="0"/>
                  </a:rPr>
                  <a:t>)</a:t>
                </a:r>
                <a:endParaRPr lang="es-CO" sz="2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902956"/>
                <a:ext cx="8964488" cy="527580"/>
              </a:xfrm>
              <a:prstGeom prst="rect">
                <a:avLst/>
              </a:prstGeom>
              <a:blipFill rotWithShape="1">
                <a:blip r:embed="rId2"/>
                <a:stretch>
                  <a:fillRect l="-748" b="-804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/>
          <p:cNvSpPr txBox="1"/>
          <p:nvPr/>
        </p:nvSpPr>
        <p:spPr>
          <a:xfrm>
            <a:off x="107504" y="1546987"/>
            <a:ext cx="8964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latin typeface="Ravie" panose="04040805050809020602" pitchFamily="82" charset="0"/>
                <a:cs typeface="Arial" panose="020B0604020202020204" pitchFamily="34" charset="0"/>
              </a:rPr>
              <a:t>Find the answer of the following expression:</a:t>
            </a:r>
            <a:endParaRPr lang="en-AU" sz="20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34977" y="1969676"/>
            <a:ext cx="89644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 smtClean="0">
                <a:latin typeface="Ravie" panose="04040805050809020602" pitchFamily="82" charset="0"/>
              </a:rPr>
              <a:t>A × 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 smtClean="0">
                <a:latin typeface="Ravie" panose="04040805050809020602" pitchFamily="82" charset="0"/>
              </a:rPr>
              <a:t>A + B – (C + 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 smtClean="0">
                <a:latin typeface="Ravie" panose="04040805050809020602" pitchFamily="82" charset="0"/>
              </a:rPr>
              <a:t>A × [B ÷ (C – D)]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>
                <a:latin typeface="Ravie" panose="04040805050809020602" pitchFamily="82" charset="0"/>
              </a:rPr>
              <a:t>{</a:t>
            </a:r>
            <a:r>
              <a:rPr lang="es-CO" sz="2800" dirty="0" smtClean="0">
                <a:latin typeface="Ravie" panose="04040805050809020602" pitchFamily="82" charset="0"/>
              </a:rPr>
              <a:t>(A – D) × (B + C)} ÷ [(A + C) × (D – B)]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5373216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>
                <a:latin typeface="Ravie" panose="04040805050809020602" pitchFamily="82" charset="0"/>
              </a:rPr>
              <a:t>Send us your answer and we will send you back your feedback</a:t>
            </a:r>
          </a:p>
        </p:txBody>
      </p:sp>
    </p:spTree>
    <p:extLst>
      <p:ext uri="{BB962C8B-B14F-4D97-AF65-F5344CB8AC3E}">
        <p14:creationId xmlns:p14="http://schemas.microsoft.com/office/powerpoint/2010/main" val="419254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4397"/>
            <a:ext cx="9144000" cy="492443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2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lackoak Std" pitchFamily="82" charset="0"/>
              </a:rPr>
              <a:t>COMPLEX NUMBERS</a:t>
            </a:r>
            <a:endParaRPr lang="es-CO" sz="2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lackoak Std" pitchFamily="8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947428"/>
            <a:ext cx="8053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First, we have to talk about number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i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155679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Ravie" panose="04040805050809020602" pitchFamily="82" charset="0"/>
              </a:rPr>
              <a:t>The number </a:t>
            </a:r>
            <a:r>
              <a:rPr lang="en-US" sz="2400" dirty="0">
                <a:solidFill>
                  <a:srgbClr val="FF0000"/>
                </a:solidFill>
                <a:latin typeface="Ravie" panose="04040805050809020602" pitchFamily="82" charset="0"/>
              </a:rPr>
              <a:t>i</a:t>
            </a:r>
            <a:r>
              <a:rPr lang="en-US" sz="2400" dirty="0">
                <a:latin typeface="Ravie" panose="04040805050809020602" pitchFamily="82" charset="0"/>
              </a:rPr>
              <a:t> corresponds to the solution of the equation x² = –</a:t>
            </a:r>
            <a:r>
              <a:rPr lang="en-US" sz="2400" dirty="0">
                <a:latin typeface="Showcard Gothic" panose="04020904020102020604" pitchFamily="82" charset="0"/>
              </a:rPr>
              <a:t>1</a:t>
            </a:r>
            <a:r>
              <a:rPr lang="en-US" sz="2400" dirty="0">
                <a:latin typeface="Ravie" panose="04040805050809020602" pitchFamily="82" charset="0"/>
              </a:rPr>
              <a:t>.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2453987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Ravie" panose="04040805050809020602" pitchFamily="82" charset="0"/>
              </a:rPr>
              <a:t>For  this reason the number </a:t>
            </a:r>
            <a:r>
              <a:rPr lang="en-US" sz="2400" dirty="0">
                <a:solidFill>
                  <a:srgbClr val="FF0000"/>
                </a:solidFill>
                <a:latin typeface="Ravie" panose="04040805050809020602" pitchFamily="82" charset="0"/>
              </a:rPr>
              <a:t>i</a:t>
            </a:r>
            <a:r>
              <a:rPr lang="en-US" sz="2400" dirty="0">
                <a:latin typeface="Ravie" panose="04040805050809020602" pitchFamily="82" charset="0"/>
              </a:rPr>
              <a:t> is equal to the square root of negative one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056473" y="3645024"/>
            <a:ext cx="1311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Ravie" panose="04040805050809020602" pitchFamily="82" charset="0"/>
              </a:rPr>
              <a:t>x² = –</a:t>
            </a:r>
            <a:r>
              <a:rPr lang="en-US" sz="2400" dirty="0">
                <a:latin typeface="Showcard Gothic" panose="04020904020102020604" pitchFamily="82" charset="0"/>
              </a:rPr>
              <a:t>1</a:t>
            </a:r>
            <a:endParaRPr lang="en-AU" sz="2400" dirty="0"/>
          </a:p>
        </p:txBody>
      </p:sp>
      <p:sp>
        <p:nvSpPr>
          <p:cNvPr id="7" name="6 Rectángulo"/>
          <p:cNvSpPr/>
          <p:nvPr/>
        </p:nvSpPr>
        <p:spPr>
          <a:xfrm>
            <a:off x="4056474" y="4014356"/>
            <a:ext cx="13997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Ravie" panose="04040805050809020602" pitchFamily="82" charset="0"/>
              </a:rPr>
              <a:t>x =   –</a:t>
            </a:r>
            <a:r>
              <a:rPr lang="en-US" sz="2400" dirty="0">
                <a:latin typeface="Showcard Gothic" panose="04020904020102020604" pitchFamily="82" charset="0"/>
              </a:rPr>
              <a:t>1</a:t>
            </a:r>
            <a:endParaRPr lang="en-AU" sz="2400" dirty="0"/>
          </a:p>
        </p:txBody>
      </p:sp>
      <p:grpSp>
        <p:nvGrpSpPr>
          <p:cNvPr id="23" name="22 Grupo"/>
          <p:cNvGrpSpPr/>
          <p:nvPr/>
        </p:nvGrpSpPr>
        <p:grpSpPr>
          <a:xfrm>
            <a:off x="4824088" y="4032972"/>
            <a:ext cx="540000" cy="288000"/>
            <a:chOff x="4932040" y="4221088"/>
            <a:chExt cx="936104" cy="698376"/>
          </a:xfrm>
        </p:grpSpPr>
        <p:cxnSp>
          <p:nvCxnSpPr>
            <p:cNvPr id="12" name="11 Conector recto"/>
            <p:cNvCxnSpPr/>
            <p:nvPr/>
          </p:nvCxnSpPr>
          <p:spPr>
            <a:xfrm>
              <a:off x="4932040" y="4365104"/>
              <a:ext cx="266328" cy="55436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flipV="1">
              <a:off x="5198368" y="4221088"/>
              <a:ext cx="0" cy="6983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5198368" y="4221088"/>
              <a:ext cx="66977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28 Grupo"/>
          <p:cNvGrpSpPr/>
          <p:nvPr/>
        </p:nvGrpSpPr>
        <p:grpSpPr>
          <a:xfrm>
            <a:off x="4111219" y="4581128"/>
            <a:ext cx="1303562" cy="461665"/>
            <a:chOff x="4151969" y="3717032"/>
            <a:chExt cx="1303562" cy="461665"/>
          </a:xfrm>
        </p:grpSpPr>
        <p:sp>
          <p:nvSpPr>
            <p:cNvPr id="24" name="23 Rectángulo"/>
            <p:cNvSpPr/>
            <p:nvPr/>
          </p:nvSpPr>
          <p:spPr>
            <a:xfrm>
              <a:off x="4151969" y="3717032"/>
              <a:ext cx="13035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Ravie" panose="04040805050809020602" pitchFamily="82" charset="0"/>
                </a:rPr>
                <a:t>i =   –</a:t>
              </a:r>
              <a:r>
                <a:rPr lang="en-US" sz="2400" dirty="0">
                  <a:latin typeface="Showcard Gothic" panose="04020904020102020604" pitchFamily="82" charset="0"/>
                </a:rPr>
                <a:t>1</a:t>
              </a:r>
              <a:endParaRPr lang="en-AU" sz="2400" dirty="0"/>
            </a:p>
          </p:txBody>
        </p:sp>
        <p:grpSp>
          <p:nvGrpSpPr>
            <p:cNvPr id="25" name="24 Grupo"/>
            <p:cNvGrpSpPr/>
            <p:nvPr/>
          </p:nvGrpSpPr>
          <p:grpSpPr>
            <a:xfrm>
              <a:off x="4756766" y="3726324"/>
              <a:ext cx="540000" cy="288000"/>
              <a:chOff x="5189822" y="4243620"/>
              <a:chExt cx="936105" cy="698376"/>
            </a:xfrm>
          </p:grpSpPr>
          <p:cxnSp>
            <p:nvCxnSpPr>
              <p:cNvPr id="26" name="25 Conector recto"/>
              <p:cNvCxnSpPr/>
              <p:nvPr/>
            </p:nvCxnSpPr>
            <p:spPr>
              <a:xfrm>
                <a:off x="5189822" y="4387636"/>
                <a:ext cx="266329" cy="55436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26 Conector recto"/>
              <p:cNvCxnSpPr/>
              <p:nvPr/>
            </p:nvCxnSpPr>
            <p:spPr>
              <a:xfrm flipV="1">
                <a:off x="5456151" y="4243620"/>
                <a:ext cx="0" cy="69837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27 Conector recto"/>
              <p:cNvCxnSpPr/>
              <p:nvPr/>
            </p:nvCxnSpPr>
            <p:spPr>
              <a:xfrm>
                <a:off x="5456151" y="4243620"/>
                <a:ext cx="66977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1" name="30 Conector recto de flecha"/>
          <p:cNvCxnSpPr>
            <a:stCxn id="24" idx="2"/>
            <a:endCxn id="32" idx="0"/>
          </p:cNvCxnSpPr>
          <p:nvPr/>
        </p:nvCxnSpPr>
        <p:spPr>
          <a:xfrm>
            <a:off x="4763000" y="5042793"/>
            <a:ext cx="29833" cy="4744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Rectángulo"/>
          <p:cNvSpPr/>
          <p:nvPr/>
        </p:nvSpPr>
        <p:spPr>
          <a:xfrm>
            <a:off x="2599005" y="5517232"/>
            <a:ext cx="43876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Ravie" panose="04040805050809020602" pitchFamily="82" charset="0"/>
              </a:rPr>
              <a:t>It is called imaginary number</a:t>
            </a:r>
            <a:endParaRPr lang="en-US" sz="1600" dirty="0">
              <a:latin typeface="Ravie" panose="04040805050809020602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918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cap="none" spc="0" dirty="0" smtClean="0">
                <a:ln>
                  <a:solidFill>
                    <a:srgbClr val="FF006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Let´s see the powers of number i…</a:t>
            </a:r>
            <a:endParaRPr lang="en-AU" sz="5400" cap="none" spc="0" dirty="0">
              <a:ln>
                <a:solidFill>
                  <a:srgbClr val="FF0066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97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4397"/>
            <a:ext cx="9144000" cy="492443"/>
          </a:xfrm>
          <a:prstGeom prst="rect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lackoak Std" pitchFamily="82" charset="0"/>
              </a:rPr>
              <a:t>COMPLEX NUMBERS</a:t>
            </a:r>
            <a:endParaRPr lang="es-CO" sz="2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lackoak Std" pitchFamily="8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620688"/>
            <a:ext cx="6657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Let see the powers of number 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i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050863" y="126876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Showcard Gothic" panose="04020904020102020604" pitchFamily="82" charset="0"/>
              </a:rPr>
              <a:t>1</a:t>
            </a:r>
            <a:r>
              <a:rPr lang="en-AU" sz="2400" dirty="0" smtClean="0">
                <a:latin typeface="Ravie" panose="04040805050809020602" pitchFamily="82" charset="0"/>
              </a:rPr>
              <a:t> = i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050862" y="1730424"/>
            <a:ext cx="1369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–</a:t>
            </a:r>
            <a:r>
              <a:rPr lang="en-AU" sz="2400" dirty="0" smtClean="0">
                <a:latin typeface="Showcard Gothic" panose="04020904020102020604" pitchFamily="82" charset="0"/>
              </a:rPr>
              <a:t>1</a:t>
            </a:r>
            <a:r>
              <a:rPr lang="en-AU" sz="2400" dirty="0" smtClean="0">
                <a:latin typeface="Ravie" panose="04040805050809020602" pitchFamily="82" charset="0"/>
              </a:rPr>
              <a:t> 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050863" y="2192090"/>
            <a:ext cx="1252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3</a:t>
            </a:r>
            <a:r>
              <a:rPr lang="en-AU" sz="2400" dirty="0" smtClean="0">
                <a:latin typeface="Ravie" panose="04040805050809020602" pitchFamily="82" charset="0"/>
              </a:rPr>
              <a:t> = –i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50863" y="2647568"/>
            <a:ext cx="1083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4</a:t>
            </a:r>
            <a:r>
              <a:rPr lang="en-AU" sz="2400" dirty="0" smtClean="0">
                <a:latin typeface="Ravie" panose="04040805050809020602" pitchFamily="82" charset="0"/>
              </a:rPr>
              <a:t> = </a:t>
            </a:r>
            <a:r>
              <a:rPr lang="en-AU" sz="2400" dirty="0" smtClean="0">
                <a:latin typeface="Showcard Gothic" panose="04020904020102020604" pitchFamily="82" charset="0"/>
              </a:rPr>
              <a:t>1</a:t>
            </a:r>
            <a:endParaRPr lang="en-AU" sz="24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" y="310923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Those are the unique powers of this number, from the last power they become to re-start.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-25649" y="430956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It means, they come back to the first power as follow: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808039" y="5229200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5</a:t>
            </a:r>
            <a:r>
              <a:rPr lang="en-AU" sz="2400" dirty="0" smtClean="0">
                <a:latin typeface="Ravie" panose="04040805050809020602" pitchFamily="82" charset="0"/>
              </a:rPr>
              <a:t> = i</a:t>
            </a:r>
            <a:r>
              <a:rPr lang="en-AU" sz="2400" baseline="60000" dirty="0" smtClean="0">
                <a:latin typeface="Showcard Gothic" panose="04020904020102020604" pitchFamily="82" charset="0"/>
              </a:rPr>
              <a:t>1</a:t>
            </a:r>
            <a:r>
              <a:rPr lang="en-AU" sz="2400" dirty="0" smtClean="0">
                <a:latin typeface="Ravie" panose="04040805050809020602" pitchFamily="82" charset="0"/>
              </a:rPr>
              <a:t> = i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808852" y="5679240"/>
            <a:ext cx="1898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6</a:t>
            </a:r>
            <a:r>
              <a:rPr lang="en-AU" sz="2400" dirty="0" smtClean="0">
                <a:latin typeface="Ravie" panose="04040805050809020602" pitchFamily="82" charset="0"/>
              </a:rPr>
              <a:t> = i</a:t>
            </a:r>
            <a:r>
              <a:rPr lang="en-AU" sz="2400" baseline="6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-</a:t>
            </a:r>
            <a:r>
              <a:rPr lang="en-AU" sz="2400" dirty="0" smtClean="0">
                <a:latin typeface="Showcard Gothic" panose="04020904020102020604" pitchFamily="82" charset="0"/>
              </a:rPr>
              <a:t>1</a:t>
            </a:r>
            <a:endParaRPr lang="en-AU" sz="24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808852" y="6140905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7</a:t>
            </a:r>
            <a:r>
              <a:rPr lang="en-AU" sz="2400" dirty="0" smtClean="0">
                <a:latin typeface="Ravie" panose="04040805050809020602" pitchFamily="82" charset="0"/>
              </a:rPr>
              <a:t> = i</a:t>
            </a:r>
            <a:r>
              <a:rPr lang="en-AU" sz="2400" baseline="60000" dirty="0" smtClean="0">
                <a:latin typeface="Ravie" panose="04040805050809020602" pitchFamily="82" charset="0"/>
              </a:rPr>
              <a:t>3</a:t>
            </a:r>
            <a:r>
              <a:rPr lang="en-AU" sz="2400" dirty="0" smtClean="0">
                <a:latin typeface="Ravie" panose="04040805050809020602" pitchFamily="82" charset="0"/>
              </a:rPr>
              <a:t> = -i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663847" y="5244871"/>
            <a:ext cx="1750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8</a:t>
            </a:r>
            <a:r>
              <a:rPr lang="en-AU" sz="2400" dirty="0" smtClean="0">
                <a:latin typeface="Ravie" panose="04040805050809020602" pitchFamily="82" charset="0"/>
              </a:rPr>
              <a:t> = i</a:t>
            </a:r>
            <a:r>
              <a:rPr lang="en-AU" sz="2400" baseline="60000" dirty="0" smtClean="0">
                <a:latin typeface="Ravie" panose="04040805050809020602" pitchFamily="82" charset="0"/>
              </a:rPr>
              <a:t>4</a:t>
            </a:r>
            <a:r>
              <a:rPr lang="en-AU" sz="2400" dirty="0" smtClean="0">
                <a:latin typeface="Ravie" panose="04040805050809020602" pitchFamily="82" charset="0"/>
              </a:rPr>
              <a:t> = </a:t>
            </a:r>
            <a:r>
              <a:rPr lang="en-AU" sz="2400" dirty="0" smtClean="0">
                <a:latin typeface="Showcard Gothic" panose="04020904020102020604" pitchFamily="82" charset="0"/>
              </a:rPr>
              <a:t>1</a:t>
            </a:r>
            <a:endParaRPr lang="en-AU" sz="24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014800" y="5706536"/>
            <a:ext cx="2445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and so on…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8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4397"/>
            <a:ext cx="9144000" cy="492443"/>
          </a:xfrm>
          <a:prstGeom prst="rect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lackoak Std" pitchFamily="82" charset="0"/>
              </a:rPr>
              <a:t>COMPLEX NUMBERS</a:t>
            </a:r>
            <a:endParaRPr lang="es-CO" sz="2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lackoak Std" pitchFamily="8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" y="54868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How to know what power corresponds to other?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205" y="137967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Look at the example: find i</a:t>
            </a:r>
            <a:r>
              <a:rPr lang="en-AU" sz="2400" baseline="60000" dirty="0" smtClean="0">
                <a:latin typeface="Ravie" panose="04040805050809020602" pitchFamily="82" charset="0"/>
              </a:rPr>
              <a:t>345</a:t>
            </a:r>
            <a:endParaRPr lang="en-AU" sz="2400" baseline="600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9532" y="6444044"/>
            <a:ext cx="8424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Take the given power and divide it by 4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067944" y="2771636"/>
            <a:ext cx="1117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>
                <a:latin typeface="Ravie" panose="04040805050809020602" pitchFamily="82" charset="0"/>
              </a:rPr>
              <a:t>345</a:t>
            </a:r>
            <a:endParaRPr lang="en-AU" sz="2800" dirty="0"/>
          </a:p>
        </p:txBody>
      </p:sp>
      <p:sp>
        <p:nvSpPr>
          <p:cNvPr id="7" name="6 Medio marco"/>
          <p:cNvSpPr/>
          <p:nvPr/>
        </p:nvSpPr>
        <p:spPr>
          <a:xfrm>
            <a:off x="4031680" y="2748467"/>
            <a:ext cx="1153877" cy="464509"/>
          </a:xfrm>
          <a:prstGeom prst="halfFrame">
            <a:avLst>
              <a:gd name="adj1" fmla="val 10945"/>
              <a:gd name="adj2" fmla="val 9452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491880" y="2724047"/>
            <a:ext cx="5261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4</a:t>
            </a:r>
            <a:endParaRPr lang="en-AU" sz="2800" dirty="0"/>
          </a:p>
        </p:txBody>
      </p:sp>
      <p:sp>
        <p:nvSpPr>
          <p:cNvPr id="9" name="8 Rectángulo"/>
          <p:cNvSpPr/>
          <p:nvPr/>
        </p:nvSpPr>
        <p:spPr>
          <a:xfrm>
            <a:off x="4067944" y="2307127"/>
            <a:ext cx="721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86</a:t>
            </a:r>
            <a:endParaRPr lang="en-AU" sz="2800" dirty="0"/>
          </a:p>
        </p:txBody>
      </p:sp>
      <p:sp>
        <p:nvSpPr>
          <p:cNvPr id="10" name="9 Rectángulo"/>
          <p:cNvSpPr/>
          <p:nvPr/>
        </p:nvSpPr>
        <p:spPr>
          <a:xfrm>
            <a:off x="4067944" y="3212976"/>
            <a:ext cx="1164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344</a:t>
            </a:r>
            <a:endParaRPr lang="en-AU" sz="2800" dirty="0"/>
          </a:p>
        </p:txBody>
      </p:sp>
      <p:sp>
        <p:nvSpPr>
          <p:cNvPr id="11" name="10 Menos"/>
          <p:cNvSpPr/>
          <p:nvPr/>
        </p:nvSpPr>
        <p:spPr>
          <a:xfrm>
            <a:off x="3721761" y="3074707"/>
            <a:ext cx="457200" cy="457200"/>
          </a:xfrm>
          <a:prstGeom prst="mathMinus">
            <a:avLst>
              <a:gd name="adj1" fmla="val 8595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3" name="12 Conector recto"/>
          <p:cNvCxnSpPr/>
          <p:nvPr/>
        </p:nvCxnSpPr>
        <p:spPr>
          <a:xfrm>
            <a:off x="4017986" y="3695413"/>
            <a:ext cx="1329143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4826824" y="3767081"/>
            <a:ext cx="3337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Showcard Gothic" panose="04020904020102020604" pitchFamily="82" charset="0"/>
              </a:rPr>
              <a:t>1</a:t>
            </a:r>
            <a:endParaRPr lang="en-AU" sz="2800" dirty="0">
              <a:latin typeface="Showcard Gothic" panose="04020904020102020604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134414" y="5766355"/>
            <a:ext cx="6875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The remainder of the division is the corresponding power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620302" y="4370712"/>
            <a:ext cx="2059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400" dirty="0" smtClean="0">
                <a:latin typeface="Ravie" panose="04040805050809020602" pitchFamily="82" charset="0"/>
              </a:rPr>
              <a:t>So i</a:t>
            </a:r>
            <a:r>
              <a:rPr lang="en-AU" sz="2400" baseline="60000" dirty="0" smtClean="0">
                <a:latin typeface="Ravie" panose="04040805050809020602" pitchFamily="82" charset="0"/>
              </a:rPr>
              <a:t>345 </a:t>
            </a:r>
            <a:r>
              <a:rPr lang="en-AU" sz="2400" dirty="0" smtClean="0">
                <a:latin typeface="Ravie" panose="04040805050809020602" pitchFamily="82" charset="0"/>
              </a:rPr>
              <a:t>= i</a:t>
            </a:r>
            <a:r>
              <a:rPr lang="en-AU" sz="2400" baseline="60000" dirty="0" smtClean="0">
                <a:latin typeface="Showcard Gothic" panose="04020904020102020604" pitchFamily="82" charset="0"/>
              </a:rPr>
              <a:t>1</a:t>
            </a:r>
            <a:endParaRPr lang="en-AU" sz="2400" baseline="60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33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5" grpId="1"/>
      <p:bldP spid="6" grpId="0"/>
      <p:bldP spid="7" grpId="0" animBg="1"/>
      <p:bldP spid="8" grpId="0"/>
      <p:bldP spid="9" grpId="0"/>
      <p:bldP spid="10" grpId="0"/>
      <p:bldP spid="11" grpId="0" animBg="1"/>
      <p:bldP spid="15" grpId="0"/>
      <p:bldP spid="15" grpId="1"/>
      <p:bldP spid="16" grpId="0"/>
      <p:bldP spid="16" grpId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-35870" y="711385"/>
            <a:ext cx="91798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Ravie" panose="04040805050809020602" pitchFamily="82" charset="0"/>
                <a:cs typeface="Arial" pitchFamily="34" charset="0"/>
              </a:rPr>
              <a:t>Any number of the </a:t>
            </a:r>
            <a:r>
              <a:rPr lang="en-US" sz="2400" dirty="0" smtClean="0">
                <a:latin typeface="Ravie" panose="04040805050809020602" pitchFamily="82" charset="0"/>
                <a:cs typeface="Arial" pitchFamily="34" charset="0"/>
              </a:rPr>
              <a:t>form a + b</a:t>
            </a:r>
            <a:r>
              <a:rPr lang="en-US" sz="2400" dirty="0" smtClean="0">
                <a:solidFill>
                  <a:srgbClr val="FF0000"/>
                </a:solidFill>
                <a:latin typeface="Ravie" panose="04040805050809020602" pitchFamily="82" charset="0"/>
                <a:cs typeface="Arial" pitchFamily="34" charset="0"/>
              </a:rPr>
              <a:t>i</a:t>
            </a:r>
            <a:r>
              <a:rPr lang="en-US" sz="2400" dirty="0" smtClean="0">
                <a:latin typeface="Ravie" panose="04040805050809020602" pitchFamily="82" charset="0"/>
                <a:cs typeface="Arial" pitchFamily="34" charset="0"/>
              </a:rPr>
              <a:t>, where a and b belong to real numbers field (R), is called a “</a:t>
            </a:r>
            <a:r>
              <a:rPr lang="en-US" sz="2400" dirty="0" smtClean="0">
                <a:solidFill>
                  <a:srgbClr val="0000FF"/>
                </a:solidFill>
                <a:latin typeface="Ravie" panose="04040805050809020602" pitchFamily="82" charset="0"/>
                <a:cs typeface="Arial" pitchFamily="34" charset="0"/>
              </a:rPr>
              <a:t>COMPLEX NUMBER</a:t>
            </a:r>
            <a:r>
              <a:rPr lang="en-US" sz="2400" dirty="0" smtClean="0">
                <a:latin typeface="Ravie" panose="04040805050809020602" pitchFamily="82" charset="0"/>
                <a:cs typeface="Arial" pitchFamily="34" charset="0"/>
              </a:rPr>
              <a:t>”</a:t>
            </a:r>
            <a:endParaRPr lang="en-US" sz="2400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405212" y="4697616"/>
            <a:ext cx="63335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Ravie" panose="04040805050809020602" pitchFamily="82" charset="0"/>
                <a:cs typeface="Arial" pitchFamily="34" charset="0"/>
              </a:rPr>
              <a:t>Give </a:t>
            </a:r>
            <a:r>
              <a:rPr lang="en-US" dirty="0" smtClean="0">
                <a:latin typeface="Ravie" panose="04040805050809020602" pitchFamily="82" charset="0"/>
                <a:cs typeface="Arial" pitchFamily="34" charset="0"/>
              </a:rPr>
              <a:t>some </a:t>
            </a:r>
            <a:r>
              <a:rPr lang="en-US" dirty="0">
                <a:latin typeface="Ravie" panose="04040805050809020602" pitchFamily="82" charset="0"/>
                <a:cs typeface="Arial" pitchFamily="34" charset="0"/>
              </a:rPr>
              <a:t>examples of complex numbers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0" y="14397"/>
            <a:ext cx="9144000" cy="492443"/>
          </a:xfrm>
          <a:prstGeom prst="rect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lackoak Std" pitchFamily="82" charset="0"/>
              </a:rPr>
              <a:t>COMPLEX NUMBERS</a:t>
            </a:r>
            <a:endParaRPr lang="es-CO" sz="2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lackoak Std" pitchFamily="82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0" y="2625543"/>
            <a:ext cx="9072313" cy="830997"/>
            <a:chOff x="35817" y="2625543"/>
            <a:chExt cx="9036496" cy="830997"/>
          </a:xfrm>
        </p:grpSpPr>
        <p:sp>
          <p:nvSpPr>
            <p:cNvPr id="14" name="13 Rectángulo"/>
            <p:cNvSpPr/>
            <p:nvPr/>
          </p:nvSpPr>
          <p:spPr>
            <a:xfrm>
              <a:off x="35817" y="2625543"/>
              <a:ext cx="903649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2400" dirty="0" smtClean="0">
                  <a:latin typeface="Ravie" panose="04040805050809020602" pitchFamily="82" charset="0"/>
                  <a:cs typeface="Arial" pitchFamily="34" charset="0"/>
                </a:rPr>
                <a:t>Mathematically, </a:t>
              </a:r>
            </a:p>
            <a:p>
              <a:pPr algn="ctr"/>
              <a:r>
                <a:rPr lang="en-US" sz="2400" dirty="0" smtClean="0">
                  <a:latin typeface="Ravie" panose="04040805050809020602" pitchFamily="82" charset="0"/>
                  <a:cs typeface="Arial" pitchFamily="34" charset="0"/>
                </a:rPr>
                <a:t>C = {x | x = a + bi, a, b </a:t>
              </a:r>
              <a:r>
                <a:rPr lang="en-US" sz="2400" dirty="0" smtClean="0">
                  <a:latin typeface="Ravie" panose="04040805050809020602" pitchFamily="82" charset="0"/>
                  <a:cs typeface="Arial" pitchFamily="34" charset="0"/>
                  <a:sym typeface="Symbol"/>
                </a:rPr>
                <a:t> R, i =   -1 }</a:t>
              </a:r>
              <a:endParaRPr lang="en-US" sz="2400" dirty="0">
                <a:latin typeface="Ravie" panose="04040805050809020602" pitchFamily="82" charset="0"/>
                <a:cs typeface="Arial" pitchFamily="34" charset="0"/>
              </a:endParaRPr>
            </a:p>
          </p:txBody>
        </p:sp>
        <p:grpSp>
          <p:nvGrpSpPr>
            <p:cNvPr id="15" name="14 Grupo"/>
            <p:cNvGrpSpPr/>
            <p:nvPr/>
          </p:nvGrpSpPr>
          <p:grpSpPr>
            <a:xfrm>
              <a:off x="6992762" y="3032243"/>
              <a:ext cx="531566" cy="288000"/>
              <a:chOff x="4932040" y="4221088"/>
              <a:chExt cx="936104" cy="698376"/>
            </a:xfrm>
          </p:grpSpPr>
          <p:cxnSp>
            <p:nvCxnSpPr>
              <p:cNvPr id="16" name="15 Conector recto"/>
              <p:cNvCxnSpPr/>
              <p:nvPr/>
            </p:nvCxnSpPr>
            <p:spPr>
              <a:xfrm>
                <a:off x="4932040" y="4365104"/>
                <a:ext cx="266328" cy="55436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16 Conector recto"/>
              <p:cNvCxnSpPr/>
              <p:nvPr/>
            </p:nvCxnSpPr>
            <p:spPr>
              <a:xfrm flipV="1">
                <a:off x="5198368" y="4221088"/>
                <a:ext cx="0" cy="69837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17 Conector recto"/>
              <p:cNvCxnSpPr/>
              <p:nvPr/>
            </p:nvCxnSpPr>
            <p:spPr>
              <a:xfrm>
                <a:off x="5198368" y="4221088"/>
                <a:ext cx="66977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11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799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cap="none" spc="0" dirty="0" smtClean="0">
                <a:ln>
                  <a:solidFill>
                    <a:srgbClr val="FF006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Let´s see how to operate them…</a:t>
            </a:r>
            <a:endParaRPr lang="en-AU" sz="5400" cap="none" spc="0" dirty="0">
              <a:ln>
                <a:solidFill>
                  <a:srgbClr val="FF0066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05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85948" y="44624"/>
            <a:ext cx="5572104" cy="1015663"/>
          </a:xfrm>
          <a:prstGeom prst="rect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60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roadway" pitchFamily="82" charset="0"/>
              </a:rPr>
              <a:t>OPERATIONS</a:t>
            </a:r>
            <a:endParaRPr lang="es-CO" sz="60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roadway" pitchFamily="82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0" y="1094032"/>
            <a:ext cx="500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  <a:cs typeface="Arial" panose="020B0604020202020204" pitchFamily="34" charset="0"/>
              </a:rPr>
              <a:t>ADDING COMPLEX NUMBERS</a:t>
            </a:r>
            <a:endParaRPr lang="es-CO" sz="20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4" name="Nube 3"/>
          <p:cNvSpPr/>
          <p:nvPr/>
        </p:nvSpPr>
        <p:spPr>
          <a:xfrm>
            <a:off x="5004048" y="836712"/>
            <a:ext cx="4126632" cy="1944216"/>
          </a:xfrm>
          <a:prstGeom prst="cloud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>
                <a:solidFill>
                  <a:schemeClr val="tx1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To add complex numbers, real parts must be added and imaginary parts among them</a:t>
            </a:r>
            <a:endParaRPr lang="en-AU" sz="1600" dirty="0">
              <a:solidFill>
                <a:schemeClr val="tx1"/>
              </a:solidFill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7" name="Abrir corchete 6"/>
          <p:cNvSpPr/>
          <p:nvPr/>
        </p:nvSpPr>
        <p:spPr>
          <a:xfrm>
            <a:off x="323528" y="2901933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/>
          <p:cNvSpPr txBox="1"/>
          <p:nvPr/>
        </p:nvSpPr>
        <p:spPr>
          <a:xfrm>
            <a:off x="436068" y="2852936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2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9" name="Cerrar corchete 8"/>
          <p:cNvSpPr/>
          <p:nvPr/>
        </p:nvSpPr>
        <p:spPr>
          <a:xfrm>
            <a:off x="3586260" y="2896174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Abrir corchete 10"/>
          <p:cNvSpPr/>
          <p:nvPr/>
        </p:nvSpPr>
        <p:spPr>
          <a:xfrm>
            <a:off x="4932040" y="2856310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CuadroTexto 11"/>
          <p:cNvSpPr txBox="1"/>
          <p:nvPr/>
        </p:nvSpPr>
        <p:spPr>
          <a:xfrm>
            <a:off x="5076056" y="2780928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3" name="Cerrar corchete 12"/>
          <p:cNvSpPr/>
          <p:nvPr/>
        </p:nvSpPr>
        <p:spPr>
          <a:xfrm>
            <a:off x="7884368" y="2838551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CuadroTexto 14"/>
          <p:cNvSpPr txBox="1"/>
          <p:nvPr/>
        </p:nvSpPr>
        <p:spPr>
          <a:xfrm>
            <a:off x="2339752" y="2852936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5i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6" name="Más 15"/>
          <p:cNvSpPr/>
          <p:nvPr/>
        </p:nvSpPr>
        <p:spPr>
          <a:xfrm>
            <a:off x="1331640" y="3011648"/>
            <a:ext cx="1055204" cy="1108219"/>
          </a:xfrm>
          <a:prstGeom prst="mathPlus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Más 16"/>
          <p:cNvSpPr/>
          <p:nvPr/>
        </p:nvSpPr>
        <p:spPr>
          <a:xfrm>
            <a:off x="3923928" y="2996952"/>
            <a:ext cx="834951" cy="1108219"/>
          </a:xfrm>
          <a:prstGeom prst="mathPlus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CuadroTexto 17"/>
          <p:cNvSpPr txBox="1"/>
          <p:nvPr/>
        </p:nvSpPr>
        <p:spPr>
          <a:xfrm>
            <a:off x="6732240" y="278092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2i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9" name="12 Proceso"/>
          <p:cNvSpPr/>
          <p:nvPr/>
        </p:nvSpPr>
        <p:spPr>
          <a:xfrm>
            <a:off x="6048545" y="3354232"/>
            <a:ext cx="755703" cy="214730"/>
          </a:xfrm>
          <a:prstGeom prst="flowChartProcess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uadroTexto 19"/>
          <p:cNvSpPr txBox="1"/>
          <p:nvPr/>
        </p:nvSpPr>
        <p:spPr>
          <a:xfrm>
            <a:off x="2492152" y="4653136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5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21" name="Más 20"/>
          <p:cNvSpPr/>
          <p:nvPr/>
        </p:nvSpPr>
        <p:spPr>
          <a:xfrm>
            <a:off x="3474458" y="4883856"/>
            <a:ext cx="1055204" cy="1108219"/>
          </a:xfrm>
          <a:prstGeom prst="mathPlus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CuadroTexto 21"/>
          <p:cNvSpPr txBox="1"/>
          <p:nvPr/>
        </p:nvSpPr>
        <p:spPr>
          <a:xfrm>
            <a:off x="4479861" y="4662264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3i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482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7" grpId="0" animBg="1"/>
      <p:bldP spid="8" grpId="0"/>
      <p:bldP spid="8" grpId="1"/>
      <p:bldP spid="9" grpId="0" animBg="1"/>
      <p:bldP spid="11" grpId="0" animBg="1"/>
      <p:bldP spid="12" grpId="0"/>
      <p:bldP spid="12" grpId="1"/>
      <p:bldP spid="13" grpId="0" animBg="1"/>
      <p:bldP spid="15" grpId="0"/>
      <p:bldP spid="15" grpId="1"/>
      <p:bldP spid="16" grpId="0" animBg="1"/>
      <p:bldP spid="17" grpId="0" animBg="1"/>
      <p:bldP spid="18" grpId="0"/>
      <p:bldP spid="18" grpId="1"/>
      <p:bldP spid="19" grpId="0" animBg="1"/>
      <p:bldP spid="20" grpId="0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100" y="188640"/>
            <a:ext cx="5845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latin typeface="Ravie" panose="04040805050809020602" pitchFamily="82" charset="0"/>
                <a:cs typeface="Arial" panose="020B0604020202020204" pitchFamily="34" charset="0"/>
              </a:rPr>
              <a:t>subtract</a:t>
            </a:r>
            <a:r>
              <a:rPr lang="es-CO" sz="2000" dirty="0" smtClean="0">
                <a:latin typeface="Ravie" panose="04040805050809020602" pitchFamily="82" charset="0"/>
                <a:cs typeface="Arial" panose="020B0604020202020204" pitchFamily="34" charset="0"/>
              </a:rPr>
              <a:t> COMPLEX NUMBERS</a:t>
            </a:r>
            <a:endParaRPr lang="es-CO" sz="20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3" name="Nube 2"/>
          <p:cNvSpPr/>
          <p:nvPr/>
        </p:nvSpPr>
        <p:spPr>
          <a:xfrm>
            <a:off x="5004048" y="476672"/>
            <a:ext cx="4126632" cy="1944216"/>
          </a:xfrm>
          <a:prstGeom prst="cloud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500" dirty="0" smtClean="0">
                <a:solidFill>
                  <a:schemeClr val="tx1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To subtract complex numbers, real parts must be subtracted and imaginary parts among them</a:t>
            </a:r>
            <a:endParaRPr lang="en-AU" sz="1500" dirty="0">
              <a:solidFill>
                <a:schemeClr val="tx1"/>
              </a:solidFill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4" name="Abrir corchete 3"/>
          <p:cNvSpPr/>
          <p:nvPr/>
        </p:nvSpPr>
        <p:spPr>
          <a:xfrm>
            <a:off x="323528" y="2901933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4"/>
          <p:cNvSpPr txBox="1"/>
          <p:nvPr/>
        </p:nvSpPr>
        <p:spPr>
          <a:xfrm>
            <a:off x="436068" y="2852936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2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6" name="Cerrar corchete 5"/>
          <p:cNvSpPr/>
          <p:nvPr/>
        </p:nvSpPr>
        <p:spPr>
          <a:xfrm>
            <a:off x="3586260" y="2896174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Abrir corchete 6"/>
          <p:cNvSpPr/>
          <p:nvPr/>
        </p:nvSpPr>
        <p:spPr>
          <a:xfrm>
            <a:off x="4932040" y="2856310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/>
          <p:cNvSpPr txBox="1"/>
          <p:nvPr/>
        </p:nvSpPr>
        <p:spPr>
          <a:xfrm>
            <a:off x="5076056" y="2780928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9" name="Cerrar corchete 8"/>
          <p:cNvSpPr/>
          <p:nvPr/>
        </p:nvSpPr>
        <p:spPr>
          <a:xfrm>
            <a:off x="7884368" y="2838551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CuadroTexto 9"/>
          <p:cNvSpPr txBox="1"/>
          <p:nvPr/>
        </p:nvSpPr>
        <p:spPr>
          <a:xfrm>
            <a:off x="2339752" y="2852936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5i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1" name="Más 10"/>
          <p:cNvSpPr/>
          <p:nvPr/>
        </p:nvSpPr>
        <p:spPr>
          <a:xfrm>
            <a:off x="1331640" y="3011648"/>
            <a:ext cx="1055204" cy="1108219"/>
          </a:xfrm>
          <a:prstGeom prst="mathPlus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CuadroTexto 12"/>
          <p:cNvSpPr txBox="1"/>
          <p:nvPr/>
        </p:nvSpPr>
        <p:spPr>
          <a:xfrm>
            <a:off x="6732240" y="278092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2i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4" name="12 Proceso"/>
          <p:cNvSpPr/>
          <p:nvPr/>
        </p:nvSpPr>
        <p:spPr>
          <a:xfrm>
            <a:off x="6048545" y="3430294"/>
            <a:ext cx="755703" cy="214730"/>
          </a:xfrm>
          <a:prstGeom prst="flowChartProcess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adroTexto 14"/>
          <p:cNvSpPr txBox="1"/>
          <p:nvPr/>
        </p:nvSpPr>
        <p:spPr>
          <a:xfrm>
            <a:off x="2267744" y="4653136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n>
                  <a:solidFill>
                    <a:srgbClr val="FFFF00"/>
                  </a:solidFill>
                </a:ln>
                <a:solidFill>
                  <a:srgbClr val="FF0066"/>
                </a:solidFill>
                <a:latin typeface="Arial Black" panose="020B0A04020102020204" pitchFamily="34" charset="0"/>
              </a:rPr>
              <a:t>-</a:t>
            </a:r>
            <a:r>
              <a:rPr lang="es-CO" sz="9600" dirty="0" smtClean="0">
                <a:latin typeface="Arial Black" panose="020B0A04020102020204" pitchFamily="34" charset="0"/>
              </a:rPr>
              <a:t>1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6" name="Más 15"/>
          <p:cNvSpPr/>
          <p:nvPr/>
        </p:nvSpPr>
        <p:spPr>
          <a:xfrm>
            <a:off x="3474458" y="4883856"/>
            <a:ext cx="1055204" cy="1108219"/>
          </a:xfrm>
          <a:prstGeom prst="mathPlus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CuadroTexto 16"/>
          <p:cNvSpPr txBox="1"/>
          <p:nvPr/>
        </p:nvSpPr>
        <p:spPr>
          <a:xfrm>
            <a:off x="4479861" y="4662264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7i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8" name="12 Proceso"/>
          <p:cNvSpPr/>
          <p:nvPr/>
        </p:nvSpPr>
        <p:spPr>
          <a:xfrm>
            <a:off x="4028453" y="3458392"/>
            <a:ext cx="755703" cy="214730"/>
          </a:xfrm>
          <a:prstGeom prst="flowChartProcess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Conector recto de flecha 19"/>
          <p:cNvCxnSpPr>
            <a:stCxn id="18" idx="2"/>
          </p:cNvCxnSpPr>
          <p:nvPr/>
        </p:nvCxnSpPr>
        <p:spPr>
          <a:xfrm>
            <a:off x="4406305" y="3673122"/>
            <a:ext cx="3033821" cy="20601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>
            <a:stCxn id="14" idx="2"/>
          </p:cNvCxnSpPr>
          <p:nvPr/>
        </p:nvCxnSpPr>
        <p:spPr>
          <a:xfrm>
            <a:off x="6426397" y="3645024"/>
            <a:ext cx="1013729" cy="20882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Más 22"/>
          <p:cNvSpPr/>
          <p:nvPr/>
        </p:nvSpPr>
        <p:spPr>
          <a:xfrm>
            <a:off x="7182984" y="5401411"/>
            <a:ext cx="1055204" cy="110821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267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/>
      <p:bldP spid="5" grpId="1"/>
      <p:bldP spid="6" grpId="0" animBg="1"/>
      <p:bldP spid="7" grpId="0" animBg="1"/>
      <p:bldP spid="8" grpId="0"/>
      <p:bldP spid="8" grpId="1"/>
      <p:bldP spid="9" grpId="0" animBg="1"/>
      <p:bldP spid="10" grpId="0"/>
      <p:bldP spid="10" grpId="1"/>
      <p:bldP spid="11" grpId="0" animBg="1"/>
      <p:bldP spid="13" grpId="0"/>
      <p:bldP spid="13" grpId="1"/>
      <p:bldP spid="14" grpId="0" animBg="1"/>
      <p:bldP spid="15" grpId="0"/>
      <p:bldP spid="16" grpId="0" animBg="1"/>
      <p:bldP spid="17" grpId="0"/>
      <p:bldP spid="18" grpId="0" animBg="1"/>
      <p:bldP spid="23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2779</TotalTime>
  <Words>593</Words>
  <Application>Microsoft Office PowerPoint</Application>
  <PresentationFormat>Presentación en pantalla (4:3)</PresentationFormat>
  <Paragraphs>126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</dc:creator>
  <cp:lastModifiedBy>Erick Duque Barragán</cp:lastModifiedBy>
  <cp:revision>65</cp:revision>
  <dcterms:created xsi:type="dcterms:W3CDTF">2012-02-07T13:31:33Z</dcterms:created>
  <dcterms:modified xsi:type="dcterms:W3CDTF">2021-08-24T00:03:36Z</dcterms:modified>
</cp:coreProperties>
</file>