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5" r:id="rId30"/>
    <p:sldId id="284" r:id="rId3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F635F-6262-44C3-9448-1BCE880B4FF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81857-C991-414E-9213-FDC80A41DF91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660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E62AC-5D6E-4030-B65B-EFB975646ACA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268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30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4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700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80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596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68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24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20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052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5EE1-66C1-4D7E-B261-BE6B40CB9CAA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A175-A7DD-40F1-98B5-80D0E6F6483F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598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5" name="4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7" name="6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a.m.e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._</a:t>
                </a: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8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CuadroTexto 3"/>
          <p:cNvSpPr txBox="1">
            <a:spLocks noChangeArrowheads="1"/>
          </p:cNvSpPr>
          <p:nvPr/>
        </p:nvSpPr>
        <p:spPr bwMode="auto">
          <a:xfrm>
            <a:off x="4433639" y="2985228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By: Mr. Erick Duque</a:t>
            </a:r>
          </a:p>
        </p:txBody>
      </p:sp>
      <p:grpSp>
        <p:nvGrpSpPr>
          <p:cNvPr id="12" name="11 Grupo"/>
          <p:cNvGrpSpPr/>
          <p:nvPr/>
        </p:nvGrpSpPr>
        <p:grpSpPr>
          <a:xfrm>
            <a:off x="3707904" y="1340768"/>
            <a:ext cx="5436096" cy="1644460"/>
            <a:chOff x="3707904" y="1340768"/>
            <a:chExt cx="5436096" cy="1644460"/>
          </a:xfrm>
          <a:solidFill>
            <a:srgbClr val="0000CC"/>
          </a:solidFill>
        </p:grpSpPr>
        <p:sp>
          <p:nvSpPr>
            <p:cNvPr id="13" name="12 CuadroTexto"/>
            <p:cNvSpPr txBox="1"/>
            <p:nvPr/>
          </p:nvSpPr>
          <p:spPr>
            <a:xfrm>
              <a:off x="3707904" y="1340768"/>
              <a:ext cx="5436096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AU" sz="4800" dirty="0" err="1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FRACCIONES</a:t>
              </a:r>
              <a:r>
                <a:rPr lang="en-AU" sz="48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 </a:t>
              </a:r>
              <a:r>
                <a:rPr lang="en-AU" sz="4800" dirty="0" err="1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ALGEBRAICAS</a:t>
              </a:r>
              <a:endParaRPr lang="en-AU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Rockwell Extra Bold" panose="02060903040505020403" pitchFamily="18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707904" y="1415568"/>
              <a:ext cx="5436096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AU" sz="4800" dirty="0" err="1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FRACCIONES</a:t>
              </a:r>
              <a:r>
                <a:rPr lang="en-AU" sz="48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 </a:t>
              </a:r>
              <a:r>
                <a:rPr lang="en-AU" sz="4800" dirty="0" err="1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Rockwell Extra Bold" panose="02060903040505020403" pitchFamily="18" charset="0"/>
                </a:rPr>
                <a:t>ALGEBRAICAS</a:t>
              </a:r>
              <a:endParaRPr lang="en-AU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Rockwell Extra Bold" panose="02060903040505020403" pitchFamily="18" charset="0"/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5080775" y="836712"/>
            <a:ext cx="269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Presenta</a:t>
            </a:r>
            <a:endParaRPr lang="en-AU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84" y="580398"/>
            <a:ext cx="320500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0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Vamos a practicar algunos ejercicios…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0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</a:t>
            </a:r>
            <a:endParaRPr lang="es-CO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971436"/>
            <a:ext cx="6276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Simplificar las siguientes expresiones: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1560" y="1603084"/>
            <a:ext cx="3456384" cy="39861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1284142" y="1874754"/>
                <a:ext cx="2111219" cy="89659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142" y="1874754"/>
                <a:ext cx="2111219" cy="8965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365846" y="3176783"/>
                <a:ext cx="1938351" cy="8387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75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100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846" y="3176783"/>
                <a:ext cx="1938351" cy="8387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 redondeado"/>
          <p:cNvSpPr/>
          <p:nvPr/>
        </p:nvSpPr>
        <p:spPr>
          <a:xfrm>
            <a:off x="4499992" y="1632487"/>
            <a:ext cx="4248472" cy="39861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5317458" y="1874754"/>
                <a:ext cx="2397516" cy="89659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+9</m:t>
                          </m:r>
                        </m:den>
                      </m:f>
                      <m:r>
                        <a:rPr lang="en-AU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𝑥𝑦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+3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458" y="1874754"/>
                <a:ext cx="2397516" cy="8965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4897632" y="3196275"/>
                <a:ext cx="3237168" cy="79977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𝑎𝑦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𝑏𝑦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𝑎𝑥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+8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632" y="3196275"/>
                <a:ext cx="3237168" cy="7997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1380465" y="4382943"/>
                <a:ext cx="1909112" cy="83888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15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20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75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11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16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465" y="4382943"/>
                <a:ext cx="1909112" cy="8388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4783770" y="4352903"/>
                <a:ext cx="3732881" cy="89896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−2)(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−9)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−3)(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−6)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770" y="4352903"/>
                <a:ext cx="3732881" cy="8989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31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7" grpId="0" animBg="1"/>
      <p:bldP spid="9" grpId="0" animBg="1"/>
      <p:bldP spid="12" grpId="0" animBg="1"/>
      <p:bldP spid="8" grpId="0" animBg="1"/>
      <p:bldP spid="10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Ahora, el mínimo común múltiplo…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7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Recordemos el concepto del mínimo común múltiplo de acuerdo a la aritmética:</a:t>
            </a:r>
            <a:endParaRPr lang="es-CO" sz="20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2167696"/>
            <a:ext cx="91440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CO" sz="3000" dirty="0" smtClean="0">
                <a:latin typeface="Ravie" panose="04040805050809020602" pitchFamily="82" charset="0"/>
                <a:cs typeface="Arial" pitchFamily="34" charset="0"/>
              </a:rPr>
              <a:t>El Mínimo Común Múltiplo (M. C. M.) de dos o más números, es el más pequeño número que es un múltiplo de todos ellos.</a:t>
            </a:r>
            <a:endParaRPr lang="es-CO" sz="30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4581128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Para nuestro curso, las expresiones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comunes</a:t>
            </a:r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 y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no comunes</a:t>
            </a:r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 con su mayor exponente.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2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3251" y="725439"/>
            <a:ext cx="914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Es necesario conocer cómo hallar el M. C. M. dependiendo de la expresión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5842" y="1371770"/>
            <a:ext cx="3945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m. c. m. de monomios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80" y="1988840"/>
            <a:ext cx="914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El proceso para el M. C. M. de monomios consiste dos pasos: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-5841" y="2852936"/>
            <a:ext cx="1592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645002" y="2852936"/>
            <a:ext cx="7498998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encontrar el m. c. m. de los números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0" y="4502150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645002" y="3794264"/>
            <a:ext cx="749899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Encontrar el m. c. m. de las letras teniendo en cuenta que: “</a:t>
            </a:r>
            <a:r>
              <a:rPr lang="es-CO" sz="3000" u="sng" dirty="0" smtClean="0">
                <a:solidFill>
                  <a:srgbClr val="C00000"/>
                </a:solidFill>
                <a:latin typeface="Showcard Gothic" panose="04020904020102020604" pitchFamily="82" charset="0"/>
              </a:rPr>
              <a:t>las expresiones comunes y no comunes con su mayor exponente</a:t>
            </a:r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”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81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 animBg="1"/>
      <p:bldP spid="16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76327"/>
            <a:ext cx="849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</a:t>
            </a:r>
            <a:r>
              <a:rPr lang="es-CO" dirty="0" smtClean="0">
                <a:latin typeface="Ravie" panose="04040805050809020602" pitchFamily="82" charset="0"/>
              </a:rPr>
              <a:t>, encontrar el M. C. M. de las expresiones: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50367" y="1134036"/>
            <a:ext cx="5843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3a</a:t>
            </a:r>
            <a:r>
              <a:rPr lang="en-AU" sz="2400" baseline="3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, 8ab, 10b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, 12a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b</a:t>
            </a:r>
            <a:r>
              <a:rPr lang="en-AU" sz="2400" baseline="3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, 16a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8" name="7 Nube"/>
          <p:cNvSpPr/>
          <p:nvPr/>
        </p:nvSpPr>
        <p:spPr>
          <a:xfrm>
            <a:off x="1907705" y="5466928"/>
            <a:ext cx="5585928" cy="1274440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n>
                  <a:solidFill>
                    <a:schemeClr val="bg1"/>
                  </a:solidFill>
                </a:ln>
                <a:latin typeface="Hobo Std" pitchFamily="34" charset="0"/>
              </a:rPr>
              <a:t>Primero, encontrar el M. C. M. de los coeficientes</a:t>
            </a:r>
            <a:endParaRPr lang="es-CO" sz="2000" dirty="0">
              <a:ln>
                <a:solidFill>
                  <a:schemeClr val="bg1"/>
                </a:solidFill>
              </a:ln>
              <a:latin typeface="Hobo Std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843808" y="177281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276940" y="1772817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8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722896" y="1772817"/>
            <a:ext cx="592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10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4315302" y="1772817"/>
            <a:ext cx="576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4892255" y="1772817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16</a:t>
            </a:r>
            <a:endParaRPr lang="en-AU" sz="2400" dirty="0">
              <a:latin typeface="Snap ITC" panose="04040A07060A02020202" pitchFamily="82" charset="0"/>
            </a:endParaRPr>
          </a:p>
        </p:txBody>
      </p:sp>
      <p:cxnSp>
        <p:nvCxnSpPr>
          <p:cNvPr id="58" name="57 Conector recto"/>
          <p:cNvCxnSpPr/>
          <p:nvPr/>
        </p:nvCxnSpPr>
        <p:spPr>
          <a:xfrm>
            <a:off x="5580653" y="1891860"/>
            <a:ext cx="0" cy="3024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597203" y="1772816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43808" y="2234481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76940" y="2234482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99327" y="223448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2403" y="2234482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964390" y="2234482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8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597203" y="223448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43808" y="269614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294573" y="269614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799327" y="2696143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87212" y="269614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961986" y="2696147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597203" y="269614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861441" y="3157808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333846" y="315781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799327" y="3157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387212" y="3157806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979619" y="3157805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597203" y="315780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860646" y="361947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333846" y="3619469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799327" y="361947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387212" y="3619468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979619" y="361946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588386" y="361947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891898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331442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799327" y="408113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435302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4979619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595730" y="408114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904034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331442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850623" y="454279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435302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4979619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580653" y="1772817"/>
            <a:ext cx="454622" cy="2769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8 CuadroTexto"/>
          <p:cNvSpPr txBox="1"/>
          <p:nvPr/>
        </p:nvSpPr>
        <p:spPr>
          <a:xfrm>
            <a:off x="6012701" y="4219641"/>
            <a:ext cx="1721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Multiplicarlos todos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6228184" y="2926971"/>
            <a:ext cx="945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240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3151277" y="5004229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b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59" name="58 Nube"/>
          <p:cNvSpPr/>
          <p:nvPr/>
        </p:nvSpPr>
        <p:spPr>
          <a:xfrm>
            <a:off x="1779036" y="5394920"/>
            <a:ext cx="5585928" cy="1274440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n>
                  <a:solidFill>
                    <a:schemeClr val="bg1"/>
                  </a:solidFill>
                </a:ln>
                <a:latin typeface="Hobo Std" pitchFamily="34" charset="0"/>
              </a:rPr>
              <a:t>Segundo, encontrar las letras comunes y no comunes con su mayor exponente</a:t>
            </a:r>
            <a:endParaRPr lang="es-CO" sz="2000" dirty="0">
              <a:ln>
                <a:solidFill>
                  <a:schemeClr val="bg1"/>
                </a:solidFill>
              </a:ln>
              <a:latin typeface="Hobo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9306E-7 L -0.42187 0.3018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94" y="15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8" grpId="1" animBg="1"/>
      <p:bldP spid="52" grpId="0"/>
      <p:bldP spid="53" grpId="0"/>
      <p:bldP spid="54" grpId="0"/>
      <p:bldP spid="55" grpId="0"/>
      <p:bldP spid="5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7" grpId="0" animBg="1"/>
      <p:bldP spid="9" grpId="0"/>
      <p:bldP spid="9" grpId="1"/>
      <p:bldP spid="57" grpId="0"/>
      <p:bldP spid="57" grpId="1"/>
      <p:bldP spid="61" grpId="0"/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12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Ahora, vamos a practicar…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1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1" y="1052736"/>
            <a:ext cx="9144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Encontrar el M. C. M. </a:t>
            </a:r>
            <a:r>
              <a:rPr lang="es-CO" sz="2800" dirty="0" smtClean="0">
                <a:latin typeface="Ravie" panose="04040805050809020602" pitchFamily="82" charset="0"/>
              </a:rPr>
              <a:t>de  las </a:t>
            </a:r>
            <a:r>
              <a:rPr lang="es-CO" sz="2400" dirty="0" smtClean="0">
                <a:latin typeface="Ravie" panose="04040805050809020602" pitchFamily="82" charset="0"/>
              </a:rPr>
              <a:t>expresiones: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5991448" y="198680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0" y="1827981"/>
            <a:ext cx="5991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24a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, 36a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r>
              <a:rPr lang="en-AU" sz="2400" dirty="0" smtClean="0">
                <a:latin typeface="Snap ITC" panose="04040A07060A02020202" pitchFamily="82" charset="0"/>
              </a:rPr>
              <a:t>, 40x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5</a:t>
            </a:r>
            <a:r>
              <a:rPr lang="en-AU" sz="2400" dirty="0" smtClean="0">
                <a:latin typeface="Snap ITC" panose="04040A07060A02020202" pitchFamily="82" charset="0"/>
              </a:rPr>
              <a:t>, 60a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6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567512" y="1827981"/>
            <a:ext cx="209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360a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6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2289646"/>
            <a:ext cx="2931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5h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10hi, 15hi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2931187" y="2448470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3507251" y="228964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15h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i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0" y="2751311"/>
            <a:ext cx="4589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15rt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10r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20r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, 25rt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4589974" y="291013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CuadroTexto"/>
          <p:cNvSpPr txBox="1"/>
          <p:nvPr/>
        </p:nvSpPr>
        <p:spPr>
          <a:xfrm>
            <a:off x="5166038" y="2751311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300r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t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286000" y="3731548"/>
            <a:ext cx="45720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La pregunta es: “¿Qué pasa si las expresiones no son monomios?”</a:t>
            </a:r>
            <a:endParaRPr lang="es-CO" sz="2400" dirty="0">
              <a:latin typeface="Ravie" panose="04040805050809020602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4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  <p:bldP spid="12" grpId="0"/>
      <p:bldP spid="13" grpId="0" animBg="1"/>
      <p:bldP spid="14" grpId="0"/>
      <p:bldP spid="17" grpId="0"/>
      <p:bldP spid="18" grpId="0" animBg="1"/>
      <p:bldP spid="19" grpId="0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-5841" y="836712"/>
            <a:ext cx="5450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El proceso es muy simple: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-5841" y="1578858"/>
            <a:ext cx="1592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717091" y="1578858"/>
            <a:ext cx="5375189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Factorar cada polinomio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378" y="3479229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717091" y="2540511"/>
            <a:ext cx="6959366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Encontrar el m. c. m. de las expresiones teniendo en cuenta: “</a:t>
            </a:r>
            <a:r>
              <a:rPr lang="es-CO" sz="3000" u="sng" dirty="0" smtClean="0">
                <a:solidFill>
                  <a:srgbClr val="C00000"/>
                </a:solidFill>
                <a:latin typeface="Showcard Gothic" panose="04020904020102020604" pitchFamily="82" charset="0"/>
              </a:rPr>
              <a:t>las expresiones comunes y no comunes con su mayor exponente</a:t>
            </a:r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”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03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0" grpId="0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1496751"/>
            <a:ext cx="23060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atin typeface="Snap ITC" panose="04040A07060A02020202" pitchFamily="82" charset="0"/>
                <a:cs typeface="Arial" panose="020B0604020202020204" pitchFamily="34" charset="0"/>
              </a:rPr>
              <a:t>[2a, 4x – 8]</a:t>
            </a:r>
            <a:endParaRPr lang="es-CO" sz="2400" b="1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99136" y="1504713"/>
            <a:ext cx="2608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atin typeface="Snap ITC" panose="04040A07060A02020202" pitchFamily="82" charset="0"/>
                <a:cs typeface="Arial" pitchFamily="34" charset="0"/>
              </a:rPr>
              <a:t>[2a, 4(x – 2)]</a:t>
            </a:r>
            <a:endParaRPr lang="es-CO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56176" y="1504163"/>
            <a:ext cx="1814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atin typeface="Snap ITC" panose="04040A07060A02020202" pitchFamily="82" charset="0"/>
                <a:cs typeface="Arial" pitchFamily="34" charset="0"/>
              </a:rPr>
              <a:t>4a(x – 2)</a:t>
            </a:r>
            <a:endParaRPr lang="es-CO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06210"/>
              </p:ext>
            </p:extLst>
          </p:nvPr>
        </p:nvGraphicFramePr>
        <p:xfrm>
          <a:off x="4514850" y="41131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cuación" r:id="rId3" imgW="114120" imgH="215640" progId="Equation.3">
                  <p:embed/>
                </p:oleObj>
              </mc:Choice>
              <mc:Fallback>
                <p:oleObj name="Ecuació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4113138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2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1035086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u="heavy" dirty="0" smtClean="0">
                <a:solidFill>
                  <a:srgbClr val="FF0000"/>
                </a:solidFill>
                <a:latin typeface="Ravie" panose="04040805050809020602" pitchFamily="82" charset="0"/>
              </a:rPr>
              <a:t>Ejemplo 1:</a:t>
            </a:r>
            <a:endParaRPr lang="es-CO" sz="2400" u="heavy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2323072" y="1659281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9" name="28 Flecha derecha"/>
          <p:cNvSpPr/>
          <p:nvPr/>
        </p:nvSpPr>
        <p:spPr>
          <a:xfrm>
            <a:off x="5508104" y="1662987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0" name="29 CuadroTexto"/>
          <p:cNvSpPr txBox="1"/>
          <p:nvPr/>
        </p:nvSpPr>
        <p:spPr>
          <a:xfrm>
            <a:off x="929817" y="5939270"/>
            <a:ext cx="7284366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primero, Factorar cada polinomio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531475" y="4559008"/>
            <a:ext cx="608105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Segundo, encontrar </a:t>
            </a:r>
            <a:r>
              <a:rPr lang="es-CO" sz="3000" u="sng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la expresión(es) común(es) y no Común(es) con su mayor exponente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347864" y="836712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Monomios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4" name="33 Conector recto de flecha"/>
          <p:cNvCxnSpPr>
            <a:stCxn id="32" idx="2"/>
          </p:cNvCxnSpPr>
          <p:nvPr/>
        </p:nvCxnSpPr>
        <p:spPr>
          <a:xfrm flipH="1">
            <a:off x="3347865" y="1206044"/>
            <a:ext cx="480259" cy="393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32" idx="2"/>
          </p:cNvCxnSpPr>
          <p:nvPr/>
        </p:nvCxnSpPr>
        <p:spPr>
          <a:xfrm>
            <a:off x="3828124" y="1206044"/>
            <a:ext cx="167812" cy="393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1153028" y="1807003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smtClean="0">
                <a:latin typeface="Tekton Pro Cond" pitchFamily="34" charset="0"/>
                <a:cs typeface="Arial" pitchFamily="34" charset="0"/>
              </a:rPr>
              <a:t>4(x – 2)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4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9" grpId="0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Primero, la </a:t>
            </a:r>
            <a:r>
              <a:rPr lang="en-AU" sz="5400" dirty="0" err="1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definición</a:t>
            </a:r>
            <a:r>
              <a:rPr lang="en-AU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4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30 Conector recto"/>
          <p:cNvCxnSpPr>
            <a:stCxn id="9" idx="2"/>
            <a:endCxn id="29" idx="1"/>
          </p:cNvCxnSpPr>
          <p:nvPr/>
        </p:nvCxnSpPr>
        <p:spPr>
          <a:xfrm flipH="1">
            <a:off x="2338943" y="1211561"/>
            <a:ext cx="73897" cy="25220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0" y="980728"/>
            <a:ext cx="233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u="heavy" dirty="0" smtClean="0">
                <a:solidFill>
                  <a:srgbClr val="FF0000"/>
                </a:solidFill>
                <a:latin typeface="Ravie" panose="04040805050809020602" pitchFamily="82" charset="0"/>
              </a:rPr>
              <a:t>Ejempl0 2:</a:t>
            </a:r>
            <a:endParaRPr lang="es-CO" sz="2400" u="heavy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2338943" y="2380238"/>
            <a:ext cx="3854645" cy="270668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38943" y="980728"/>
            <a:ext cx="595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4ax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– 8axy + 4ay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, 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x – 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y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200" dirty="0" smtClean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MÍNIMO COMÚN MÚLTIPLO</a:t>
            </a:r>
            <a:endParaRPr lang="es-CO" sz="4200" dirty="0">
              <a:ln>
                <a:solidFill>
                  <a:schemeClr val="accent6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41550" y="5991671"/>
            <a:ext cx="58609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Primero, Factorar cada polinomio</a:t>
            </a:r>
            <a:endParaRPr lang="es-CO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28229" y="2380238"/>
            <a:ext cx="3662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4ax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– 8axy + 4ay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241540" y="2987660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Factor Común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2412840" y="908720"/>
            <a:ext cx="3599319" cy="605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5741649" y="725439"/>
            <a:ext cx="1398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Tomarlo primero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624948" y="3502749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4a(x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– 2xy + y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)</a:t>
            </a:r>
            <a:endParaRPr lang="es-CO" sz="2400" dirty="0"/>
          </a:p>
        </p:txBody>
      </p:sp>
      <p:cxnSp>
        <p:nvCxnSpPr>
          <p:cNvPr id="13" name="12 Conector recto de flecha"/>
          <p:cNvCxnSpPr>
            <a:stCxn id="7" idx="2"/>
            <a:endCxn id="11" idx="0"/>
          </p:cNvCxnSpPr>
          <p:nvPr/>
        </p:nvCxnSpPr>
        <p:spPr>
          <a:xfrm flipH="1">
            <a:off x="4246546" y="2841903"/>
            <a:ext cx="12761" cy="660846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3268655" y="3964414"/>
            <a:ext cx="245547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1" idx="2"/>
            <a:endCxn id="25" idx="0"/>
          </p:cNvCxnSpPr>
          <p:nvPr/>
        </p:nvCxnSpPr>
        <p:spPr>
          <a:xfrm flipH="1">
            <a:off x="4204410" y="3964414"/>
            <a:ext cx="42136" cy="660846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3188747" y="4625260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4a(x + y)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152358" y="4110171"/>
            <a:ext cx="2250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Trinomio Cuadrado Perfecto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3" name="32 Conector recto"/>
          <p:cNvCxnSpPr>
            <a:stCxn id="9" idx="6"/>
            <a:endCxn id="29" idx="3"/>
          </p:cNvCxnSpPr>
          <p:nvPr/>
        </p:nvCxnSpPr>
        <p:spPr>
          <a:xfrm>
            <a:off x="6012159" y="1211561"/>
            <a:ext cx="181429" cy="25220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Elipse"/>
          <p:cNvSpPr/>
          <p:nvPr/>
        </p:nvSpPr>
        <p:spPr>
          <a:xfrm>
            <a:off x="6012159" y="908719"/>
            <a:ext cx="2281235" cy="605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37" name="36 Conector recto"/>
          <p:cNvCxnSpPr>
            <a:stCxn id="36" idx="2"/>
            <a:endCxn id="38" idx="1"/>
          </p:cNvCxnSpPr>
          <p:nvPr/>
        </p:nvCxnSpPr>
        <p:spPr>
          <a:xfrm flipH="1">
            <a:off x="2339752" y="1211560"/>
            <a:ext cx="3672407" cy="25241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2339752" y="2382364"/>
            <a:ext cx="3854645" cy="270668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39" name="38 Conector recto"/>
          <p:cNvCxnSpPr>
            <a:stCxn id="3" idx="3"/>
            <a:endCxn id="38" idx="3"/>
          </p:cNvCxnSpPr>
          <p:nvPr/>
        </p:nvCxnSpPr>
        <p:spPr>
          <a:xfrm flipH="1">
            <a:off x="6194397" y="1211561"/>
            <a:ext cx="2098997" cy="252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3136305" y="2550536"/>
            <a:ext cx="2220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x – 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y</a:t>
            </a:r>
            <a:endParaRPr lang="es-CO" sz="2400" dirty="0"/>
          </a:p>
        </p:txBody>
      </p:sp>
      <p:cxnSp>
        <p:nvCxnSpPr>
          <p:cNvPr id="46" name="45 Conector recto de flecha"/>
          <p:cNvCxnSpPr>
            <a:stCxn id="45" idx="2"/>
            <a:endCxn id="54" idx="0"/>
          </p:cNvCxnSpPr>
          <p:nvPr/>
        </p:nvCxnSpPr>
        <p:spPr>
          <a:xfrm>
            <a:off x="4246545" y="3012201"/>
            <a:ext cx="0" cy="723507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4309003" y="3182448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Factor Común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3305421" y="3735708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(x – y)</a:t>
            </a:r>
            <a:endParaRPr lang="es-CO" sz="24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143508" y="5622339"/>
            <a:ext cx="885698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Segundo, encontrar </a:t>
            </a:r>
            <a:r>
              <a:rPr lang="es-CO" sz="2400" u="sng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las expresiones comunes y no comunes con su mayor exponente</a:t>
            </a:r>
            <a:endParaRPr lang="es-CO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1450749" y="5991671"/>
            <a:ext cx="624250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La nueva expresión se escribe como…</a:t>
            </a:r>
            <a:endParaRPr lang="es-CO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393205" y="1517358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4a(x – y)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, 6b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(x – y)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cxnSp>
        <p:nvCxnSpPr>
          <p:cNvPr id="63" name="62 Conector recto de flecha"/>
          <p:cNvCxnSpPr>
            <a:stCxn id="62" idx="2"/>
            <a:endCxn id="66" idx="0"/>
          </p:cNvCxnSpPr>
          <p:nvPr/>
        </p:nvCxnSpPr>
        <p:spPr>
          <a:xfrm flipH="1">
            <a:off x="5154267" y="1979023"/>
            <a:ext cx="161901" cy="916304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5411681" y="2195529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Monomios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4595684" y="2895327"/>
            <a:ext cx="111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12ab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5400587" y="220486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Binomios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588470" y="2895327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(x – y)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1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29" grpId="1" animBg="1"/>
      <p:bldP spid="3" grpId="0"/>
      <p:bldP spid="6" grpId="0" animBg="1"/>
      <p:bldP spid="6" grpId="1" animBg="1"/>
      <p:bldP spid="7" grpId="0"/>
      <p:bldP spid="7" grpId="1"/>
      <p:bldP spid="8" grpId="0"/>
      <p:bldP spid="8" grpId="1"/>
      <p:bldP spid="9" grpId="0" animBg="1"/>
      <p:bldP spid="9" grpId="1" animBg="1"/>
      <p:bldP spid="10" grpId="0"/>
      <p:bldP spid="10" grpId="1"/>
      <p:bldP spid="11" grpId="0"/>
      <p:bldP spid="11" grpId="1"/>
      <p:bldP spid="25" grpId="0"/>
      <p:bldP spid="25" grpId="1"/>
      <p:bldP spid="26" grpId="0"/>
      <p:bldP spid="26" grpId="1"/>
      <p:bldP spid="36" grpId="0" animBg="1"/>
      <p:bldP spid="36" grpId="1" animBg="1"/>
      <p:bldP spid="38" grpId="0" animBg="1"/>
      <p:bldP spid="38" grpId="1" animBg="1"/>
      <p:bldP spid="45" grpId="0"/>
      <p:bldP spid="45" grpId="1"/>
      <p:bldP spid="51" grpId="0"/>
      <p:bldP spid="51" grpId="1"/>
      <p:bldP spid="54" grpId="0"/>
      <p:bldP spid="54" grpId="1"/>
      <p:bldP spid="60" grpId="0" animBg="1"/>
      <p:bldP spid="61" grpId="0" animBg="1"/>
      <p:bldP spid="61" grpId="1" animBg="1"/>
      <p:bldP spid="62" grpId="0"/>
      <p:bldP spid="65" grpId="0"/>
      <p:bldP spid="65" grpId="1"/>
      <p:bldP spid="66" grpId="0"/>
      <p:bldP spid="68" grpId="0"/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7" name="16 Rectángulo"/>
          <p:cNvSpPr/>
          <p:nvPr/>
        </p:nvSpPr>
        <p:spPr>
          <a:xfrm>
            <a:off x="0" y="1720840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Ahora, vamos a operar fracciones algebraicas…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SUMA DE FRACCIONES ALGEBRAICAS</a:t>
            </a:r>
            <a:endParaRPr lang="es-CO" sz="3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179512" y="1740694"/>
            <a:ext cx="8712967" cy="2184591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69269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300" dirty="0" smtClean="0">
                <a:latin typeface="Ravie" panose="04040805050809020602" pitchFamily="82" charset="0"/>
              </a:rPr>
              <a:t>El proceso para sumar fracciones algebraicas es el mismo que en aritmética…</a:t>
            </a:r>
            <a:endParaRPr lang="es-CO" sz="2300" dirty="0">
              <a:latin typeface="Ravie" panose="04040805050809020602" pitchFamily="82" charset="0"/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95536" y="1740695"/>
            <a:ext cx="230381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Snap ITC" panose="04040A07060A02020202" pitchFamily="82" charset="0"/>
              </a:rPr>
              <a:t>Primer paso:</a:t>
            </a:r>
            <a:endParaRPr lang="es-CO" altLang="en-US" sz="2300" dirty="0">
              <a:solidFill>
                <a:srgbClr val="000000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699346" y="1740695"/>
            <a:ext cx="67322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Encontrar el M. C. M. (Denominadores)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179512" y="2371324"/>
            <a:ext cx="2519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err="1" smtClean="0">
                <a:solidFill>
                  <a:srgbClr val="000000"/>
                </a:solidFill>
                <a:latin typeface="Snap ITC" panose="04040A07060A02020202" pitchFamily="82" charset="0"/>
              </a:rPr>
              <a:t>Second</a:t>
            </a:r>
            <a:r>
              <a:rPr lang="es-CO" altLang="en-US" sz="2400" dirty="0" smtClean="0">
                <a:solidFill>
                  <a:srgbClr val="000000"/>
                </a:solidFill>
                <a:latin typeface="Snap ITC" panose="04040A07060A02020202" pitchFamily="82" charset="0"/>
              </a:rPr>
              <a:t> </a:t>
            </a:r>
            <a:r>
              <a:rPr lang="es-CO" altLang="en-US" sz="2400" dirty="0" err="1" smtClean="0">
                <a:solidFill>
                  <a:srgbClr val="000000"/>
                </a:solidFill>
                <a:latin typeface="Snap ITC" panose="04040A07060A02020202" pitchFamily="82" charset="0"/>
              </a:rPr>
              <a:t>Step</a:t>
            </a:r>
            <a:r>
              <a:rPr lang="es-CO" altLang="en-US" sz="2400" dirty="0" smtClean="0">
                <a:solidFill>
                  <a:srgbClr val="000000"/>
                </a:solidFill>
                <a:latin typeface="Snap ITC" panose="04040A07060A02020202" pitchFamily="82" charset="0"/>
              </a:rPr>
              <a:t>:</a:t>
            </a:r>
            <a:endParaRPr lang="es-CO" altLang="en-US" sz="2400" dirty="0">
              <a:solidFill>
                <a:srgbClr val="000000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6 CuadroTexto"/>
          <p:cNvSpPr txBox="1">
            <a:spLocks noChangeArrowheads="1"/>
          </p:cNvSpPr>
          <p:nvPr/>
        </p:nvSpPr>
        <p:spPr bwMode="auto">
          <a:xfrm>
            <a:off x="2699346" y="2201737"/>
            <a:ext cx="532488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Dividir por abajo y multiplicar por arriba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7 CuadroTexto"/>
          <p:cNvSpPr txBox="1">
            <a:spLocks noChangeArrowheads="1"/>
          </p:cNvSpPr>
          <p:nvPr/>
        </p:nvSpPr>
        <p:spPr bwMode="auto">
          <a:xfrm>
            <a:off x="179512" y="3018140"/>
            <a:ext cx="2519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Snap ITC" panose="04040A07060A02020202" pitchFamily="82" charset="0"/>
              </a:rPr>
              <a:t>Tercer paso:</a:t>
            </a:r>
            <a:endParaRPr lang="es-CO" altLang="en-US" sz="2400" dirty="0">
              <a:solidFill>
                <a:srgbClr val="000000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2699346" y="3018141"/>
            <a:ext cx="2808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Sumar o restar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2" name="15 CuadroTexto"/>
          <p:cNvSpPr txBox="1">
            <a:spLocks noChangeArrowheads="1"/>
          </p:cNvSpPr>
          <p:nvPr/>
        </p:nvSpPr>
        <p:spPr bwMode="auto">
          <a:xfrm>
            <a:off x="179512" y="3487726"/>
            <a:ext cx="2519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Snap ITC" panose="04040A07060A02020202" pitchFamily="82" charset="0"/>
              </a:rPr>
              <a:t>Cuarto paso:</a:t>
            </a:r>
            <a:endParaRPr lang="es-CO" altLang="en-US" sz="2400" dirty="0">
              <a:solidFill>
                <a:srgbClr val="000000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6 CuadroTexto"/>
          <p:cNvSpPr txBox="1">
            <a:spLocks noChangeArrowheads="1"/>
          </p:cNvSpPr>
          <p:nvPr/>
        </p:nvSpPr>
        <p:spPr bwMode="auto">
          <a:xfrm>
            <a:off x="2699347" y="3463621"/>
            <a:ext cx="41788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Simplificar (si es posible)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4190306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1860480" y="3933056"/>
                <a:ext cx="2135456" cy="883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m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m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480" y="3933056"/>
                <a:ext cx="2135456" cy="8838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4 CuadroTexto"/>
          <p:cNvSpPr txBox="1">
            <a:spLocks noChangeArrowheads="1"/>
          </p:cNvSpPr>
          <p:nvPr/>
        </p:nvSpPr>
        <p:spPr bwMode="auto">
          <a:xfrm>
            <a:off x="1674131" y="6279703"/>
            <a:ext cx="5795738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Encontrar M. C. M. (</a:t>
            </a:r>
            <a:r>
              <a:rPr lang="es-CO" altLang="en-US" sz="2400" dirty="0" err="1" smtClean="0">
                <a:solidFill>
                  <a:srgbClr val="000000"/>
                </a:solidFill>
                <a:latin typeface="Cooper Black" panose="0208090404030B020404" pitchFamily="18" charset="0"/>
              </a:rPr>
              <a:t>Denominators</a:t>
            </a: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0" y="4854351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3m, 6m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9" name="18 Flecha derecha"/>
          <p:cNvSpPr/>
          <p:nvPr/>
        </p:nvSpPr>
        <p:spPr>
          <a:xfrm>
            <a:off x="1608133" y="501317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184197" y="4854350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6m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4225977" y="3933056"/>
                <a:ext cx="2207656" cy="821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="0" i="0" baseline="30000" smtClean="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977" y="3933056"/>
                <a:ext cx="2207656" cy="8211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CuadroTexto"/>
          <p:cNvSpPr txBox="1"/>
          <p:nvPr/>
        </p:nvSpPr>
        <p:spPr>
          <a:xfrm>
            <a:off x="3842822" y="4144139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3" name="6 CuadroTexto"/>
          <p:cNvSpPr txBox="1">
            <a:spLocks noChangeArrowheads="1"/>
          </p:cNvSpPr>
          <p:nvPr/>
        </p:nvSpPr>
        <p:spPr bwMode="auto">
          <a:xfrm>
            <a:off x="1367644" y="6295092"/>
            <a:ext cx="6408712" cy="44627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Dividir por abajo y multiplicar por arriba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90" y="4896742"/>
            <a:ext cx="451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6m</a:t>
            </a:r>
            <a:r>
              <a:rPr lang="es-CO" sz="2400" baseline="30000" dirty="0" smtClean="0">
                <a:latin typeface="Snap ITC" panose="04040A07060A02020202" pitchFamily="82" charset="0"/>
              </a:rPr>
              <a:t>2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 3m = 2m  7 = 14m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355976" y="3933056"/>
            <a:ext cx="84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14m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514159" y="4911550"/>
            <a:ext cx="395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6m</a:t>
            </a:r>
            <a:r>
              <a:rPr lang="es-CO" sz="2400" baseline="30000" dirty="0" smtClean="0">
                <a:latin typeface="Snap ITC" panose="04040A07060A02020202" pitchFamily="82" charset="0"/>
              </a:rPr>
              <a:t>2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 </a:t>
            </a:r>
            <a:r>
              <a:rPr lang="es-CO" sz="2400" dirty="0" smtClean="0">
                <a:latin typeface="Snap ITC" panose="04040A07060A02020202" pitchFamily="82" charset="0"/>
              </a:rPr>
              <a:t>6m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 = 1  5 = 5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5724128" y="3933056"/>
            <a:ext cx="439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  <a:sym typeface="Symbol"/>
              </a:rPr>
              <a:t>5</a:t>
            </a:r>
            <a:endParaRPr lang="es-CO" sz="24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219086" y="414908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9" name="8 CuadroTexto"/>
          <p:cNvSpPr txBox="1">
            <a:spLocks noChangeArrowheads="1"/>
          </p:cNvSpPr>
          <p:nvPr/>
        </p:nvSpPr>
        <p:spPr bwMode="auto">
          <a:xfrm>
            <a:off x="3167844" y="6279703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Sumar o restar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6405570" y="3917231"/>
                <a:ext cx="1766830" cy="879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m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570" y="3917231"/>
                <a:ext cx="1766830" cy="8799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16 CuadroTexto"/>
          <p:cNvSpPr txBox="1">
            <a:spLocks noChangeArrowheads="1"/>
          </p:cNvSpPr>
          <p:nvPr/>
        </p:nvSpPr>
        <p:spPr bwMode="auto">
          <a:xfrm>
            <a:off x="2482556" y="6279703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Simplificar (si es posible)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2" name="16 CuadroTexto"/>
          <p:cNvSpPr txBox="1">
            <a:spLocks noChangeArrowheads="1"/>
          </p:cNvSpPr>
          <p:nvPr/>
        </p:nvSpPr>
        <p:spPr bwMode="auto">
          <a:xfrm>
            <a:off x="4514159" y="4911551"/>
            <a:ext cx="4596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 este caso, no es posible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8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7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/>
      <p:bldP spid="22" grpId="0"/>
      <p:bldP spid="23" grpId="0" animBg="1"/>
      <p:bldP spid="23" grpId="1" animBg="1"/>
      <p:bldP spid="24" grpId="0"/>
      <p:bldP spid="24" grpId="1"/>
      <p:bldP spid="25" grpId="0"/>
      <p:bldP spid="26" grpId="0"/>
      <p:bldP spid="26" grpId="1"/>
      <p:bldP spid="27" grpId="0"/>
      <p:bldP spid="28" grpId="0"/>
      <p:bldP spid="29" grpId="0" animBg="1"/>
      <p:bldP spid="29" grpId="1" animBg="1"/>
      <p:bldP spid="30" grpId="0"/>
      <p:bldP spid="31" grpId="0" animBg="1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SUMA DE FRACCIONES ALGEBRAICAS</a:t>
            </a:r>
            <a:endParaRPr lang="es-CO" sz="3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-1" y="980728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Otro 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40 CuadroTexto"/>
              <p:cNvSpPr txBox="1"/>
              <p:nvPr/>
            </p:nvSpPr>
            <p:spPr>
              <a:xfrm>
                <a:off x="2579578" y="724087"/>
                <a:ext cx="5016758" cy="882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2)</m:t>
                          </m:r>
                        </m:den>
                      </m:f>
                      <m:r>
                        <a:rPr lang="es-CO" sz="2400" b="1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  <m:r>
                        <a:rPr lang="es-CO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1" name="4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578" y="724087"/>
                <a:ext cx="5016758" cy="8826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 CuadroTexto"/>
          <p:cNvSpPr txBox="1">
            <a:spLocks noChangeArrowheads="1"/>
          </p:cNvSpPr>
          <p:nvPr/>
        </p:nvSpPr>
        <p:spPr bwMode="auto">
          <a:xfrm>
            <a:off x="1636272" y="6267167"/>
            <a:ext cx="5871457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Encontrar M. C. M. (Denominadores)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-1" y="3645384"/>
            <a:ext cx="9144001" cy="20330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179512" y="3645384"/>
                <a:ext cx="4207049" cy="642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CO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  <m:d>
                            <m:dPr>
                              <m:ctrlP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, 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2, </m:t>
                          </m:r>
                          <m:sSup>
                            <m:sSupPr>
                              <m:ctrlP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CO" sz="2400" b="1" dirty="0">
                  <a:solidFill>
                    <a:schemeClr val="bg1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645384"/>
                <a:ext cx="4207049" cy="6423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44 Flecha derecha"/>
          <p:cNvSpPr/>
          <p:nvPr/>
        </p:nvSpPr>
        <p:spPr>
          <a:xfrm>
            <a:off x="4386561" y="3894553"/>
            <a:ext cx="576064" cy="14401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962625" y="3735728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</a:t>
            </a:r>
            <a:endParaRPr lang="es-CO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1055075" y="1837656"/>
                <a:ext cx="7033849" cy="943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4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4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s-CO" sz="2400" b="1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b="1" i="1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s-CO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CO" sz="2400" b="1" i="1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075" y="1837656"/>
                <a:ext cx="7033849" cy="9432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6 CuadroTexto"/>
          <p:cNvSpPr txBox="1">
            <a:spLocks noChangeArrowheads="1"/>
          </p:cNvSpPr>
          <p:nvPr/>
        </p:nvSpPr>
        <p:spPr bwMode="auto">
          <a:xfrm>
            <a:off x="1387246" y="6295092"/>
            <a:ext cx="6369507" cy="446276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Dividir por abajo y multiplicar por arriba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79512" y="4293472"/>
            <a:ext cx="6643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[x(3x-2)] = x  6 = 6x</a:t>
            </a:r>
            <a:endParaRPr lang="es-CO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941436" y="1815207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6x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79512" y="4755137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[(3x-2)]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 5 = 5x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314181" y="1815262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  <a:sym typeface="Symbol"/>
              </a:rPr>
              <a:t>5x</a:t>
            </a:r>
            <a:r>
              <a:rPr lang="es-CO" sz="2400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sz="24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79512" y="5216802"/>
            <a:ext cx="7311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= (3x – 2)  2 = 6x – 4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9219" name="9218 Rectángulo"/>
          <p:cNvSpPr/>
          <p:nvPr/>
        </p:nvSpPr>
        <p:spPr>
          <a:xfrm>
            <a:off x="6156176" y="1809015"/>
            <a:ext cx="1332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  <a:sym typeface="Symbol"/>
              </a:rPr>
              <a:t>6x – 4</a:t>
            </a:r>
            <a:endParaRPr lang="es-CO" sz="2400" dirty="0"/>
          </a:p>
        </p:txBody>
      </p:sp>
      <p:sp>
        <p:nvSpPr>
          <p:cNvPr id="9222" name="9221 CuadroTexto"/>
          <p:cNvSpPr txBox="1"/>
          <p:nvPr/>
        </p:nvSpPr>
        <p:spPr>
          <a:xfrm>
            <a:off x="3591153" y="2780928"/>
            <a:ext cx="3213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usando álgebra reescribir esta expresión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3" name="9222 CuadroTexto"/>
              <p:cNvSpPr txBox="1"/>
              <p:nvPr/>
            </p:nvSpPr>
            <p:spPr>
              <a:xfrm>
                <a:off x="2549138" y="3212976"/>
                <a:ext cx="4045723" cy="1028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223" name="92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138" y="3212976"/>
                <a:ext cx="4045723" cy="10284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8 CuadroTexto"/>
          <p:cNvSpPr txBox="1">
            <a:spLocks noChangeArrowheads="1"/>
          </p:cNvSpPr>
          <p:nvPr/>
        </p:nvSpPr>
        <p:spPr bwMode="auto">
          <a:xfrm>
            <a:off x="3167844" y="6279703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Sumar o restar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3337816" y="4293472"/>
                <a:ext cx="2468368" cy="1028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816" y="4293472"/>
                <a:ext cx="2468368" cy="10284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25" name="9224 Conector recto"/>
          <p:cNvCxnSpPr/>
          <p:nvPr/>
        </p:nvCxnSpPr>
        <p:spPr>
          <a:xfrm flipV="1">
            <a:off x="3059832" y="3501008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5148064" y="3501008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16 CuadroTexto"/>
          <p:cNvSpPr txBox="1">
            <a:spLocks noChangeArrowheads="1"/>
          </p:cNvSpPr>
          <p:nvPr/>
        </p:nvSpPr>
        <p:spPr bwMode="auto">
          <a:xfrm>
            <a:off x="3857787" y="5447634"/>
            <a:ext cx="4596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 este cas0, no es posible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62" name="16 CuadroTexto"/>
          <p:cNvSpPr txBox="1">
            <a:spLocks noChangeArrowheads="1"/>
          </p:cNvSpPr>
          <p:nvPr/>
        </p:nvSpPr>
        <p:spPr bwMode="auto">
          <a:xfrm>
            <a:off x="2482556" y="6279703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Simplificar (si es posible)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3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  <p:bldP spid="42" grpId="1" animBg="1"/>
      <p:bldP spid="42" grpId="2" animBg="1"/>
      <p:bldP spid="8" grpId="0" animBg="1"/>
      <p:bldP spid="8" grpId="1" animBg="1"/>
      <p:bldP spid="8" grpId="2" animBg="1"/>
      <p:bldP spid="8" grpId="3" animBg="1"/>
      <p:bldP spid="43" grpId="0"/>
      <p:bldP spid="43" grpId="1"/>
      <p:bldP spid="43" grpId="2"/>
      <p:bldP spid="43" grpId="3"/>
      <p:bldP spid="45" grpId="0" animBg="1"/>
      <p:bldP spid="45" grpId="1" animBg="1"/>
      <p:bldP spid="45" grpId="2" animBg="1"/>
      <p:bldP spid="45" grpId="3" animBg="1"/>
      <p:bldP spid="9" grpId="0"/>
      <p:bldP spid="9" grpId="1"/>
      <p:bldP spid="9" grpId="2"/>
      <p:bldP spid="9" grpId="3"/>
      <p:bldP spid="46" grpId="0"/>
      <p:bldP spid="47" grpId="0" animBg="1"/>
      <p:bldP spid="47" grpId="1" animBg="1"/>
      <p:bldP spid="20" grpId="0"/>
      <p:bldP spid="20" grpId="1"/>
      <p:bldP spid="22" grpId="0"/>
      <p:bldP spid="50" grpId="0"/>
      <p:bldP spid="50" grpId="1"/>
      <p:bldP spid="29" grpId="0"/>
      <p:bldP spid="52" grpId="0"/>
      <p:bldP spid="52" grpId="1"/>
      <p:bldP spid="9219" grpId="0"/>
      <p:bldP spid="9222" grpId="0"/>
      <p:bldP spid="9223" grpId="0"/>
      <p:bldP spid="56" grpId="0" animBg="1"/>
      <p:bldP spid="56" grpId="1" animBg="1"/>
      <p:bldP spid="57" grpId="0"/>
      <p:bldP spid="61" grpId="0"/>
      <p:bldP spid="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SUMA DE FRACCIONES ALGEBRAICAS</a:t>
            </a:r>
            <a:endParaRPr lang="es-CO" sz="30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-1" y="980728"/>
            <a:ext cx="21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Otro 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2483768" y="743772"/>
                <a:ext cx="6122253" cy="8432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CO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+ 3</m:t>
                          </m:r>
                        </m:num>
                        <m:den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2 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+ 3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+ 12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+ 16</m:t>
                          </m:r>
                        </m:num>
                        <m:den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+ 3</m:t>
                          </m:r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743772"/>
                <a:ext cx="6122253" cy="8432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4 CuadroTexto"/>
          <p:cNvSpPr txBox="1">
            <a:spLocks noChangeArrowheads="1"/>
          </p:cNvSpPr>
          <p:nvPr/>
        </p:nvSpPr>
        <p:spPr bwMode="auto">
          <a:xfrm>
            <a:off x="1641711" y="6267167"/>
            <a:ext cx="5860578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Encontrar M. C. M. (Denominadores)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58" name="57 Rectángulo redondeado"/>
          <p:cNvSpPr/>
          <p:nvPr/>
        </p:nvSpPr>
        <p:spPr>
          <a:xfrm>
            <a:off x="0" y="4005424"/>
            <a:ext cx="9144001" cy="237590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107504" y="400542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– x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17204" y="4051590"/>
            <a:ext cx="120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Tekton Pro Cond" pitchFamily="34" charset="0"/>
              </a:rPr>
              <a:t>Factor común</a:t>
            </a:r>
            <a:endParaRPr lang="es-CO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2548755" y="4005424"/>
            <a:ext cx="148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x(x – 1)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07504" y="4418984"/>
            <a:ext cx="2385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 - 4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2275750" y="4437112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Tekton Pro Cond" pitchFamily="34" charset="0"/>
              </a:rPr>
              <a:t>Trinomio cuadrado</a:t>
            </a:r>
            <a:endParaRPr lang="es-CO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3842687" y="4437112"/>
            <a:ext cx="2529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107504" y="4898777"/>
            <a:ext cx="2837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4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– 4x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2899041" y="4931876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Tekton Pro Cond" pitchFamily="34" charset="0"/>
              </a:rPr>
              <a:t>Factor Común</a:t>
            </a:r>
            <a:endParaRPr lang="es-CO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237612" y="4898777"/>
            <a:ext cx="314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 - 4)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-1)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296376" y="5729774"/>
            <a:ext cx="4690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L. C. D.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Wingdings" panose="05000000000000000000" pitchFamily="2" charset="2"/>
              </a:rPr>
              <a:t>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-1)</a:t>
            </a:r>
            <a:endParaRPr lang="es-CO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70 CuadroTexto"/>
              <p:cNvSpPr txBox="1"/>
              <p:nvPr/>
            </p:nvSpPr>
            <p:spPr>
              <a:xfrm>
                <a:off x="45633" y="1587016"/>
                <a:ext cx="9052735" cy="906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3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3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3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1)</m:t>
                          </m:r>
                        </m:den>
                      </m:f>
                      <m:r>
                        <a:rPr lang="es-CO" sz="23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300" b="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 + 4</m:t>
                              </m:r>
                            </m:e>
                          </m:d>
                          <m:d>
                            <m:d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3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  <m:r>
                        <a:rPr lang="es-CO" sz="23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300" b="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3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1)</m:t>
                          </m:r>
                        </m:den>
                      </m:f>
                    </m:oMath>
                  </m:oMathPara>
                </a14:m>
                <a:endParaRPr lang="es-CO" sz="23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71" name="7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3" y="1587016"/>
                <a:ext cx="9052735" cy="9060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6 CuadroTexto"/>
          <p:cNvSpPr txBox="1">
            <a:spLocks noChangeArrowheads="1"/>
          </p:cNvSpPr>
          <p:nvPr/>
        </p:nvSpPr>
        <p:spPr bwMode="auto">
          <a:xfrm>
            <a:off x="1387246" y="6295092"/>
            <a:ext cx="6369507" cy="44627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Dividir por abajo, multiplicar por arriba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84713" y="405159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(x+4)(x – 1)] 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[x(x – 1)] = [x(x + 4)](x – 2) = 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+ 4x](x – 2)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3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+ 2x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– 8x</a:t>
            </a:r>
            <a:endParaRPr lang="es-CO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14853" y="1599183"/>
            <a:ext cx="2622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  <a:sym typeface="Symbol"/>
              </a:rPr>
              <a:t>x</a:t>
            </a:r>
            <a:r>
              <a:rPr lang="es-CO" sz="2400" baseline="30000" dirty="0" smtClean="0">
                <a:latin typeface="Snap ITC" panose="04040A07060A02020202" pitchFamily="82" charset="0"/>
                <a:sym typeface="Symbol"/>
              </a:rPr>
              <a:t>3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 + 2x</a:t>
            </a:r>
            <a:r>
              <a:rPr lang="es-CO" sz="2400" baseline="30000" dirty="0" smtClean="0">
                <a:latin typeface="Snap ITC" panose="04040A07060A02020202" pitchFamily="82" charset="0"/>
                <a:sym typeface="Symbol"/>
              </a:rPr>
              <a:t>2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 – 8x</a:t>
            </a:r>
            <a:endParaRPr lang="es-CO" sz="2400" dirty="0"/>
          </a:p>
        </p:txBody>
      </p:sp>
      <p:sp>
        <p:nvSpPr>
          <p:cNvPr id="75" name="74 CuadroTexto"/>
          <p:cNvSpPr txBox="1"/>
          <p:nvPr/>
        </p:nvSpPr>
        <p:spPr>
          <a:xfrm>
            <a:off x="107504" y="4880649"/>
            <a:ext cx="88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÷ [(x + 4)(x – 1)]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+ 3)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3649099" y="1599183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latin typeface="Snap ITC" panose="04040A07060A02020202" pitchFamily="82" charset="0"/>
              </a:rPr>
              <a:t> + 3x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dirty="0"/>
          </a:p>
        </p:txBody>
      </p:sp>
      <p:sp>
        <p:nvSpPr>
          <p:cNvPr id="77" name="76 CuadroTexto"/>
          <p:cNvSpPr txBox="1"/>
          <p:nvPr/>
        </p:nvSpPr>
        <p:spPr>
          <a:xfrm>
            <a:off x="72008" y="5550331"/>
            <a:ext cx="7092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÷ [x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= 1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(x2 + 12x + 16) = x</a:t>
            </a:r>
            <a:r>
              <a:rPr lang="es-CO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+ 12x +16</a:t>
            </a:r>
            <a:endParaRPr lang="es-CO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268271" y="1587016"/>
            <a:ext cx="2529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+ 12x +16</a:t>
            </a:r>
            <a:endParaRPr lang="es-CO" sz="2400" dirty="0"/>
          </a:p>
        </p:txBody>
      </p:sp>
      <p:sp>
        <p:nvSpPr>
          <p:cNvPr id="79" name="78 CuadroTexto"/>
          <p:cNvSpPr txBox="1"/>
          <p:nvPr/>
        </p:nvSpPr>
        <p:spPr>
          <a:xfrm>
            <a:off x="3591153" y="2492896"/>
            <a:ext cx="3240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Usando álgebra reescribir esta expresión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660512" y="2852936"/>
                <a:ext cx="7822975" cy="969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+ 2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+ 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+ 12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+ 16</m:t>
                        </m:r>
                      </m:num>
                      <m:den>
                        <m:sSup>
                          <m:sSupPr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12" y="2852936"/>
                <a:ext cx="7822975" cy="969817"/>
              </a:xfrm>
              <a:prstGeom prst="rect">
                <a:avLst/>
              </a:prstGeom>
              <a:blipFill rotWithShape="1">
                <a:blip r:embed="rId4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8 CuadroTexto"/>
          <p:cNvSpPr txBox="1">
            <a:spLocks noChangeArrowheads="1"/>
          </p:cNvSpPr>
          <p:nvPr/>
        </p:nvSpPr>
        <p:spPr bwMode="auto">
          <a:xfrm>
            <a:off x="3167844" y="6279703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Sumar o restar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81" name="80 Conector recto"/>
          <p:cNvCxnSpPr/>
          <p:nvPr/>
        </p:nvCxnSpPr>
        <p:spPr>
          <a:xfrm flipV="1">
            <a:off x="1121585" y="3068960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flipV="1">
            <a:off x="3937418" y="3068960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flipV="1">
            <a:off x="2275750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V="1">
            <a:off x="4873387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flipV="1">
            <a:off x="5840879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2837687" y="3934544"/>
                <a:ext cx="3355086" cy="862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+ 16</m:t>
                        </m:r>
                      </m:num>
                      <m:den>
                        <m:sSup>
                          <m:sSupPr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687" y="3934544"/>
                <a:ext cx="3355086" cy="862608"/>
              </a:xfrm>
              <a:prstGeom prst="rect">
                <a:avLst/>
              </a:prstGeom>
              <a:blipFill rotWithShape="1">
                <a:blip r:embed="rId5"/>
                <a:stretch>
                  <a:fillRect l="-272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2894457" y="4814081"/>
                <a:ext cx="3355086" cy="885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</m:t>
                        </m:r>
                      </m:num>
                      <m:den>
                        <m:sSup>
                          <m:sSupPr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457" y="4814081"/>
                <a:ext cx="3355086" cy="885114"/>
              </a:xfrm>
              <a:prstGeom prst="rect">
                <a:avLst/>
              </a:prstGeom>
              <a:blipFill rotWithShape="1">
                <a:blip r:embed="rId6"/>
                <a:stretch>
                  <a:fillRect l="-290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16 CuadroTexto"/>
          <p:cNvSpPr txBox="1">
            <a:spLocks noChangeArrowheads="1"/>
          </p:cNvSpPr>
          <p:nvPr/>
        </p:nvSpPr>
        <p:spPr bwMode="auto">
          <a:xfrm>
            <a:off x="2482556" y="6279703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Simplificar (si es posible)</a:t>
            </a:r>
            <a:endParaRPr lang="es-CO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89" name="88 Conector recto"/>
          <p:cNvCxnSpPr/>
          <p:nvPr/>
        </p:nvCxnSpPr>
        <p:spPr>
          <a:xfrm flipV="1">
            <a:off x="4306337" y="4944943"/>
            <a:ext cx="1098371" cy="2027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Rectángulo"/>
          <p:cNvSpPr/>
          <p:nvPr/>
        </p:nvSpPr>
        <p:spPr>
          <a:xfrm>
            <a:off x="6661444" y="4755399"/>
            <a:ext cx="1666686" cy="10024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90" name="89 Conector recto"/>
          <p:cNvCxnSpPr/>
          <p:nvPr/>
        </p:nvCxnSpPr>
        <p:spPr>
          <a:xfrm flipV="1">
            <a:off x="3905677" y="5360442"/>
            <a:ext cx="1098371" cy="2027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CuadroTexto"/>
              <p:cNvSpPr txBox="1"/>
              <p:nvPr/>
            </p:nvSpPr>
            <p:spPr>
              <a:xfrm>
                <a:off x="6268271" y="4824340"/>
                <a:ext cx="2059859" cy="864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  <a:ea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1" name="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271" y="4824340"/>
                <a:ext cx="2059859" cy="864596"/>
              </a:xfrm>
              <a:prstGeom prst="rect">
                <a:avLst/>
              </a:prstGeom>
              <a:blipFill rotWithShape="1">
                <a:blip r:embed="rId7"/>
                <a:stretch>
                  <a:fillRect l="-443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37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 animBg="1"/>
      <p:bldP spid="56" grpId="1" animBg="1"/>
      <p:bldP spid="58" grpId="0" animBg="1"/>
      <p:bldP spid="58" grpId="1" animBg="1"/>
      <p:bldP spid="58" grpId="2" animBg="1"/>
      <p:bldP spid="58" grpId="3" animBg="1"/>
      <p:bldP spid="6" grpId="0"/>
      <p:bldP spid="6" grpId="1"/>
      <p:bldP spid="8" grpId="0"/>
      <p:bldP spid="8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12" grpId="0"/>
      <p:bldP spid="12" grpId="1"/>
      <p:bldP spid="71" grpId="0"/>
      <p:bldP spid="72" grpId="0" animBg="1"/>
      <p:bldP spid="72" grpId="1" animBg="1"/>
      <p:bldP spid="73" grpId="0"/>
      <p:bldP spid="73" grpId="1"/>
      <p:bldP spid="74" grpId="0"/>
      <p:bldP spid="75" grpId="0"/>
      <p:bldP spid="75" grpId="1"/>
      <p:bldP spid="76" grpId="0"/>
      <p:bldP spid="77" grpId="0"/>
      <p:bldP spid="77" grpId="1"/>
      <p:bldP spid="78" grpId="0"/>
      <p:bldP spid="79" grpId="0"/>
      <p:bldP spid="18" grpId="0"/>
      <p:bldP spid="80" grpId="0" animBg="1"/>
      <p:bldP spid="80" grpId="1" animBg="1"/>
      <p:bldP spid="86" grpId="0"/>
      <p:bldP spid="87" grpId="0"/>
      <p:bldP spid="88" grpId="0" animBg="1"/>
      <p:bldP spid="92" grpId="0" animBg="1"/>
      <p:bldP spid="92" grpId="1" animBg="1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MULTIPLICACIÓN DE FRACCIONES ALGEBRAICAS</a:t>
            </a:r>
            <a:endParaRPr lang="es-CO" sz="28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69269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300" dirty="0" smtClean="0">
                <a:latin typeface="Ravie" panose="04040805050809020602" pitchFamily="82" charset="0"/>
              </a:rPr>
              <a:t>El proceso para multiplicar fracciones algebraicas es el mismo que en aritmética…</a:t>
            </a:r>
            <a:endParaRPr lang="es-CO" sz="23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123728" y="1740695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915593" y="1755461"/>
            <a:ext cx="3312814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Multiplicar de frente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23728" y="2352943"/>
            <a:ext cx="4896544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Multiplicar: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numerador con numerador y denominador con denominador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008362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0" y="4293096"/>
                <a:ext cx="3963970" cy="1430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32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sz="32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den>
                      </m:f>
                      <m:r>
                        <m:rPr>
                          <m:nor/>
                        </m:rPr>
                        <a:rPr lang="es-CO" sz="32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sz="32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32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32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93096"/>
                <a:ext cx="3963970" cy="14305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Flecha derecha"/>
          <p:cNvSpPr/>
          <p:nvPr/>
        </p:nvSpPr>
        <p:spPr>
          <a:xfrm>
            <a:off x="1003577" y="45875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2498620" y="45875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derecha"/>
          <p:cNvSpPr/>
          <p:nvPr/>
        </p:nvSpPr>
        <p:spPr>
          <a:xfrm>
            <a:off x="1124758" y="530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Flecha derecha"/>
          <p:cNvSpPr/>
          <p:nvPr/>
        </p:nvSpPr>
        <p:spPr>
          <a:xfrm>
            <a:off x="2354604" y="530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888420" y="6052036"/>
            <a:ext cx="53671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Multiplicar numerador con numerador y denominador con denominador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757862" y="4788441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=</a:t>
            </a:r>
            <a:endParaRPr lang="es-CO" sz="3200" dirty="0">
              <a:latin typeface="Snap ITC" panose="04040A07060A02020202" pitchFamily="82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417908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2915816" y="5274955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98292" y="429309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586899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265462" y="532650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896200" y="563495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567283" y="428380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45846" y="572371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683568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3203848" y="5229200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3284033" y="55892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a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1919800" y="4482428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98996" y="5229200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79181" y="56865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b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2016899" y="5193216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3048646" y="4468470"/>
            <a:ext cx="509821" cy="4753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3131840" y="4139788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x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4283968" y="5080828"/>
            <a:ext cx="12241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643402" y="4482428"/>
            <a:ext cx="50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x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4366884" y="5090334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4ab</a:t>
            </a:r>
            <a:endParaRPr lang="es-CO" sz="32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4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/>
      <p:bldP spid="19" grpId="0"/>
      <p:bldP spid="22" grpId="0"/>
      <p:bldP spid="23" grpId="0"/>
      <p:bldP spid="24" grpId="0"/>
      <p:bldP spid="28" grpId="0"/>
      <p:bldP spid="31" grpId="0"/>
      <p:bldP spid="35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3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MULTIPLICACIÓN DE FRACCIONES ALGEBRAICAS</a:t>
            </a:r>
            <a:endParaRPr lang="es-CO" sz="23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035043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otro 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3347864" y="725439"/>
                <a:ext cx="4311308" cy="988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725439"/>
                <a:ext cx="4311308" cy="9885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CuadroTexto"/>
          <p:cNvSpPr txBox="1"/>
          <p:nvPr/>
        </p:nvSpPr>
        <p:spPr>
          <a:xfrm>
            <a:off x="1730677" y="6269250"/>
            <a:ext cx="568264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2000" dirty="0" smtClean="0">
                <a:latin typeface="Cooper Black" panose="0208090404030B020404" pitchFamily="18" charset="0"/>
              </a:rPr>
              <a:t>Primero, debemos factorar las expresiones</a:t>
            </a:r>
            <a:endParaRPr lang="es-CO" sz="2000" dirty="0">
              <a:latin typeface="Cooper Black" panose="0208090404030B020404" pitchFamily="18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-1" y="4204229"/>
            <a:ext cx="9144001" cy="20330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Rectángulo"/>
              <p:cNvSpPr/>
              <p:nvPr/>
            </p:nvSpPr>
            <p:spPr>
              <a:xfrm>
                <a:off x="35496" y="4204229"/>
                <a:ext cx="16231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s-CO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3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204229"/>
                <a:ext cx="162313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1658633" y="4250395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Factor Común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Rectángulo"/>
              <p:cNvSpPr/>
              <p:nvPr/>
            </p:nvSpPr>
            <p:spPr>
              <a:xfrm>
                <a:off x="2881917" y="4204228"/>
                <a:ext cx="1793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s-CO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1)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917" y="4204228"/>
                <a:ext cx="1793055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1020" b="-1333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Rectángulo"/>
              <p:cNvSpPr/>
              <p:nvPr/>
            </p:nvSpPr>
            <p:spPr>
              <a:xfrm>
                <a:off x="251520" y="2073622"/>
                <a:ext cx="1793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s-CO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1)</m:t>
                      </m:r>
                    </m:oMath>
                  </m:oMathPara>
                </a14:m>
                <a:endParaRPr lang="es-CO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73622"/>
                <a:ext cx="1793055" cy="461665"/>
              </a:xfrm>
              <a:prstGeom prst="rect">
                <a:avLst/>
              </a:prstGeom>
              <a:blipFill rotWithShape="1">
                <a:blip r:embed="rId5"/>
                <a:stretch>
                  <a:fillRect r="-1361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14 Conector recto"/>
          <p:cNvCxnSpPr/>
          <p:nvPr/>
        </p:nvCxnSpPr>
        <p:spPr>
          <a:xfrm>
            <a:off x="370169" y="2535287"/>
            <a:ext cx="1593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35496" y="4619727"/>
                <a:ext cx="15135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+ 4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619727"/>
                <a:ext cx="151355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17 CuadroTexto"/>
          <p:cNvSpPr txBox="1"/>
          <p:nvPr/>
        </p:nvSpPr>
        <p:spPr>
          <a:xfrm>
            <a:off x="1658633" y="4665894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Factor Común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Rectángulo"/>
              <p:cNvSpPr/>
              <p:nvPr/>
            </p:nvSpPr>
            <p:spPr>
              <a:xfrm>
                <a:off x="2881917" y="4619726"/>
                <a:ext cx="17443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+ 2)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917" y="4619726"/>
                <a:ext cx="1744388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1049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300187" y="2535287"/>
                <a:ext cx="17443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smtClean="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smtClean="0">
                          <a:latin typeface="Snap ITC" panose="04040A07060A02020202" pitchFamily="82" charset="0"/>
                        </a:rPr>
                        <m:t> + 2)</m:t>
                      </m:r>
                    </m:oMath>
                  </m:oMathPara>
                </a14:m>
                <a:endParaRPr lang="es-CO" sz="2400" dirty="0"/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87" y="2535287"/>
                <a:ext cx="1744388" cy="461665"/>
              </a:xfrm>
              <a:prstGeom prst="rect">
                <a:avLst/>
              </a:prstGeom>
              <a:blipFill rotWithShape="1">
                <a:blip r:embed="rId8"/>
                <a:stretch>
                  <a:fillRect r="-1399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CuadroTexto"/>
          <p:cNvSpPr txBox="1"/>
          <p:nvPr/>
        </p:nvSpPr>
        <p:spPr>
          <a:xfrm>
            <a:off x="1979712" y="2274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sym typeface="Symbol"/>
              </a:rPr>
              <a:t></a:t>
            </a:r>
            <a:endParaRPr lang="es-CO" sz="2400" b="1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2411760" y="2535287"/>
            <a:ext cx="1593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35496" y="5081391"/>
                <a:ext cx="2478499" cy="467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+ 4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+ 4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081391"/>
                <a:ext cx="2478499" cy="467436"/>
              </a:xfrm>
              <a:prstGeom prst="rect">
                <a:avLst/>
              </a:prstGeom>
              <a:blipFill rotWithShape="1">
                <a:blip r:embed="rId9"/>
                <a:stretch>
                  <a:fillRect t="-1052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2627397" y="5130443"/>
            <a:ext cx="2250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Trinomio Cuadrado Perfecto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Rectángulo"/>
              <p:cNvSpPr/>
              <p:nvPr/>
            </p:nvSpPr>
            <p:spPr>
              <a:xfrm>
                <a:off x="4853824" y="4953774"/>
                <a:ext cx="1680204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 + 2)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2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824" y="4953774"/>
                <a:ext cx="1680204" cy="533992"/>
              </a:xfrm>
              <a:prstGeom prst="rect">
                <a:avLst/>
              </a:prstGeom>
              <a:blipFill rotWithShape="1">
                <a:blip r:embed="rId10"/>
                <a:stretch>
                  <a:fillRect t="-229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368601" y="1957586"/>
                <a:ext cx="1680204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+ 2)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sz="2400" dirty="0"/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601" y="1957586"/>
                <a:ext cx="1680204" cy="533992"/>
              </a:xfrm>
              <a:prstGeom prst="rect">
                <a:avLst/>
              </a:prstGeom>
              <a:blipFill rotWithShape="1">
                <a:blip r:embed="rId11"/>
                <a:stretch>
                  <a:fillRect t="-227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35496" y="5548827"/>
                <a:ext cx="1467581" cy="467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</m:t>
                      </m:r>
                      <m:r>
                        <a:rPr lang="es-CO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 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548827"/>
                <a:ext cx="1467581" cy="467436"/>
              </a:xfrm>
              <a:prstGeom prst="rect">
                <a:avLst/>
              </a:prstGeom>
              <a:blipFill rotWithShape="1">
                <a:blip r:embed="rId12"/>
                <a:stretch>
                  <a:fillRect t="-1039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CuadroTexto"/>
          <p:cNvSpPr txBox="1"/>
          <p:nvPr/>
        </p:nvSpPr>
        <p:spPr>
          <a:xfrm>
            <a:off x="1503077" y="5597879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Tekton Pro Cond" pitchFamily="34" charset="0"/>
              </a:rPr>
              <a:t>Factor Común</a:t>
            </a:r>
            <a:endParaRPr lang="es-CO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Rectángulo"/>
              <p:cNvSpPr/>
              <p:nvPr/>
            </p:nvSpPr>
            <p:spPr>
              <a:xfrm>
                <a:off x="2726361" y="5554598"/>
                <a:ext cx="1518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a:rPr lang="es-CO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1)</m:t>
                      </m:r>
                    </m:oMath>
                  </m:oMathPara>
                </a14:m>
                <a:endParaRPr lang="es-CO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2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361" y="5554598"/>
                <a:ext cx="1518942" cy="461665"/>
              </a:xfrm>
              <a:prstGeom prst="rect">
                <a:avLst/>
              </a:prstGeom>
              <a:blipFill rotWithShape="1">
                <a:blip r:embed="rId13"/>
                <a:stretch>
                  <a:fillRect r="-1606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Rectángulo"/>
              <p:cNvSpPr/>
              <p:nvPr/>
            </p:nvSpPr>
            <p:spPr>
              <a:xfrm>
                <a:off x="2449232" y="2535287"/>
                <a:ext cx="1518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(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a:rPr lang="es-CO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1)</m:t>
                      </m:r>
                    </m:oMath>
                  </m:oMathPara>
                </a14:m>
                <a:endParaRPr lang="es-CO" sz="2400" dirty="0"/>
              </a:p>
            </p:txBody>
          </p:sp>
        </mc:Choice>
        <mc:Fallback xmlns="">
          <p:sp>
            <p:nvSpPr>
              <p:cNvPr id="30" name="2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232" y="2535287"/>
                <a:ext cx="1518942" cy="461665"/>
              </a:xfrm>
              <a:prstGeom prst="rect">
                <a:avLst/>
              </a:prstGeom>
              <a:blipFill rotWithShape="1">
                <a:blip r:embed="rId14"/>
                <a:stretch>
                  <a:fillRect r="-1205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31 CuadroTexto"/>
          <p:cNvSpPr txBox="1"/>
          <p:nvPr/>
        </p:nvSpPr>
        <p:spPr>
          <a:xfrm>
            <a:off x="4067944" y="224289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=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134331" y="6269250"/>
            <a:ext cx="2875339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2000" dirty="0" smtClean="0">
                <a:latin typeface="Cooper Black" panose="0208090404030B020404" pitchFamily="18" charset="0"/>
              </a:rPr>
              <a:t>Segundo, simplificar</a:t>
            </a:r>
            <a:endParaRPr lang="es-CO" sz="2000" dirty="0">
              <a:latin typeface="Cooper Black" panose="0208090404030B020404" pitchFamily="18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662560" y="2206013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2821513" y="2647287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1061768" y="1907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186988" y="285293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 flipV="1">
            <a:off x="723091" y="2647287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V="1">
            <a:off x="2585960" y="2158040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2881917" y="1741303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x + 2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545579" y="6261893"/>
            <a:ext cx="4052841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2000" dirty="0" smtClean="0">
                <a:latin typeface="Cooper Black" panose="0208090404030B020404" pitchFamily="18" charset="0"/>
              </a:rPr>
              <a:t>Tercero, multiplicar de frente</a:t>
            </a:r>
            <a:endParaRPr lang="es-CO" sz="2000" dirty="0">
              <a:latin typeface="Cooper Black" panose="0208090404030B020404" pitchFamily="18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573818" y="1948287"/>
            <a:ext cx="1510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x + 2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922471" y="2556193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2x</a:t>
            </a:r>
            <a:endParaRPr lang="es-CO" sz="3200" dirty="0">
              <a:latin typeface="Snap ITC" panose="04040A07060A02020202" pitchFamily="82" charset="0"/>
            </a:endParaRPr>
          </a:p>
        </p:txBody>
      </p:sp>
      <p:cxnSp>
        <p:nvCxnSpPr>
          <p:cNvPr id="56" name="55 Conector recto"/>
          <p:cNvCxnSpPr/>
          <p:nvPr/>
        </p:nvCxnSpPr>
        <p:spPr>
          <a:xfrm>
            <a:off x="4644802" y="2556193"/>
            <a:ext cx="13503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1122299" y="285293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2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7" grpId="1" animBg="1"/>
      <p:bldP spid="8" grpId="0" animBg="1"/>
      <p:bldP spid="8" grpId="1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2" grpId="0"/>
      <p:bldP spid="33" grpId="0" animBg="1"/>
      <p:bldP spid="33" grpId="1" animBg="1"/>
      <p:bldP spid="37" grpId="0"/>
      <p:bldP spid="38" grpId="0"/>
      <p:bldP spid="41" grpId="0"/>
      <p:bldP spid="42" grpId="0" animBg="1"/>
      <p:bldP spid="42" grpId="1" animBg="1"/>
      <p:bldP spid="44" grpId="0"/>
      <p:bldP spid="45" grpId="0"/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7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DIVISIÓN</a:t>
            </a:r>
            <a:r>
              <a:rPr lang="es-CO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 DE FRACCIONES ALGEBRAICAS</a:t>
            </a:r>
            <a:endParaRPr lang="es-CO" sz="28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300" dirty="0" smtClean="0">
                <a:latin typeface="Ravie" panose="04040805050809020602" pitchFamily="82" charset="0"/>
              </a:rPr>
              <a:t>La división de fracciones algebraicas se realiza igual que en aritmética…</a:t>
            </a:r>
            <a:endParaRPr lang="es-CO" sz="23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123728" y="1740695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915593" y="1827469"/>
            <a:ext cx="331281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Cambiar la división por multiplicación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23728" y="2700789"/>
            <a:ext cx="489654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Invertir el segundo término de la división (recíproco)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8 CuadroTexto"/>
              <p:cNvSpPr txBox="1"/>
              <p:nvPr/>
            </p:nvSpPr>
            <p:spPr>
              <a:xfrm>
                <a:off x="1922628" y="3777249"/>
                <a:ext cx="2061655" cy="1053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628" y="3777249"/>
                <a:ext cx="2061655" cy="10534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CuadroTexto"/>
          <p:cNvSpPr txBox="1"/>
          <p:nvPr/>
        </p:nvSpPr>
        <p:spPr>
          <a:xfrm>
            <a:off x="-2" y="4119298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888420" y="6052036"/>
            <a:ext cx="53671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Cambiamos la división por la multiplicación…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3992088" y="411929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CuadroTexto"/>
              <p:cNvSpPr txBox="1"/>
              <p:nvPr/>
            </p:nvSpPr>
            <p:spPr>
              <a:xfrm>
                <a:off x="4481292" y="3778724"/>
                <a:ext cx="1309397" cy="1051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292" y="3778724"/>
                <a:ext cx="1309397" cy="10519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888420" y="6056641"/>
            <a:ext cx="53671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…invertimos el segundo término (recíproco)…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Rectángulo"/>
              <p:cNvSpPr/>
              <p:nvPr/>
            </p:nvSpPr>
            <p:spPr>
              <a:xfrm>
                <a:off x="5652120" y="3717032"/>
                <a:ext cx="1026178" cy="9626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ax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717032"/>
                <a:ext cx="1026178" cy="9626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1888419" y="6021288"/>
            <a:ext cx="53671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…operamos como una multiplicación – de frente –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627276" y="4047455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020272" y="3831431"/>
            <a:ext cx="829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6ab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7042637" y="4278287"/>
            <a:ext cx="86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7222250" y="4313389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 flipV="1">
            <a:off x="4666380" y="3882263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V="1">
            <a:off x="5796136" y="4365144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646764" y="36408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2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776520" y="464601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 flipV="1">
            <a:off x="4954412" y="3861048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6032379" y="4365144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4998773" y="3573016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a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032379" y="464384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5815752" y="383835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4641389" y="4415054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5824626" y="36408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3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4602157" y="479624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8" name="37 Conector recto"/>
          <p:cNvCxnSpPr/>
          <p:nvPr/>
        </p:nvCxnSpPr>
        <p:spPr>
          <a:xfrm flipV="1">
            <a:off x="6156176" y="378904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4988177" y="4387454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6156176" y="350100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b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906825" y="479624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0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9" grpId="0"/>
      <p:bldP spid="10" grpId="0"/>
      <p:bldP spid="11" grpId="0" animBg="1"/>
      <p:bldP spid="11" grpId="1" animBg="1"/>
      <p:bldP spid="12" grpId="0" animBg="1"/>
      <p:bldP spid="13" grpId="0"/>
      <p:bldP spid="14" grpId="0" animBg="1"/>
      <p:bldP spid="14" grpId="1" animBg="1"/>
      <p:bldP spid="15" grpId="0"/>
      <p:bldP spid="17" grpId="0" animBg="1"/>
      <p:bldP spid="17" grpId="1" animBg="1"/>
      <p:bldP spid="18" grpId="0"/>
      <p:bldP spid="19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7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DIVISIÓN</a:t>
            </a:r>
            <a:r>
              <a:rPr lang="es-CO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 DE FRACCIONES ALGEBRAICAS</a:t>
            </a:r>
            <a:endParaRPr lang="es-CO" sz="28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300" dirty="0" smtClean="0">
                <a:latin typeface="Ravie" panose="04040805050809020602" pitchFamily="82" charset="0"/>
              </a:rPr>
              <a:t>La división de fracciones algebraicas se realiza igual que en aritmética…</a:t>
            </a:r>
            <a:endParaRPr lang="es-CO" sz="23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123728" y="1740695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915593" y="1827469"/>
            <a:ext cx="331281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Cambiar la división por multiplicación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23728" y="2700789"/>
            <a:ext cx="489654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Invertir el segundo término de la división (recíproco)</a:t>
            </a:r>
            <a:endParaRPr lang="es-CO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2" y="3645025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otro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ejemplo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1604" y="3950832"/>
                <a:ext cx="4412811" cy="990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+ 1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" y="3950832"/>
                <a:ext cx="4412811" cy="9903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1502018" y="6341258"/>
            <a:ext cx="6139964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Cambiamos la división por la multiplicación…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22 CuadroTexto"/>
              <p:cNvSpPr txBox="1"/>
              <p:nvPr/>
            </p:nvSpPr>
            <p:spPr>
              <a:xfrm>
                <a:off x="4903619" y="3950832"/>
                <a:ext cx="2972224" cy="990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619" y="3950832"/>
                <a:ext cx="2972224" cy="9903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Flecha derecha"/>
          <p:cNvSpPr/>
          <p:nvPr/>
        </p:nvSpPr>
        <p:spPr>
          <a:xfrm>
            <a:off x="4414415" y="4266000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15 Rectángulo"/>
              <p:cNvSpPr/>
              <p:nvPr/>
            </p:nvSpPr>
            <p:spPr>
              <a:xfrm>
                <a:off x="7641982" y="4042877"/>
                <a:ext cx="1650388" cy="807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CO" sz="2400" dirty="0"/>
              </a:p>
            </p:txBody>
          </p:sp>
        </mc:Choice>
        <mc:Fallback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982" y="4042877"/>
                <a:ext cx="1650388" cy="8076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25 CuadroTexto"/>
          <p:cNvSpPr txBox="1">
            <a:spLocks noChangeArrowheads="1"/>
          </p:cNvSpPr>
          <p:nvPr/>
        </p:nvSpPr>
        <p:spPr bwMode="auto">
          <a:xfrm>
            <a:off x="1502017" y="6341258"/>
            <a:ext cx="6139965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…invertimos el segundo término (recíproco)…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27" name="26 CuadroTexto"/>
          <p:cNvSpPr txBox="1">
            <a:spLocks noChangeArrowheads="1"/>
          </p:cNvSpPr>
          <p:nvPr/>
        </p:nvSpPr>
        <p:spPr bwMode="auto">
          <a:xfrm>
            <a:off x="2645157" y="6341258"/>
            <a:ext cx="3853687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…factoramos cada término…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27 CuadroTexto"/>
              <p:cNvSpPr txBox="1"/>
              <p:nvPr/>
            </p:nvSpPr>
            <p:spPr>
              <a:xfrm>
                <a:off x="1604" y="5224597"/>
                <a:ext cx="4693464" cy="940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+ 1)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2(2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3)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" y="5224597"/>
                <a:ext cx="4693464" cy="9407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28 CuadroTexto"/>
          <p:cNvSpPr txBox="1">
            <a:spLocks noChangeArrowheads="1"/>
          </p:cNvSpPr>
          <p:nvPr/>
        </p:nvSpPr>
        <p:spPr bwMode="auto">
          <a:xfrm>
            <a:off x="1251086" y="6341258"/>
            <a:ext cx="6641829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…operamos como una multiplicación – de frente –</a:t>
            </a:r>
            <a:endParaRPr lang="es-CO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 flipV="1">
            <a:off x="899592" y="5373216"/>
            <a:ext cx="1448744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3131840" y="5805264"/>
            <a:ext cx="1282575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1568536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620681" y="607620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1249598" y="5751248"/>
            <a:ext cx="958411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3160796" y="5355224"/>
            <a:ext cx="958411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3487555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623964" y="60752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41" name="40 Conector recto"/>
          <p:cNvCxnSpPr/>
          <p:nvPr/>
        </p:nvCxnSpPr>
        <p:spPr>
          <a:xfrm flipV="1">
            <a:off x="179512" y="5373216"/>
            <a:ext cx="360040" cy="1828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V="1">
            <a:off x="2771800" y="5805264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234660" y="50758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5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674502" y="607620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48" name="47 Conector recto"/>
          <p:cNvCxnSpPr/>
          <p:nvPr/>
        </p:nvCxnSpPr>
        <p:spPr>
          <a:xfrm flipV="1">
            <a:off x="323528" y="5116337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V="1">
            <a:off x="303639" y="5661248"/>
            <a:ext cx="379929" cy="27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234660" y="48598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51102" y="60752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3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53" name="52 Conector recto"/>
          <p:cNvCxnSpPr/>
          <p:nvPr/>
        </p:nvCxnSpPr>
        <p:spPr>
          <a:xfrm flipV="1">
            <a:off x="611560" y="5349282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V="1">
            <a:off x="681635" y="5796248"/>
            <a:ext cx="433981" cy="2799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549124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62" name="61 Rectángulo redondeado"/>
          <p:cNvSpPr/>
          <p:nvPr/>
        </p:nvSpPr>
        <p:spPr>
          <a:xfrm>
            <a:off x="4988667" y="5160864"/>
            <a:ext cx="9144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7" name="56 CuadroTexto"/>
          <p:cNvSpPr txBox="1"/>
          <p:nvPr/>
        </p:nvSpPr>
        <p:spPr>
          <a:xfrm>
            <a:off x="808560" y="6076203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x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4572000" y="540926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5277391" y="510413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1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60" name="59 Conector recto"/>
          <p:cNvCxnSpPr/>
          <p:nvPr/>
        </p:nvCxnSpPr>
        <p:spPr>
          <a:xfrm>
            <a:off x="5013146" y="5661457"/>
            <a:ext cx="86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5109076" y="5694950"/>
            <a:ext cx="67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3x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22" grpId="0" animBg="1"/>
      <p:bldP spid="22" grpId="1" animBg="1"/>
      <p:bldP spid="23" grpId="0"/>
      <p:bldP spid="24" grpId="0" animBg="1"/>
      <p:bldP spid="16" grpId="0"/>
      <p:bldP spid="26" grpId="0" animBg="1"/>
      <p:bldP spid="26" grpId="1" animBg="1"/>
      <p:bldP spid="27" grpId="0" animBg="1"/>
      <p:bldP spid="27" grpId="1" animBg="1"/>
      <p:bldP spid="28" grpId="0"/>
      <p:bldP spid="29" grpId="0" animBg="1"/>
      <p:bldP spid="29" grpId="1" animBg="1"/>
      <p:bldP spid="34" grpId="0"/>
      <p:bldP spid="35" grpId="0"/>
      <p:bldP spid="39" grpId="0"/>
      <p:bldP spid="40" grpId="0"/>
      <p:bldP spid="46" grpId="0"/>
      <p:bldP spid="47" grpId="0"/>
      <p:bldP spid="51" grpId="0"/>
      <p:bldP spid="52" grpId="0"/>
      <p:bldP spid="56" grpId="0"/>
      <p:bldP spid="62" grpId="0" animBg="1"/>
      <p:bldP spid="57" grpId="0"/>
      <p:bldP spid="58" grpId="0"/>
      <p:bldP spid="59" grpId="0"/>
      <p:bldP spid="6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Ahora, vamos a </a:t>
            </a:r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practicar…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7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66246" y="1010659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Cualquier expresión en cuyo denominador exista una variable. Se llama “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fracción algebraica</a:t>
            </a:r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”</a:t>
            </a:r>
            <a:endParaRPr lang="es-CO" sz="2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24707" y="3642212"/>
            <a:ext cx="8094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latin typeface="Ravie" panose="04040805050809020602" pitchFamily="82" charset="0"/>
                <a:cs typeface="Arial" pitchFamily="34" charset="0"/>
              </a:rPr>
              <a:t>Como las fracciones en aritmética, las fracciones algebraicas pueden se mixtas…</a:t>
            </a:r>
            <a:endParaRPr lang="es-CO" sz="2400" b="1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1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FRACCIONES ALGEBRAICAS</a:t>
            </a:r>
            <a:endParaRPr lang="es-CO" sz="41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683568" y="2562092"/>
                <a:ext cx="570989" cy="816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y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562092"/>
                <a:ext cx="570989" cy="8168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763688" y="2522305"/>
                <a:ext cx="2529795" cy="896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+ 2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− 3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522305"/>
                <a:ext cx="2529795" cy="896399"/>
              </a:xfrm>
              <a:prstGeom prst="rect">
                <a:avLst/>
              </a:prstGeom>
              <a:blipFill rotWithShape="1">
                <a:blip r:embed="rId3"/>
                <a:stretch>
                  <a:fillRect t="-13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4650678" y="2556276"/>
                <a:ext cx="4313810" cy="8779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5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− 3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+ 2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+ 15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678" y="2556276"/>
                <a:ext cx="4313810" cy="8779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1187624" y="4866348"/>
                <a:ext cx="1492716" cy="650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−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66348"/>
                <a:ext cx="1492716" cy="6508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Flecha derecha"/>
          <p:cNvSpPr/>
          <p:nvPr/>
        </p:nvSpPr>
        <p:spPr>
          <a:xfrm flipH="1">
            <a:off x="2680340" y="5101790"/>
            <a:ext cx="978408" cy="1800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15 CuadroTexto"/>
          <p:cNvSpPr txBox="1"/>
          <p:nvPr/>
        </p:nvSpPr>
        <p:spPr>
          <a:xfrm>
            <a:off x="3658748" y="5007124"/>
            <a:ext cx="4963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Ejemplo de una fracción mixta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" grpId="0"/>
      <p:bldP spid="3" grpId="0"/>
      <p:bldP spid="13" grpId="0"/>
      <p:bldP spid="14" grpId="0"/>
      <p:bldP spid="15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 </a:t>
            </a:r>
            <a:endParaRPr lang="es-CO" sz="7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300" dirty="0" smtClean="0">
                <a:latin typeface="Ravie" panose="04040805050809020602" pitchFamily="82" charset="0"/>
              </a:rPr>
              <a:t>Resolver las siguientes operaciones</a:t>
            </a:r>
            <a:endParaRPr lang="es-CO" sz="23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2252358" y="1273219"/>
                <a:ext cx="4639283" cy="829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i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CO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i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 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358" y="1273219"/>
                <a:ext cx="4639283" cy="8290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847679" y="2246245"/>
                <a:ext cx="7448642" cy="82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÷</m:t>
                          </m:r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+ 3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+ 7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+ 3</m:t>
                          </m:r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79" y="2246245"/>
                <a:ext cx="7448642" cy="8281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1002464" y="3218373"/>
                <a:ext cx="713907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+ 2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+ 3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+ 3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+ 5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464" y="3218373"/>
                <a:ext cx="7139070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2065640" y="4076899"/>
                <a:ext cx="5012719" cy="1296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den>
                          </m:f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b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den>
                          </m:f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den>
                          </m:f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</m:t>
                          </m:r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640" y="4076899"/>
                <a:ext cx="5012719" cy="12963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0" y="57663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n>
                  <a:solidFill>
                    <a:srgbClr val="0000C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Escríbanos un email con sus respuestas y recibirá su retroalimentación</a:t>
            </a:r>
            <a:endParaRPr lang="es-CO" sz="2400" dirty="0">
              <a:ln>
                <a:solidFill>
                  <a:srgbClr val="0000C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1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Ahora, veamos la simplificación…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6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SIMPLIFICACIÓN DE FRACCIONES</a:t>
            </a:r>
            <a:endParaRPr lang="es-CO" sz="33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8994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regla para simplificar fracciones algebraicas es simple: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043608" y="1484784"/>
            <a:ext cx="7056784" cy="24482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solidFill>
                  <a:schemeClr val="tx1"/>
                </a:solidFill>
                <a:latin typeface="Snap ITC" panose="04040A07060A02020202" pitchFamily="82" charset="0"/>
              </a:rPr>
              <a:t>Simplificar monomios con monomios, binomios con binomios, trinomios con trinomios y polinomios con polinomios.</a:t>
            </a:r>
            <a:endParaRPr lang="es-CO" sz="3000" dirty="0">
              <a:solidFill>
                <a:schemeClr val="tx1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6358" y="4454242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Ejemplo: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576072" y="4192632"/>
            <a:ext cx="1406154" cy="964560"/>
            <a:chOff x="3419872" y="4869160"/>
            <a:chExt cx="1406154" cy="964560"/>
          </a:xfrm>
        </p:grpSpPr>
        <p:sp>
          <p:nvSpPr>
            <p:cNvPr id="8" name="7 CuadroTexto"/>
            <p:cNvSpPr txBox="1"/>
            <p:nvPr/>
          </p:nvSpPr>
          <p:spPr>
            <a:xfrm>
              <a:off x="3419872" y="4869160"/>
              <a:ext cx="14061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800" u="sng" dirty="0" smtClean="0">
                  <a:latin typeface="Ravie" panose="04040805050809020602" pitchFamily="82" charset="0"/>
                </a:rPr>
                <a:t>8a</a:t>
              </a:r>
              <a:r>
                <a:rPr lang="en-AU" sz="2800" u="sng" baseline="30000" dirty="0" smtClean="0">
                  <a:latin typeface="Ravie" panose="04040805050809020602" pitchFamily="82" charset="0"/>
                </a:rPr>
                <a:t>2</a:t>
              </a:r>
              <a:r>
                <a:rPr lang="en-AU" sz="2800" u="sng" dirty="0" smtClean="0">
                  <a:latin typeface="Ravie" panose="04040805050809020602" pitchFamily="82" charset="0"/>
                </a:rPr>
                <a:t>b</a:t>
              </a:r>
              <a:r>
                <a:rPr lang="en-AU" sz="2800" u="sng" baseline="30000" dirty="0" smtClean="0">
                  <a:latin typeface="Ravie" panose="04040805050809020602" pitchFamily="82" charset="0"/>
                </a:rPr>
                <a:t>5</a:t>
              </a:r>
              <a:endParaRPr lang="en-AU" sz="2800" u="sng" baseline="30000" dirty="0">
                <a:latin typeface="Ravie" panose="04040805050809020602" pitchFamily="82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470365" y="5310500"/>
              <a:ext cx="12522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800" dirty="0" smtClean="0">
                  <a:latin typeface="Ravie" panose="04040805050809020602" pitchFamily="82" charset="0"/>
                </a:rPr>
                <a:t>2ab</a:t>
              </a:r>
              <a:r>
                <a:rPr lang="en-AU" sz="2800" baseline="30000" dirty="0" smtClean="0">
                  <a:latin typeface="Ravie" panose="04040805050809020602" pitchFamily="82" charset="0"/>
                </a:rPr>
                <a:t>3</a:t>
              </a:r>
              <a:endParaRPr lang="en-AU" sz="2800" baseline="30000" dirty="0">
                <a:latin typeface="Ravie" panose="04040805050809020602" pitchFamily="82" charset="0"/>
              </a:endParaRP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6588224" y="4221088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Ravie" panose="04040805050809020602" pitchFamily="82" charset="0"/>
                <a:cs typeface="Arial" pitchFamily="34" charset="0"/>
              </a:rPr>
              <a:t>En este caso, el numerador y el  denominador son monomios.</a:t>
            </a:r>
            <a:endParaRPr lang="es-CO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168804" y="5724545"/>
            <a:ext cx="480639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600" dirty="0" smtClean="0">
                <a:latin typeface="Ravie" panose="04040805050809020602" pitchFamily="82" charset="0"/>
                <a:cs typeface="Arial" pitchFamily="34" charset="0"/>
              </a:rPr>
              <a:t>Simplificar los números primero…</a:t>
            </a:r>
            <a:endParaRPr lang="es-CO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H="1">
            <a:off x="1763688" y="4192632"/>
            <a:ext cx="72008" cy="44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3262482" y="4340205"/>
            <a:ext cx="1291952" cy="560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17 Conector recto"/>
          <p:cNvCxnSpPr/>
          <p:nvPr/>
        </p:nvCxnSpPr>
        <p:spPr>
          <a:xfrm flipH="1">
            <a:off x="1827450" y="4672444"/>
            <a:ext cx="72008" cy="44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878831" y="437236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238225" y="4377298"/>
            <a:ext cx="52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920008" y="5970766"/>
            <a:ext cx="330398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  <a:cs typeface="Arial" pitchFamily="34" charset="0"/>
              </a:rPr>
              <a:t>Simplify the literals…</a:t>
            </a:r>
            <a:endParaRPr lang="en-US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 flipH="1">
            <a:off x="1988097" y="4372362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H="1">
            <a:off x="1980435" y="4823574"/>
            <a:ext cx="272263" cy="1909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2920008" y="5724545"/>
            <a:ext cx="330398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600" dirty="0" smtClean="0">
                <a:latin typeface="Ravie" panose="04040805050809020602" pitchFamily="82" charset="0"/>
                <a:cs typeface="Arial" pitchFamily="34" charset="0"/>
              </a:rPr>
              <a:t>Restar sus exponentes…</a:t>
            </a:r>
            <a:endParaRPr lang="es-CO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583516" y="4377677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H="1">
            <a:off x="2484489" y="4340205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H="1">
            <a:off x="2326176" y="4759624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923928" y="4372362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5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11" grpId="0"/>
      <p:bldP spid="11" grpId="1"/>
      <p:bldP spid="12" grpId="0" animBg="1"/>
      <p:bldP spid="12" grpId="1" animBg="1"/>
      <p:bldP spid="34" grpId="0" animBg="1"/>
      <p:bldP spid="34" grpId="1" animBg="1"/>
      <p:bldP spid="19" grpId="0"/>
      <p:bldP spid="20" grpId="0"/>
      <p:bldP spid="21" grpId="0" animBg="1"/>
      <p:bldP spid="21" grpId="1" animBg="1"/>
      <p:bldP spid="29" grpId="0" animBg="1"/>
      <p:bldP spid="29" grpId="1" animBg="1"/>
      <p:bldP spid="30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SIMPLIFICACIÓN DE FRACCIONES</a:t>
            </a:r>
            <a:endParaRPr lang="es-CO" sz="33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836712"/>
            <a:ext cx="827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Pero, ¿Qué pasa si las expresiones no son monomios?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572000" y="1206044"/>
                <a:ext cx="1965538" cy="812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+ 7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+ 10</m:t>
                          </m:r>
                        </m:num>
                        <m:den>
                          <m:sSup>
                            <m:sSupPr>
                              <m:ctrlPr>
                                <a:rPr lang="en-AU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− 25</m:t>
                          </m:r>
                        </m:den>
                      </m:f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06044"/>
                <a:ext cx="1965538" cy="8124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28 CuadroTexto"/>
          <p:cNvSpPr txBox="1"/>
          <p:nvPr/>
        </p:nvSpPr>
        <p:spPr>
          <a:xfrm>
            <a:off x="0" y="1427611"/>
            <a:ext cx="451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Por ejemplo esta expresión: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-5841" y="2132856"/>
            <a:ext cx="3472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El proceso es simple: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55141"/>
            <a:ext cx="1592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730371" y="2708920"/>
            <a:ext cx="7413629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Factorar cada término de la fracción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0" y="4919389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30370" y="3980671"/>
            <a:ext cx="7413629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Aplicar la anterior regla. Monomios con monomios, binomios con binomios, trinomios con trinomios y polinomios con polinomios…</a:t>
            </a:r>
            <a:endParaRPr lang="es-CO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41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9" grpId="0"/>
      <p:bldP spid="30" grpId="0"/>
      <p:bldP spid="13" grpId="0"/>
      <p:bldP spid="31" grpId="0" animBg="1"/>
      <p:bldP spid="32" grpId="0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SIMPLIFICACIÓN DE FRACCIONES</a:t>
            </a:r>
            <a:endParaRPr lang="es-CO" sz="33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0" y="1738504"/>
                <a:ext cx="3148554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+ 7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+ 10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− 25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38504"/>
                <a:ext cx="3148554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5817448" y="1829779"/>
                <a:ext cx="3326552" cy="1110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+ 2)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+ 5)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448" y="1829779"/>
                <a:ext cx="3326552" cy="11101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Flecha derecha"/>
          <p:cNvSpPr/>
          <p:nvPr/>
        </p:nvSpPr>
        <p:spPr>
          <a:xfrm>
            <a:off x="3148554" y="1884894"/>
            <a:ext cx="2791514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100" dirty="0" smtClean="0">
                <a:solidFill>
                  <a:srgbClr val="0000CC"/>
                </a:solidFill>
                <a:latin typeface="Tekton Pro Cond" pitchFamily="34" charset="0"/>
              </a:rPr>
              <a:t>Trinomio Cuadrado Perfecto</a:t>
            </a:r>
            <a:endParaRPr lang="es-CO" sz="21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2483768" y="2530592"/>
            <a:ext cx="3456300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Diferencia de cuadrados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50519" y="5229200"/>
            <a:ext cx="791595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3200" dirty="0" smtClean="0">
                <a:latin typeface="Showcard Gothic" panose="04020904020102020604" pitchFamily="82" charset="0"/>
              </a:rPr>
              <a:t>luego simplificar usando la regla</a:t>
            </a:r>
            <a:endParaRPr lang="es-CO" sz="3200" dirty="0">
              <a:latin typeface="Showcard Gothic" panose="04020904020102020604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43493" y="1611262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40068" y="1484784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075" name="3074 Conector recto"/>
          <p:cNvCxnSpPr/>
          <p:nvPr/>
        </p:nvCxnSpPr>
        <p:spPr>
          <a:xfrm flipV="1">
            <a:off x="6156176" y="1954528"/>
            <a:ext cx="1224136" cy="3581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7588532" y="2530592"/>
            <a:ext cx="1224136" cy="3581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3075 Rectángulo"/>
          <p:cNvSpPr/>
          <p:nvPr/>
        </p:nvSpPr>
        <p:spPr>
          <a:xfrm>
            <a:off x="3298046" y="3538704"/>
            <a:ext cx="1827744" cy="10024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3298046" y="3466696"/>
                <a:ext cx="1827744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+ 2)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046" y="3466696"/>
                <a:ext cx="1827744" cy="10905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0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30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  <p:bldP spid="7" grpId="0" animBg="1"/>
      <p:bldP spid="18" grpId="0" animBg="1"/>
      <p:bldP spid="17" grpId="0" animBg="1"/>
      <p:bldP spid="17" grpId="1" animBg="1"/>
      <p:bldP spid="20" grpId="0"/>
      <p:bldP spid="22" grpId="0"/>
      <p:bldP spid="3076" grpId="0" animBg="1"/>
      <p:bldP spid="3076" grpId="1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0" y="836712"/>
                <a:ext cx="2417585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+ 8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2417585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SIMPLIFICACIÓN DE FRACCIONES</a:t>
            </a:r>
            <a:endParaRPr lang="es-CO" sz="33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139006" y="692696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2221415" y="1017142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Diferencia de Cuadrados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2221415" y="1700808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Factor Común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5220072" y="947543"/>
                <a:ext cx="3385863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947543"/>
                <a:ext cx="3385863" cy="1070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Nube"/>
          <p:cNvSpPr/>
          <p:nvPr/>
        </p:nvSpPr>
        <p:spPr>
          <a:xfrm>
            <a:off x="1590462" y="4712125"/>
            <a:ext cx="5963075" cy="2029243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600" dirty="0" smtClean="0">
                <a:solidFill>
                  <a:srgbClr val="0000CC"/>
                </a:solidFill>
                <a:latin typeface="Ravie" panose="04040805050809020602" pitchFamily="82" charset="0"/>
              </a:rPr>
              <a:t>Ahora, trata de resolver algunos </a:t>
            </a:r>
            <a:r>
              <a:rPr lang="es-CO" sz="2600" dirty="0" err="1" smtClean="0">
                <a:solidFill>
                  <a:srgbClr val="0000CC"/>
                </a:solidFill>
                <a:latin typeface="Ravie" panose="04040805050809020602" pitchFamily="82" charset="0"/>
              </a:rPr>
              <a:t>ejecicios</a:t>
            </a:r>
            <a:endParaRPr lang="es-CO" sz="2600" dirty="0">
              <a:solidFill>
                <a:srgbClr val="0000CC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364088" y="652626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6974830" y="1052736"/>
            <a:ext cx="1341586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6549028" y="1592094"/>
            <a:ext cx="1341586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3610840" y="2132856"/>
                <a:ext cx="1922321" cy="1033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</m:t>
                          </m:r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40" y="2132856"/>
                <a:ext cx="1922321" cy="10338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2699792" y="3717032"/>
                <a:ext cx="2504083" cy="1464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60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5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717032"/>
                <a:ext cx="2504083" cy="14643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36 Conector recto"/>
          <p:cNvCxnSpPr/>
          <p:nvPr/>
        </p:nvCxnSpPr>
        <p:spPr>
          <a:xfrm flipV="1">
            <a:off x="3095328" y="4014211"/>
            <a:ext cx="360040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2951312" y="4865886"/>
            <a:ext cx="504056" cy="175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5024178" y="4239158"/>
            <a:ext cx="3706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=</a:t>
            </a:r>
            <a:endParaRPr lang="en-AU" sz="3000" dirty="0">
              <a:latin typeface="Ravie" panose="040408050508090206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475190" y="3912727"/>
            <a:ext cx="5004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5</a:t>
            </a:r>
            <a:endParaRPr lang="en-AU" sz="3000" dirty="0">
              <a:latin typeface="Ravie" panose="04040805050809020602" pitchFamily="82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3653336" y="3912727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V="1">
            <a:off x="3544680" y="4639629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5475190" y="4516157"/>
            <a:ext cx="98134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5543600" y="4588887"/>
            <a:ext cx="5068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a</a:t>
            </a:r>
            <a:endParaRPr lang="en-AU" sz="3000" dirty="0">
              <a:latin typeface="Ravie" panose="04040805050809020602" pitchFamily="82" charset="0"/>
            </a:endParaRPr>
          </a:p>
        </p:txBody>
      </p:sp>
      <p:cxnSp>
        <p:nvCxnSpPr>
          <p:cNvPr id="53" name="52 Conector recto"/>
          <p:cNvCxnSpPr/>
          <p:nvPr/>
        </p:nvCxnSpPr>
        <p:spPr>
          <a:xfrm flipV="1">
            <a:off x="4265182" y="3828316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V="1">
            <a:off x="4175448" y="4613062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5831632" y="3920348"/>
            <a:ext cx="6912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b</a:t>
            </a:r>
            <a:r>
              <a:rPr lang="en-AU" sz="3000" baseline="30000" dirty="0" smtClean="0">
                <a:latin typeface="Ravie" panose="04040805050809020602" pitchFamily="82" charset="0"/>
              </a:rPr>
              <a:t>2</a:t>
            </a:r>
            <a:endParaRPr lang="en-AU" sz="3000" baseline="30000" dirty="0">
              <a:latin typeface="Ravie" panose="040408050508090206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903248" y="4568420"/>
            <a:ext cx="4635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c</a:t>
            </a:r>
            <a:endParaRPr lang="en-AU" sz="3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  <p:bldP spid="28" grpId="0" animBg="1"/>
      <p:bldP spid="29" grpId="0" animBg="1"/>
      <p:bldP spid="24" grpId="0"/>
      <p:bldP spid="9" grpId="0" animBg="1"/>
      <p:bldP spid="9" grpId="1" animBg="1"/>
      <p:bldP spid="31" grpId="0"/>
      <p:bldP spid="35" grpId="0"/>
      <p:bldP spid="33" grpId="0"/>
      <p:bldP spid="45" grpId="0"/>
      <p:bldP spid="44" grpId="0"/>
      <p:bldP spid="52" grpId="0"/>
      <p:bldP spid="55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0" y="908720"/>
                <a:ext cx="3166188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+ 9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+ 18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+ 7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+ 12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8720"/>
                <a:ext cx="3166188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3042298" y="784128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3131840" y="1108574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Trinomio x</a:t>
            </a:r>
            <a:r>
              <a:rPr lang="es-CO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 + bx +c 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3131840" y="1792240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Trinomio x</a:t>
            </a:r>
            <a:r>
              <a:rPr lang="es-CO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 + bx + c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481373" y="784128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5472799" y="1130383"/>
                <a:ext cx="3389069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+ 6)(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+ 3)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+ 3)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799" y="1130383"/>
                <a:ext cx="3389069" cy="1070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13 Conector recto"/>
          <p:cNvCxnSpPr/>
          <p:nvPr/>
        </p:nvCxnSpPr>
        <p:spPr>
          <a:xfrm flipV="1">
            <a:off x="7236296" y="1350890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V="1">
            <a:off x="7275476" y="1828148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3628473" y="2285993"/>
                <a:ext cx="1887055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+ 6)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473" y="2285993"/>
                <a:ext cx="1887055" cy="1070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0" y="3789040"/>
                <a:ext cx="2912913" cy="1304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− 20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− 16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89040"/>
                <a:ext cx="2912913" cy="13040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2771800" y="3648680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er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2861342" y="3973126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Trinomio x</a:t>
            </a:r>
            <a:r>
              <a:rPr lang="es-CO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 + bx +c 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2411760" y="4656792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0000CC"/>
                </a:solidFill>
                <a:latin typeface="Tekton Pro Cond" pitchFamily="34" charset="0"/>
              </a:rPr>
              <a:t>Diferencia de Cuadrados</a:t>
            </a:r>
            <a:endParaRPr lang="es-CO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475292" y="3648680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s-CO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do</a:t>
            </a:r>
            <a:r>
              <a:rPr lang="es-CO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paso</a:t>
            </a:r>
            <a:endParaRPr lang="es-CO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5364088" y="4002327"/>
                <a:ext cx="3405099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02327"/>
                <a:ext cx="3405099" cy="109055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28 Conector recto"/>
          <p:cNvCxnSpPr/>
          <p:nvPr/>
        </p:nvCxnSpPr>
        <p:spPr>
          <a:xfrm flipV="1">
            <a:off x="7137429" y="4215442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652120" y="4707203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594809" y="5218765"/>
                <a:ext cx="1954381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809" y="5218765"/>
                <a:ext cx="1954381" cy="10905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3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SIMPLIFICACIÓN DE FRACCIONES</a:t>
            </a:r>
            <a:endParaRPr lang="es-CO" sz="33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2" grpId="0"/>
      <p:bldP spid="13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3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2716</Words>
  <Application>Microsoft Office PowerPoint</Application>
  <PresentationFormat>Presentación en pantalla (4:3)</PresentationFormat>
  <Paragraphs>380</Paragraphs>
  <Slides>30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57</cp:revision>
  <dcterms:created xsi:type="dcterms:W3CDTF">2021-08-03T19:15:50Z</dcterms:created>
  <dcterms:modified xsi:type="dcterms:W3CDTF">2021-08-30T21:16:46Z</dcterms:modified>
</cp:coreProperties>
</file>