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68" r:id="rId2"/>
    <p:sldId id="270" r:id="rId3"/>
    <p:sldId id="256" r:id="rId4"/>
    <p:sldId id="272" r:id="rId5"/>
    <p:sldId id="271" r:id="rId6"/>
    <p:sldId id="257" r:id="rId7"/>
    <p:sldId id="258" r:id="rId8"/>
    <p:sldId id="260" r:id="rId9"/>
    <p:sldId id="273" r:id="rId10"/>
    <p:sldId id="275" r:id="rId11"/>
    <p:sldId id="274" r:id="rId12"/>
    <p:sldId id="276" r:id="rId13"/>
    <p:sldId id="277" r:id="rId14"/>
    <p:sldId id="261" r:id="rId15"/>
    <p:sldId id="278" r:id="rId16"/>
    <p:sldId id="262" r:id="rId17"/>
    <p:sldId id="279" r:id="rId18"/>
    <p:sldId id="263" r:id="rId19"/>
    <p:sldId id="264" r:id="rId20"/>
    <p:sldId id="281" r:id="rId21"/>
    <p:sldId id="280" r:id="rId22"/>
    <p:sldId id="282" r:id="rId23"/>
    <p:sldId id="265" r:id="rId24"/>
    <p:sldId id="266" r:id="rId25"/>
    <p:sldId id="284" r:id="rId26"/>
    <p:sldId id="285" r:id="rId27"/>
    <p:sldId id="286" r:id="rId28"/>
    <p:sldId id="287" r:id="rId29"/>
    <p:sldId id="288" r:id="rId30"/>
    <p:sldId id="289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98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C0D4D-9397-4C00-ADA6-F7667B6977C6}" type="datetimeFigureOut">
              <a:rPr lang="en-AU" smtClean="0"/>
              <a:t>30/08/2021</a:t>
            </a:fld>
            <a:endParaRPr lang="en-AU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0E62AC-5D6E-4030-B65B-EFB975646ACA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5131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E62AC-5D6E-4030-B65B-EFB975646ACA}" type="slidenum">
              <a:rPr lang="en-AU" smtClean="0"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2687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4A1B-D698-4427-BD6A-8995A70961D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359C-85E7-4C0C-BA65-CE1E2F48B7E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910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4A1B-D698-4427-BD6A-8995A70961D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359C-85E7-4C0C-BA65-CE1E2F48B7E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093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4A1B-D698-4427-BD6A-8995A70961D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359C-85E7-4C0C-BA65-CE1E2F48B7E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87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4A1B-D698-4427-BD6A-8995A70961D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359C-85E7-4C0C-BA65-CE1E2F48B7E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83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4A1B-D698-4427-BD6A-8995A70961D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359C-85E7-4C0C-BA65-CE1E2F48B7E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374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4A1B-D698-4427-BD6A-8995A70961D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359C-85E7-4C0C-BA65-CE1E2F48B7E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088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4A1B-D698-4427-BD6A-8995A70961D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359C-85E7-4C0C-BA65-CE1E2F48B7E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71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4A1B-D698-4427-BD6A-8995A70961D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359C-85E7-4C0C-BA65-CE1E2F48B7E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86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4A1B-D698-4427-BD6A-8995A70961D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359C-85E7-4C0C-BA65-CE1E2F48B7E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59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4A1B-D698-4427-BD6A-8995A70961D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359C-85E7-4C0C-BA65-CE1E2F48B7E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00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4A1B-D698-4427-BD6A-8995A70961D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359C-85E7-4C0C-BA65-CE1E2F48B7E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39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A4A1B-D698-4427-BD6A-8995A70961D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4359C-85E7-4C0C-BA65-CE1E2F48B7E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7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13" Type="http://schemas.openxmlformats.org/officeDocument/2006/relationships/image" Target="../media/image55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12" Type="http://schemas.openxmlformats.org/officeDocument/2006/relationships/image" Target="../media/image54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png"/><Relationship Id="rId11" Type="http://schemas.openxmlformats.org/officeDocument/2006/relationships/image" Target="../media/image53.png"/><Relationship Id="rId5" Type="http://schemas.openxmlformats.org/officeDocument/2006/relationships/image" Target="../media/image47.pn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Relationship Id="rId14" Type="http://schemas.openxmlformats.org/officeDocument/2006/relationships/image" Target="../media/image5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7.png"/><Relationship Id="rId4" Type="http://schemas.openxmlformats.org/officeDocument/2006/relationships/image" Target="../media/image6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>
            <a:spLocks noChangeArrowheads="1"/>
          </p:cNvSpPr>
          <p:nvPr/>
        </p:nvSpPr>
        <p:spPr bwMode="auto">
          <a:xfrm>
            <a:off x="4571800" y="3537722"/>
            <a:ext cx="39846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AU" altLang="es-CO" sz="2800" dirty="0">
                <a:solidFill>
                  <a:srgbClr val="000000"/>
                </a:solidFill>
                <a:latin typeface="Bodoni MT Black" panose="02070A03080606020203" pitchFamily="18" charset="0"/>
              </a:rPr>
              <a:t>By: Mr. Erick Duque</a:t>
            </a:r>
          </a:p>
        </p:txBody>
      </p:sp>
      <p:grpSp>
        <p:nvGrpSpPr>
          <p:cNvPr id="8" name="7 Grupo"/>
          <p:cNvGrpSpPr/>
          <p:nvPr/>
        </p:nvGrpSpPr>
        <p:grpSpPr>
          <a:xfrm>
            <a:off x="1926885" y="4509120"/>
            <a:ext cx="5290231" cy="1754326"/>
            <a:chOff x="1926885" y="4149080"/>
            <a:chExt cx="5290231" cy="1754326"/>
          </a:xfrm>
        </p:grpSpPr>
        <p:grpSp>
          <p:nvGrpSpPr>
            <p:cNvPr id="9" name="8 Grupo"/>
            <p:cNvGrpSpPr/>
            <p:nvPr/>
          </p:nvGrpSpPr>
          <p:grpSpPr>
            <a:xfrm>
              <a:off x="1926885" y="4149080"/>
              <a:ext cx="5290231" cy="1754326"/>
              <a:chOff x="1907704" y="4437112"/>
              <a:chExt cx="5290231" cy="1754326"/>
            </a:xfrm>
          </p:grpSpPr>
          <p:sp>
            <p:nvSpPr>
              <p:cNvPr id="11" name="10 CuadroTexto"/>
              <p:cNvSpPr txBox="1"/>
              <p:nvPr/>
            </p:nvSpPr>
            <p:spPr>
              <a:xfrm>
                <a:off x="1907704" y="4437112"/>
                <a:ext cx="5290231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Contact us:</a:t>
                </a:r>
              </a:p>
              <a:p>
                <a:pPr marL="285750" indent="-285750">
                  <a:buFont typeface="Wingdings"/>
                  <a:buChar char="*"/>
                </a:pPr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a.m.e.asesoriasmatematicas@gmail.com</a:t>
                </a:r>
              </a:p>
              <a:p>
                <a:pPr marL="285750" indent="-285750">
                  <a:buFont typeface="Wingdings"/>
                  <a:buChar char=":"/>
                </a:pPr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asesoriasmatematicas0.webnode.com.co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@asesoriasmatematicas0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@a.m.e._asesorias_matematicas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Erick Duque</a:t>
                </a:r>
              </a:p>
            </p:txBody>
          </p:sp>
          <p:pic>
            <p:nvPicPr>
              <p:cNvPr id="12" name="Picture 2" descr="Nueva actualización de Instagram: reels en Facebook, dúo de vídeos y más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0000" b="90000" l="10000" r="90000">
                            <a14:foregroundMark x1="43958" y1="37500" x2="43958" y2="37500"/>
                            <a14:foregroundMark x1="66146" y1="33854" x2="66146" y2="3385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41" t="18476" r="19018" b="18552"/>
              <a:stretch/>
            </p:blipFill>
            <p:spPr bwMode="auto">
              <a:xfrm>
                <a:off x="2017248" y="5661248"/>
                <a:ext cx="178488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" name="Picture 4" descr="Facebook - Inicia sesión o regístrate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7248" y="5373216"/>
                <a:ext cx="180000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" name="Picture 2" descr="Logo YouTube: la historia y el significado del logotipo, la marca y el  símbolo. | png, vector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5556" b="95972" l="10000" r="90000">
                          <a14:foregroundMark x1="45234" y1="38889" x2="51094" y2="49722"/>
                          <a14:foregroundMark x1="41406" y1="49306" x2="63594" y2="49306"/>
                          <a14:foregroundMark x1="57344" y1="47083" x2="35547" y2="70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5" t="6360" r="15359" b="7003"/>
            <a:stretch/>
          </p:blipFill>
          <p:spPr bwMode="auto">
            <a:xfrm>
              <a:off x="1985660" y="5625264"/>
              <a:ext cx="281538" cy="1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4" name="13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765064"/>
            <a:ext cx="3234600" cy="3240000"/>
          </a:xfrm>
          <a:prstGeom prst="rect">
            <a:avLst/>
          </a:prstGeom>
        </p:spPr>
      </p:pic>
      <p:grpSp>
        <p:nvGrpSpPr>
          <p:cNvPr id="17" name="16 Grupo"/>
          <p:cNvGrpSpPr/>
          <p:nvPr/>
        </p:nvGrpSpPr>
        <p:grpSpPr>
          <a:xfrm>
            <a:off x="3707904" y="1340768"/>
            <a:ext cx="5436096" cy="2013792"/>
            <a:chOff x="3707904" y="1340768"/>
            <a:chExt cx="5436096" cy="2013792"/>
          </a:xfrm>
        </p:grpSpPr>
        <p:sp>
          <p:nvSpPr>
            <p:cNvPr id="16" name="15 CuadroTexto"/>
            <p:cNvSpPr txBox="1"/>
            <p:nvPr/>
          </p:nvSpPr>
          <p:spPr>
            <a:xfrm>
              <a:off x="3707904" y="1340768"/>
              <a:ext cx="5436096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6000" dirty="0" smtClean="0">
                  <a:solidFill>
                    <a:srgbClr val="FF0000"/>
                  </a:solidFill>
                  <a:latin typeface="Rockwell Extra Bold" panose="02060903040505020403" pitchFamily="18" charset="0"/>
                </a:rPr>
                <a:t>ALGEBRAIC FRACTIONS</a:t>
              </a:r>
              <a:endParaRPr lang="en-AU" sz="6000" dirty="0">
                <a:solidFill>
                  <a:srgbClr val="FF0000"/>
                </a:solidFill>
                <a:latin typeface="Rockwell Extra Bold" panose="02060903040505020403" pitchFamily="18" charset="0"/>
              </a:endParaRPr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3707904" y="1415568"/>
              <a:ext cx="5436096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6000" dirty="0" smtClean="0">
                  <a:latin typeface="Rockwell Extra Bold" panose="02060903040505020403" pitchFamily="18" charset="0"/>
                </a:rPr>
                <a:t>ALGEBRAIC FRACTIONS</a:t>
              </a:r>
              <a:endParaRPr lang="en-AU" sz="6000" dirty="0">
                <a:latin typeface="Rockwell Extra Bold" panose="02060903040505020403" pitchFamily="18" charset="0"/>
              </a:endParaRPr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5249393" y="765064"/>
            <a:ext cx="2629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0000CC"/>
                </a:solidFill>
                <a:latin typeface="Blackoak Std" pitchFamily="82" charset="0"/>
              </a:rPr>
              <a:t>Presents</a:t>
            </a:r>
            <a:endParaRPr lang="en-AU" dirty="0">
              <a:solidFill>
                <a:srgbClr val="0000CC"/>
              </a:solidFill>
              <a:latin typeface="Blackoak Std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78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dirty="0" smtClean="0">
                <a:ln>
                  <a:solidFill>
                    <a:srgbClr val="FF33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Let’s practice some exercises…</a:t>
            </a:r>
            <a:endParaRPr lang="en-AU" sz="5400" cap="none" spc="0" dirty="0">
              <a:ln>
                <a:solidFill>
                  <a:srgbClr val="FF330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1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6000" dirty="0" smtClean="0">
                <a:ln>
                  <a:solidFill>
                    <a:schemeClr val="bg1"/>
                  </a:solidFill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EXERCISES</a:t>
            </a:r>
            <a:endParaRPr lang="en-AU" sz="6000" dirty="0">
              <a:ln>
                <a:solidFill>
                  <a:schemeClr val="bg1"/>
                </a:solidFill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6" name="5 CuadroTexto"/>
          <p:cNvSpPr txBox="1"/>
          <p:nvPr/>
        </p:nvSpPr>
        <p:spPr>
          <a:xfrm>
            <a:off x="0" y="1057159"/>
            <a:ext cx="5678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Simplify the following expressions: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611560" y="1603084"/>
            <a:ext cx="3456384" cy="398615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6 CuadroTexto"/>
              <p:cNvSpPr txBox="1"/>
              <p:nvPr/>
            </p:nvSpPr>
            <p:spPr>
              <a:xfrm>
                <a:off x="1284142" y="1874754"/>
                <a:ext cx="2111219" cy="89659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2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AU" sz="2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s-CO" sz="2400" b="0" i="1" smtClean="0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24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−2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7" name="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4142" y="1874754"/>
                <a:ext cx="2111219" cy="89659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8 CuadroTexto"/>
              <p:cNvSpPr txBox="1"/>
              <p:nvPr/>
            </p:nvSpPr>
            <p:spPr>
              <a:xfrm>
                <a:off x="1365846" y="3176783"/>
                <a:ext cx="1938351" cy="838756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400" b="0" i="1" smtClean="0">
                              <a:latin typeface="Cambria Math"/>
                            </a:rPr>
                            <m:t>75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7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s-CO" sz="2400" b="0" i="1" smtClean="0">
                              <a:latin typeface="Cambria Math"/>
                            </a:rPr>
                            <m:t>100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12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9" name="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5846" y="3176783"/>
                <a:ext cx="1938351" cy="83875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11 Rectángulo redondeado"/>
          <p:cNvSpPr/>
          <p:nvPr/>
        </p:nvSpPr>
        <p:spPr>
          <a:xfrm>
            <a:off x="4499992" y="1632487"/>
            <a:ext cx="4248472" cy="398615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7 CuadroTexto"/>
              <p:cNvSpPr txBox="1"/>
              <p:nvPr/>
            </p:nvSpPr>
            <p:spPr>
              <a:xfrm>
                <a:off x="5317458" y="1874754"/>
                <a:ext cx="2397516" cy="89659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2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2400" b="0" i="1" smtClean="0">
                              <a:latin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s-CO" sz="2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+9</m:t>
                          </m:r>
                        </m:den>
                      </m:f>
                      <m:r>
                        <a:rPr lang="en-AU" sz="240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AU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𝑥𝑦</m:t>
                          </m:r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+3</m:t>
                          </m:r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AU" sz="240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8" name="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7458" y="1874754"/>
                <a:ext cx="2397516" cy="89659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9 CuadroTexto"/>
              <p:cNvSpPr txBox="1"/>
              <p:nvPr/>
            </p:nvSpPr>
            <p:spPr>
              <a:xfrm>
                <a:off x="4897632" y="3196275"/>
                <a:ext cx="3237168" cy="799771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𝑎𝑥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𝑎𝑦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−4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𝑏𝑥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−2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𝑏𝑦</m:t>
                          </m:r>
                        </m:num>
                        <m:den>
                          <m:r>
                            <a:rPr lang="es-CO" sz="2400" b="0" i="1" smtClean="0">
                              <a:latin typeface="Cambria Math"/>
                            </a:rPr>
                            <m:t>𝑎𝑥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−4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−2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𝑏𝑥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+8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0" name="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7632" y="3196275"/>
                <a:ext cx="3237168" cy="79977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2 CuadroTexto"/>
              <p:cNvSpPr txBox="1"/>
              <p:nvPr/>
            </p:nvSpPr>
            <p:spPr>
              <a:xfrm>
                <a:off x="1380465" y="4382943"/>
                <a:ext cx="1909112" cy="838884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400" b="0" i="1" smtClean="0">
                              <a:latin typeface="Cambria Math"/>
                            </a:rPr>
                            <m:t>15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12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15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20</m:t>
                              </m:r>
                            </m:sup>
                          </m:sSup>
                        </m:num>
                        <m:den>
                          <m:r>
                            <a:rPr lang="es-CO" sz="2400" b="0" i="1" smtClean="0">
                              <a:latin typeface="Cambria Math"/>
                            </a:rPr>
                            <m:t>75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11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16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22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3" name="1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0465" y="4382943"/>
                <a:ext cx="1909112" cy="83888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13 CuadroTexto"/>
              <p:cNvSpPr txBox="1"/>
              <p:nvPr/>
            </p:nvSpPr>
            <p:spPr>
              <a:xfrm>
                <a:off x="4783770" y="4352903"/>
                <a:ext cx="3732881" cy="898964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400" b="0" i="1" smtClean="0"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2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h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−2)(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2400" b="0" i="1" smtClean="0">
                              <a:latin typeface="Cambria Math"/>
                            </a:rPr>
                            <m:t>−9)</m:t>
                          </m:r>
                        </m:num>
                        <m:den>
                          <m:r>
                            <a:rPr lang="es-CO" sz="2400" b="0" i="1" smtClean="0"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2400" b="0" i="1" smtClean="0">
                              <a:latin typeface="Cambria Math"/>
                            </a:rPr>
                            <m:t>−2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h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−3)(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O" sz="2400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s-CO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2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h</m:t>
                          </m:r>
                          <m:r>
                            <a:rPr lang="es-CO" sz="2400" b="0" i="1" smtClean="0">
                              <a:latin typeface="Cambria Math"/>
                            </a:rPr>
                            <m:t>−6)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4" name="1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3770" y="4352903"/>
                <a:ext cx="3732881" cy="89896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4818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 animBg="1"/>
      <p:bldP spid="7" grpId="0" animBg="1"/>
      <p:bldP spid="9" grpId="0" animBg="1"/>
      <p:bldP spid="12" grpId="0" animBg="1"/>
      <p:bldP spid="8" grpId="0" animBg="1"/>
      <p:bldP spid="10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dirty="0" smtClean="0">
                <a:ln>
                  <a:solidFill>
                    <a:srgbClr val="FF33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Now, the least common multiple…</a:t>
            </a:r>
            <a:endParaRPr lang="en-AU" sz="5400" cap="none" spc="0" dirty="0">
              <a:ln>
                <a:solidFill>
                  <a:srgbClr val="FF330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83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200" dirty="0" smtClean="0">
                <a:ln>
                  <a:solidFill>
                    <a:schemeClr val="bg1"/>
                  </a:solidFill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LEAST COMMON MULTIPLE</a:t>
            </a:r>
            <a:endParaRPr lang="en-AU" sz="4200" dirty="0">
              <a:ln>
                <a:solidFill>
                  <a:schemeClr val="bg1"/>
                </a:solidFill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90872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Ravie" panose="04040805050809020602" pitchFamily="82" charset="0"/>
                <a:cs typeface="Arial" pitchFamily="34" charset="0"/>
              </a:rPr>
              <a:t>Remember the concept of the least common multiple according with the arithmetic:</a:t>
            </a:r>
          </a:p>
        </p:txBody>
      </p:sp>
      <p:sp>
        <p:nvSpPr>
          <p:cNvPr id="6" name="5 Rectángulo"/>
          <p:cNvSpPr/>
          <p:nvPr/>
        </p:nvSpPr>
        <p:spPr>
          <a:xfrm>
            <a:off x="0" y="2167696"/>
            <a:ext cx="9144000" cy="14773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3000" dirty="0">
                <a:latin typeface="Ravie" panose="04040805050809020602" pitchFamily="82" charset="0"/>
                <a:cs typeface="Arial" pitchFamily="34" charset="0"/>
              </a:rPr>
              <a:t>The Least Common Multiple (</a:t>
            </a:r>
            <a:r>
              <a:rPr lang="en-US" sz="3000" dirty="0" smtClean="0">
                <a:latin typeface="Ravie" panose="04040805050809020602" pitchFamily="82" charset="0"/>
                <a:cs typeface="Arial" pitchFamily="34" charset="0"/>
              </a:rPr>
              <a:t>L. C. M.) is </a:t>
            </a:r>
            <a:r>
              <a:rPr lang="en-US" sz="3000" dirty="0">
                <a:latin typeface="Ravie" panose="04040805050809020602" pitchFamily="82" charset="0"/>
                <a:cs typeface="Arial" pitchFamily="34" charset="0"/>
              </a:rPr>
              <a:t>the smallest number that is a multiple of both of them</a:t>
            </a:r>
            <a:r>
              <a:rPr lang="en-US" sz="3000" dirty="0" smtClean="0">
                <a:latin typeface="Ravie" panose="04040805050809020602" pitchFamily="82" charset="0"/>
                <a:cs typeface="Arial" pitchFamily="34" charset="0"/>
              </a:rPr>
              <a:t>.</a:t>
            </a:r>
            <a:endParaRPr lang="en-US" sz="3000" dirty="0">
              <a:latin typeface="Ravie" panose="04040805050809020602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4581128"/>
            <a:ext cx="9144000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Ravie" panose="04040805050809020602" pitchFamily="82" charset="0"/>
                <a:cs typeface="Arial" pitchFamily="34" charset="0"/>
              </a:rPr>
              <a:t>For our course, the </a:t>
            </a:r>
            <a:r>
              <a:rPr lang="en-US" sz="2400" dirty="0">
                <a:solidFill>
                  <a:srgbClr val="FF0000"/>
                </a:solidFill>
                <a:latin typeface="Ravie" panose="04040805050809020602" pitchFamily="82" charset="0"/>
                <a:cs typeface="Arial" pitchFamily="34" charset="0"/>
              </a:rPr>
              <a:t>common</a:t>
            </a:r>
            <a:r>
              <a:rPr lang="en-US" sz="2400" dirty="0">
                <a:latin typeface="Ravie" panose="04040805050809020602" pitchFamily="82" charset="0"/>
                <a:cs typeface="Arial" pitchFamily="34" charset="0"/>
              </a:rPr>
              <a:t> and </a:t>
            </a:r>
            <a:r>
              <a:rPr lang="en-US" sz="2400" dirty="0">
                <a:solidFill>
                  <a:srgbClr val="FF0000"/>
                </a:solidFill>
                <a:latin typeface="Ravie" panose="04040805050809020602" pitchFamily="82" charset="0"/>
                <a:cs typeface="Arial" pitchFamily="34" charset="0"/>
              </a:rPr>
              <a:t>no common</a:t>
            </a:r>
            <a:r>
              <a:rPr lang="en-US" sz="2400" dirty="0">
                <a:latin typeface="Ravie" panose="04040805050809020602" pitchFamily="82" charset="0"/>
                <a:cs typeface="Arial" pitchFamily="34" charset="0"/>
              </a:rPr>
              <a:t> </a:t>
            </a:r>
            <a:r>
              <a:rPr lang="en-US" sz="2400" dirty="0" smtClean="0">
                <a:latin typeface="Ravie" panose="04040805050809020602" pitchFamily="82" charset="0"/>
                <a:cs typeface="Arial" pitchFamily="34" charset="0"/>
              </a:rPr>
              <a:t>expression </a:t>
            </a:r>
            <a:r>
              <a:rPr lang="en-US" sz="2400" dirty="0">
                <a:latin typeface="Ravie" panose="04040805050809020602" pitchFamily="82" charset="0"/>
                <a:cs typeface="Arial" pitchFamily="34" charset="0"/>
              </a:rPr>
              <a:t>with the greater </a:t>
            </a:r>
            <a:r>
              <a:rPr lang="en-US" sz="2400" dirty="0" smtClean="0">
                <a:latin typeface="Ravie" panose="04040805050809020602" pitchFamily="82" charset="0"/>
                <a:cs typeface="Arial" pitchFamily="34" charset="0"/>
              </a:rPr>
              <a:t>exponent.</a:t>
            </a:r>
            <a:endParaRPr lang="en-US" sz="24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650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1" name="10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200" dirty="0" smtClean="0">
                <a:ln>
                  <a:solidFill>
                    <a:schemeClr val="bg1"/>
                  </a:solidFill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LEAST COMMON MULTIPLE</a:t>
            </a:r>
            <a:endParaRPr lang="en-AU" sz="4200" dirty="0">
              <a:ln>
                <a:solidFill>
                  <a:schemeClr val="bg1"/>
                </a:solidFill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-3251" y="725439"/>
            <a:ext cx="91472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It is necessary to know how to find the L. C. M. depending the expression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-5842" y="1371770"/>
            <a:ext cx="39934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L. c. m. of monomials</a:t>
            </a:r>
            <a:endParaRPr lang="en-AU" sz="2800" u="heavy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680" y="1988840"/>
            <a:ext cx="91472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The process to find the L. C. M. of monomials consist of two steps. 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-5841" y="2852936"/>
            <a:ext cx="1518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1</a:t>
            </a:r>
            <a:r>
              <a:rPr lang="en-AU" sz="2800" u="heavy" baseline="30000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st</a:t>
            </a:r>
            <a:r>
              <a:rPr lang="en-AU" sz="28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 Step</a:t>
            </a:r>
            <a:endParaRPr lang="en-AU" sz="2800" u="heavy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587294" y="2852936"/>
            <a:ext cx="6437981" cy="55399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AU" sz="3000" dirty="0" smtClean="0">
                <a:solidFill>
                  <a:srgbClr val="0000CC"/>
                </a:solidFill>
                <a:latin typeface="Showcard Gothic" panose="04020904020102020604" pitchFamily="82" charset="0"/>
              </a:rPr>
              <a:t>Find the l. c. m. of the numbers</a:t>
            </a:r>
            <a:endParaRPr lang="en-AU" sz="3000" dirty="0">
              <a:solidFill>
                <a:srgbClr val="0000CC"/>
              </a:solidFill>
              <a:latin typeface="Showcard Gothic" panose="04020904020102020604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0" y="4537283"/>
            <a:ext cx="15872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2</a:t>
            </a:r>
            <a:r>
              <a:rPr lang="en-AU" sz="2800" u="heavy" baseline="30000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nd</a:t>
            </a:r>
            <a:r>
              <a:rPr lang="en-AU" sz="28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 Step</a:t>
            </a:r>
            <a:endParaRPr lang="en-AU" sz="2800" u="heavy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1587293" y="3598565"/>
            <a:ext cx="6437981" cy="240065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3000" dirty="0" smtClean="0">
                <a:solidFill>
                  <a:srgbClr val="0000CC"/>
                </a:solidFill>
                <a:latin typeface="Showcard Gothic" panose="04020904020102020604" pitchFamily="82" charset="0"/>
              </a:rPr>
              <a:t>Find the l. c. m. of the literals taking into account: “</a:t>
            </a:r>
            <a:r>
              <a:rPr lang="en-AU" sz="3000" u="sng" dirty="0" smtClean="0">
                <a:solidFill>
                  <a:srgbClr val="C00000"/>
                </a:solidFill>
                <a:latin typeface="Showcard Gothic" panose="04020904020102020604" pitchFamily="82" charset="0"/>
              </a:rPr>
              <a:t>the common and uncommon expressions with their greater exponent</a:t>
            </a:r>
            <a:r>
              <a:rPr lang="en-AU" sz="3000" dirty="0" smtClean="0">
                <a:solidFill>
                  <a:srgbClr val="0000CC"/>
                </a:solidFill>
                <a:latin typeface="Showcard Gothic" panose="04020904020102020604" pitchFamily="82" charset="0"/>
              </a:rPr>
              <a:t>”</a:t>
            </a:r>
            <a:endParaRPr lang="en-AU" sz="3000" dirty="0">
              <a:solidFill>
                <a:srgbClr val="0000CC"/>
              </a:solidFill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26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3" grpId="0"/>
      <p:bldP spid="14" grpId="0"/>
      <p:bldP spid="15" grpId="0" animBg="1"/>
      <p:bldP spid="16" grpId="0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" name="2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200" dirty="0" smtClean="0">
                <a:ln>
                  <a:solidFill>
                    <a:schemeClr val="bg1"/>
                  </a:solidFill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LEAST COMMON MULTIPLE</a:t>
            </a:r>
            <a:endParaRPr lang="en-AU" sz="4200" dirty="0">
              <a:ln>
                <a:solidFill>
                  <a:schemeClr val="bg1"/>
                </a:solidFill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0" y="764704"/>
            <a:ext cx="7712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</a:rPr>
              <a:t>For example</a:t>
            </a:r>
            <a:r>
              <a:rPr lang="en-AU" dirty="0" smtClean="0">
                <a:latin typeface="Ravie" panose="04040805050809020602" pitchFamily="82" charset="0"/>
              </a:rPr>
              <a:t>, find the L. C. M. of the expressions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650367" y="1134036"/>
            <a:ext cx="58432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3a</a:t>
            </a:r>
            <a:r>
              <a:rPr lang="en-AU" sz="2400" baseline="30000" dirty="0" smtClean="0">
                <a:latin typeface="Ravie" panose="04040805050809020602" pitchFamily="82" charset="0"/>
              </a:rPr>
              <a:t>3</a:t>
            </a:r>
            <a:r>
              <a:rPr lang="en-AU" sz="2400" dirty="0" smtClean="0">
                <a:latin typeface="Ravie" panose="04040805050809020602" pitchFamily="82" charset="0"/>
              </a:rPr>
              <a:t>, 8ab, 10b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r>
              <a:rPr lang="en-AU" sz="2400" dirty="0" smtClean="0">
                <a:latin typeface="Ravie" panose="04040805050809020602" pitchFamily="82" charset="0"/>
              </a:rPr>
              <a:t>, 12a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r>
              <a:rPr lang="en-AU" sz="2400" dirty="0" smtClean="0">
                <a:latin typeface="Ravie" panose="04040805050809020602" pitchFamily="82" charset="0"/>
              </a:rPr>
              <a:t>b</a:t>
            </a:r>
            <a:r>
              <a:rPr lang="en-AU" sz="2400" baseline="30000" dirty="0" smtClean="0">
                <a:latin typeface="Ravie" panose="04040805050809020602" pitchFamily="82" charset="0"/>
              </a:rPr>
              <a:t>3</a:t>
            </a:r>
            <a:r>
              <a:rPr lang="en-AU" sz="2400" dirty="0" smtClean="0">
                <a:latin typeface="Ravie" panose="04040805050809020602" pitchFamily="82" charset="0"/>
              </a:rPr>
              <a:t>, 16a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r>
              <a:rPr lang="en-AU" sz="2400" dirty="0" smtClean="0">
                <a:latin typeface="Ravie" panose="04040805050809020602" pitchFamily="82" charset="0"/>
              </a:rPr>
              <a:t>b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endParaRPr lang="en-AU" sz="2400" baseline="30000" dirty="0">
              <a:latin typeface="Ravie" panose="04040805050809020602" pitchFamily="82" charset="0"/>
            </a:endParaRPr>
          </a:p>
        </p:txBody>
      </p:sp>
      <p:sp>
        <p:nvSpPr>
          <p:cNvPr id="8" name="7 Nube"/>
          <p:cNvSpPr/>
          <p:nvPr/>
        </p:nvSpPr>
        <p:spPr>
          <a:xfrm>
            <a:off x="1907705" y="5466928"/>
            <a:ext cx="5585928" cy="1274440"/>
          </a:xfrm>
          <a:prstGeom prst="cloud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dirty="0" smtClean="0">
                <a:ln>
                  <a:solidFill>
                    <a:schemeClr val="bg1"/>
                  </a:solidFill>
                </a:ln>
                <a:latin typeface="Hobo Std" pitchFamily="34" charset="0"/>
              </a:rPr>
              <a:t>First, find the L. C. M. of the numbers (coefficients)</a:t>
            </a:r>
            <a:endParaRPr lang="en-AU" sz="2000" dirty="0">
              <a:ln>
                <a:solidFill>
                  <a:schemeClr val="bg1"/>
                </a:solidFill>
              </a:ln>
              <a:latin typeface="Hobo Std" pitchFamily="34" charset="0"/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2843808" y="1772817"/>
            <a:ext cx="433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3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3276940" y="1772817"/>
            <a:ext cx="44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8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3722896" y="1772817"/>
            <a:ext cx="592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10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55" name="54 CuadroTexto"/>
          <p:cNvSpPr txBox="1"/>
          <p:nvPr/>
        </p:nvSpPr>
        <p:spPr>
          <a:xfrm>
            <a:off x="4315302" y="1772817"/>
            <a:ext cx="576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12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56" name="55 CuadroTexto"/>
          <p:cNvSpPr txBox="1"/>
          <p:nvPr/>
        </p:nvSpPr>
        <p:spPr>
          <a:xfrm>
            <a:off x="4892255" y="1772817"/>
            <a:ext cx="590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16</a:t>
            </a:r>
            <a:endParaRPr lang="en-AU" sz="2400" dirty="0">
              <a:latin typeface="Snap ITC" panose="04040A07060A02020202" pitchFamily="82" charset="0"/>
            </a:endParaRPr>
          </a:p>
        </p:txBody>
      </p:sp>
      <p:cxnSp>
        <p:nvCxnSpPr>
          <p:cNvPr id="58" name="57 Conector recto"/>
          <p:cNvCxnSpPr/>
          <p:nvPr/>
        </p:nvCxnSpPr>
        <p:spPr>
          <a:xfrm>
            <a:off x="5580653" y="1891860"/>
            <a:ext cx="0" cy="30243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5597203" y="1772816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2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843808" y="2234481"/>
            <a:ext cx="433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3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3276940" y="2234482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4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3799327" y="2234482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5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4382403" y="2234482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6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4964390" y="2234482"/>
            <a:ext cx="44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8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5597203" y="2234480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2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2843808" y="2696145"/>
            <a:ext cx="433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3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3294573" y="2696144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2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3799327" y="2696143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5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4387212" y="2696147"/>
            <a:ext cx="433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3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4961986" y="2696147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4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5597203" y="2696147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2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2861441" y="3157808"/>
            <a:ext cx="433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3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3333846" y="3157812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3799327" y="3157807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5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387212" y="3157806"/>
            <a:ext cx="433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3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4979619" y="3157805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2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5597203" y="3157804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2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2860646" y="3619477"/>
            <a:ext cx="433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3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3333846" y="3619469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3799327" y="3619477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5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4387212" y="3619468"/>
            <a:ext cx="433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3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4979619" y="3619467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5588386" y="3619477"/>
            <a:ext cx="433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3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2891898" y="4081142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3331442" y="4081142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3799327" y="4081132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5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4435302" y="4081142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4979619" y="4081142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5595730" y="4081142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5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2904034" y="4542807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3331442" y="4542807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3850623" y="4542797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4435302" y="4542807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4979619" y="4542807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7" name="6 Elipse"/>
          <p:cNvSpPr/>
          <p:nvPr/>
        </p:nvSpPr>
        <p:spPr>
          <a:xfrm>
            <a:off x="5580653" y="1772817"/>
            <a:ext cx="454622" cy="27699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8 CuadroTexto"/>
          <p:cNvSpPr txBox="1"/>
          <p:nvPr/>
        </p:nvSpPr>
        <p:spPr>
          <a:xfrm>
            <a:off x="6012701" y="4219641"/>
            <a:ext cx="1630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Multiply all of them</a:t>
            </a:r>
            <a:endParaRPr lang="en-AU" dirty="0">
              <a:latin typeface="Tekton Pro Cond" pitchFamily="34" charset="0"/>
            </a:endParaRPr>
          </a:p>
        </p:txBody>
      </p:sp>
      <p:sp>
        <p:nvSpPr>
          <p:cNvPr id="57" name="56 CuadroTexto"/>
          <p:cNvSpPr txBox="1"/>
          <p:nvPr/>
        </p:nvSpPr>
        <p:spPr>
          <a:xfrm>
            <a:off x="6228184" y="2926971"/>
            <a:ext cx="9451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240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59" name="58 Nube"/>
          <p:cNvSpPr/>
          <p:nvPr/>
        </p:nvSpPr>
        <p:spPr>
          <a:xfrm>
            <a:off x="1779036" y="5466928"/>
            <a:ext cx="5585928" cy="1274440"/>
          </a:xfrm>
          <a:prstGeom prst="cloud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dirty="0" smtClean="0">
                <a:ln>
                  <a:solidFill>
                    <a:schemeClr val="bg1"/>
                  </a:solidFill>
                </a:ln>
                <a:latin typeface="Hobo Std" pitchFamily="34" charset="0"/>
              </a:rPr>
              <a:t>Second, find the common and no common literal with its greater exponent</a:t>
            </a:r>
            <a:endParaRPr lang="en-AU" sz="2000" dirty="0">
              <a:ln>
                <a:solidFill>
                  <a:schemeClr val="bg1"/>
                </a:solidFill>
              </a:ln>
              <a:latin typeface="Hobo Std" pitchFamily="34" charset="0"/>
            </a:endParaRPr>
          </a:p>
        </p:txBody>
      </p:sp>
      <p:sp>
        <p:nvSpPr>
          <p:cNvPr id="61" name="60 CuadroTexto"/>
          <p:cNvSpPr txBox="1"/>
          <p:nvPr/>
        </p:nvSpPr>
        <p:spPr>
          <a:xfrm>
            <a:off x="3151277" y="5004229"/>
            <a:ext cx="901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a</a:t>
            </a:r>
            <a:r>
              <a:rPr lang="en-AU" sz="2400" baseline="30000" dirty="0" smtClean="0">
                <a:latin typeface="Snap ITC" panose="04040A07060A02020202" pitchFamily="82" charset="0"/>
              </a:rPr>
              <a:t>3</a:t>
            </a:r>
            <a:r>
              <a:rPr lang="en-AU" sz="2400" dirty="0" smtClean="0">
                <a:latin typeface="Snap ITC" panose="04040A07060A02020202" pitchFamily="82" charset="0"/>
              </a:rPr>
              <a:t>b</a:t>
            </a:r>
            <a:r>
              <a:rPr lang="en-AU" sz="2400" baseline="30000" dirty="0" smtClean="0">
                <a:latin typeface="Snap ITC" panose="04040A07060A02020202" pitchFamily="82" charset="0"/>
              </a:rPr>
              <a:t>3</a:t>
            </a:r>
            <a:endParaRPr lang="en-AU" sz="2400" baseline="30000" dirty="0"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139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49306E-7 L -0.42187 0.3018 " pathEditMode="relative" rAng="0" ptsTypes="AA">
                                      <p:cBhvr>
                                        <p:cTn id="25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94" y="15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 animBg="1"/>
      <p:bldP spid="8" grpId="1" animBg="1"/>
      <p:bldP spid="52" grpId="0"/>
      <p:bldP spid="53" grpId="0"/>
      <p:bldP spid="54" grpId="0"/>
      <p:bldP spid="55" grpId="0"/>
      <p:bldP spid="56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7" grpId="0" animBg="1"/>
      <p:bldP spid="9" grpId="0"/>
      <p:bldP spid="9" grpId="1"/>
      <p:bldP spid="57" grpId="0"/>
      <p:bldP spid="57" grpId="1"/>
      <p:bldP spid="59" grpId="0" animBg="1"/>
      <p:bldP spid="6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3" name="12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dirty="0" smtClean="0">
                <a:ln>
                  <a:solidFill>
                    <a:srgbClr val="FF33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Now, let’s practice…</a:t>
            </a:r>
            <a:endParaRPr lang="en-AU" sz="5400" cap="none" spc="0" dirty="0">
              <a:ln>
                <a:solidFill>
                  <a:srgbClr val="FF330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44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" name="2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200" dirty="0" smtClean="0">
                <a:ln>
                  <a:solidFill>
                    <a:schemeClr val="bg1"/>
                  </a:solidFill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LEAST COMMON MULTIPLE</a:t>
            </a:r>
            <a:endParaRPr lang="en-AU" sz="4200" dirty="0">
              <a:ln>
                <a:solidFill>
                  <a:schemeClr val="bg1"/>
                </a:solidFill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1052736"/>
            <a:ext cx="7740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Find </a:t>
            </a:r>
            <a:r>
              <a:rPr lang="en-AU" sz="2400" dirty="0">
                <a:latin typeface="Ravie" panose="04040805050809020602" pitchFamily="82" charset="0"/>
              </a:rPr>
              <a:t>the L. C. M. </a:t>
            </a:r>
            <a:r>
              <a:rPr lang="en-AU" sz="2800" dirty="0">
                <a:latin typeface="Ravie" panose="04040805050809020602" pitchFamily="82" charset="0"/>
              </a:rPr>
              <a:t>of</a:t>
            </a:r>
            <a:r>
              <a:rPr lang="en-AU" sz="2400" dirty="0">
                <a:latin typeface="Ravie" panose="04040805050809020602" pitchFamily="82" charset="0"/>
              </a:rPr>
              <a:t> the </a:t>
            </a:r>
            <a:r>
              <a:rPr lang="en-AU" sz="2400" dirty="0" smtClean="0">
                <a:latin typeface="Ravie" panose="04040805050809020602" pitchFamily="82" charset="0"/>
              </a:rPr>
              <a:t>expressions: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5991448" y="1986805"/>
            <a:ext cx="576064" cy="144016"/>
          </a:xfrm>
          <a:prstGeom prst="right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CuadroTexto"/>
          <p:cNvSpPr txBox="1"/>
          <p:nvPr/>
        </p:nvSpPr>
        <p:spPr>
          <a:xfrm>
            <a:off x="0" y="1827981"/>
            <a:ext cx="5991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24a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latin typeface="Snap ITC" panose="04040A07060A02020202" pitchFamily="82" charset="0"/>
              </a:rPr>
              <a:t>x</a:t>
            </a:r>
            <a:r>
              <a:rPr lang="en-AU" sz="2400" baseline="30000" dirty="0" smtClean="0">
                <a:latin typeface="Snap ITC" panose="04040A07060A02020202" pitchFamily="82" charset="0"/>
              </a:rPr>
              <a:t>3</a:t>
            </a:r>
            <a:r>
              <a:rPr lang="en-AU" sz="2400" dirty="0" smtClean="0">
                <a:latin typeface="Snap ITC" panose="04040A07060A02020202" pitchFamily="82" charset="0"/>
              </a:rPr>
              <a:t>, 36a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latin typeface="Snap ITC" panose="04040A07060A02020202" pitchFamily="82" charset="0"/>
              </a:rPr>
              <a:t>y</a:t>
            </a:r>
            <a:r>
              <a:rPr lang="en-AU" sz="2400" baseline="30000" dirty="0" smtClean="0">
                <a:latin typeface="Snap ITC" panose="04040A07060A02020202" pitchFamily="82" charset="0"/>
              </a:rPr>
              <a:t>4</a:t>
            </a:r>
            <a:r>
              <a:rPr lang="en-AU" sz="2400" dirty="0" smtClean="0">
                <a:latin typeface="Snap ITC" panose="04040A07060A02020202" pitchFamily="82" charset="0"/>
              </a:rPr>
              <a:t>, 40x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latin typeface="Snap ITC" panose="04040A07060A02020202" pitchFamily="82" charset="0"/>
              </a:rPr>
              <a:t>y</a:t>
            </a:r>
            <a:r>
              <a:rPr lang="en-AU" sz="2400" baseline="30000" dirty="0" smtClean="0">
                <a:latin typeface="Snap ITC" panose="04040A07060A02020202" pitchFamily="82" charset="0"/>
              </a:rPr>
              <a:t>5</a:t>
            </a:r>
            <a:r>
              <a:rPr lang="en-AU" sz="2400" dirty="0" smtClean="0">
                <a:latin typeface="Snap ITC" panose="04040A07060A02020202" pitchFamily="82" charset="0"/>
              </a:rPr>
              <a:t>, 60a</a:t>
            </a:r>
            <a:r>
              <a:rPr lang="en-AU" sz="2400" baseline="30000" dirty="0" smtClean="0">
                <a:latin typeface="Snap ITC" panose="04040A07060A02020202" pitchFamily="82" charset="0"/>
              </a:rPr>
              <a:t>3</a:t>
            </a:r>
            <a:r>
              <a:rPr lang="en-AU" sz="2400" dirty="0" smtClean="0">
                <a:latin typeface="Snap ITC" panose="04040A07060A02020202" pitchFamily="82" charset="0"/>
              </a:rPr>
              <a:t>y</a:t>
            </a:r>
            <a:r>
              <a:rPr lang="en-AU" sz="2400" baseline="30000" dirty="0" smtClean="0">
                <a:latin typeface="Snap ITC" panose="04040A07060A02020202" pitchFamily="82" charset="0"/>
              </a:rPr>
              <a:t>6</a:t>
            </a:r>
            <a:endParaRPr lang="en-AU" sz="2400" baseline="30000" dirty="0">
              <a:latin typeface="Snap ITC" panose="04040A07060A020202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567512" y="1827981"/>
            <a:ext cx="2092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360a</a:t>
            </a:r>
            <a:r>
              <a:rPr lang="en-AU" sz="2400" baseline="30000" dirty="0" smtClean="0">
                <a:latin typeface="Snap ITC" panose="04040A07060A02020202" pitchFamily="82" charset="0"/>
              </a:rPr>
              <a:t>3</a:t>
            </a:r>
            <a:r>
              <a:rPr lang="en-AU" sz="2400" dirty="0" smtClean="0">
                <a:latin typeface="Snap ITC" panose="04040A07060A02020202" pitchFamily="82" charset="0"/>
              </a:rPr>
              <a:t>x</a:t>
            </a:r>
            <a:r>
              <a:rPr lang="en-AU" sz="2400" baseline="30000" dirty="0" smtClean="0">
                <a:latin typeface="Snap ITC" panose="04040A07060A02020202" pitchFamily="82" charset="0"/>
              </a:rPr>
              <a:t>3</a:t>
            </a:r>
            <a:r>
              <a:rPr lang="en-AU" sz="2400" dirty="0" smtClean="0">
                <a:latin typeface="Snap ITC" panose="04040A07060A02020202" pitchFamily="82" charset="0"/>
              </a:rPr>
              <a:t>y</a:t>
            </a:r>
            <a:r>
              <a:rPr lang="en-AU" sz="2400" baseline="30000" dirty="0" smtClean="0">
                <a:latin typeface="Snap ITC" panose="04040A07060A02020202" pitchFamily="82" charset="0"/>
              </a:rPr>
              <a:t>6</a:t>
            </a:r>
            <a:endParaRPr lang="en-AU" sz="2400" baseline="30000" dirty="0">
              <a:latin typeface="Snap ITC" panose="04040A07060A020202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0" y="2289646"/>
            <a:ext cx="2931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5h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latin typeface="Snap ITC" panose="04040A07060A02020202" pitchFamily="82" charset="0"/>
              </a:rPr>
              <a:t>, 10hi, 15hi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endParaRPr lang="en-AU" sz="2400" baseline="30000" dirty="0">
              <a:latin typeface="Snap ITC" panose="04040A07060A02020202" pitchFamily="82" charset="0"/>
            </a:endParaRPr>
          </a:p>
        </p:txBody>
      </p:sp>
      <p:sp>
        <p:nvSpPr>
          <p:cNvPr id="13" name="12 Flecha derecha"/>
          <p:cNvSpPr/>
          <p:nvPr/>
        </p:nvSpPr>
        <p:spPr>
          <a:xfrm>
            <a:off x="2931187" y="2448470"/>
            <a:ext cx="576064" cy="144016"/>
          </a:xfrm>
          <a:prstGeom prst="right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CuadroTexto"/>
          <p:cNvSpPr txBox="1"/>
          <p:nvPr/>
        </p:nvSpPr>
        <p:spPr>
          <a:xfrm>
            <a:off x="3507251" y="2289646"/>
            <a:ext cx="1231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15h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latin typeface="Snap ITC" panose="04040A07060A02020202" pitchFamily="82" charset="0"/>
              </a:rPr>
              <a:t>i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endParaRPr lang="en-AU" sz="2400" baseline="30000" dirty="0">
              <a:latin typeface="Snap ITC" panose="04040A07060A020202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0" y="2751311"/>
            <a:ext cx="4589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15rt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latin typeface="Snap ITC" panose="04040A07060A02020202" pitchFamily="82" charset="0"/>
              </a:rPr>
              <a:t>, 10r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latin typeface="Snap ITC" panose="04040A07060A02020202" pitchFamily="82" charset="0"/>
              </a:rPr>
              <a:t>, 20r</a:t>
            </a:r>
            <a:r>
              <a:rPr lang="en-AU" sz="2400" baseline="30000" dirty="0" smtClean="0">
                <a:latin typeface="Snap ITC" panose="04040A07060A02020202" pitchFamily="82" charset="0"/>
              </a:rPr>
              <a:t>3</a:t>
            </a:r>
            <a:r>
              <a:rPr lang="en-AU" sz="2400" dirty="0" smtClean="0">
                <a:latin typeface="Snap ITC" panose="04040A07060A02020202" pitchFamily="82" charset="0"/>
              </a:rPr>
              <a:t>, 25rt</a:t>
            </a:r>
            <a:r>
              <a:rPr lang="en-AU" sz="2400" baseline="30000" dirty="0" smtClean="0">
                <a:latin typeface="Snap ITC" panose="04040A07060A02020202" pitchFamily="82" charset="0"/>
              </a:rPr>
              <a:t>4</a:t>
            </a:r>
            <a:endParaRPr lang="en-AU" sz="2400" baseline="30000" dirty="0">
              <a:latin typeface="Snap ITC" panose="04040A07060A02020202" pitchFamily="82" charset="0"/>
            </a:endParaRPr>
          </a:p>
        </p:txBody>
      </p:sp>
      <p:sp>
        <p:nvSpPr>
          <p:cNvPr id="18" name="17 Flecha derecha"/>
          <p:cNvSpPr/>
          <p:nvPr/>
        </p:nvSpPr>
        <p:spPr>
          <a:xfrm>
            <a:off x="4589974" y="2910135"/>
            <a:ext cx="576064" cy="144016"/>
          </a:xfrm>
          <a:prstGeom prst="right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CuadroTexto"/>
          <p:cNvSpPr txBox="1"/>
          <p:nvPr/>
        </p:nvSpPr>
        <p:spPr>
          <a:xfrm>
            <a:off x="5166038" y="2751311"/>
            <a:ext cx="1665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300r</a:t>
            </a:r>
            <a:r>
              <a:rPr lang="en-AU" sz="2400" baseline="30000" dirty="0" smtClean="0">
                <a:latin typeface="Snap ITC" panose="04040A07060A02020202" pitchFamily="82" charset="0"/>
              </a:rPr>
              <a:t>3</a:t>
            </a:r>
            <a:r>
              <a:rPr lang="en-AU" sz="2400" dirty="0" smtClean="0">
                <a:latin typeface="Snap ITC" panose="04040A07060A02020202" pitchFamily="82" charset="0"/>
              </a:rPr>
              <a:t>t</a:t>
            </a:r>
            <a:r>
              <a:rPr lang="en-AU" sz="2400" baseline="30000" dirty="0" smtClean="0">
                <a:latin typeface="Snap ITC" panose="04040A07060A02020202" pitchFamily="82" charset="0"/>
              </a:rPr>
              <a:t>4</a:t>
            </a:r>
            <a:endParaRPr lang="en-AU" sz="2400" baseline="30000" dirty="0">
              <a:latin typeface="Snap ITC" panose="04040A07060A02020202" pitchFamily="82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2286000" y="3731548"/>
            <a:ext cx="4572000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n-US" sz="2400" dirty="0">
                <a:latin typeface="Ravie" panose="04040805050809020602" pitchFamily="82" charset="0"/>
                <a:cs typeface="Arial" pitchFamily="34" charset="0"/>
              </a:rPr>
              <a:t>Now the question is: “what happen with expression that are not monomials</a:t>
            </a:r>
            <a:r>
              <a:rPr lang="en-US" sz="2400" dirty="0" smtClean="0">
                <a:latin typeface="Ravie" panose="04040805050809020602" pitchFamily="82" charset="0"/>
                <a:cs typeface="Arial" pitchFamily="34" charset="0"/>
              </a:rPr>
              <a:t>?”</a:t>
            </a:r>
            <a:endParaRPr lang="en-US" sz="2400" dirty="0">
              <a:latin typeface="Ravie" panose="04040805050809020602" pitchFamily="8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942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8" grpId="0"/>
      <p:bldP spid="9" grpId="0"/>
      <p:bldP spid="12" grpId="0"/>
      <p:bldP spid="13" grpId="0" animBg="1"/>
      <p:bldP spid="14" grpId="0"/>
      <p:bldP spid="17" grpId="0"/>
      <p:bldP spid="18" grpId="0" animBg="1"/>
      <p:bldP spid="19" grpId="0"/>
      <p:bldP spid="2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6" name="15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200" dirty="0" smtClean="0">
                <a:ln>
                  <a:solidFill>
                    <a:schemeClr val="bg1"/>
                  </a:solidFill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LEAST COMMON MULTIPLE</a:t>
            </a:r>
            <a:endParaRPr lang="en-AU" sz="4200" dirty="0">
              <a:ln>
                <a:solidFill>
                  <a:schemeClr val="bg1"/>
                </a:solidFill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-5841" y="836712"/>
            <a:ext cx="55739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The process is vey simple: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-5841" y="1578858"/>
            <a:ext cx="1518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1</a:t>
            </a:r>
            <a:r>
              <a:rPr lang="en-AU" sz="2800" u="heavy" baseline="30000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st</a:t>
            </a:r>
            <a:r>
              <a:rPr lang="en-AU" sz="28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 Step</a:t>
            </a:r>
            <a:endParaRPr lang="en-AU" sz="2800" u="heavy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1587294" y="1578858"/>
            <a:ext cx="5179623" cy="55399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AU" sz="3000" dirty="0" smtClean="0">
                <a:solidFill>
                  <a:srgbClr val="0000CC"/>
                </a:solidFill>
                <a:latin typeface="Showcard Gothic" panose="04020904020102020604" pitchFamily="82" charset="0"/>
              </a:rPr>
              <a:t>Factor each polynomial</a:t>
            </a:r>
            <a:endParaRPr lang="en-AU" sz="3000" dirty="0">
              <a:solidFill>
                <a:srgbClr val="0000CC"/>
              </a:solidFill>
              <a:latin typeface="Showcard Gothic" panose="04020904020102020604" pitchFamily="82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6378" y="3263205"/>
            <a:ext cx="15872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2</a:t>
            </a:r>
            <a:r>
              <a:rPr lang="en-AU" sz="2800" u="heavy" baseline="30000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nd</a:t>
            </a:r>
            <a:r>
              <a:rPr lang="en-AU" sz="28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 Step</a:t>
            </a:r>
            <a:endParaRPr lang="en-AU" sz="2800" u="heavy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587294" y="2324487"/>
            <a:ext cx="7089163" cy="240065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3000" dirty="0" smtClean="0">
                <a:solidFill>
                  <a:srgbClr val="0000CC"/>
                </a:solidFill>
                <a:latin typeface="Showcard Gothic" panose="04020904020102020604" pitchFamily="82" charset="0"/>
              </a:rPr>
              <a:t>Find the l. c. m. of the expressions  taking into account: “</a:t>
            </a:r>
            <a:r>
              <a:rPr lang="en-AU" sz="3000" u="sng" dirty="0" smtClean="0">
                <a:solidFill>
                  <a:srgbClr val="C00000"/>
                </a:solidFill>
                <a:latin typeface="Showcard Gothic" panose="04020904020102020604" pitchFamily="82" charset="0"/>
              </a:rPr>
              <a:t>the common and uncommon expressions with their greater exponent</a:t>
            </a:r>
            <a:r>
              <a:rPr lang="en-AU" sz="3000" dirty="0" smtClean="0">
                <a:solidFill>
                  <a:srgbClr val="0000CC"/>
                </a:solidFill>
                <a:latin typeface="Showcard Gothic" panose="04020904020102020604" pitchFamily="82" charset="0"/>
              </a:rPr>
              <a:t>”</a:t>
            </a:r>
            <a:endParaRPr lang="en-AU" sz="3000" dirty="0">
              <a:solidFill>
                <a:srgbClr val="0000CC"/>
              </a:solidFill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78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 animBg="1"/>
      <p:bldP spid="20" grpId="0"/>
      <p:bldP spid="2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0" y="1496751"/>
            <a:ext cx="2306056" cy="469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nap ITC" panose="04040A07060A02020202" pitchFamily="82" charset="0"/>
                <a:cs typeface="Arial" panose="020B0604020202020204" pitchFamily="34" charset="0"/>
              </a:rPr>
              <a:t>[2a, </a:t>
            </a:r>
            <a:r>
              <a:rPr lang="en-US" sz="2400" b="1" dirty="0">
                <a:latin typeface="Snap ITC" panose="04040A07060A02020202" pitchFamily="82" charset="0"/>
                <a:cs typeface="Arial" panose="020B0604020202020204" pitchFamily="34" charset="0"/>
              </a:rPr>
              <a:t>4x – 8</a:t>
            </a:r>
            <a:r>
              <a:rPr lang="en-US" sz="2400" b="1" dirty="0" smtClean="0">
                <a:latin typeface="Snap ITC" panose="04040A07060A02020202" pitchFamily="82" charset="0"/>
                <a:cs typeface="Arial" panose="020B0604020202020204" pitchFamily="34" charset="0"/>
              </a:rPr>
              <a:t>]</a:t>
            </a:r>
            <a:endParaRPr lang="en-US" sz="2400" b="1" dirty="0">
              <a:latin typeface="Snap ITC" panose="04040A07060A02020202" pitchFamily="82" charset="0"/>
              <a:cs typeface="Arial" panose="020B0604020202020204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899136" y="1504713"/>
            <a:ext cx="2608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nap ITC" panose="04040A07060A02020202" pitchFamily="82" charset="0"/>
                <a:cs typeface="Arial" pitchFamily="34" charset="0"/>
              </a:rPr>
              <a:t>[2a, 4(x </a:t>
            </a:r>
            <a:r>
              <a:rPr lang="en-US" sz="2400" b="1" dirty="0">
                <a:latin typeface="Snap ITC" panose="04040A07060A02020202" pitchFamily="82" charset="0"/>
                <a:cs typeface="Arial" pitchFamily="34" charset="0"/>
              </a:rPr>
              <a:t>– </a:t>
            </a:r>
            <a:r>
              <a:rPr lang="en-US" sz="2400" b="1" dirty="0" smtClean="0">
                <a:latin typeface="Snap ITC" panose="04040A07060A02020202" pitchFamily="82" charset="0"/>
                <a:cs typeface="Arial" pitchFamily="34" charset="0"/>
              </a:rPr>
              <a:t>2)]</a:t>
            </a:r>
            <a:endParaRPr lang="en-US" sz="2400" b="1" dirty="0">
              <a:latin typeface="Snap ITC" panose="04040A07060A02020202" pitchFamily="82" charset="0"/>
              <a:cs typeface="Arial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6156176" y="1504163"/>
            <a:ext cx="1814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nap ITC" panose="04040A07060A02020202" pitchFamily="82" charset="0"/>
                <a:cs typeface="Arial" pitchFamily="34" charset="0"/>
              </a:rPr>
              <a:t>4a(x </a:t>
            </a:r>
            <a:r>
              <a:rPr lang="en-US" sz="2400" b="1" dirty="0">
                <a:latin typeface="Snap ITC" panose="04040A07060A02020202" pitchFamily="82" charset="0"/>
                <a:cs typeface="Arial" pitchFamily="34" charset="0"/>
              </a:rPr>
              <a:t>– </a:t>
            </a:r>
            <a:r>
              <a:rPr lang="en-US" sz="2400" b="1" dirty="0" smtClean="0">
                <a:latin typeface="Snap ITC" panose="04040A07060A02020202" pitchFamily="82" charset="0"/>
                <a:cs typeface="Arial" pitchFamily="34" charset="0"/>
              </a:rPr>
              <a:t>2)</a:t>
            </a:r>
            <a:endParaRPr lang="en-US" sz="2400" b="1" dirty="0">
              <a:latin typeface="Snap ITC" panose="04040A07060A02020202" pitchFamily="82" charset="0"/>
              <a:cs typeface="Arial" pitchFamily="34" charset="0"/>
            </a:endParaRPr>
          </a:p>
        </p:txBody>
      </p:sp>
      <p:graphicFrame>
        <p:nvGraphicFramePr>
          <p:cNvPr id="15" name="1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3513353"/>
              </p:ext>
            </p:extLst>
          </p:nvPr>
        </p:nvGraphicFramePr>
        <p:xfrm>
          <a:off x="4514850" y="411313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90" name="Ecuación" r:id="rId3" imgW="114120" imgH="215640" progId="Equation.3">
                  <p:embed/>
                </p:oleObj>
              </mc:Choice>
              <mc:Fallback>
                <p:oleObj name="Ecuación" r:id="rId3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4113138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25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27" name="26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200" dirty="0" smtClean="0">
                <a:ln>
                  <a:solidFill>
                    <a:schemeClr val="bg1"/>
                  </a:solidFill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LEAST COMMON MULTIPLE</a:t>
            </a:r>
            <a:endParaRPr lang="en-AU" sz="4200" dirty="0">
              <a:ln>
                <a:solidFill>
                  <a:schemeClr val="bg1"/>
                </a:solidFill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0" y="1035086"/>
            <a:ext cx="2323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u="heavy" dirty="0" smtClean="0">
                <a:solidFill>
                  <a:srgbClr val="FF0000"/>
                </a:solidFill>
                <a:latin typeface="Ravie" panose="04040805050809020602" pitchFamily="82" charset="0"/>
              </a:rPr>
              <a:t>Example 1:</a:t>
            </a:r>
            <a:endParaRPr lang="en-AU" sz="2400" u="heavy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28" name="27 Flecha derecha"/>
          <p:cNvSpPr/>
          <p:nvPr/>
        </p:nvSpPr>
        <p:spPr>
          <a:xfrm>
            <a:off x="2323072" y="1659281"/>
            <a:ext cx="576064" cy="144016"/>
          </a:xfrm>
          <a:prstGeom prst="right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Flecha derecha"/>
          <p:cNvSpPr/>
          <p:nvPr/>
        </p:nvSpPr>
        <p:spPr>
          <a:xfrm>
            <a:off x="5508104" y="1662987"/>
            <a:ext cx="576064" cy="144016"/>
          </a:xfrm>
          <a:prstGeom prst="right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CuadroTexto"/>
          <p:cNvSpPr txBox="1"/>
          <p:nvPr/>
        </p:nvSpPr>
        <p:spPr>
          <a:xfrm>
            <a:off x="1364230" y="6187370"/>
            <a:ext cx="6415539" cy="55399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AU" sz="3000" dirty="0" smtClean="0">
                <a:solidFill>
                  <a:srgbClr val="0000CC"/>
                </a:solidFill>
                <a:latin typeface="Showcard Gothic" panose="04020904020102020604" pitchFamily="82" charset="0"/>
              </a:rPr>
              <a:t>First, Factor each polynomial</a:t>
            </a:r>
            <a:endParaRPr lang="en-AU" sz="3000" dirty="0">
              <a:solidFill>
                <a:srgbClr val="0000CC"/>
              </a:solidFill>
              <a:latin typeface="Showcard Gothic" panose="04020904020102020604" pitchFamily="82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1531475" y="5264040"/>
            <a:ext cx="6081050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3000" dirty="0" smtClean="0">
                <a:solidFill>
                  <a:srgbClr val="0000CC"/>
                </a:solidFill>
                <a:latin typeface="Showcard Gothic" panose="04020904020102020604" pitchFamily="82" charset="0"/>
              </a:rPr>
              <a:t>Second, Find </a:t>
            </a:r>
            <a:r>
              <a:rPr lang="en-AU" sz="3000" u="sng" dirty="0" smtClean="0">
                <a:solidFill>
                  <a:srgbClr val="0000CC"/>
                </a:solidFill>
                <a:latin typeface="Showcard Gothic" panose="04020904020102020604" pitchFamily="82" charset="0"/>
              </a:rPr>
              <a:t>the common and uncommon expressions with their greater exponent</a:t>
            </a:r>
            <a:endParaRPr lang="en-AU" sz="3000" dirty="0">
              <a:solidFill>
                <a:srgbClr val="0000CC"/>
              </a:solidFill>
              <a:latin typeface="Showcard Gothic" panose="04020904020102020604" pitchFamily="82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3347864" y="836712"/>
            <a:ext cx="100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Monomials</a:t>
            </a:r>
            <a:endParaRPr lang="en-AU" dirty="0">
              <a:latin typeface="Tekton Pro Cond" pitchFamily="34" charset="0"/>
            </a:endParaRPr>
          </a:p>
        </p:txBody>
      </p:sp>
      <p:cxnSp>
        <p:nvCxnSpPr>
          <p:cNvPr id="34" name="33 Conector recto de flecha"/>
          <p:cNvCxnSpPr>
            <a:stCxn id="32" idx="2"/>
          </p:cNvCxnSpPr>
          <p:nvPr/>
        </p:nvCxnSpPr>
        <p:spPr>
          <a:xfrm flipH="1">
            <a:off x="3347864" y="1206044"/>
            <a:ext cx="501901" cy="3933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>
            <a:stCxn id="32" idx="2"/>
          </p:cNvCxnSpPr>
          <p:nvPr/>
        </p:nvCxnSpPr>
        <p:spPr>
          <a:xfrm>
            <a:off x="3849765" y="1206044"/>
            <a:ext cx="146171" cy="3933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Rectángulo"/>
          <p:cNvSpPr/>
          <p:nvPr/>
        </p:nvSpPr>
        <p:spPr>
          <a:xfrm>
            <a:off x="1153028" y="1807003"/>
            <a:ext cx="808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Tekton Pro Cond" pitchFamily="34" charset="0"/>
                <a:cs typeface="Arial" pitchFamily="34" charset="0"/>
              </a:rPr>
              <a:t>4(x </a:t>
            </a:r>
            <a:r>
              <a:rPr lang="en-US" b="1" dirty="0">
                <a:latin typeface="Tekton Pro Cond" pitchFamily="34" charset="0"/>
                <a:cs typeface="Arial" pitchFamily="34" charset="0"/>
              </a:rPr>
              <a:t>– </a:t>
            </a:r>
            <a:r>
              <a:rPr lang="en-US" b="1" dirty="0" smtClean="0">
                <a:latin typeface="Tekton Pro Cond" pitchFamily="34" charset="0"/>
                <a:cs typeface="Arial" pitchFamily="34" charset="0"/>
              </a:rPr>
              <a:t>2)</a:t>
            </a:r>
            <a:endParaRPr lang="en-US" dirty="0">
              <a:latin typeface="Tekton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655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3" grpId="0"/>
      <p:bldP spid="19" grpId="0"/>
      <p:bldP spid="28" grpId="0" animBg="1"/>
      <p:bldP spid="29" grpId="0" animBg="1"/>
      <p:bldP spid="30" grpId="0" animBg="1"/>
      <p:bldP spid="30" grpId="1" animBg="1"/>
      <p:bldP spid="31" grpId="0" animBg="1"/>
      <p:bldP spid="31" grpId="1" animBg="1"/>
      <p:bldP spid="32" grpId="0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dirty="0" smtClean="0">
                <a:ln>
                  <a:solidFill>
                    <a:srgbClr val="FF33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First, the definition…</a:t>
            </a:r>
            <a:endParaRPr lang="en-AU" sz="5400" cap="none" spc="0" dirty="0">
              <a:ln>
                <a:solidFill>
                  <a:srgbClr val="FF330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63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30 Conector recto"/>
          <p:cNvCxnSpPr>
            <a:stCxn id="9" idx="2"/>
            <a:endCxn id="29" idx="1"/>
          </p:cNvCxnSpPr>
          <p:nvPr/>
        </p:nvCxnSpPr>
        <p:spPr>
          <a:xfrm flipH="1">
            <a:off x="2338943" y="1211561"/>
            <a:ext cx="73897" cy="25220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0" y="980728"/>
            <a:ext cx="24128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u="heavy" dirty="0" smtClean="0">
                <a:solidFill>
                  <a:srgbClr val="FF0000"/>
                </a:solidFill>
                <a:latin typeface="Ravie" panose="04040805050809020602" pitchFamily="82" charset="0"/>
              </a:rPr>
              <a:t>Example 2:</a:t>
            </a:r>
            <a:endParaRPr lang="en-AU" sz="2400" u="heavy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2338943" y="2380238"/>
            <a:ext cx="3854645" cy="2706687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2 CuadroTexto"/>
          <p:cNvSpPr txBox="1"/>
          <p:nvPr/>
        </p:nvSpPr>
        <p:spPr>
          <a:xfrm>
            <a:off x="2338943" y="980728"/>
            <a:ext cx="5954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4ax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latin typeface="Snap ITC" panose="04040A07060A02020202" pitchFamily="82" charset="0"/>
              </a:rPr>
              <a:t> – 8axy + 4ay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latin typeface="Snap ITC" panose="04040A07060A02020202" pitchFamily="82" charset="0"/>
              </a:rPr>
              <a:t>, 6b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latin typeface="Snap ITC" panose="04040A07060A02020202" pitchFamily="82" charset="0"/>
              </a:rPr>
              <a:t>x – 6b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latin typeface="Snap ITC" panose="04040A07060A02020202" pitchFamily="82" charset="0"/>
              </a:rPr>
              <a:t>y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5" name="4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200" dirty="0" smtClean="0">
                <a:ln>
                  <a:solidFill>
                    <a:schemeClr val="bg1"/>
                  </a:solidFill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LEAST COMMON MULTIPLE</a:t>
            </a:r>
            <a:endParaRPr lang="en-AU" sz="4200" dirty="0">
              <a:ln>
                <a:solidFill>
                  <a:schemeClr val="bg1"/>
                </a:solidFill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988601" y="6187370"/>
            <a:ext cx="5166799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0000CC"/>
                </a:solidFill>
                <a:latin typeface="Showcard Gothic" panose="04020904020102020604" pitchFamily="82" charset="0"/>
              </a:rPr>
              <a:t>First, Factor each polynomial</a:t>
            </a:r>
            <a:endParaRPr lang="en-AU" sz="2400" dirty="0">
              <a:solidFill>
                <a:srgbClr val="0000CC"/>
              </a:solidFill>
              <a:latin typeface="Showcard Gothic" panose="04020904020102020604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428229" y="2380238"/>
            <a:ext cx="36621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dirty="0">
                <a:latin typeface="Snap ITC" panose="04040A07060A02020202" pitchFamily="82" charset="0"/>
              </a:rPr>
              <a:t>4ax</a:t>
            </a:r>
            <a:r>
              <a:rPr lang="en-AU" sz="2400" baseline="30000" dirty="0">
                <a:latin typeface="Snap ITC" panose="04040A07060A02020202" pitchFamily="82" charset="0"/>
              </a:rPr>
              <a:t>2</a:t>
            </a:r>
            <a:r>
              <a:rPr lang="en-AU" sz="2400" dirty="0">
                <a:latin typeface="Snap ITC" panose="04040A07060A02020202" pitchFamily="82" charset="0"/>
              </a:rPr>
              <a:t> – 8axy + 4ay</a:t>
            </a:r>
            <a:r>
              <a:rPr lang="en-AU" sz="2400" baseline="30000" dirty="0">
                <a:latin typeface="Snap ITC" panose="04040A07060A02020202" pitchFamily="82" charset="0"/>
              </a:rPr>
              <a:t>2</a:t>
            </a:r>
            <a:endParaRPr lang="en-AU" sz="2400" dirty="0"/>
          </a:p>
        </p:txBody>
      </p:sp>
      <p:sp>
        <p:nvSpPr>
          <p:cNvPr id="8" name="7 CuadroTexto"/>
          <p:cNvSpPr txBox="1"/>
          <p:nvPr/>
        </p:nvSpPr>
        <p:spPr>
          <a:xfrm>
            <a:off x="4241540" y="2987660"/>
            <a:ext cx="1338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Common factor</a:t>
            </a:r>
            <a:endParaRPr lang="en-AU" dirty="0">
              <a:latin typeface="Tekton Pro Cond" pitchFamily="34" charset="0"/>
            </a:endParaRPr>
          </a:p>
        </p:txBody>
      </p:sp>
      <p:sp>
        <p:nvSpPr>
          <p:cNvPr id="9" name="8 Elipse"/>
          <p:cNvSpPr/>
          <p:nvPr/>
        </p:nvSpPr>
        <p:spPr>
          <a:xfrm>
            <a:off x="2412840" y="908720"/>
            <a:ext cx="3599319" cy="60568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9 CuadroTexto"/>
          <p:cNvSpPr txBox="1"/>
          <p:nvPr/>
        </p:nvSpPr>
        <p:spPr>
          <a:xfrm>
            <a:off x="5741649" y="725439"/>
            <a:ext cx="1062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Take it first</a:t>
            </a:r>
            <a:endParaRPr lang="en-AU" dirty="0">
              <a:latin typeface="Tekton Pro Cond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624948" y="3502749"/>
            <a:ext cx="32431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4a(x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latin typeface="Snap ITC" panose="04040A07060A02020202" pitchFamily="82" charset="0"/>
              </a:rPr>
              <a:t> – 2xy + y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latin typeface="Snap ITC" panose="04040A07060A02020202" pitchFamily="82" charset="0"/>
              </a:rPr>
              <a:t>)</a:t>
            </a:r>
            <a:endParaRPr lang="en-AU" sz="2400" dirty="0"/>
          </a:p>
        </p:txBody>
      </p:sp>
      <p:cxnSp>
        <p:nvCxnSpPr>
          <p:cNvPr id="13" name="12 Conector recto de flecha"/>
          <p:cNvCxnSpPr>
            <a:stCxn id="7" idx="2"/>
            <a:endCxn id="11" idx="0"/>
          </p:cNvCxnSpPr>
          <p:nvPr/>
        </p:nvCxnSpPr>
        <p:spPr>
          <a:xfrm flipH="1">
            <a:off x="4246546" y="2841903"/>
            <a:ext cx="12761" cy="660846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3268655" y="3964414"/>
            <a:ext cx="2455473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>
            <a:stCxn id="11" idx="2"/>
            <a:endCxn id="25" idx="0"/>
          </p:cNvCxnSpPr>
          <p:nvPr/>
        </p:nvCxnSpPr>
        <p:spPr>
          <a:xfrm flipH="1">
            <a:off x="4204410" y="3964414"/>
            <a:ext cx="42136" cy="660846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Rectángulo"/>
          <p:cNvSpPr/>
          <p:nvPr/>
        </p:nvSpPr>
        <p:spPr>
          <a:xfrm>
            <a:off x="3188747" y="4625260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4a(x + y)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endParaRPr lang="en-AU" sz="24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4152358" y="4110171"/>
            <a:ext cx="2003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Perfect square trinomial</a:t>
            </a:r>
            <a:endParaRPr lang="en-AU" dirty="0">
              <a:latin typeface="Tekton Pro Cond" pitchFamily="34" charset="0"/>
            </a:endParaRPr>
          </a:p>
        </p:txBody>
      </p:sp>
      <p:cxnSp>
        <p:nvCxnSpPr>
          <p:cNvPr id="33" name="32 Conector recto"/>
          <p:cNvCxnSpPr>
            <a:stCxn id="9" idx="6"/>
            <a:endCxn id="29" idx="3"/>
          </p:cNvCxnSpPr>
          <p:nvPr/>
        </p:nvCxnSpPr>
        <p:spPr>
          <a:xfrm>
            <a:off x="6012159" y="1211561"/>
            <a:ext cx="181429" cy="25220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Elipse"/>
          <p:cNvSpPr/>
          <p:nvPr/>
        </p:nvSpPr>
        <p:spPr>
          <a:xfrm>
            <a:off x="6012159" y="908719"/>
            <a:ext cx="2281235" cy="60568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37" name="36 Conector recto"/>
          <p:cNvCxnSpPr>
            <a:stCxn id="36" idx="2"/>
            <a:endCxn id="38" idx="1"/>
          </p:cNvCxnSpPr>
          <p:nvPr/>
        </p:nvCxnSpPr>
        <p:spPr>
          <a:xfrm flipH="1">
            <a:off x="2301531" y="1211560"/>
            <a:ext cx="3710628" cy="25241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Rectángulo redondeado"/>
          <p:cNvSpPr/>
          <p:nvPr/>
        </p:nvSpPr>
        <p:spPr>
          <a:xfrm>
            <a:off x="2301531" y="2382364"/>
            <a:ext cx="3854645" cy="2706687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39" name="38 Conector recto"/>
          <p:cNvCxnSpPr>
            <a:stCxn id="3" idx="3"/>
            <a:endCxn id="38" idx="3"/>
          </p:cNvCxnSpPr>
          <p:nvPr/>
        </p:nvCxnSpPr>
        <p:spPr>
          <a:xfrm flipH="1">
            <a:off x="6156176" y="1211561"/>
            <a:ext cx="2137218" cy="252414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Rectángulo"/>
          <p:cNvSpPr/>
          <p:nvPr/>
        </p:nvSpPr>
        <p:spPr>
          <a:xfrm>
            <a:off x="3136305" y="2550536"/>
            <a:ext cx="22204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6b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latin typeface="Snap ITC" panose="04040A07060A02020202" pitchFamily="82" charset="0"/>
              </a:rPr>
              <a:t>x – 6b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latin typeface="Snap ITC" panose="04040A07060A02020202" pitchFamily="82" charset="0"/>
              </a:rPr>
              <a:t>y</a:t>
            </a:r>
            <a:endParaRPr lang="en-AU" sz="2400" dirty="0"/>
          </a:p>
        </p:txBody>
      </p:sp>
      <p:cxnSp>
        <p:nvCxnSpPr>
          <p:cNvPr id="46" name="45 Conector recto de flecha"/>
          <p:cNvCxnSpPr>
            <a:stCxn id="45" idx="2"/>
            <a:endCxn id="54" idx="0"/>
          </p:cNvCxnSpPr>
          <p:nvPr/>
        </p:nvCxnSpPr>
        <p:spPr>
          <a:xfrm>
            <a:off x="4246545" y="3012201"/>
            <a:ext cx="0" cy="723507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CuadroTexto"/>
          <p:cNvSpPr txBox="1"/>
          <p:nvPr/>
        </p:nvSpPr>
        <p:spPr>
          <a:xfrm>
            <a:off x="4309003" y="3182448"/>
            <a:ext cx="1338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Common factor</a:t>
            </a:r>
            <a:endParaRPr lang="en-AU" dirty="0">
              <a:latin typeface="Tekton Pro Cond" pitchFamily="34" charset="0"/>
            </a:endParaRPr>
          </a:p>
        </p:txBody>
      </p:sp>
      <p:sp>
        <p:nvSpPr>
          <p:cNvPr id="54" name="53 Rectángulo"/>
          <p:cNvSpPr/>
          <p:nvPr/>
        </p:nvSpPr>
        <p:spPr>
          <a:xfrm>
            <a:off x="3305421" y="3735708"/>
            <a:ext cx="18822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6b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latin typeface="Snap ITC" panose="04040A07060A02020202" pitchFamily="82" charset="0"/>
              </a:rPr>
              <a:t>(x – y)</a:t>
            </a:r>
            <a:endParaRPr lang="en-AU" sz="2400" dirty="0"/>
          </a:p>
        </p:txBody>
      </p:sp>
      <p:sp>
        <p:nvSpPr>
          <p:cNvPr id="60" name="59 CuadroTexto"/>
          <p:cNvSpPr txBox="1"/>
          <p:nvPr/>
        </p:nvSpPr>
        <p:spPr>
          <a:xfrm>
            <a:off x="143508" y="5838363"/>
            <a:ext cx="8856984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2400" dirty="0" smtClean="0">
                <a:solidFill>
                  <a:srgbClr val="0000CC"/>
                </a:solidFill>
                <a:latin typeface="Showcard Gothic" panose="04020904020102020604" pitchFamily="82" charset="0"/>
              </a:rPr>
              <a:t>Second, Find </a:t>
            </a:r>
            <a:r>
              <a:rPr lang="en-AU" sz="2400" u="sng" dirty="0" smtClean="0">
                <a:solidFill>
                  <a:srgbClr val="0000CC"/>
                </a:solidFill>
                <a:latin typeface="Showcard Gothic" panose="04020904020102020604" pitchFamily="82" charset="0"/>
              </a:rPr>
              <a:t>the common and uncommon expressions with their greater exponent</a:t>
            </a:r>
            <a:endParaRPr lang="en-AU" sz="2400" dirty="0">
              <a:solidFill>
                <a:srgbClr val="0000CC"/>
              </a:solidFill>
              <a:latin typeface="Showcard Gothic" panose="04020904020102020604" pitchFamily="82" charset="0"/>
            </a:endParaRPr>
          </a:p>
        </p:txBody>
      </p:sp>
      <p:sp>
        <p:nvSpPr>
          <p:cNvPr id="61" name="60 CuadroTexto"/>
          <p:cNvSpPr txBox="1"/>
          <p:nvPr/>
        </p:nvSpPr>
        <p:spPr>
          <a:xfrm>
            <a:off x="1641866" y="6187369"/>
            <a:ext cx="5860268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2400" dirty="0" smtClean="0">
                <a:solidFill>
                  <a:srgbClr val="0000CC"/>
                </a:solidFill>
                <a:latin typeface="Showcard Gothic" panose="04020904020102020604" pitchFamily="82" charset="0"/>
              </a:rPr>
              <a:t>The new expression is written as…</a:t>
            </a:r>
            <a:endParaRPr lang="en-AU" sz="2400" dirty="0">
              <a:solidFill>
                <a:srgbClr val="0000CC"/>
              </a:solidFill>
              <a:latin typeface="Showcard Gothic" panose="04020904020102020604" pitchFamily="82" charset="0"/>
            </a:endParaRPr>
          </a:p>
        </p:txBody>
      </p:sp>
      <p:sp>
        <p:nvSpPr>
          <p:cNvPr id="62" name="61 CuadroTexto"/>
          <p:cNvSpPr txBox="1"/>
          <p:nvPr/>
        </p:nvSpPr>
        <p:spPr>
          <a:xfrm>
            <a:off x="3393205" y="1517358"/>
            <a:ext cx="3845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4a(x – y)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latin typeface="Snap ITC" panose="04040A07060A02020202" pitchFamily="82" charset="0"/>
              </a:rPr>
              <a:t>, 6b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latin typeface="Snap ITC" panose="04040A07060A02020202" pitchFamily="82" charset="0"/>
              </a:rPr>
              <a:t>(x – y)</a:t>
            </a:r>
            <a:endParaRPr lang="en-AU" sz="2400" baseline="30000" dirty="0">
              <a:latin typeface="Snap ITC" panose="04040A07060A02020202" pitchFamily="82" charset="0"/>
            </a:endParaRPr>
          </a:p>
        </p:txBody>
      </p:sp>
      <p:cxnSp>
        <p:nvCxnSpPr>
          <p:cNvPr id="63" name="62 Conector recto de flecha"/>
          <p:cNvCxnSpPr>
            <a:stCxn id="62" idx="2"/>
            <a:endCxn id="66" idx="0"/>
          </p:cNvCxnSpPr>
          <p:nvPr/>
        </p:nvCxnSpPr>
        <p:spPr>
          <a:xfrm flipH="1">
            <a:off x="5154267" y="1979023"/>
            <a:ext cx="161901" cy="916304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CuadroTexto"/>
          <p:cNvSpPr txBox="1"/>
          <p:nvPr/>
        </p:nvSpPr>
        <p:spPr>
          <a:xfrm>
            <a:off x="5366243" y="2195529"/>
            <a:ext cx="100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Monomials</a:t>
            </a:r>
            <a:endParaRPr lang="en-AU" dirty="0">
              <a:latin typeface="Tekton Pro Cond" pitchFamily="34" charset="0"/>
            </a:endParaRPr>
          </a:p>
        </p:txBody>
      </p:sp>
      <p:sp>
        <p:nvSpPr>
          <p:cNvPr id="66" name="65 CuadroTexto"/>
          <p:cNvSpPr txBox="1"/>
          <p:nvPr/>
        </p:nvSpPr>
        <p:spPr>
          <a:xfrm>
            <a:off x="4595684" y="2895327"/>
            <a:ext cx="1117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12ab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endParaRPr lang="en-AU" sz="2400" baseline="30000" dirty="0">
              <a:latin typeface="Snap ITC" panose="04040A07060A02020202" pitchFamily="82" charset="0"/>
            </a:endParaRPr>
          </a:p>
        </p:txBody>
      </p:sp>
      <p:sp>
        <p:nvSpPr>
          <p:cNvPr id="68" name="67 CuadroTexto"/>
          <p:cNvSpPr txBox="1"/>
          <p:nvPr/>
        </p:nvSpPr>
        <p:spPr>
          <a:xfrm>
            <a:off x="5400587" y="2204864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binomials</a:t>
            </a:r>
            <a:endParaRPr lang="en-AU" dirty="0">
              <a:latin typeface="Tekton Pro Cond" pitchFamily="34" charset="0"/>
            </a:endParaRPr>
          </a:p>
        </p:txBody>
      </p:sp>
      <p:sp>
        <p:nvSpPr>
          <p:cNvPr id="69" name="68 CuadroTexto"/>
          <p:cNvSpPr txBox="1"/>
          <p:nvPr/>
        </p:nvSpPr>
        <p:spPr>
          <a:xfrm>
            <a:off x="5588470" y="2895327"/>
            <a:ext cx="1431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(x – y)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endParaRPr lang="en-AU" sz="2400" baseline="30000" dirty="0"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922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 animBg="1"/>
      <p:bldP spid="29" grpId="1" animBg="1"/>
      <p:bldP spid="3" grpId="0"/>
      <p:bldP spid="6" grpId="0" animBg="1"/>
      <p:bldP spid="6" grpId="1" animBg="1"/>
      <p:bldP spid="7" grpId="0"/>
      <p:bldP spid="7" grpId="1"/>
      <p:bldP spid="8" grpId="0"/>
      <p:bldP spid="8" grpId="1"/>
      <p:bldP spid="9" grpId="0" animBg="1"/>
      <p:bldP spid="9" grpId="1" animBg="1"/>
      <p:bldP spid="10" grpId="0"/>
      <p:bldP spid="10" grpId="1"/>
      <p:bldP spid="11" grpId="0"/>
      <p:bldP spid="11" grpId="1"/>
      <p:bldP spid="25" grpId="0"/>
      <p:bldP spid="25" grpId="1"/>
      <p:bldP spid="26" grpId="0"/>
      <p:bldP spid="26" grpId="1"/>
      <p:bldP spid="36" grpId="0" animBg="1"/>
      <p:bldP spid="36" grpId="1" animBg="1"/>
      <p:bldP spid="38" grpId="0" animBg="1"/>
      <p:bldP spid="38" grpId="1" animBg="1"/>
      <p:bldP spid="45" grpId="0"/>
      <p:bldP spid="45" grpId="1"/>
      <p:bldP spid="51" grpId="0"/>
      <p:bldP spid="51" grpId="1"/>
      <p:bldP spid="54" grpId="0"/>
      <p:bldP spid="54" grpId="1"/>
      <p:bldP spid="60" grpId="0" animBg="1"/>
      <p:bldP spid="61" grpId="0" animBg="1"/>
      <p:bldP spid="61" grpId="1" animBg="1"/>
      <p:bldP spid="62" grpId="0"/>
      <p:bldP spid="65" grpId="0"/>
      <p:bldP spid="65" grpId="1"/>
      <p:bldP spid="66" grpId="0"/>
      <p:bldP spid="68" grpId="0"/>
      <p:bldP spid="6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7" name="16 Rectángulo"/>
          <p:cNvSpPr/>
          <p:nvPr/>
        </p:nvSpPr>
        <p:spPr>
          <a:xfrm>
            <a:off x="0" y="2136339"/>
            <a:ext cx="914477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dirty="0" smtClean="0">
                <a:ln>
                  <a:solidFill>
                    <a:srgbClr val="FF33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Now, let’s operate with algebraic fractions…</a:t>
            </a:r>
            <a:endParaRPr lang="en-AU" sz="5400" cap="none" spc="0" dirty="0">
              <a:ln>
                <a:solidFill>
                  <a:srgbClr val="FF330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664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" name="2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060" dirty="0" smtClean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50000"/>
                  </a:schemeClr>
                </a:solidFill>
                <a:effectLst>
                  <a:outerShdw blurRad="50800" dist="177800" dir="19200000" algn="l" rotWithShape="0">
                    <a:schemeClr val="bg1">
                      <a:alpha val="40000"/>
                    </a:schemeClr>
                  </a:outerShdw>
                </a:effectLst>
                <a:latin typeface="Snap ITC" panose="04040A07060A02020202" pitchFamily="82" charset="0"/>
              </a:rPr>
              <a:t>ADDITION OF ALGEBRAIC FRACTIONS</a:t>
            </a:r>
            <a:endParaRPr lang="en-AU" sz="3060" dirty="0">
              <a:ln>
                <a:solidFill>
                  <a:sysClr val="windowText" lastClr="000000"/>
                </a:solidFill>
              </a:ln>
              <a:solidFill>
                <a:schemeClr val="bg1">
                  <a:lumMod val="50000"/>
                </a:schemeClr>
              </a:solidFill>
              <a:effectLst>
                <a:outerShdw blurRad="50800" dist="177800" dir="19200000" algn="l" rotWithShape="0">
                  <a:schemeClr val="bg1">
                    <a:alpha val="40000"/>
                  </a:scheme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657113" y="1740694"/>
            <a:ext cx="7829773" cy="2184591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3 CuadroTexto"/>
          <p:cNvSpPr txBox="1"/>
          <p:nvPr/>
        </p:nvSpPr>
        <p:spPr>
          <a:xfrm>
            <a:off x="0" y="69269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The process to add algebraic fractions is the same as the arithmetic…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6" name="3 CuadroTexto"/>
          <p:cNvSpPr txBox="1">
            <a:spLocks noChangeArrowheads="1"/>
          </p:cNvSpPr>
          <p:nvPr/>
        </p:nvSpPr>
        <p:spPr bwMode="auto">
          <a:xfrm>
            <a:off x="936550" y="1740695"/>
            <a:ext cx="2303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Snap ITC" panose="04040A07060A02020202" pitchFamily="82" charset="0"/>
              </a:rPr>
              <a:t>First Step:</a:t>
            </a:r>
          </a:p>
        </p:txBody>
      </p:sp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3240361" y="1740695"/>
            <a:ext cx="53277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oper Black" panose="0208090404030B020404" pitchFamily="18" charset="0"/>
              </a:rPr>
              <a:t>Find the L. C. M. (Denominators)</a:t>
            </a:r>
          </a:p>
        </p:txBody>
      </p:sp>
      <p:sp>
        <p:nvSpPr>
          <p:cNvPr id="8" name="5 CuadroTexto"/>
          <p:cNvSpPr txBox="1">
            <a:spLocks noChangeArrowheads="1"/>
          </p:cNvSpPr>
          <p:nvPr/>
        </p:nvSpPr>
        <p:spPr bwMode="auto">
          <a:xfrm>
            <a:off x="720526" y="2371013"/>
            <a:ext cx="25198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Snap ITC" panose="04040A07060A02020202" pitchFamily="82" charset="0"/>
              </a:rPr>
              <a:t>Second Step:</a:t>
            </a:r>
          </a:p>
        </p:txBody>
      </p:sp>
      <p:sp>
        <p:nvSpPr>
          <p:cNvPr id="9" name="6 CuadroTexto"/>
          <p:cNvSpPr txBox="1">
            <a:spLocks noChangeArrowheads="1"/>
          </p:cNvSpPr>
          <p:nvPr/>
        </p:nvSpPr>
        <p:spPr bwMode="auto">
          <a:xfrm>
            <a:off x="3240361" y="2201737"/>
            <a:ext cx="5324881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300" dirty="0">
                <a:solidFill>
                  <a:srgbClr val="000000"/>
                </a:solidFill>
                <a:latin typeface="Cooper Black" panose="0208090404030B020404" pitchFamily="18" charset="0"/>
              </a:rPr>
              <a:t>Divide by the bottom, multiply by the top</a:t>
            </a:r>
          </a:p>
        </p:txBody>
      </p:sp>
      <p:sp>
        <p:nvSpPr>
          <p:cNvPr id="10" name="7 CuadroTexto"/>
          <p:cNvSpPr txBox="1">
            <a:spLocks noChangeArrowheads="1"/>
          </p:cNvSpPr>
          <p:nvPr/>
        </p:nvSpPr>
        <p:spPr bwMode="auto">
          <a:xfrm>
            <a:off x="936550" y="3001957"/>
            <a:ext cx="2303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Snap ITC" panose="04040A07060A02020202" pitchFamily="82" charset="0"/>
              </a:rPr>
              <a:t>Third Step:</a:t>
            </a:r>
          </a:p>
        </p:txBody>
      </p:sp>
      <p:sp>
        <p:nvSpPr>
          <p:cNvPr id="11" name="8 CuadroTexto"/>
          <p:cNvSpPr txBox="1">
            <a:spLocks noChangeArrowheads="1"/>
          </p:cNvSpPr>
          <p:nvPr/>
        </p:nvSpPr>
        <p:spPr bwMode="auto">
          <a:xfrm>
            <a:off x="3240361" y="3018141"/>
            <a:ext cx="2808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oper Black" panose="0208090404030B020404" pitchFamily="18" charset="0"/>
              </a:rPr>
              <a:t>Add or subtract</a:t>
            </a:r>
          </a:p>
        </p:txBody>
      </p:sp>
      <p:sp>
        <p:nvSpPr>
          <p:cNvPr id="12" name="15 CuadroTexto"/>
          <p:cNvSpPr txBox="1">
            <a:spLocks noChangeArrowheads="1"/>
          </p:cNvSpPr>
          <p:nvPr/>
        </p:nvSpPr>
        <p:spPr bwMode="auto">
          <a:xfrm>
            <a:off x="720526" y="3463622"/>
            <a:ext cx="25198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Snap ITC" panose="04040A07060A02020202" pitchFamily="82" charset="0"/>
              </a:rPr>
              <a:t>Fourth Step:</a:t>
            </a:r>
          </a:p>
        </p:txBody>
      </p:sp>
      <p:sp>
        <p:nvSpPr>
          <p:cNvPr id="13" name="16 CuadroTexto"/>
          <p:cNvSpPr txBox="1">
            <a:spLocks noChangeArrowheads="1"/>
          </p:cNvSpPr>
          <p:nvPr/>
        </p:nvSpPr>
        <p:spPr bwMode="auto">
          <a:xfrm>
            <a:off x="3240361" y="3463621"/>
            <a:ext cx="41788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oper Black" panose="0208090404030B020404" pitchFamily="18" charset="0"/>
              </a:rPr>
              <a:t>Simplify (if it is possible)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0" y="4190306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</a:rPr>
              <a:t>For example</a:t>
            </a:r>
            <a:endParaRPr lang="en-AU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15 CuadroTexto"/>
              <p:cNvSpPr txBox="1"/>
              <p:nvPr/>
            </p:nvSpPr>
            <p:spPr>
              <a:xfrm>
                <a:off x="1860480" y="3933056"/>
                <a:ext cx="2135456" cy="883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i="0" smtClean="0">
                              <a:latin typeface="Snap ITC" panose="04040A07060A02020202" pitchFamily="82" charset="0"/>
                            </a:rPr>
                            <m:t>7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i="0" smtClean="0">
                              <a:latin typeface="Snap ITC" panose="04040A07060A02020202" pitchFamily="82" charset="0"/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es-CO" sz="2400" i="0" smtClean="0">
                              <a:latin typeface="Snap ITC" panose="04040A07060A02020202" pitchFamily="82" charset="0"/>
                            </a:rPr>
                            <m:t>m</m:t>
                          </m:r>
                        </m:den>
                      </m:f>
                      <m:r>
                        <a:rPr lang="es-CO" sz="24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 i="0" smtClean="0">
                          <a:latin typeface="Snap ITC" panose="04040A07060A02020202" pitchFamily="82" charset="0"/>
                        </a:rPr>
                        <m:t>+ </m:t>
                      </m:r>
                      <m:f>
                        <m:f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i="0" smtClean="0">
                              <a:latin typeface="Snap ITC" panose="04040A07060A02020202" pitchFamily="82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i="0" smtClean="0">
                              <a:latin typeface="Snap ITC" panose="04040A07060A02020202" pitchFamily="82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s-CO" sz="2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i="0" smtClean="0">
                                  <a:latin typeface="Snap ITC" panose="04040A07060A02020202" pitchFamily="82" charset="0"/>
                                </a:rPr>
                                <m:t>m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16" name="1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0480" y="3933056"/>
                <a:ext cx="2135456" cy="8838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4 CuadroTexto"/>
          <p:cNvSpPr txBox="1">
            <a:spLocks noChangeArrowheads="1"/>
          </p:cNvSpPr>
          <p:nvPr/>
        </p:nvSpPr>
        <p:spPr bwMode="auto">
          <a:xfrm>
            <a:off x="1980618" y="6279703"/>
            <a:ext cx="5327798" cy="461665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oper Black" panose="0208090404030B020404" pitchFamily="18" charset="0"/>
              </a:rPr>
              <a:t>Find the L. C. M. (Denominators)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0" y="4854351"/>
            <a:ext cx="1608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3m, 6m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endParaRPr lang="en-AU" sz="2400" baseline="30000" dirty="0">
              <a:latin typeface="Snap ITC" panose="04040A07060A02020202" pitchFamily="82" charset="0"/>
            </a:endParaRPr>
          </a:p>
        </p:txBody>
      </p:sp>
      <p:sp>
        <p:nvSpPr>
          <p:cNvPr id="19" name="18 Flecha derecha"/>
          <p:cNvSpPr/>
          <p:nvPr/>
        </p:nvSpPr>
        <p:spPr>
          <a:xfrm>
            <a:off x="1608133" y="5013175"/>
            <a:ext cx="576064" cy="144016"/>
          </a:xfrm>
          <a:prstGeom prst="right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CuadroTexto"/>
          <p:cNvSpPr txBox="1"/>
          <p:nvPr/>
        </p:nvSpPr>
        <p:spPr>
          <a:xfrm>
            <a:off x="2184197" y="4854350"/>
            <a:ext cx="849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6m</a:t>
            </a:r>
            <a:r>
              <a:rPr lang="en-AU" sz="2400" baseline="30000" dirty="0" smtClean="0">
                <a:latin typeface="Snap ITC" panose="04040A07060A02020202" pitchFamily="82" charset="0"/>
              </a:rPr>
              <a:t>2</a:t>
            </a:r>
            <a:endParaRPr lang="en-AU" sz="2400" baseline="30000" dirty="0"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20 CuadroTexto"/>
              <p:cNvSpPr txBox="1"/>
              <p:nvPr/>
            </p:nvSpPr>
            <p:spPr>
              <a:xfrm>
                <a:off x="4225977" y="3933056"/>
                <a:ext cx="2207656" cy="8211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/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6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m</m:t>
                          </m:r>
                          <m:r>
                            <m:rPr>
                              <m:nor/>
                            </m:rPr>
                            <a:rPr lang="es-CO" sz="2400" b="0" i="0" baseline="30000" smtClean="0">
                              <a:latin typeface="Snap ITC" panose="04040A07060A02020202" pitchFamily="82" charset="0"/>
                            </a:rPr>
                            <m:t>2</m:t>
                          </m:r>
                        </m:den>
                      </m:f>
                      <m:r>
                        <a:rPr lang="es-CO" sz="24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 i="0" smtClean="0">
                          <a:latin typeface="Snap ITC" panose="04040A07060A02020202" pitchFamily="82" charset="0"/>
                        </a:rPr>
                        <m:t>+ </m:t>
                      </m:r>
                      <m:f>
                        <m:f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fPr>
                        <m:num/>
                        <m:den>
                          <m:r>
                            <m:rPr>
                              <m:nor/>
                            </m:rPr>
                            <a:rPr lang="es-CO" sz="2400">
                              <a:latin typeface="Snap ITC" panose="04040A07060A02020202" pitchFamily="82" charset="0"/>
                            </a:rPr>
                            <m:t>6</m:t>
                          </m:r>
                          <m:r>
                            <m:rPr>
                              <m:nor/>
                            </m:rPr>
                            <a:rPr lang="es-CO" sz="2400">
                              <a:latin typeface="Snap ITC" panose="04040A07060A02020202" pitchFamily="82" charset="0"/>
                            </a:rPr>
                            <m:t>m</m:t>
                          </m:r>
                          <m:r>
                            <m:rPr>
                              <m:nor/>
                            </m:rPr>
                            <a:rPr lang="es-CO" sz="2400" baseline="30000">
                              <a:latin typeface="Snap ITC" panose="04040A07060A02020202" pitchFamily="82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1" name="2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5977" y="3933056"/>
                <a:ext cx="2207656" cy="82118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21 CuadroTexto"/>
          <p:cNvSpPr txBox="1"/>
          <p:nvPr/>
        </p:nvSpPr>
        <p:spPr>
          <a:xfrm>
            <a:off x="3842822" y="4144139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=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23" name="6 CuadroTexto"/>
          <p:cNvSpPr txBox="1">
            <a:spLocks noChangeArrowheads="1"/>
          </p:cNvSpPr>
          <p:nvPr/>
        </p:nvSpPr>
        <p:spPr bwMode="auto">
          <a:xfrm>
            <a:off x="1367644" y="6295092"/>
            <a:ext cx="6408712" cy="446276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300" dirty="0">
                <a:solidFill>
                  <a:srgbClr val="000000"/>
                </a:solidFill>
                <a:latin typeface="Cooper Black" panose="0208090404030B020404" pitchFamily="18" charset="0"/>
              </a:rPr>
              <a:t>Divide by the bottom, multiply by the top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-90" y="4896742"/>
            <a:ext cx="4514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6m</a:t>
            </a:r>
            <a:r>
              <a:rPr lang="en-AU" sz="2400" baseline="30000" dirty="0" smtClean="0">
                <a:latin typeface="Snap ITC" panose="04040A07060A02020202" pitchFamily="82" charset="0"/>
              </a:rPr>
              <a:t>2 </a:t>
            </a:r>
            <a:r>
              <a:rPr lang="en-AU" sz="2400" dirty="0" smtClean="0">
                <a:latin typeface="Snap ITC" panose="04040A07060A02020202" pitchFamily="82" charset="0"/>
                <a:sym typeface="Symbol"/>
              </a:rPr>
              <a:t> 3m = 2m  7 = 14m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4355976" y="3933056"/>
            <a:ext cx="846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14m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4514159" y="4911550"/>
            <a:ext cx="3954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6m</a:t>
            </a:r>
            <a:r>
              <a:rPr lang="en-AU" sz="2400" baseline="30000" dirty="0" smtClean="0">
                <a:latin typeface="Snap ITC" panose="04040A07060A02020202" pitchFamily="82" charset="0"/>
              </a:rPr>
              <a:t>2 </a:t>
            </a:r>
            <a:r>
              <a:rPr lang="en-AU" sz="2400" dirty="0" smtClean="0">
                <a:latin typeface="Snap ITC" panose="04040A07060A02020202" pitchFamily="82" charset="0"/>
                <a:sym typeface="Symbol"/>
              </a:rPr>
              <a:t> </a:t>
            </a:r>
            <a:r>
              <a:rPr lang="en-AU" sz="2400" dirty="0">
                <a:latin typeface="Snap ITC" panose="04040A07060A02020202" pitchFamily="82" charset="0"/>
              </a:rPr>
              <a:t>6m</a:t>
            </a:r>
            <a:r>
              <a:rPr lang="en-AU" sz="2400" baseline="30000" dirty="0"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latin typeface="Snap ITC" panose="04040A07060A02020202" pitchFamily="82" charset="0"/>
                <a:sym typeface="Symbol"/>
              </a:rPr>
              <a:t> = 1  5 = 5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5724128" y="3933056"/>
            <a:ext cx="4395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  <a:sym typeface="Symbol"/>
              </a:rPr>
              <a:t>5</a:t>
            </a:r>
            <a:endParaRPr lang="en-AU" sz="24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6219086" y="4149080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=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29" name="8 CuadroTexto"/>
          <p:cNvSpPr txBox="1">
            <a:spLocks noChangeArrowheads="1"/>
          </p:cNvSpPr>
          <p:nvPr/>
        </p:nvSpPr>
        <p:spPr bwMode="auto">
          <a:xfrm>
            <a:off x="3167844" y="6309320"/>
            <a:ext cx="2808312" cy="461665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oper Black" panose="0208090404030B020404" pitchFamily="18" charset="0"/>
              </a:rPr>
              <a:t>Add or subtract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29 CuadroTexto"/>
              <p:cNvSpPr txBox="1"/>
              <p:nvPr/>
            </p:nvSpPr>
            <p:spPr>
              <a:xfrm>
                <a:off x="6405570" y="3917231"/>
                <a:ext cx="1766830" cy="8799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14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m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+ 5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i="0" smtClean="0">
                              <a:latin typeface="Snap ITC" panose="04040A07060A02020202" pitchFamily="82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s-CO" sz="2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i="0" smtClean="0">
                                  <a:latin typeface="Snap ITC" panose="04040A07060A02020202" pitchFamily="82" charset="0"/>
                                </a:rPr>
                                <m:t>m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0" name="2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5570" y="3917231"/>
                <a:ext cx="1766830" cy="87992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16 CuadroTexto"/>
          <p:cNvSpPr txBox="1">
            <a:spLocks noChangeArrowheads="1"/>
          </p:cNvSpPr>
          <p:nvPr/>
        </p:nvSpPr>
        <p:spPr bwMode="auto">
          <a:xfrm>
            <a:off x="2482556" y="6295092"/>
            <a:ext cx="4178888" cy="461665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oper Black" panose="0208090404030B020404" pitchFamily="18" charset="0"/>
              </a:rPr>
              <a:t>Simplify (if it is possible)</a:t>
            </a:r>
          </a:p>
        </p:txBody>
      </p:sp>
      <p:sp>
        <p:nvSpPr>
          <p:cNvPr id="32" name="16 CuadroTexto"/>
          <p:cNvSpPr txBox="1">
            <a:spLocks noChangeArrowheads="1"/>
          </p:cNvSpPr>
          <p:nvPr/>
        </p:nvSpPr>
        <p:spPr bwMode="auto">
          <a:xfrm>
            <a:off x="4514159" y="4896742"/>
            <a:ext cx="45967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In this case, it is not possible</a:t>
            </a:r>
            <a:endParaRPr lang="en-US" altLang="en-US" sz="24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803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 animBg="1"/>
      <p:bldP spid="17" grpId="1" animBg="1"/>
      <p:bldP spid="18" grpId="0"/>
      <p:bldP spid="18" grpId="1"/>
      <p:bldP spid="19" grpId="0" animBg="1"/>
      <p:bldP spid="19" grpId="1" animBg="1"/>
      <p:bldP spid="20" grpId="0"/>
      <p:bldP spid="20" grpId="1"/>
      <p:bldP spid="21" grpId="0"/>
      <p:bldP spid="22" grpId="0"/>
      <p:bldP spid="23" grpId="0" animBg="1"/>
      <p:bldP spid="23" grpId="1" animBg="1"/>
      <p:bldP spid="24" grpId="0"/>
      <p:bldP spid="24" grpId="1"/>
      <p:bldP spid="25" grpId="0"/>
      <p:bldP spid="26" grpId="0"/>
      <p:bldP spid="26" grpId="1"/>
      <p:bldP spid="27" grpId="0"/>
      <p:bldP spid="28" grpId="0"/>
      <p:bldP spid="29" grpId="0" animBg="1"/>
      <p:bldP spid="29" grpId="1" animBg="1"/>
      <p:bldP spid="30" grpId="0"/>
      <p:bldP spid="31" grpId="0" animBg="1"/>
      <p:bldP spid="3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36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9" name="38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060" dirty="0" smtClean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50000"/>
                  </a:schemeClr>
                </a:solidFill>
                <a:effectLst>
                  <a:outerShdw blurRad="50800" dist="177800" dir="19200000" algn="l" rotWithShape="0">
                    <a:schemeClr val="bg1">
                      <a:alpha val="40000"/>
                    </a:schemeClr>
                  </a:outerShdw>
                </a:effectLst>
                <a:latin typeface="Snap ITC" panose="04040A07060A02020202" pitchFamily="82" charset="0"/>
              </a:rPr>
              <a:t>ADDITION OF ALGEBRAIC FRACTIONS</a:t>
            </a:r>
            <a:endParaRPr lang="en-AU" sz="3060" dirty="0">
              <a:ln>
                <a:solidFill>
                  <a:sysClr val="windowText" lastClr="000000"/>
                </a:solidFill>
              </a:ln>
              <a:solidFill>
                <a:schemeClr val="bg1">
                  <a:lumMod val="50000"/>
                </a:schemeClr>
              </a:solidFill>
              <a:effectLst>
                <a:outerShdw blurRad="50800" dist="177800" dir="19200000" algn="l" rotWithShape="0">
                  <a:schemeClr val="bg1">
                    <a:alpha val="40000"/>
                  </a:scheme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-1" y="980728"/>
            <a:ext cx="2792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</a:rPr>
              <a:t>Another example</a:t>
            </a:r>
            <a:endParaRPr lang="en-AU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40 CuadroTexto"/>
              <p:cNvSpPr txBox="1"/>
              <p:nvPr/>
            </p:nvSpPr>
            <p:spPr>
              <a:xfrm>
                <a:off x="2579578" y="724087"/>
                <a:ext cx="5016758" cy="8826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a:rPr lang="es-CO" sz="2400" b="1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(3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a:rPr lang="es-CO" sz="2400" b="1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 2)</m:t>
                          </m:r>
                        </m:den>
                      </m:f>
                      <m:r>
                        <a:rPr lang="es-CO" sz="2400" b="1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 b="1" i="0" smtClean="0">
                          <a:latin typeface="Snap ITC" panose="04040A07060A02020202" pitchFamily="82" charset="0"/>
                        </a:rPr>
                        <m:t>+ </m:t>
                      </m:r>
                      <m:f>
                        <m:fPr>
                          <m:ctrlPr>
                            <a:rPr lang="es-CO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a:rPr lang="es-CO" sz="2400" b="1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2</m:t>
                          </m:r>
                        </m:den>
                      </m:f>
                      <m:r>
                        <a:rPr lang="es-CO" sz="2400" b="1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s-CO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s-CO" sz="24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1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1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1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41" name="4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9578" y="724087"/>
                <a:ext cx="5016758" cy="88261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4 CuadroTexto"/>
          <p:cNvSpPr txBox="1">
            <a:spLocks noChangeArrowheads="1"/>
          </p:cNvSpPr>
          <p:nvPr/>
        </p:nvSpPr>
        <p:spPr bwMode="auto">
          <a:xfrm>
            <a:off x="1908101" y="6267167"/>
            <a:ext cx="5327798" cy="461665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oper Black" panose="0208090404030B020404" pitchFamily="18" charset="0"/>
              </a:rPr>
              <a:t>Find the L. C. M. (Denominators)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-1" y="3645384"/>
            <a:ext cx="9144001" cy="2033083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42 CuadroTexto"/>
              <p:cNvSpPr txBox="1"/>
              <p:nvPr/>
            </p:nvSpPr>
            <p:spPr>
              <a:xfrm>
                <a:off x="179512" y="3645384"/>
                <a:ext cx="4207049" cy="6423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s-CO" sz="2400" b="1" i="0" smtClean="0">
                              <a:solidFill>
                                <a:schemeClr val="bg1"/>
                              </a:solidFill>
                              <a:latin typeface="Snap ITC" panose="04040A07060A02020202" pitchFamily="82" charset="0"/>
                            </a:rPr>
                            <m:t>x</m:t>
                          </m:r>
                          <m:d>
                            <m:dPr>
                              <m:ctrlPr>
                                <a:rPr lang="es-CO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 sz="2400" b="1" i="0" smtClean="0">
                                  <a:solidFill>
                                    <a:schemeClr val="bg1"/>
                                  </a:solidFill>
                                  <a:latin typeface="Snap ITC" panose="04040A07060A02020202" pitchFamily="82" charset="0"/>
                                </a:rPr>
                                <m:t>3</m:t>
                              </m:r>
                              <m:r>
                                <m:rPr>
                                  <m:nor/>
                                </m:rPr>
                                <a:rPr lang="es-CO" sz="2400" b="1" i="0" smtClean="0">
                                  <a:solidFill>
                                    <a:schemeClr val="bg1"/>
                                  </a:solidFill>
                                  <a:latin typeface="Snap ITC" panose="04040A07060A02020202" pitchFamily="82" charset="0"/>
                                </a:rPr>
                                <m:t>x</m:t>
                              </m:r>
                              <m:r>
                                <a:rPr lang="es-CO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s-CO" sz="2400" b="1" i="0" smtClean="0">
                                  <a:solidFill>
                                    <a:schemeClr val="bg1"/>
                                  </a:solidFill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s-CO" sz="2400" b="1" i="0" smtClean="0">
                              <a:solidFill>
                                <a:schemeClr val="bg1"/>
                              </a:solidFill>
                              <a:latin typeface="Snap ITC" panose="04040A07060A02020202" pitchFamily="82" charset="0"/>
                            </a:rPr>
                            <m:t>, 3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solidFill>
                                <a:schemeClr val="bg1"/>
                              </a:solidFill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a:rPr lang="es-CO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solidFill>
                                <a:schemeClr val="bg1"/>
                              </a:solidFill>
                              <a:latin typeface="Snap ITC" panose="04040A07060A02020202" pitchFamily="82" charset="0"/>
                            </a:rPr>
                            <m:t>2, </m:t>
                          </m:r>
                          <m:sSup>
                            <m:sSupPr>
                              <m:ctrlPr>
                                <a:rPr lang="es-CO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1" i="0" smtClean="0">
                                  <a:solidFill>
                                    <a:schemeClr val="bg1"/>
                                  </a:solidFill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1" i="0" smtClean="0">
                                  <a:solidFill>
                                    <a:schemeClr val="bg1"/>
                                  </a:solidFill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2400" b="1" dirty="0">
                  <a:solidFill>
                    <a:schemeClr val="bg1"/>
                  </a:solidFill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43" name="4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3645384"/>
                <a:ext cx="4207049" cy="64235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44 Flecha derecha"/>
          <p:cNvSpPr/>
          <p:nvPr/>
        </p:nvSpPr>
        <p:spPr>
          <a:xfrm>
            <a:off x="4386561" y="3894553"/>
            <a:ext cx="576064" cy="144016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CuadroTexto"/>
          <p:cNvSpPr txBox="1"/>
          <p:nvPr/>
        </p:nvSpPr>
        <p:spPr>
          <a:xfrm>
            <a:off x="4962625" y="3735728"/>
            <a:ext cx="1947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x</a:t>
            </a:r>
            <a:r>
              <a:rPr lang="en-AU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(3x – 2)</a:t>
            </a:r>
            <a:endParaRPr lang="en-AU" sz="2400" dirty="0">
              <a:solidFill>
                <a:schemeClr val="bg1"/>
              </a:solidFill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45 CuadroTexto"/>
              <p:cNvSpPr txBox="1"/>
              <p:nvPr/>
            </p:nvSpPr>
            <p:spPr>
              <a:xfrm>
                <a:off x="1055075" y="1837656"/>
                <a:ext cx="7033849" cy="9432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sz="24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fPr>
                        <m:num/>
                        <m:den>
                          <m:sSup>
                            <m:sSupPr>
                              <m:ctrlPr>
                                <a:rPr lang="en-US" sz="24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1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1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4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 sz="2400" b="1" i="0" smtClean="0">
                                  <a:latin typeface="Snap ITC" panose="04040A07060A02020202" pitchFamily="82" charset="0"/>
                                </a:rPr>
                                <m:t>3</m:t>
                              </m:r>
                              <m:r>
                                <m:rPr>
                                  <m:nor/>
                                </m:rPr>
                                <a:rPr lang="es-CO" sz="2400" b="1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  <m:r>
                                <a:rPr lang="es-CO" sz="2400" b="1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s-CO" sz="2400" b="1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e>
                          </m:d>
                        </m:den>
                      </m:f>
                      <m:r>
                        <a:rPr lang="es-CO" sz="2400" b="1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 b="1" i="0" smtClean="0">
                          <a:latin typeface="Snap ITC" panose="04040A07060A02020202" pitchFamily="82" charset="0"/>
                        </a:rPr>
                        <m:t>+ </m:t>
                      </m:r>
                      <m:f>
                        <m:f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fPr>
                        <m:num/>
                        <m:den>
                          <m:sSup>
                            <m:sSupPr>
                              <m:ctrlPr>
                                <a:rPr lang="en-US" sz="24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1" i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1" i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400" b="1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 sz="2400" b="1" i="0">
                                  <a:latin typeface="Snap ITC" panose="04040A07060A02020202" pitchFamily="82" charset="0"/>
                                </a:rPr>
                                <m:t>3</m:t>
                              </m:r>
                              <m:r>
                                <m:rPr>
                                  <m:nor/>
                                </m:rPr>
                                <a:rPr lang="es-CO" sz="2400" b="1" i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  <m:r>
                                <a:rPr lang="es-CO" sz="2400" b="1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s-CO" sz="2400" b="1" i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e>
                          </m:d>
                        </m:den>
                      </m:f>
                      <m:r>
                        <a:rPr lang="es-CO" sz="2400" b="1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fPr>
                        <m:num/>
                        <m:den>
                          <m:sSup>
                            <m:sSupPr>
                              <m:ctrlPr>
                                <a:rPr lang="en-US" sz="24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1" i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1" i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400" b="1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 sz="2400" b="1" i="0">
                                  <a:latin typeface="Snap ITC" panose="04040A07060A02020202" pitchFamily="82" charset="0"/>
                                </a:rPr>
                                <m:t>3</m:t>
                              </m:r>
                              <m:r>
                                <m:rPr>
                                  <m:nor/>
                                </m:rPr>
                                <a:rPr lang="es-CO" sz="2400" b="1" i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  <m:r>
                                <a:rPr lang="es-CO" sz="2400" b="1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s-CO" sz="2400" b="1" i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b="1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46" name="4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075" y="1837656"/>
                <a:ext cx="7033849" cy="94327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6 CuadroTexto"/>
          <p:cNvSpPr txBox="1">
            <a:spLocks noChangeArrowheads="1"/>
          </p:cNvSpPr>
          <p:nvPr/>
        </p:nvSpPr>
        <p:spPr bwMode="auto">
          <a:xfrm>
            <a:off x="1387246" y="6275371"/>
            <a:ext cx="6369507" cy="446276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300" dirty="0">
                <a:solidFill>
                  <a:srgbClr val="000000"/>
                </a:solidFill>
                <a:latin typeface="Cooper Black" panose="0208090404030B020404" pitchFamily="18" charset="0"/>
              </a:rPr>
              <a:t>Divide by the bottom, multiply by the top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179512" y="4293472"/>
            <a:ext cx="6643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[x</a:t>
            </a:r>
            <a:r>
              <a:rPr lang="en-AU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(3x – 2)] </a:t>
            </a:r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  <a:sym typeface="Symbol"/>
              </a:rPr>
              <a:t> [x(3x-2)] = x  6 = 6x</a:t>
            </a:r>
            <a:endParaRPr lang="en-AU" sz="2400" dirty="0">
              <a:solidFill>
                <a:schemeClr val="bg1"/>
              </a:solidFill>
              <a:latin typeface="Snap ITC" panose="04040A07060A02020202" pitchFamily="82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1941436" y="1815207"/>
            <a:ext cx="683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6x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50" name="49 CuadroTexto"/>
          <p:cNvSpPr txBox="1"/>
          <p:nvPr/>
        </p:nvSpPr>
        <p:spPr>
          <a:xfrm>
            <a:off x="179512" y="4755137"/>
            <a:ext cx="6647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[x</a:t>
            </a:r>
            <a:r>
              <a:rPr lang="en-AU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(3x – 2)] </a:t>
            </a:r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  <a:sym typeface="Symbol"/>
              </a:rPr>
              <a:t> [(3x-2)] = x</a:t>
            </a:r>
            <a:r>
              <a:rPr lang="en-AU" sz="2400" baseline="30000" dirty="0" smtClean="0">
                <a:solidFill>
                  <a:schemeClr val="bg1"/>
                </a:solidFill>
                <a:latin typeface="Snap ITC" panose="04040A07060A02020202" pitchFamily="82" charset="0"/>
                <a:sym typeface="Symbol"/>
              </a:rPr>
              <a:t>2</a:t>
            </a:r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  <a:sym typeface="Symbol"/>
              </a:rPr>
              <a:t>  5 = 5x</a:t>
            </a:r>
            <a:r>
              <a:rPr lang="en-AU" sz="2400" baseline="30000" dirty="0" smtClean="0">
                <a:solidFill>
                  <a:schemeClr val="bg1"/>
                </a:solidFill>
                <a:latin typeface="Snap ITC" panose="04040A07060A02020202" pitchFamily="82" charset="0"/>
                <a:sym typeface="Symbol"/>
              </a:rPr>
              <a:t>2</a:t>
            </a:r>
            <a:endParaRPr lang="en-AU" sz="2400" baseline="30000" dirty="0">
              <a:solidFill>
                <a:schemeClr val="bg1"/>
              </a:solidFill>
              <a:latin typeface="Snap ITC" panose="04040A07060A02020202" pitchFamily="82" charset="0"/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4314181" y="1815262"/>
            <a:ext cx="8338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dirty="0">
                <a:latin typeface="Snap ITC" panose="04040A07060A02020202" pitchFamily="82" charset="0"/>
                <a:sym typeface="Symbol"/>
              </a:rPr>
              <a:t>5x</a:t>
            </a:r>
            <a:r>
              <a:rPr lang="en-AU" sz="2400" baseline="30000" dirty="0">
                <a:latin typeface="Snap ITC" panose="04040A07060A02020202" pitchFamily="82" charset="0"/>
                <a:sym typeface="Symbol"/>
              </a:rPr>
              <a:t>2</a:t>
            </a:r>
            <a:endParaRPr lang="en-AU" sz="2400" dirty="0"/>
          </a:p>
        </p:txBody>
      </p:sp>
      <p:sp>
        <p:nvSpPr>
          <p:cNvPr id="52" name="51 CuadroTexto"/>
          <p:cNvSpPr txBox="1"/>
          <p:nvPr/>
        </p:nvSpPr>
        <p:spPr>
          <a:xfrm>
            <a:off x="179512" y="5216802"/>
            <a:ext cx="73116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[x</a:t>
            </a:r>
            <a:r>
              <a:rPr lang="en-AU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(3x – 2)] </a:t>
            </a:r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  <a:sym typeface="Symbol"/>
              </a:rPr>
              <a:t> x</a:t>
            </a:r>
            <a:r>
              <a:rPr lang="en-AU" sz="2400" baseline="30000" dirty="0" smtClean="0">
                <a:solidFill>
                  <a:schemeClr val="bg1"/>
                </a:solidFill>
                <a:latin typeface="Snap ITC" panose="04040A07060A02020202" pitchFamily="82" charset="0"/>
                <a:sym typeface="Symbol"/>
              </a:rPr>
              <a:t>2</a:t>
            </a:r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  <a:sym typeface="Symbol"/>
              </a:rPr>
              <a:t> = (3x – 2)  2 = 6x – 4</a:t>
            </a:r>
            <a:endParaRPr lang="en-AU" sz="2400" baseline="30000" dirty="0">
              <a:solidFill>
                <a:schemeClr val="bg1"/>
              </a:solidFill>
              <a:latin typeface="Snap ITC" panose="04040A07060A02020202" pitchFamily="82" charset="0"/>
            </a:endParaRPr>
          </a:p>
        </p:txBody>
      </p:sp>
      <p:sp>
        <p:nvSpPr>
          <p:cNvPr id="9219" name="9218 Rectángulo"/>
          <p:cNvSpPr/>
          <p:nvPr/>
        </p:nvSpPr>
        <p:spPr>
          <a:xfrm>
            <a:off x="6156176" y="1809015"/>
            <a:ext cx="13324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dirty="0">
                <a:latin typeface="Snap ITC" panose="04040A07060A02020202" pitchFamily="82" charset="0"/>
                <a:sym typeface="Symbol"/>
              </a:rPr>
              <a:t>6x – 4</a:t>
            </a:r>
            <a:endParaRPr lang="en-AU" sz="2400" dirty="0"/>
          </a:p>
        </p:txBody>
      </p:sp>
      <p:sp>
        <p:nvSpPr>
          <p:cNvPr id="9222" name="9221 CuadroTexto"/>
          <p:cNvSpPr txBox="1"/>
          <p:nvPr/>
        </p:nvSpPr>
        <p:spPr>
          <a:xfrm>
            <a:off x="3591153" y="2780928"/>
            <a:ext cx="1961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0000CC"/>
                </a:solidFill>
                <a:latin typeface="Tekton Pro Cond" pitchFamily="34" charset="0"/>
              </a:rPr>
              <a:t>Rewrite it using algebra</a:t>
            </a:r>
            <a:endParaRPr lang="en-AU" dirty="0">
              <a:solidFill>
                <a:srgbClr val="0000CC"/>
              </a:solidFill>
              <a:latin typeface="Tekton Pro Cond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23" name="9222 CuadroTexto"/>
              <p:cNvSpPr txBox="1"/>
              <p:nvPr/>
            </p:nvSpPr>
            <p:spPr>
              <a:xfrm>
                <a:off x="2549138" y="3212976"/>
                <a:ext cx="4045723" cy="10284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AU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6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+ 5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6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+ 4</m:t>
                          </m:r>
                        </m:num>
                        <m:den>
                          <m:sSup>
                            <m:sSupPr>
                              <m:ctrlPr>
                                <a:rPr lang="en-AU" sz="2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(3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2)</m:t>
                          </m:r>
                        </m:den>
                      </m:f>
                    </m:oMath>
                  </m:oMathPara>
                </a14:m>
                <a:endParaRPr lang="en-AU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9223" name="922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9138" y="3212976"/>
                <a:ext cx="4045723" cy="102848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8 CuadroTexto"/>
          <p:cNvSpPr txBox="1">
            <a:spLocks noChangeArrowheads="1"/>
          </p:cNvSpPr>
          <p:nvPr/>
        </p:nvSpPr>
        <p:spPr bwMode="auto">
          <a:xfrm>
            <a:off x="3167844" y="6259982"/>
            <a:ext cx="2808312" cy="461665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oper Black" panose="0208090404030B020404" pitchFamily="18" charset="0"/>
              </a:rPr>
              <a:t>Add or subtract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56 CuadroTexto"/>
              <p:cNvSpPr txBox="1"/>
              <p:nvPr/>
            </p:nvSpPr>
            <p:spPr>
              <a:xfrm>
                <a:off x="3337816" y="4293472"/>
                <a:ext cx="2468368" cy="10284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AU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+ 4</m:t>
                          </m:r>
                        </m:num>
                        <m:den>
                          <m:sSup>
                            <m:sSupPr>
                              <m:ctrlPr>
                                <a:rPr lang="en-AU" sz="2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(3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2)</m:t>
                          </m:r>
                        </m:den>
                      </m:f>
                    </m:oMath>
                  </m:oMathPara>
                </a14:m>
                <a:endParaRPr lang="en-AU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57" name="5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7816" y="4293472"/>
                <a:ext cx="2468368" cy="102848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225" name="9224 Conector recto"/>
          <p:cNvCxnSpPr/>
          <p:nvPr/>
        </p:nvCxnSpPr>
        <p:spPr>
          <a:xfrm flipV="1">
            <a:off x="3059832" y="3501008"/>
            <a:ext cx="531321" cy="1443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"/>
          <p:cNvCxnSpPr/>
          <p:nvPr/>
        </p:nvCxnSpPr>
        <p:spPr>
          <a:xfrm flipV="1">
            <a:off x="5148064" y="3501008"/>
            <a:ext cx="531321" cy="1443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16 CuadroTexto"/>
          <p:cNvSpPr txBox="1">
            <a:spLocks noChangeArrowheads="1"/>
          </p:cNvSpPr>
          <p:nvPr/>
        </p:nvSpPr>
        <p:spPr bwMode="auto">
          <a:xfrm>
            <a:off x="3857787" y="5447634"/>
            <a:ext cx="45967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In this case, it is not possible</a:t>
            </a:r>
            <a:endParaRPr lang="en-US" altLang="en-US" sz="24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62" name="16 CuadroTexto"/>
          <p:cNvSpPr txBox="1">
            <a:spLocks noChangeArrowheads="1"/>
          </p:cNvSpPr>
          <p:nvPr/>
        </p:nvSpPr>
        <p:spPr bwMode="auto">
          <a:xfrm>
            <a:off x="2482556" y="6295092"/>
            <a:ext cx="4178888" cy="461665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oper Black" panose="0208090404030B020404" pitchFamily="18" charset="0"/>
              </a:rPr>
              <a:t>Simplify (if it is possible)</a:t>
            </a:r>
          </a:p>
        </p:txBody>
      </p:sp>
    </p:spTree>
    <p:extLst>
      <p:ext uri="{BB962C8B-B14F-4D97-AF65-F5344CB8AC3E}">
        <p14:creationId xmlns:p14="http://schemas.microsoft.com/office/powerpoint/2010/main" val="3394080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32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32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 animBg="1"/>
      <p:bldP spid="42" grpId="1" animBg="1"/>
      <p:bldP spid="42" grpId="2" animBg="1"/>
      <p:bldP spid="8" grpId="0" animBg="1"/>
      <p:bldP spid="8" grpId="1" animBg="1"/>
      <p:bldP spid="8" grpId="2" animBg="1"/>
      <p:bldP spid="8" grpId="3" animBg="1"/>
      <p:bldP spid="43" grpId="0"/>
      <p:bldP spid="43" grpId="1"/>
      <p:bldP spid="43" grpId="2"/>
      <p:bldP spid="43" grpId="3"/>
      <p:bldP spid="45" grpId="0" animBg="1"/>
      <p:bldP spid="45" grpId="1" animBg="1"/>
      <p:bldP spid="45" grpId="2" animBg="1"/>
      <p:bldP spid="45" grpId="3" animBg="1"/>
      <p:bldP spid="9" grpId="0"/>
      <p:bldP spid="9" grpId="1"/>
      <p:bldP spid="9" grpId="2"/>
      <p:bldP spid="9" grpId="3"/>
      <p:bldP spid="46" grpId="0"/>
      <p:bldP spid="47" grpId="0" animBg="1"/>
      <p:bldP spid="47" grpId="1" animBg="1"/>
      <p:bldP spid="20" grpId="0"/>
      <p:bldP spid="20" grpId="1"/>
      <p:bldP spid="22" grpId="0"/>
      <p:bldP spid="50" grpId="0"/>
      <p:bldP spid="50" grpId="1"/>
      <p:bldP spid="29" grpId="0"/>
      <p:bldP spid="52" grpId="0"/>
      <p:bldP spid="52" grpId="1"/>
      <p:bldP spid="9219" grpId="0"/>
      <p:bldP spid="9222" grpId="0"/>
      <p:bldP spid="9223" grpId="0"/>
      <p:bldP spid="56" grpId="0" animBg="1"/>
      <p:bldP spid="56" grpId="1" animBg="1"/>
      <p:bldP spid="57" grpId="0"/>
      <p:bldP spid="61" grpId="0"/>
      <p:bldP spid="6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48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53" name="52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060" dirty="0" smtClean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50000"/>
                  </a:schemeClr>
                </a:solidFill>
                <a:effectLst>
                  <a:outerShdw blurRad="50800" dist="177800" dir="19200000" algn="l" rotWithShape="0">
                    <a:schemeClr val="bg1">
                      <a:alpha val="40000"/>
                    </a:schemeClr>
                  </a:outerShdw>
                </a:effectLst>
                <a:latin typeface="Snap ITC" panose="04040A07060A02020202" pitchFamily="82" charset="0"/>
              </a:rPr>
              <a:t>ADDITION OF ALGEBRAIC FRACTIONS</a:t>
            </a:r>
            <a:endParaRPr lang="en-AU" sz="3060" dirty="0">
              <a:ln>
                <a:solidFill>
                  <a:sysClr val="windowText" lastClr="000000"/>
                </a:solidFill>
              </a:ln>
              <a:solidFill>
                <a:schemeClr val="bg1">
                  <a:lumMod val="50000"/>
                </a:schemeClr>
              </a:solidFill>
              <a:effectLst>
                <a:outerShdw blurRad="50800" dist="177800" dir="19200000" algn="l" rotWithShape="0">
                  <a:schemeClr val="bg1">
                    <a:alpha val="40000"/>
                  </a:scheme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-1" y="980728"/>
            <a:ext cx="2945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</a:rPr>
              <a:t>One more example</a:t>
            </a:r>
            <a:endParaRPr lang="en-AU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54 CuadroTexto"/>
              <p:cNvSpPr txBox="1"/>
              <p:nvPr/>
            </p:nvSpPr>
            <p:spPr>
              <a:xfrm>
                <a:off x="2771800" y="743772"/>
                <a:ext cx="6122253" cy="8432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00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a:rPr lang="es-CO" sz="20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000" i="0" smtClean="0">
                              <a:latin typeface="Snap ITC" panose="04040A07060A02020202" pitchFamily="82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00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00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20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000" i="0" smtClean="0">
                              <a:latin typeface="Snap ITC" panose="04040A07060A02020202" pitchFamily="82" charset="0"/>
                            </a:rPr>
                            <m:t>x</m:t>
                          </m:r>
                        </m:den>
                      </m:f>
                      <m:r>
                        <a:rPr lang="es-CO" sz="2000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s-CO" sz="2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00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000" i="0" smtClean="0">
                              <a:latin typeface="Snap ITC" panose="04040A07060A02020202" pitchFamily="82" charset="0"/>
                            </a:rPr>
                            <m:t> + 3</m:t>
                          </m:r>
                        </m:num>
                        <m:den>
                          <m:sSup>
                            <m:sSupPr>
                              <m:ctrlPr>
                                <a:rPr lang="es-CO" sz="20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00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000" i="0" smtClean="0">
                                  <a:latin typeface="Snap ITC" panose="04040A07060A02020202" pitchFamily="82" charset="0"/>
                                </a:rPr>
                                <m:t>2 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000" i="0" smtClean="0">
                              <a:latin typeface="Snap ITC" panose="04040A07060A02020202" pitchFamily="82" charset="0"/>
                            </a:rPr>
                            <m:t>+ 3</m:t>
                          </m:r>
                          <m:r>
                            <m:rPr>
                              <m:nor/>
                            </m:rPr>
                            <a:rPr lang="es-CO" sz="200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a:rPr lang="es-CO" sz="20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000" i="0" smtClean="0">
                              <a:latin typeface="Snap ITC" panose="04040A07060A02020202" pitchFamily="82" charset="0"/>
                            </a:rPr>
                            <m:t>4</m:t>
                          </m:r>
                        </m:den>
                      </m:f>
                      <m:r>
                        <a:rPr lang="es-CO" sz="20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 i="0" smtClean="0">
                          <a:latin typeface="Snap ITC" panose="04040A07060A02020202" pitchFamily="82" charset="0"/>
                        </a:rPr>
                        <m:t>+ </m:t>
                      </m:r>
                      <m:f>
                        <m:fPr>
                          <m:ctrlPr>
                            <a:rPr lang="es-CO" sz="20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sz="20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00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00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000" i="0" smtClean="0">
                              <a:latin typeface="Snap ITC" panose="04040A07060A02020202" pitchFamily="82" charset="0"/>
                            </a:rPr>
                            <m:t> + 12</m:t>
                          </m:r>
                          <m:r>
                            <m:rPr>
                              <m:nor/>
                            </m:rPr>
                            <a:rPr lang="es-CO" sz="200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000" i="0" smtClean="0">
                              <a:latin typeface="Snap ITC" panose="04040A07060A02020202" pitchFamily="82" charset="0"/>
                            </a:rPr>
                            <m:t> + 16</m:t>
                          </m:r>
                        </m:num>
                        <m:den>
                          <m:sSup>
                            <m:sSupPr>
                              <m:ctrlPr>
                                <a:rPr lang="es-CO" sz="20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00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000" i="0" smtClean="0">
                                  <a:latin typeface="Snap ITC" panose="04040A07060A02020202" pitchFamily="82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s-CO" sz="2000" b="0" i="1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000" i="0" smtClean="0">
                              <a:latin typeface="Snap ITC" panose="04040A07060A02020202" pitchFamily="82" charset="0"/>
                            </a:rPr>
                            <m:t>+ 3</m:t>
                          </m:r>
                          <m:sSup>
                            <m:sSupPr>
                              <m:ctrlPr>
                                <a:rPr lang="es-CO" sz="20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00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000" i="0" smtClean="0">
                                  <a:latin typeface="Snap ITC" panose="04040A07060A02020202" pitchFamily="82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s-CO" sz="20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000" i="0" smtClean="0">
                              <a:latin typeface="Snap ITC" panose="04040A07060A02020202" pitchFamily="82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s-CO" sz="20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00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00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0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55" name="5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743772"/>
                <a:ext cx="6122253" cy="84324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4 CuadroTexto"/>
          <p:cNvSpPr txBox="1">
            <a:spLocks noChangeArrowheads="1"/>
          </p:cNvSpPr>
          <p:nvPr/>
        </p:nvSpPr>
        <p:spPr bwMode="auto">
          <a:xfrm>
            <a:off x="1908101" y="6267167"/>
            <a:ext cx="5327798" cy="461665"/>
          </a:xfrm>
          <a:prstGeom prst="rect">
            <a:avLst/>
          </a:prstGeom>
          <a:ln/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oper Black" panose="0208090404030B020404" pitchFamily="18" charset="0"/>
              </a:rPr>
              <a:t>Find the L. C. M. (Denominators)</a:t>
            </a:r>
          </a:p>
        </p:txBody>
      </p:sp>
      <p:sp>
        <p:nvSpPr>
          <p:cNvPr id="58" name="57 Rectángulo redondeado"/>
          <p:cNvSpPr/>
          <p:nvPr/>
        </p:nvSpPr>
        <p:spPr>
          <a:xfrm>
            <a:off x="-1" y="4005424"/>
            <a:ext cx="9144001" cy="2375904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5 CuadroTexto"/>
          <p:cNvSpPr txBox="1"/>
          <p:nvPr/>
        </p:nvSpPr>
        <p:spPr>
          <a:xfrm>
            <a:off x="107504" y="4005424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x</a:t>
            </a:r>
            <a:r>
              <a:rPr lang="en-AU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 – x</a:t>
            </a:r>
            <a:endParaRPr lang="en-AU" sz="2400" baseline="30000" dirty="0">
              <a:solidFill>
                <a:schemeClr val="bg1"/>
              </a:solidFill>
              <a:latin typeface="Snap ITC" panose="04040A07060A020202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217204" y="4051590"/>
            <a:ext cx="1338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chemeClr val="bg1"/>
                </a:solidFill>
                <a:latin typeface="Tekton Pro Cond" pitchFamily="34" charset="0"/>
              </a:rPr>
              <a:t>Common factor</a:t>
            </a:r>
            <a:endParaRPr lang="en-AU" dirty="0">
              <a:solidFill>
                <a:schemeClr val="bg1"/>
              </a:solidFill>
              <a:latin typeface="Tekton Pro Cond" pitchFamily="34" charset="0"/>
            </a:endParaRPr>
          </a:p>
        </p:txBody>
      </p:sp>
      <p:sp>
        <p:nvSpPr>
          <p:cNvPr id="63" name="62 CuadroTexto"/>
          <p:cNvSpPr txBox="1"/>
          <p:nvPr/>
        </p:nvSpPr>
        <p:spPr>
          <a:xfrm>
            <a:off x="2548755" y="4005424"/>
            <a:ext cx="1481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x(x – 1)</a:t>
            </a:r>
            <a:endParaRPr lang="en-AU" sz="2400" baseline="30000" dirty="0">
              <a:solidFill>
                <a:schemeClr val="bg1"/>
              </a:solidFill>
              <a:latin typeface="Snap ITC" panose="04040A07060A02020202" pitchFamily="82" charset="0"/>
            </a:endParaRPr>
          </a:p>
        </p:txBody>
      </p:sp>
      <p:sp>
        <p:nvSpPr>
          <p:cNvPr id="64" name="63 CuadroTexto"/>
          <p:cNvSpPr txBox="1"/>
          <p:nvPr/>
        </p:nvSpPr>
        <p:spPr>
          <a:xfrm>
            <a:off x="107504" y="4418984"/>
            <a:ext cx="2385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x</a:t>
            </a:r>
            <a:r>
              <a:rPr lang="en-AU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 + 3x - 4</a:t>
            </a:r>
            <a:endParaRPr lang="en-AU" sz="2400" baseline="30000" dirty="0">
              <a:solidFill>
                <a:schemeClr val="bg1"/>
              </a:solidFill>
              <a:latin typeface="Snap ITC" panose="04040A07060A02020202" pitchFamily="82" charset="0"/>
            </a:endParaRPr>
          </a:p>
        </p:txBody>
      </p:sp>
      <p:sp>
        <p:nvSpPr>
          <p:cNvPr id="65" name="64 CuadroTexto"/>
          <p:cNvSpPr txBox="1"/>
          <p:nvPr/>
        </p:nvSpPr>
        <p:spPr>
          <a:xfrm>
            <a:off x="2275750" y="4465150"/>
            <a:ext cx="1672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chemeClr val="bg1"/>
                </a:solidFill>
                <a:latin typeface="Tekton Pro Cond" pitchFamily="34" charset="0"/>
              </a:rPr>
              <a:t>Quadratic trinomial</a:t>
            </a:r>
            <a:endParaRPr lang="en-AU" dirty="0">
              <a:solidFill>
                <a:schemeClr val="bg1"/>
              </a:solidFill>
              <a:latin typeface="Tekton Pro Cond" pitchFamily="34" charset="0"/>
            </a:endParaRPr>
          </a:p>
        </p:txBody>
      </p:sp>
      <p:sp>
        <p:nvSpPr>
          <p:cNvPr id="66" name="65 CuadroTexto"/>
          <p:cNvSpPr txBox="1"/>
          <p:nvPr/>
        </p:nvSpPr>
        <p:spPr>
          <a:xfrm>
            <a:off x="3842687" y="4437112"/>
            <a:ext cx="2529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(x + 4)(x – 1)</a:t>
            </a:r>
            <a:endParaRPr lang="en-AU" sz="2400" baseline="30000" dirty="0">
              <a:solidFill>
                <a:schemeClr val="bg1"/>
              </a:solidFill>
              <a:latin typeface="Snap ITC" panose="04040A07060A02020202" pitchFamily="82" charset="0"/>
            </a:endParaRPr>
          </a:p>
        </p:txBody>
      </p:sp>
      <p:sp>
        <p:nvSpPr>
          <p:cNvPr id="67" name="66 CuadroTexto"/>
          <p:cNvSpPr txBox="1"/>
          <p:nvPr/>
        </p:nvSpPr>
        <p:spPr>
          <a:xfrm>
            <a:off x="107504" y="4898777"/>
            <a:ext cx="2837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x</a:t>
            </a:r>
            <a:r>
              <a:rPr lang="en-AU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4</a:t>
            </a:r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 + 3x</a:t>
            </a:r>
            <a:r>
              <a:rPr lang="en-AU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3</a:t>
            </a:r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 – 4x</a:t>
            </a:r>
            <a:r>
              <a:rPr lang="en-AU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endParaRPr lang="en-AU" sz="2400" baseline="30000" dirty="0">
              <a:solidFill>
                <a:schemeClr val="bg1"/>
              </a:solidFill>
              <a:latin typeface="Snap ITC" panose="04040A07060A02020202" pitchFamily="82" charset="0"/>
            </a:endParaRPr>
          </a:p>
        </p:txBody>
      </p:sp>
      <p:sp>
        <p:nvSpPr>
          <p:cNvPr id="68" name="67 CuadroTexto"/>
          <p:cNvSpPr txBox="1"/>
          <p:nvPr/>
        </p:nvSpPr>
        <p:spPr>
          <a:xfrm>
            <a:off x="2899041" y="4944943"/>
            <a:ext cx="1338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chemeClr val="bg1"/>
                </a:solidFill>
                <a:latin typeface="Tekton Pro Cond" pitchFamily="34" charset="0"/>
              </a:rPr>
              <a:t>Common factor</a:t>
            </a:r>
            <a:endParaRPr lang="en-AU" dirty="0">
              <a:solidFill>
                <a:schemeClr val="bg1"/>
              </a:solidFill>
              <a:latin typeface="Tekton Pro Cond" pitchFamily="34" charset="0"/>
            </a:endParaRPr>
          </a:p>
        </p:txBody>
      </p:sp>
      <p:sp>
        <p:nvSpPr>
          <p:cNvPr id="69" name="68 CuadroTexto"/>
          <p:cNvSpPr txBox="1"/>
          <p:nvPr/>
        </p:nvSpPr>
        <p:spPr>
          <a:xfrm>
            <a:off x="4237612" y="4898777"/>
            <a:ext cx="3142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x</a:t>
            </a:r>
            <a:r>
              <a:rPr lang="en-AU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(x</a:t>
            </a:r>
            <a:r>
              <a:rPr lang="en-AU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 + 3x - 4) = x</a:t>
            </a:r>
            <a:r>
              <a:rPr lang="en-AU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(x + 4)(x -1)</a:t>
            </a:r>
            <a:endParaRPr lang="en-AU" sz="2400" baseline="30000" dirty="0">
              <a:solidFill>
                <a:schemeClr val="bg1"/>
              </a:solidFill>
              <a:latin typeface="Snap ITC" panose="04040A07060A02020202" pitchFamily="82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2296376" y="5729774"/>
            <a:ext cx="46907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L. C. D. </a:t>
            </a:r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  <a:sym typeface="Wingdings" panose="05000000000000000000" pitchFamily="2" charset="2"/>
              </a:rPr>
              <a:t> </a:t>
            </a:r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x</a:t>
            </a:r>
            <a:r>
              <a:rPr lang="en-AU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(x + </a:t>
            </a:r>
            <a:r>
              <a:rPr lang="en-AU" sz="2400" dirty="0">
                <a:solidFill>
                  <a:schemeClr val="bg1"/>
                </a:solidFill>
                <a:latin typeface="Snap ITC" panose="04040A07060A02020202" pitchFamily="82" charset="0"/>
              </a:rPr>
              <a:t>4)(x -1)</a:t>
            </a:r>
            <a:endParaRPr lang="en-AU" sz="24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70 CuadroTexto"/>
              <p:cNvSpPr txBox="1"/>
              <p:nvPr/>
            </p:nvSpPr>
            <p:spPr>
              <a:xfrm>
                <a:off x="45633" y="1587016"/>
                <a:ext cx="9052735" cy="9060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300" i="1" smtClean="0">
                              <a:latin typeface="Cambria Math"/>
                            </a:rPr>
                          </m:ctrlPr>
                        </m:fPr>
                        <m:num/>
                        <m:den>
                          <m:sSup>
                            <m:sSupPr>
                              <m:ctrlPr>
                                <a:rPr lang="en-AU" sz="23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300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3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300" b="0" i="0" smtClean="0">
                              <a:latin typeface="Snap ITC" panose="04040A07060A020202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2300" b="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300" b="0" i="0" smtClean="0">
                              <a:latin typeface="Snap ITC" panose="04040A07060A02020202" pitchFamily="82" charset="0"/>
                            </a:rPr>
                            <m:t> + 4)(</m:t>
                          </m:r>
                          <m:r>
                            <m:rPr>
                              <m:nor/>
                            </m:rPr>
                            <a:rPr lang="es-CO" sz="2300" b="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a:rPr lang="es-CO" sz="23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300" b="0" i="0" smtClean="0">
                              <a:latin typeface="Snap ITC" panose="04040A07060A02020202" pitchFamily="82" charset="0"/>
                            </a:rPr>
                            <m:t>1)</m:t>
                          </m:r>
                        </m:den>
                      </m:f>
                      <m:r>
                        <a:rPr lang="es-CO" sz="23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s-CO" sz="2300" b="0" i="1" smtClean="0">
                              <a:latin typeface="Cambria Math"/>
                            </a:rPr>
                          </m:ctrlPr>
                        </m:fPr>
                        <m:num/>
                        <m:den>
                          <m:sSup>
                            <m:sSupPr>
                              <m:ctrlPr>
                                <a:rPr lang="es-CO" sz="23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300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3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s-CO" sz="23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 sz="2300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s-CO" sz="2300" b="0" i="0" smtClean="0">
                                  <a:latin typeface="Snap ITC" panose="04040A07060A02020202" pitchFamily="82" charset="0"/>
                                </a:rPr>
                                <m:t> + 4</m:t>
                              </m:r>
                            </m:e>
                          </m:d>
                          <m:d>
                            <m:dPr>
                              <m:ctrlPr>
                                <a:rPr lang="es-CO" sz="23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 sz="2300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  <m:r>
                                <a:rPr lang="es-CO" sz="23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s-CO" sz="2300" b="0" i="0" smtClean="0">
                                  <a:latin typeface="Snap ITC" panose="04040A07060A02020202" pitchFamily="82" charset="0"/>
                                </a:rPr>
                                <m:t>1</m:t>
                              </m:r>
                            </m:e>
                          </m:d>
                        </m:den>
                      </m:f>
                      <m:r>
                        <a:rPr lang="es-CO" sz="23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s-CO" sz="2300" b="0" i="1" smtClean="0">
                              <a:latin typeface="Cambria Math"/>
                            </a:rPr>
                          </m:ctrlPr>
                        </m:fPr>
                        <m:num/>
                        <m:den>
                          <m:sSup>
                            <m:sSupPr>
                              <m:ctrlPr>
                                <a:rPr lang="es-CO" sz="23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300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3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300" b="0" i="0" smtClean="0">
                              <a:latin typeface="Snap ITC" panose="04040A07060A020202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2300" b="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300" b="0" i="0" smtClean="0">
                              <a:latin typeface="Snap ITC" panose="04040A07060A02020202" pitchFamily="82" charset="0"/>
                            </a:rPr>
                            <m:t> + 4)(</m:t>
                          </m:r>
                          <m:r>
                            <m:rPr>
                              <m:nor/>
                            </m:rPr>
                            <a:rPr lang="es-CO" sz="2300" b="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a:rPr lang="es-CO" sz="23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300" b="0" i="0" smtClean="0">
                              <a:latin typeface="Snap ITC" panose="04040A07060A02020202" pitchFamily="82" charset="0"/>
                            </a:rPr>
                            <m:t>1)</m:t>
                          </m:r>
                        </m:den>
                      </m:f>
                    </m:oMath>
                  </m:oMathPara>
                </a14:m>
                <a:endParaRPr lang="en-AU" sz="23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71" name="7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33" y="1587016"/>
                <a:ext cx="9052735" cy="90608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6 CuadroTexto"/>
          <p:cNvSpPr txBox="1">
            <a:spLocks noChangeArrowheads="1"/>
          </p:cNvSpPr>
          <p:nvPr/>
        </p:nvSpPr>
        <p:spPr bwMode="auto">
          <a:xfrm>
            <a:off x="1387246" y="6282556"/>
            <a:ext cx="6369507" cy="446276"/>
          </a:xfrm>
          <a:prstGeom prst="rect">
            <a:avLst/>
          </a:prstGeom>
          <a:ln/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300" dirty="0">
                <a:solidFill>
                  <a:srgbClr val="000000"/>
                </a:solidFill>
                <a:latin typeface="Cooper Black" panose="0208090404030B020404" pitchFamily="18" charset="0"/>
              </a:rPr>
              <a:t>Divide by the bottom, multiply by the top</a:t>
            </a:r>
          </a:p>
        </p:txBody>
      </p:sp>
      <p:sp>
        <p:nvSpPr>
          <p:cNvPr id="73" name="72 CuadroTexto"/>
          <p:cNvSpPr txBox="1"/>
          <p:nvPr/>
        </p:nvSpPr>
        <p:spPr>
          <a:xfrm>
            <a:off x="84713" y="4051590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[x</a:t>
            </a:r>
            <a:r>
              <a:rPr lang="en-AU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(x+4)(x – 1)] </a:t>
            </a:r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  <a:sym typeface="Symbol"/>
              </a:rPr>
              <a:t> [x(x – 1)] = [x(x + 4)](x – 2) = [x</a:t>
            </a:r>
            <a:r>
              <a:rPr lang="en-AU" sz="2400" baseline="30000" dirty="0" smtClean="0">
                <a:solidFill>
                  <a:schemeClr val="bg1"/>
                </a:solidFill>
                <a:latin typeface="Snap ITC" panose="04040A07060A02020202" pitchFamily="82" charset="0"/>
                <a:sym typeface="Symbol"/>
              </a:rPr>
              <a:t>2</a:t>
            </a:r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  <a:sym typeface="Symbol"/>
              </a:rPr>
              <a:t> + 4x](x – 2) = x</a:t>
            </a:r>
            <a:r>
              <a:rPr lang="en-AU" sz="2400" baseline="30000" dirty="0" smtClean="0">
                <a:solidFill>
                  <a:schemeClr val="bg1"/>
                </a:solidFill>
                <a:latin typeface="Snap ITC" panose="04040A07060A02020202" pitchFamily="82" charset="0"/>
                <a:sym typeface="Symbol"/>
              </a:rPr>
              <a:t>3</a:t>
            </a:r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  <a:sym typeface="Symbol"/>
              </a:rPr>
              <a:t> + 2x</a:t>
            </a:r>
            <a:r>
              <a:rPr lang="en-AU" sz="2400" baseline="30000" dirty="0" smtClean="0">
                <a:solidFill>
                  <a:schemeClr val="bg1"/>
                </a:solidFill>
                <a:latin typeface="Snap ITC" panose="04040A07060A02020202" pitchFamily="82" charset="0"/>
                <a:sym typeface="Symbol"/>
              </a:rPr>
              <a:t>2</a:t>
            </a:r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  <a:sym typeface="Symbol"/>
              </a:rPr>
              <a:t> – 8x</a:t>
            </a:r>
            <a:endParaRPr lang="en-AU" sz="2400" dirty="0">
              <a:solidFill>
                <a:schemeClr val="bg1"/>
              </a:solidFill>
              <a:latin typeface="Snap ITC" panose="04040A07060A02020202" pitchFamily="82" charset="0"/>
            </a:endParaRPr>
          </a:p>
        </p:txBody>
      </p:sp>
      <p:sp>
        <p:nvSpPr>
          <p:cNvPr id="74" name="73 Rectángulo"/>
          <p:cNvSpPr/>
          <p:nvPr/>
        </p:nvSpPr>
        <p:spPr>
          <a:xfrm>
            <a:off x="214853" y="1599183"/>
            <a:ext cx="26228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dirty="0">
                <a:latin typeface="Snap ITC" panose="04040A07060A02020202" pitchFamily="82" charset="0"/>
                <a:sym typeface="Symbol"/>
              </a:rPr>
              <a:t>x</a:t>
            </a:r>
            <a:r>
              <a:rPr lang="en-AU" sz="2400" baseline="30000" dirty="0">
                <a:latin typeface="Snap ITC" panose="04040A07060A02020202" pitchFamily="82" charset="0"/>
                <a:sym typeface="Symbol"/>
              </a:rPr>
              <a:t>3</a:t>
            </a:r>
            <a:r>
              <a:rPr lang="en-AU" sz="2400" dirty="0">
                <a:latin typeface="Snap ITC" panose="04040A07060A02020202" pitchFamily="82" charset="0"/>
                <a:sym typeface="Symbol"/>
              </a:rPr>
              <a:t> + 2x</a:t>
            </a:r>
            <a:r>
              <a:rPr lang="en-AU" sz="2400" baseline="30000" dirty="0">
                <a:latin typeface="Snap ITC" panose="04040A07060A02020202" pitchFamily="82" charset="0"/>
                <a:sym typeface="Symbol"/>
              </a:rPr>
              <a:t>2</a:t>
            </a:r>
            <a:r>
              <a:rPr lang="en-AU" sz="2400" dirty="0">
                <a:latin typeface="Snap ITC" panose="04040A07060A02020202" pitchFamily="82" charset="0"/>
                <a:sym typeface="Symbol"/>
              </a:rPr>
              <a:t> – 8x</a:t>
            </a:r>
            <a:endParaRPr lang="en-AU" sz="2400" dirty="0"/>
          </a:p>
        </p:txBody>
      </p:sp>
      <p:sp>
        <p:nvSpPr>
          <p:cNvPr id="75" name="74 CuadroTexto"/>
          <p:cNvSpPr txBox="1"/>
          <p:nvPr/>
        </p:nvSpPr>
        <p:spPr>
          <a:xfrm>
            <a:off x="107504" y="4880649"/>
            <a:ext cx="883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[x</a:t>
            </a:r>
            <a:r>
              <a:rPr lang="en-AU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(x + 4)(x – 1)] ÷ [(x + 4)(x – 1)] = x</a:t>
            </a:r>
            <a:r>
              <a:rPr lang="en-AU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(x + 3) = x</a:t>
            </a:r>
            <a:r>
              <a:rPr lang="en-AU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3</a:t>
            </a:r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 + 3x</a:t>
            </a:r>
            <a:r>
              <a:rPr lang="en-AU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endParaRPr lang="en-AU" sz="2400" baseline="30000" dirty="0">
              <a:solidFill>
                <a:schemeClr val="bg1"/>
              </a:solidFill>
              <a:latin typeface="Snap ITC" panose="04040A07060A02020202" pitchFamily="82" charset="0"/>
            </a:endParaRPr>
          </a:p>
        </p:txBody>
      </p:sp>
      <p:sp>
        <p:nvSpPr>
          <p:cNvPr id="76" name="75 Rectángulo"/>
          <p:cNvSpPr/>
          <p:nvPr/>
        </p:nvSpPr>
        <p:spPr>
          <a:xfrm>
            <a:off x="3649099" y="1599183"/>
            <a:ext cx="17556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dirty="0">
                <a:latin typeface="Snap ITC" panose="04040A07060A02020202" pitchFamily="82" charset="0"/>
              </a:rPr>
              <a:t>x</a:t>
            </a:r>
            <a:r>
              <a:rPr lang="en-AU" sz="2400" baseline="30000" dirty="0">
                <a:latin typeface="Snap ITC" panose="04040A07060A02020202" pitchFamily="82" charset="0"/>
              </a:rPr>
              <a:t>3</a:t>
            </a:r>
            <a:r>
              <a:rPr lang="en-AU" sz="2400" dirty="0">
                <a:latin typeface="Snap ITC" panose="04040A07060A02020202" pitchFamily="82" charset="0"/>
              </a:rPr>
              <a:t> + 3x</a:t>
            </a:r>
            <a:r>
              <a:rPr lang="en-AU" sz="2400" baseline="30000" dirty="0">
                <a:latin typeface="Snap ITC" panose="04040A07060A02020202" pitchFamily="82" charset="0"/>
              </a:rPr>
              <a:t>2</a:t>
            </a:r>
            <a:endParaRPr lang="en-AU" sz="2400" dirty="0"/>
          </a:p>
        </p:txBody>
      </p:sp>
      <p:sp>
        <p:nvSpPr>
          <p:cNvPr id="77" name="76 CuadroTexto"/>
          <p:cNvSpPr txBox="1"/>
          <p:nvPr/>
        </p:nvSpPr>
        <p:spPr>
          <a:xfrm>
            <a:off x="72008" y="5550331"/>
            <a:ext cx="7092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[x</a:t>
            </a:r>
            <a:r>
              <a:rPr lang="en-AU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(x + 4)(x – 1)] ÷ [x</a:t>
            </a:r>
            <a:r>
              <a:rPr lang="en-AU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(x + 4)(x – 1)] = 1</a:t>
            </a:r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  <a:sym typeface="Symbol"/>
              </a:rPr>
              <a:t></a:t>
            </a:r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(x2 + 12x + 16) = x</a:t>
            </a:r>
            <a:r>
              <a:rPr lang="en-AU" sz="2400" baseline="300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2</a:t>
            </a:r>
            <a:r>
              <a:rPr lang="en-AU" sz="2400" dirty="0" smtClean="0">
                <a:solidFill>
                  <a:schemeClr val="bg1"/>
                </a:solidFill>
                <a:latin typeface="Snap ITC" panose="04040A07060A02020202" pitchFamily="82" charset="0"/>
              </a:rPr>
              <a:t> + 12x +16</a:t>
            </a:r>
            <a:endParaRPr lang="en-AU" sz="2400" baseline="30000" dirty="0">
              <a:solidFill>
                <a:schemeClr val="bg1"/>
              </a:solidFill>
              <a:latin typeface="Snap ITC" panose="04040A07060A02020202" pitchFamily="82" charset="0"/>
            </a:endParaRPr>
          </a:p>
        </p:txBody>
      </p:sp>
      <p:sp>
        <p:nvSpPr>
          <p:cNvPr id="78" name="77 Rectángulo"/>
          <p:cNvSpPr/>
          <p:nvPr/>
        </p:nvSpPr>
        <p:spPr>
          <a:xfrm>
            <a:off x="6268271" y="1587016"/>
            <a:ext cx="25294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dirty="0">
                <a:latin typeface="Snap ITC" panose="04040A07060A02020202" pitchFamily="82" charset="0"/>
              </a:rPr>
              <a:t>x</a:t>
            </a:r>
            <a:r>
              <a:rPr lang="en-AU" sz="2400" baseline="30000" dirty="0">
                <a:latin typeface="Snap ITC" panose="04040A07060A02020202" pitchFamily="82" charset="0"/>
              </a:rPr>
              <a:t>2</a:t>
            </a:r>
            <a:r>
              <a:rPr lang="en-AU" sz="2400" dirty="0">
                <a:latin typeface="Snap ITC" panose="04040A07060A02020202" pitchFamily="82" charset="0"/>
              </a:rPr>
              <a:t> + 12x +16</a:t>
            </a:r>
            <a:endParaRPr lang="en-AU" sz="2400" dirty="0"/>
          </a:p>
        </p:txBody>
      </p:sp>
      <p:sp>
        <p:nvSpPr>
          <p:cNvPr id="79" name="78 CuadroTexto"/>
          <p:cNvSpPr txBox="1"/>
          <p:nvPr/>
        </p:nvSpPr>
        <p:spPr>
          <a:xfrm>
            <a:off x="3591153" y="2492896"/>
            <a:ext cx="1961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0000CC"/>
                </a:solidFill>
                <a:latin typeface="Tekton Pro Cond" pitchFamily="34" charset="0"/>
              </a:rPr>
              <a:t>Rewrite it using algebra</a:t>
            </a:r>
            <a:endParaRPr lang="en-AU" dirty="0">
              <a:solidFill>
                <a:srgbClr val="0000CC"/>
              </a:solidFill>
              <a:latin typeface="Tekton Pro Cond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17 CuadroTexto"/>
              <p:cNvSpPr txBox="1"/>
              <p:nvPr/>
            </p:nvSpPr>
            <p:spPr>
              <a:xfrm>
                <a:off x="660512" y="2852936"/>
                <a:ext cx="7822975" cy="9698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sz="2400" dirty="0" smtClean="0">
                    <a:latin typeface="Snap ITC" panose="04040A07060A02020202" pitchFamily="82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AU" sz="24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x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3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 + 2</m:t>
                        </m:r>
                        <m:sSup>
                          <m:sSupPr>
                            <m:ctrlPr>
                              <a:rPr lang="es-CO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x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2</m:t>
                            </m:r>
                          </m:sup>
                        </m:sSup>
                        <m:r>
                          <a:rPr lang="es-CO" sz="2400" b="0" i="1" smtClean="0">
                            <a:latin typeface="Cambria Math"/>
                          </a:rPr>
                          <m:t> </m:t>
                        </m:r>
                        <m:r>
                          <a:rPr lang="es-CO" sz="2400" b="0" i="1" smtClean="0">
                            <a:latin typeface="Cambria Math"/>
                            <a:ea typeface="Cambria Math"/>
                          </a:rPr>
                          <m:t>− 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8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 </m:t>
                        </m:r>
                        <m:r>
                          <a:rPr lang="es-CO" sz="2400" b="0" i="1" smtClean="0">
                            <a:latin typeface="Cambria Math"/>
                            <a:ea typeface="Cambria Math"/>
                          </a:rPr>
                          <m:t>− </m:t>
                        </m:r>
                        <m:sSup>
                          <m:sSupPr>
                            <m:ctrlPr>
                              <a:rPr lang="es-CO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x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3</m:t>
                            </m:r>
                          </m:sup>
                        </m:sSup>
                        <m:r>
                          <a:rPr lang="es-CO" sz="2400" b="0" i="1" smtClean="0">
                            <a:latin typeface="Cambria Math"/>
                          </a:rPr>
                          <m:t> </m:t>
                        </m:r>
                        <m:r>
                          <a:rPr lang="es-CO" sz="2400" b="0" i="1" smtClean="0">
                            <a:latin typeface="Cambria Math"/>
                            <a:ea typeface="Cambria Math"/>
                          </a:rPr>
                          <m:t>− 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3</m:t>
                        </m:r>
                        <m:sSup>
                          <m:sSupPr>
                            <m:ctrlPr>
                              <a:rPr lang="es-CO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x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2</m:t>
                            </m:r>
                          </m:sup>
                        </m:sSup>
                        <m:r>
                          <a:rPr lang="es-CO" sz="2400" b="0" i="1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+ </m:t>
                        </m:r>
                        <m:sSup>
                          <m:sSupPr>
                            <m:ctrlPr>
                              <a:rPr lang="es-CO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x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2</m:t>
                            </m:r>
                          </m:sup>
                        </m:sSup>
                        <m:r>
                          <a:rPr lang="es-CO" sz="2400" b="0" i="1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+ 12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 + 16</m:t>
                        </m:r>
                      </m:num>
                      <m:den>
                        <m:sSup>
                          <m:sSupPr>
                            <m:ctrlPr>
                              <a:rPr lang="en-AU" sz="24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x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 + 4)(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 </m:t>
                        </m:r>
                        <m:r>
                          <a:rPr lang="es-CO" sz="2400" b="0" i="1" smtClean="0">
                            <a:latin typeface="Cambria Math"/>
                            <a:ea typeface="Cambria Math"/>
                          </a:rPr>
                          <m:t>− 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1)</m:t>
                        </m:r>
                      </m:den>
                    </m:f>
                  </m:oMath>
                </a14:m>
                <a:endParaRPr lang="en-AU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18" name="1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512" y="2852936"/>
                <a:ext cx="7822975" cy="969817"/>
              </a:xfrm>
              <a:prstGeom prst="rect">
                <a:avLst/>
              </a:prstGeom>
              <a:blipFill rotWithShape="1">
                <a:blip r:embed="rId4"/>
                <a:stretch>
                  <a:fillRect l="-116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8 CuadroTexto"/>
          <p:cNvSpPr txBox="1">
            <a:spLocks noChangeArrowheads="1"/>
          </p:cNvSpPr>
          <p:nvPr/>
        </p:nvSpPr>
        <p:spPr bwMode="auto">
          <a:xfrm>
            <a:off x="3167844" y="6279703"/>
            <a:ext cx="2808312" cy="461665"/>
          </a:xfrm>
          <a:prstGeom prst="rect">
            <a:avLst/>
          </a:prstGeom>
          <a:ln/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oper Black" panose="0208090404030B020404" pitchFamily="18" charset="0"/>
              </a:rPr>
              <a:t>Add or subtract</a:t>
            </a:r>
          </a:p>
        </p:txBody>
      </p:sp>
      <p:cxnSp>
        <p:nvCxnSpPr>
          <p:cNvPr id="81" name="80 Conector recto"/>
          <p:cNvCxnSpPr/>
          <p:nvPr/>
        </p:nvCxnSpPr>
        <p:spPr>
          <a:xfrm flipV="1">
            <a:off x="1121585" y="3068960"/>
            <a:ext cx="531321" cy="1443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Conector recto"/>
          <p:cNvCxnSpPr/>
          <p:nvPr/>
        </p:nvCxnSpPr>
        <p:spPr>
          <a:xfrm flipV="1">
            <a:off x="3937418" y="3068960"/>
            <a:ext cx="531321" cy="1443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recto"/>
          <p:cNvCxnSpPr/>
          <p:nvPr/>
        </p:nvCxnSpPr>
        <p:spPr>
          <a:xfrm flipV="1">
            <a:off x="2275750" y="3068960"/>
            <a:ext cx="531321" cy="14437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Conector recto"/>
          <p:cNvCxnSpPr/>
          <p:nvPr/>
        </p:nvCxnSpPr>
        <p:spPr>
          <a:xfrm flipV="1">
            <a:off x="4873387" y="3068960"/>
            <a:ext cx="531321" cy="14437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84 Conector recto"/>
          <p:cNvCxnSpPr/>
          <p:nvPr/>
        </p:nvCxnSpPr>
        <p:spPr>
          <a:xfrm flipV="1">
            <a:off x="5840879" y="3068960"/>
            <a:ext cx="531321" cy="14437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85 CuadroTexto"/>
              <p:cNvSpPr txBox="1"/>
              <p:nvPr/>
            </p:nvSpPr>
            <p:spPr>
              <a:xfrm>
                <a:off x="2837687" y="3934544"/>
                <a:ext cx="3355086" cy="8626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sz="2400" dirty="0" smtClean="0">
                    <a:latin typeface="Snap ITC" panose="04040A07060A02020202" pitchFamily="82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s-CO" sz="2400" i="0" smtClean="0">
                            <a:latin typeface="Snap ITC" panose="04040A07060A02020202" pitchFamily="82" charset="0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 + 16</m:t>
                        </m:r>
                      </m:num>
                      <m:den>
                        <m:sSup>
                          <m:sSupPr>
                            <m:ctrlPr>
                              <a:rPr lang="en-AU" sz="24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x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 + 4)(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 </m:t>
                        </m:r>
                        <m:r>
                          <a:rPr lang="es-CO" sz="2400" b="0" i="1" smtClean="0">
                            <a:latin typeface="Cambria Math"/>
                            <a:ea typeface="Cambria Math"/>
                          </a:rPr>
                          <m:t>− 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1)</m:t>
                        </m:r>
                      </m:den>
                    </m:f>
                  </m:oMath>
                </a14:m>
                <a:endParaRPr lang="en-AU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86" name="8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7687" y="3934544"/>
                <a:ext cx="3355086" cy="862608"/>
              </a:xfrm>
              <a:prstGeom prst="rect">
                <a:avLst/>
              </a:prstGeom>
              <a:blipFill rotWithShape="1">
                <a:blip r:embed="rId5"/>
                <a:stretch>
                  <a:fillRect l="-272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86 CuadroTexto"/>
              <p:cNvSpPr txBox="1"/>
              <p:nvPr/>
            </p:nvSpPr>
            <p:spPr>
              <a:xfrm>
                <a:off x="2894457" y="4814081"/>
                <a:ext cx="3355086" cy="8851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sz="2400" dirty="0" smtClean="0">
                    <a:latin typeface="Snap ITC" panose="04040A07060A02020202" pitchFamily="82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s-CO" sz="2400" i="0" smtClean="0">
                            <a:latin typeface="Snap ITC" panose="04040A07060A02020202" pitchFamily="82" charset="0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 + 4)</m:t>
                        </m:r>
                      </m:num>
                      <m:den>
                        <m:sSup>
                          <m:sSupPr>
                            <m:ctrlPr>
                              <a:rPr lang="en-AU" sz="24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x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 + 4)(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 </m:t>
                        </m:r>
                        <m:r>
                          <a:rPr lang="es-CO" sz="2400" b="0" i="1" smtClean="0">
                            <a:latin typeface="Cambria Math"/>
                            <a:ea typeface="Cambria Math"/>
                          </a:rPr>
                          <m:t>− 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1)</m:t>
                        </m:r>
                      </m:den>
                    </m:f>
                  </m:oMath>
                </a14:m>
                <a:endParaRPr lang="en-AU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87" name="8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4457" y="4814081"/>
                <a:ext cx="3355086" cy="885114"/>
              </a:xfrm>
              <a:prstGeom prst="rect">
                <a:avLst/>
              </a:prstGeom>
              <a:blipFill rotWithShape="1">
                <a:blip r:embed="rId6"/>
                <a:stretch>
                  <a:fillRect l="-290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16 CuadroTexto"/>
          <p:cNvSpPr txBox="1">
            <a:spLocks noChangeArrowheads="1"/>
          </p:cNvSpPr>
          <p:nvPr/>
        </p:nvSpPr>
        <p:spPr bwMode="auto">
          <a:xfrm>
            <a:off x="2482556" y="6295092"/>
            <a:ext cx="4178888" cy="461665"/>
          </a:xfrm>
          <a:prstGeom prst="rect">
            <a:avLst/>
          </a:prstGeom>
          <a:ln/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oper Black" panose="0208090404030B020404" pitchFamily="18" charset="0"/>
              </a:rPr>
              <a:t>Simplify (if it is possible)</a:t>
            </a:r>
          </a:p>
        </p:txBody>
      </p:sp>
      <p:cxnSp>
        <p:nvCxnSpPr>
          <p:cNvPr id="89" name="88 Conector recto"/>
          <p:cNvCxnSpPr/>
          <p:nvPr/>
        </p:nvCxnSpPr>
        <p:spPr>
          <a:xfrm flipV="1">
            <a:off x="4306337" y="4944943"/>
            <a:ext cx="1098371" cy="20275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Rectángulo"/>
          <p:cNvSpPr/>
          <p:nvPr/>
        </p:nvSpPr>
        <p:spPr>
          <a:xfrm>
            <a:off x="6268271" y="4755399"/>
            <a:ext cx="2059859" cy="100247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90" name="89 Conector recto"/>
          <p:cNvCxnSpPr/>
          <p:nvPr/>
        </p:nvCxnSpPr>
        <p:spPr>
          <a:xfrm flipV="1">
            <a:off x="3905677" y="5360442"/>
            <a:ext cx="1098371" cy="20275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90 CuadroTexto"/>
              <p:cNvSpPr txBox="1"/>
              <p:nvPr/>
            </p:nvSpPr>
            <p:spPr>
              <a:xfrm>
                <a:off x="6268271" y="4824340"/>
                <a:ext cx="2059859" cy="8645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Snap ITC" panose="04040A07060A02020202" pitchFamily="82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s-CO" sz="2400" i="0" smtClean="0">
                            <a:latin typeface="Snap ITC" panose="04040A07060A02020202" pitchFamily="82" charset="0"/>
                          </a:rPr>
                          <m:t>4</m:t>
                        </m:r>
                      </m:num>
                      <m:den>
                        <m:sSup>
                          <m:sSup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O" sz="2400" i="0" smtClean="0">
                                <a:latin typeface="Snap ITC" panose="04040A07060A02020202" pitchFamily="82" charset="0"/>
                              </a:rPr>
                              <m:t>x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s-CO" sz="2400" i="0" smtClean="0">
                                <a:latin typeface="Snap ITC" panose="04040A07060A02020202" pitchFamily="82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s-CO" sz="2400" i="0" smtClean="0">
                            <a:latin typeface="Snap ITC" panose="04040A07060A02020202" pitchFamily="82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s-CO" sz="2400" i="0" smtClean="0">
                            <a:latin typeface="Snap ITC" panose="04040A07060A02020202" pitchFamily="82" charset="0"/>
                          </a:rPr>
                          <m:t>x</m:t>
                        </m:r>
                        <m:r>
                          <a:rPr lang="es-CO" sz="2400" b="0" i="1" smtClean="0">
                            <a:latin typeface="Cambria Math"/>
                          </a:rPr>
                          <m:t> </m:t>
                        </m:r>
                        <m:r>
                          <a:rPr lang="es-CO" sz="24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s-CO" sz="2400" i="0" smtClean="0">
                            <a:latin typeface="Snap ITC" panose="04040A07060A02020202" pitchFamily="82" charset="0"/>
                            <a:ea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 sz="2400" i="0" smtClean="0">
                            <a:latin typeface="Snap ITC" panose="04040A07060A02020202" pitchFamily="82" charset="0"/>
                          </a:rPr>
                          <m:t>1)</m:t>
                        </m:r>
                      </m:den>
                    </m:f>
                  </m:oMath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91" name="9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8271" y="4824340"/>
                <a:ext cx="2059859" cy="864596"/>
              </a:xfrm>
              <a:prstGeom prst="rect">
                <a:avLst/>
              </a:prstGeom>
              <a:blipFill rotWithShape="1">
                <a:blip r:embed="rId7"/>
                <a:stretch>
                  <a:fillRect l="-443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1257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26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500" tmFilter="0, 0; .2, .5; .8, .5; 1, 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5" dur="250" autoRev="1" fill="hold"/>
                                        <p:tgtEl>
                                          <p:spTgt spid="9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 animBg="1"/>
      <p:bldP spid="56" grpId="1" animBg="1"/>
      <p:bldP spid="58" grpId="0" animBg="1"/>
      <p:bldP spid="58" grpId="1" animBg="1"/>
      <p:bldP spid="58" grpId="2" animBg="1"/>
      <p:bldP spid="58" grpId="3" animBg="1"/>
      <p:bldP spid="6" grpId="0"/>
      <p:bldP spid="6" grpId="1"/>
      <p:bldP spid="8" grpId="0"/>
      <p:bldP spid="8" grpId="1"/>
      <p:bldP spid="63" grpId="0"/>
      <p:bldP spid="63" grpId="1"/>
      <p:bldP spid="64" grpId="0"/>
      <p:bldP spid="64" grpId="1"/>
      <p:bldP spid="65" grpId="0"/>
      <p:bldP spid="65" grpId="1"/>
      <p:bldP spid="66" grpId="0"/>
      <p:bldP spid="66" grpId="1"/>
      <p:bldP spid="67" grpId="0"/>
      <p:bldP spid="67" grpId="1"/>
      <p:bldP spid="68" grpId="0"/>
      <p:bldP spid="68" grpId="1"/>
      <p:bldP spid="69" grpId="0"/>
      <p:bldP spid="69" grpId="1"/>
      <p:bldP spid="12" grpId="0"/>
      <p:bldP spid="12" grpId="1"/>
      <p:bldP spid="71" grpId="0"/>
      <p:bldP spid="72" grpId="0" animBg="1"/>
      <p:bldP spid="72" grpId="1" animBg="1"/>
      <p:bldP spid="73" grpId="0"/>
      <p:bldP spid="73" grpId="1"/>
      <p:bldP spid="74" grpId="0"/>
      <p:bldP spid="75" grpId="0"/>
      <p:bldP spid="75" grpId="1"/>
      <p:bldP spid="76" grpId="0"/>
      <p:bldP spid="77" grpId="0"/>
      <p:bldP spid="77" grpId="1"/>
      <p:bldP spid="78" grpId="0"/>
      <p:bldP spid="79" grpId="0"/>
      <p:bldP spid="18" grpId="0"/>
      <p:bldP spid="80" grpId="0" animBg="1"/>
      <p:bldP spid="80" grpId="1" animBg="1"/>
      <p:bldP spid="86" grpId="0"/>
      <p:bldP spid="87" grpId="0"/>
      <p:bldP spid="88" grpId="0" animBg="1"/>
      <p:bldP spid="92" grpId="0" animBg="1"/>
      <p:bldP spid="92" grpId="1" animBg="1"/>
      <p:bldP spid="9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692696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300" dirty="0" smtClean="0">
                <a:latin typeface="Ravie" panose="04040805050809020602" pitchFamily="82" charset="0"/>
              </a:rPr>
              <a:t>As arithmetic, the process to multiply algebraic fractions is…</a:t>
            </a:r>
            <a:endParaRPr lang="en-AU" sz="2300" dirty="0">
              <a:latin typeface="Ravie" panose="04040805050809020602" pitchFamily="82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2123728" y="1740695"/>
            <a:ext cx="4896544" cy="190433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2123728" y="2060848"/>
            <a:ext cx="4896544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3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Multiply: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3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numerator with numerator and denominator with denominator</a:t>
            </a:r>
            <a:endParaRPr lang="en-AU" altLang="en-US" sz="23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4008362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  <a:latin typeface="Ravie" panose="04040805050809020602" pitchFamily="82" charset="0"/>
              </a:rPr>
              <a:t>F</a:t>
            </a:r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</a:rPr>
              <a:t>or example</a:t>
            </a:r>
            <a:endParaRPr lang="en-AU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8 CuadroTexto"/>
              <p:cNvSpPr txBox="1"/>
              <p:nvPr/>
            </p:nvSpPr>
            <p:spPr>
              <a:xfrm>
                <a:off x="0" y="4293096"/>
                <a:ext cx="3963970" cy="14305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sz="3200" b="0" i="0" smtClean="0">
                              <a:latin typeface="Snap ITC" panose="04040A07060A02020202" pitchFamily="82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n-AU" sz="3200" b="0" i="0" smtClean="0">
                              <a:latin typeface="Snap ITC" panose="04040A07060A02020202" pitchFamily="82" charset="0"/>
                            </a:rPr>
                            <m:t>a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 sz="3200" b="0" i="0" smtClean="0">
                              <a:latin typeface="Snap ITC" panose="04040A07060A02020202" pitchFamily="82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AU" sz="3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AU" sz="3200" b="0" i="0" smtClean="0">
                                  <a:latin typeface="Snap ITC" panose="04040A07060A02020202" pitchFamily="82" charset="0"/>
                                </a:rPr>
                                <m:t>b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n-AU" sz="3200" b="0" i="0" smtClean="0">
                                  <a:latin typeface="Snap ITC" panose="04040A07060A02020202" pitchFamily="82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m:rPr>
                          <m:nor/>
                        </m:rPr>
                        <a:rPr lang="en-AU" sz="3200" i="0" smtClean="0">
                          <a:latin typeface="Snap ITC" panose="04040A07060A02020202" pitchFamily="82" charset="0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AU" sz="32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sz="32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AU" sz="3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AU" sz="32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b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n-AU" sz="32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en-AU" sz="32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4</m:t>
                          </m:r>
                          <m:r>
                            <m:rPr>
                              <m:nor/>
                            </m:rPr>
                            <a:rPr lang="en-AU" sz="32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x</m:t>
                          </m:r>
                        </m:den>
                      </m:f>
                      <m:r>
                        <m:rPr>
                          <m:nor/>
                        </m:rPr>
                        <a:rPr lang="en-AU" sz="3200" i="0" smtClean="0">
                          <a:latin typeface="Snap ITC" panose="04040A07060A02020202" pitchFamily="82" charset="0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AU" sz="32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320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AU" sz="32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n-AU" sz="32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en-AU" sz="32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AU" sz="3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AU" sz="32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n-AU" sz="32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sz="32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9" name="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93096"/>
                <a:ext cx="3963970" cy="143058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9 Flecha derecha"/>
          <p:cNvSpPr/>
          <p:nvPr/>
        </p:nvSpPr>
        <p:spPr>
          <a:xfrm>
            <a:off x="1003577" y="4587529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1" name="10 Flecha derecha"/>
          <p:cNvSpPr/>
          <p:nvPr/>
        </p:nvSpPr>
        <p:spPr>
          <a:xfrm>
            <a:off x="2498620" y="4587529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2" name="11 Flecha derecha"/>
          <p:cNvSpPr/>
          <p:nvPr/>
        </p:nvSpPr>
        <p:spPr>
          <a:xfrm>
            <a:off x="1124758" y="5301208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3" name="12 Flecha derecha"/>
          <p:cNvSpPr/>
          <p:nvPr/>
        </p:nvSpPr>
        <p:spPr>
          <a:xfrm>
            <a:off x="2354604" y="5301208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5" name="14 CuadroTexto"/>
          <p:cNvSpPr txBox="1"/>
          <p:nvPr/>
        </p:nvSpPr>
        <p:spPr>
          <a:xfrm>
            <a:off x="3757862" y="4788441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nap ITC" panose="04040A07060A02020202" pitchFamily="82" charset="0"/>
              </a:rPr>
              <a:t>=</a:t>
            </a:r>
            <a:endParaRPr lang="en-AU" sz="3200" dirty="0">
              <a:latin typeface="Snap ITC" panose="04040A07060A02020202" pitchFamily="82" charset="0"/>
            </a:endParaRPr>
          </a:p>
        </p:txBody>
      </p:sp>
      <p:cxnSp>
        <p:nvCxnSpPr>
          <p:cNvPr id="16" name="15 Conector recto"/>
          <p:cNvCxnSpPr/>
          <p:nvPr/>
        </p:nvCxnSpPr>
        <p:spPr>
          <a:xfrm flipV="1">
            <a:off x="417908" y="4587529"/>
            <a:ext cx="265660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V="1">
            <a:off x="2915816" y="5274955"/>
            <a:ext cx="265660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98292" y="429309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1</a:t>
            </a:r>
            <a:endParaRPr lang="en-AU" dirty="0">
              <a:latin typeface="Tekton Pro Cond" pitchFamily="34" charset="0"/>
            </a:endParaRPr>
          </a:p>
        </p:txBody>
      </p:sp>
      <p:cxnSp>
        <p:nvCxnSpPr>
          <p:cNvPr id="20" name="19 Conector recto"/>
          <p:cNvCxnSpPr/>
          <p:nvPr/>
        </p:nvCxnSpPr>
        <p:spPr>
          <a:xfrm flipV="1">
            <a:off x="1586899" y="4587529"/>
            <a:ext cx="265660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 flipV="1">
            <a:off x="265462" y="5326500"/>
            <a:ext cx="265660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2896200" y="563495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1</a:t>
            </a:r>
            <a:endParaRPr lang="en-AU" dirty="0">
              <a:latin typeface="Tekton Pro Cond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1567283" y="428380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1</a:t>
            </a:r>
            <a:endParaRPr lang="en-AU" dirty="0">
              <a:latin typeface="Tekton Pro Cond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245846" y="5723711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1</a:t>
            </a:r>
            <a:endParaRPr lang="en-AU" dirty="0">
              <a:latin typeface="Tekton Pro Cond" pitchFamily="34" charset="0"/>
            </a:endParaRPr>
          </a:p>
        </p:txBody>
      </p:sp>
      <p:cxnSp>
        <p:nvCxnSpPr>
          <p:cNvPr id="25" name="24 Conector recto"/>
          <p:cNvCxnSpPr/>
          <p:nvPr/>
        </p:nvCxnSpPr>
        <p:spPr>
          <a:xfrm flipV="1">
            <a:off x="683568" y="4587529"/>
            <a:ext cx="265660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 flipV="1">
            <a:off x="3203848" y="5229200"/>
            <a:ext cx="434804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3284033" y="5589200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a</a:t>
            </a:r>
            <a:endParaRPr lang="en-AU" dirty="0">
              <a:latin typeface="Tekton Pro Cond" pitchFamily="34" charset="0"/>
            </a:endParaRPr>
          </a:p>
        </p:txBody>
      </p:sp>
      <p:cxnSp>
        <p:nvCxnSpPr>
          <p:cNvPr id="29" name="28 Conector recto"/>
          <p:cNvCxnSpPr/>
          <p:nvPr/>
        </p:nvCxnSpPr>
        <p:spPr>
          <a:xfrm flipV="1">
            <a:off x="1919800" y="4482428"/>
            <a:ext cx="434804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flipV="1">
            <a:off x="598996" y="5229200"/>
            <a:ext cx="434804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679181" y="5686500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b</a:t>
            </a:r>
            <a:endParaRPr lang="en-AU" dirty="0">
              <a:latin typeface="Tekton Pro Cond" pitchFamily="34" charset="0"/>
            </a:endParaRPr>
          </a:p>
        </p:txBody>
      </p:sp>
      <p:cxnSp>
        <p:nvCxnSpPr>
          <p:cNvPr id="32" name="31 Conector recto"/>
          <p:cNvCxnSpPr/>
          <p:nvPr/>
        </p:nvCxnSpPr>
        <p:spPr>
          <a:xfrm flipV="1">
            <a:off x="2016899" y="5193216"/>
            <a:ext cx="265660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 flipV="1">
            <a:off x="3048646" y="4468470"/>
            <a:ext cx="509821" cy="47532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CuadroTexto"/>
          <p:cNvSpPr txBox="1"/>
          <p:nvPr/>
        </p:nvSpPr>
        <p:spPr>
          <a:xfrm>
            <a:off x="3131840" y="4139788"/>
            <a:ext cx="263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x</a:t>
            </a:r>
            <a:endParaRPr lang="en-AU" dirty="0">
              <a:latin typeface="Tekton Pro Cond" pitchFamily="34" charset="0"/>
            </a:endParaRPr>
          </a:p>
        </p:txBody>
      </p:sp>
      <p:cxnSp>
        <p:nvCxnSpPr>
          <p:cNvPr id="37" name="36 Conector recto"/>
          <p:cNvCxnSpPr/>
          <p:nvPr/>
        </p:nvCxnSpPr>
        <p:spPr>
          <a:xfrm>
            <a:off x="4283968" y="5080828"/>
            <a:ext cx="122413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CuadroTexto"/>
          <p:cNvSpPr txBox="1"/>
          <p:nvPr/>
        </p:nvSpPr>
        <p:spPr>
          <a:xfrm>
            <a:off x="4643402" y="4482428"/>
            <a:ext cx="5052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nap ITC" panose="04040A07060A02020202" pitchFamily="82" charset="0"/>
              </a:rPr>
              <a:t>x</a:t>
            </a:r>
            <a:endParaRPr lang="en-AU" sz="3200" dirty="0">
              <a:latin typeface="Snap ITC" panose="04040A07060A02020202" pitchFamily="82" charset="0"/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4366884" y="5090334"/>
            <a:ext cx="10583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nap ITC" panose="04040A07060A02020202" pitchFamily="82" charset="0"/>
              </a:rPr>
              <a:t>4ab</a:t>
            </a:r>
            <a:endParaRPr lang="en-AU" sz="3200" dirty="0">
              <a:latin typeface="Snap ITC" panose="04040A07060A02020202" pitchFamily="82" charset="0"/>
            </a:endParaRPr>
          </a:p>
        </p:txBody>
      </p:sp>
      <p:sp>
        <p:nvSpPr>
          <p:cNvPr id="36" name="35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8" name="37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900" dirty="0" smtClean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50000"/>
                  </a:schemeClr>
                </a:solidFill>
                <a:effectLst>
                  <a:outerShdw blurRad="50800" dist="177800" dir="19200000" algn="l" rotWithShape="0">
                    <a:schemeClr val="bg1">
                      <a:alpha val="40000"/>
                    </a:schemeClr>
                  </a:outerShdw>
                </a:effectLst>
                <a:latin typeface="Snap ITC" panose="04040A07060A02020202" pitchFamily="82" charset="0"/>
              </a:rPr>
              <a:t>MULTIPLICATION OF ALGEBRAIC FRACTIONS</a:t>
            </a:r>
            <a:endParaRPr lang="en-AU" sz="2900" dirty="0">
              <a:ln>
                <a:solidFill>
                  <a:sysClr val="windowText" lastClr="000000"/>
                </a:solidFill>
              </a:ln>
              <a:solidFill>
                <a:schemeClr val="bg1">
                  <a:lumMod val="50000"/>
                </a:schemeClr>
              </a:solidFill>
              <a:effectLst>
                <a:outerShdw blurRad="50800" dist="177800" dir="19200000" algn="l" rotWithShape="0">
                  <a:schemeClr val="bg1">
                    <a:alpha val="40000"/>
                  </a:scheme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4" name="13 CuadroTexto"/>
          <p:cNvSpPr txBox="1">
            <a:spLocks noChangeArrowheads="1"/>
          </p:cNvSpPr>
          <p:nvPr/>
        </p:nvSpPr>
        <p:spPr bwMode="auto">
          <a:xfrm>
            <a:off x="1888420" y="6052036"/>
            <a:ext cx="5367161" cy="707886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0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Multiply numerator with numerator and denominator with denominator</a:t>
            </a:r>
            <a:endParaRPr lang="en-AU" altLang="en-US" sz="20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214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/>
      <p:bldP spid="8" grpId="0"/>
      <p:bldP spid="9" grpId="0"/>
      <p:bldP spid="10" grpId="0" animBg="1"/>
      <p:bldP spid="11" grpId="0" animBg="1"/>
      <p:bldP spid="12" grpId="0" animBg="1"/>
      <p:bldP spid="13" grpId="0" animBg="1"/>
      <p:bldP spid="15" grpId="0"/>
      <p:bldP spid="19" grpId="0"/>
      <p:bldP spid="22" grpId="0"/>
      <p:bldP spid="23" grpId="0"/>
      <p:bldP spid="24" grpId="0"/>
      <p:bldP spid="28" grpId="0"/>
      <p:bldP spid="31" grpId="0"/>
      <p:bldP spid="35" grpId="0"/>
      <p:bldP spid="39" grpId="0"/>
      <p:bldP spid="40" grpId="0"/>
      <p:bldP spid="14" grpId="0" animBg="1"/>
      <p:bldP spid="14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7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50800" dist="177800" dir="19200000" algn="l" rotWithShape="0">
                    <a:schemeClr val="bg1">
                      <a:alpha val="40000"/>
                    </a:schemeClr>
                  </a:outerShdw>
                </a:effectLst>
                <a:latin typeface="Snap ITC" panose="04040A07060A02020202" pitchFamily="82" charset="0"/>
              </a:rPr>
              <a:t>MULTIPLICATI0N OF ALGEBRAIC FRACTIONS</a:t>
            </a:r>
            <a:endParaRPr lang="en-AU" sz="2700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outerShdw blurRad="50800" dist="177800" dir="19200000" algn="l" rotWithShape="0">
                  <a:schemeClr val="bg1">
                    <a:alpha val="40000"/>
                  </a:scheme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035043"/>
            <a:ext cx="278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</a:rPr>
              <a:t>Another example</a:t>
            </a:r>
            <a:endParaRPr lang="en-AU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5 CuadroTexto"/>
              <p:cNvSpPr txBox="1"/>
              <p:nvPr/>
            </p:nvSpPr>
            <p:spPr>
              <a:xfrm>
                <a:off x="3347864" y="725439"/>
                <a:ext cx="4234364" cy="9140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a:rPr lang="en-AU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</a:rPr>
                            <m:t> 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</a:rPr>
                            <m:t> + 4</m:t>
                          </m:r>
                        </m:den>
                      </m:f>
                      <m:r>
                        <m:rPr>
                          <m:nor/>
                        </m:rPr>
                        <a:rPr lang="en-AU" sz="2400" i="0" smtClean="0">
                          <a:latin typeface="Snap ITC" panose="04040A07060A02020202" pitchFamily="82" charset="0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AU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240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AU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n-AU" sz="2400" b="0" i="0" baseline="3000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+ 4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+ 4</m:t>
                          </m:r>
                        </m:num>
                        <m:den>
                          <m:sSup>
                            <m:sSupPr>
                              <m:ctrlPr>
                                <a:rPr lang="en-AU" sz="240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AU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n-AU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</m:t>
                          </m:r>
                          <m:r>
                            <a:rPr lang="en-AU" sz="2400" b="0" i="1" smtClean="0">
                              <a:latin typeface="Cambria Math"/>
                              <a:ea typeface="Cambria Math"/>
                            </a:rPr>
                            <m:t>− 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x</m:t>
                          </m:r>
                        </m:den>
                      </m:f>
                    </m:oMath>
                  </m:oMathPara>
                </a14:m>
                <a:endParaRPr lang="en-AU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6" name="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725439"/>
                <a:ext cx="4234364" cy="91403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6 CuadroTexto"/>
          <p:cNvSpPr txBox="1"/>
          <p:nvPr/>
        </p:nvSpPr>
        <p:spPr>
          <a:xfrm>
            <a:off x="1998571" y="6269250"/>
            <a:ext cx="5146858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AU" sz="2000" dirty="0" smtClean="0">
                <a:latin typeface="Cooper Black" panose="0208090404030B020404" pitchFamily="18" charset="0"/>
              </a:rPr>
              <a:t>First, it have to factor each expression</a:t>
            </a:r>
            <a:endParaRPr lang="en-AU" sz="2000" dirty="0">
              <a:latin typeface="Cooper Black" panose="0208090404030B020404" pitchFamily="18" charset="0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-1" y="4204229"/>
            <a:ext cx="9144001" cy="2033083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8 Rectángulo"/>
              <p:cNvSpPr/>
              <p:nvPr/>
            </p:nvSpPr>
            <p:spPr>
              <a:xfrm>
                <a:off x="35496" y="4204229"/>
                <a:ext cx="16231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AU" sz="240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n-AU" sz="240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AU" sz="240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 </m:t>
                      </m:r>
                      <m:r>
                        <a:rPr lang="en-AU" sz="24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m:rPr>
                          <m:nor/>
                        </m:rPr>
                        <a:rPr lang="en-AU" sz="240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 3</m:t>
                      </m:r>
                    </m:oMath>
                  </m:oMathPara>
                </a14:m>
                <a:endParaRPr lang="en-AU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8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4204229"/>
                <a:ext cx="1623137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9 CuadroTexto"/>
          <p:cNvSpPr txBox="1"/>
          <p:nvPr/>
        </p:nvSpPr>
        <p:spPr>
          <a:xfrm>
            <a:off x="1658633" y="4250395"/>
            <a:ext cx="1361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0000CC"/>
                </a:solidFill>
                <a:latin typeface="Tekton Pro Cond" pitchFamily="34" charset="0"/>
              </a:rPr>
              <a:t>Common Factor</a:t>
            </a:r>
            <a:endParaRPr lang="en-AU" dirty="0">
              <a:solidFill>
                <a:srgbClr val="0000CC"/>
              </a:solidFill>
              <a:latin typeface="Tekton Pro Cond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10 Rectángulo"/>
              <p:cNvSpPr/>
              <p:nvPr/>
            </p:nvSpPr>
            <p:spPr>
              <a:xfrm>
                <a:off x="2881917" y="4204228"/>
                <a:ext cx="179305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AU" sz="240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n-AU" sz="2400" b="0" i="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AU" sz="240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AU" sz="240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 </m:t>
                      </m:r>
                      <m:r>
                        <a:rPr lang="en-AU" sz="24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m:rPr>
                          <m:nor/>
                        </m:rPr>
                        <a:rPr lang="en-AU" sz="240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400" b="0" i="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1)</m:t>
                      </m:r>
                    </m:oMath>
                  </m:oMathPara>
                </a14:m>
                <a:endParaRPr lang="en-AU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10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1917" y="4204228"/>
                <a:ext cx="1793055" cy="461665"/>
              </a:xfrm>
              <a:prstGeom prst="rect">
                <a:avLst/>
              </a:prstGeom>
              <a:blipFill rotWithShape="1">
                <a:blip r:embed="rId4"/>
                <a:stretch>
                  <a:fillRect r="-1020" b="-13333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11 Rectángulo"/>
              <p:cNvSpPr/>
              <p:nvPr/>
            </p:nvSpPr>
            <p:spPr>
              <a:xfrm>
                <a:off x="251520" y="2073622"/>
                <a:ext cx="179305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AU" sz="2400" smtClean="0">
                          <a:solidFill>
                            <a:schemeClr val="tx1"/>
                          </a:solidFill>
                          <a:latin typeface="Snap ITC" panose="04040A07060A02020202" pitchFamily="82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n-AU" sz="2400" b="0" i="0" smtClean="0">
                          <a:solidFill>
                            <a:schemeClr val="tx1"/>
                          </a:solidFill>
                          <a:latin typeface="Snap ITC" panose="04040A07060A02020202" pitchFamily="82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AU" sz="2400" smtClean="0">
                          <a:solidFill>
                            <a:schemeClr val="tx1"/>
                          </a:solidFill>
                          <a:latin typeface="Snap ITC" panose="04040A07060A020202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AU" sz="2400" smtClean="0">
                          <a:solidFill>
                            <a:schemeClr val="tx1"/>
                          </a:solidFill>
                          <a:latin typeface="Snap ITC" panose="04040A07060A02020202" pitchFamily="82" charset="0"/>
                        </a:rPr>
                        <m:t> </m:t>
                      </m:r>
                      <m:r>
                        <a:rPr lang="en-AU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m:rPr>
                          <m:nor/>
                        </m:rPr>
                        <a:rPr lang="en-AU" sz="2400">
                          <a:solidFill>
                            <a:schemeClr val="tx1"/>
                          </a:solidFill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400" b="0" i="0" smtClean="0">
                          <a:solidFill>
                            <a:schemeClr val="tx1"/>
                          </a:solidFill>
                          <a:latin typeface="Snap ITC" panose="04040A07060A02020202" pitchFamily="82" charset="0"/>
                        </a:rPr>
                        <m:t>1)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1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073622"/>
                <a:ext cx="1793055" cy="461665"/>
              </a:xfrm>
              <a:prstGeom prst="rect">
                <a:avLst/>
              </a:prstGeom>
              <a:blipFill rotWithShape="1">
                <a:blip r:embed="rId5"/>
                <a:stretch>
                  <a:fillRect r="-1361" b="-11842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12 Conector recto"/>
          <p:cNvCxnSpPr/>
          <p:nvPr/>
        </p:nvCxnSpPr>
        <p:spPr>
          <a:xfrm>
            <a:off x="370169" y="2535287"/>
            <a:ext cx="15938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13 Rectángulo"/>
              <p:cNvSpPr/>
              <p:nvPr/>
            </p:nvSpPr>
            <p:spPr>
              <a:xfrm>
                <a:off x="35496" y="4619727"/>
                <a:ext cx="15135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AU" sz="240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AU" sz="240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AU" sz="240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 + 4</m:t>
                      </m:r>
                    </m:oMath>
                  </m:oMathPara>
                </a14:m>
                <a:endParaRPr lang="en-AU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1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4619727"/>
                <a:ext cx="1513556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14 CuadroTexto"/>
          <p:cNvSpPr txBox="1"/>
          <p:nvPr/>
        </p:nvSpPr>
        <p:spPr>
          <a:xfrm>
            <a:off x="1658633" y="4665894"/>
            <a:ext cx="1361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0000CC"/>
                </a:solidFill>
                <a:latin typeface="Tekton Pro Cond" pitchFamily="34" charset="0"/>
              </a:rPr>
              <a:t>Common Factor</a:t>
            </a:r>
            <a:endParaRPr lang="en-AU" dirty="0">
              <a:solidFill>
                <a:srgbClr val="0000CC"/>
              </a:solidFill>
              <a:latin typeface="Tekton Pro Cond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15 Rectángulo"/>
              <p:cNvSpPr/>
              <p:nvPr/>
            </p:nvSpPr>
            <p:spPr>
              <a:xfrm>
                <a:off x="2881917" y="4619726"/>
                <a:ext cx="174438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AU" sz="240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AU" sz="2400" b="0" i="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AU" sz="240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AU" sz="240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</a:rPr>
                        <m:t> + 2)</m:t>
                      </m:r>
                    </m:oMath>
                  </m:oMathPara>
                </a14:m>
                <a:endParaRPr lang="en-AU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" name="15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1917" y="4619726"/>
                <a:ext cx="1744388" cy="461665"/>
              </a:xfrm>
              <a:prstGeom prst="rect">
                <a:avLst/>
              </a:prstGeom>
              <a:blipFill rotWithShape="1">
                <a:blip r:embed="rId7"/>
                <a:stretch>
                  <a:fillRect r="-1049" b="-11842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16 Rectángulo"/>
              <p:cNvSpPr/>
              <p:nvPr/>
            </p:nvSpPr>
            <p:spPr>
              <a:xfrm>
                <a:off x="300187" y="2535287"/>
                <a:ext cx="174438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AU" sz="2400" smtClean="0">
                          <a:latin typeface="Snap ITC" panose="04040A07060A02020202" pitchFamily="82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AU" sz="2400" b="0" i="0" smtClean="0">
                          <a:latin typeface="Snap ITC" panose="04040A07060A02020202" pitchFamily="82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AU" sz="2400" smtClean="0">
                          <a:latin typeface="Snap ITC" panose="04040A07060A020202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AU" sz="2400" smtClean="0">
                          <a:latin typeface="Snap ITC" panose="04040A07060A02020202" pitchFamily="82" charset="0"/>
                        </a:rPr>
                        <m:t> + 2)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7" name="1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187" y="2535287"/>
                <a:ext cx="1744388" cy="461665"/>
              </a:xfrm>
              <a:prstGeom prst="rect">
                <a:avLst/>
              </a:prstGeom>
              <a:blipFill rotWithShape="1">
                <a:blip r:embed="rId8"/>
                <a:stretch>
                  <a:fillRect r="-1399" b="-11842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17 CuadroTexto"/>
          <p:cNvSpPr txBox="1"/>
          <p:nvPr/>
        </p:nvSpPr>
        <p:spPr>
          <a:xfrm>
            <a:off x="1979712" y="2274837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b="1" dirty="0" smtClean="0">
                <a:sym typeface="Symbol"/>
              </a:rPr>
              <a:t></a:t>
            </a:r>
            <a:endParaRPr lang="en-AU" sz="2400" b="1" dirty="0"/>
          </a:p>
        </p:txBody>
      </p:sp>
      <p:cxnSp>
        <p:nvCxnSpPr>
          <p:cNvPr id="19" name="18 Conector recto"/>
          <p:cNvCxnSpPr/>
          <p:nvPr/>
        </p:nvCxnSpPr>
        <p:spPr>
          <a:xfrm>
            <a:off x="2411760" y="2535287"/>
            <a:ext cx="15938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19 Rectángulo"/>
              <p:cNvSpPr/>
              <p:nvPr/>
            </p:nvSpPr>
            <p:spPr>
              <a:xfrm>
                <a:off x="35496" y="5081391"/>
                <a:ext cx="2478499" cy="4674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40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AU" sz="2400">
                              <a:solidFill>
                                <a:schemeClr val="bg1"/>
                              </a:solidFill>
                              <a:latin typeface="Snap ITC" panose="04040A07060A02020202" pitchFamily="82" charset="0"/>
                              <a:ea typeface="Cambria Math"/>
                            </a:rPr>
                            <m:t>x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AU" sz="2400" baseline="30000">
                              <a:solidFill>
                                <a:schemeClr val="bg1"/>
                              </a:solidFill>
                              <a:latin typeface="Snap ITC" panose="04040A07060A02020202" pitchFamily="82" charset="0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en-AU" sz="2400">
                          <a:solidFill>
                            <a:schemeClr val="bg1"/>
                          </a:solidFill>
                          <a:latin typeface="Snap ITC" panose="04040A07060A02020202" pitchFamily="82" charset="0"/>
                          <a:ea typeface="Cambria Math"/>
                        </a:rPr>
                        <m:t> + 4</m:t>
                      </m:r>
                      <m:r>
                        <m:rPr>
                          <m:nor/>
                        </m:rPr>
                        <a:rPr lang="en-AU" sz="2400">
                          <a:solidFill>
                            <a:schemeClr val="bg1"/>
                          </a:solidFill>
                          <a:latin typeface="Snap ITC" panose="04040A07060A02020202" pitchFamily="82" charset="0"/>
                          <a:ea typeface="Cambria Math"/>
                        </a:rPr>
                        <m:t>x</m:t>
                      </m:r>
                      <m:r>
                        <m:rPr>
                          <m:nor/>
                        </m:rPr>
                        <a:rPr lang="en-AU" sz="2400">
                          <a:solidFill>
                            <a:schemeClr val="bg1"/>
                          </a:solidFill>
                          <a:latin typeface="Snap ITC" panose="04040A07060A02020202" pitchFamily="82" charset="0"/>
                          <a:ea typeface="Cambria Math"/>
                        </a:rPr>
                        <m:t> + 4</m:t>
                      </m:r>
                    </m:oMath>
                  </m:oMathPara>
                </a14:m>
                <a:endParaRPr lang="en-AU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19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5081391"/>
                <a:ext cx="2478499" cy="467436"/>
              </a:xfrm>
              <a:prstGeom prst="rect">
                <a:avLst/>
              </a:prstGeom>
              <a:blipFill rotWithShape="1">
                <a:blip r:embed="rId9"/>
                <a:stretch>
                  <a:fillRect t="-10526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20 CuadroTexto"/>
          <p:cNvSpPr txBox="1"/>
          <p:nvPr/>
        </p:nvSpPr>
        <p:spPr>
          <a:xfrm>
            <a:off x="2627397" y="5130443"/>
            <a:ext cx="2024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0000CC"/>
                </a:solidFill>
                <a:latin typeface="Tekton Pro Cond" pitchFamily="34" charset="0"/>
              </a:rPr>
              <a:t>Perfect Square Trinomial</a:t>
            </a:r>
            <a:endParaRPr lang="en-AU" dirty="0">
              <a:solidFill>
                <a:srgbClr val="0000CC"/>
              </a:solidFill>
              <a:latin typeface="Tekton Pro Cond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21 Rectángulo"/>
              <p:cNvSpPr/>
              <p:nvPr/>
            </p:nvSpPr>
            <p:spPr>
              <a:xfrm>
                <a:off x="4853824" y="4953774"/>
                <a:ext cx="1680204" cy="5339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40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AU" sz="2400" b="0" i="0" smtClean="0">
                              <a:solidFill>
                                <a:schemeClr val="bg1"/>
                              </a:solidFill>
                              <a:latin typeface="Snap ITC" panose="04040A07060A02020202" pitchFamily="82" charset="0"/>
                              <a:ea typeface="Cambria Math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solidFill>
                                <a:schemeClr val="bg1"/>
                              </a:solidFill>
                              <a:latin typeface="Snap ITC" panose="04040A07060A02020202" pitchFamily="82" charset="0"/>
                              <a:ea typeface="Cambria Math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solidFill>
                                <a:schemeClr val="bg1"/>
                              </a:solidFill>
                              <a:latin typeface="Snap ITC" panose="04040A07060A02020202" pitchFamily="82" charset="0"/>
                              <a:ea typeface="Cambria Math"/>
                            </a:rPr>
                            <m:t> + 2)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AU" sz="2400" baseline="30000">
                              <a:solidFill>
                                <a:schemeClr val="bg1"/>
                              </a:solidFill>
                              <a:latin typeface="Snap ITC" panose="04040A07060A02020202" pitchFamily="82" charset="0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AU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2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824" y="4953774"/>
                <a:ext cx="1680204" cy="533992"/>
              </a:xfrm>
              <a:prstGeom prst="rect">
                <a:avLst/>
              </a:prstGeom>
              <a:blipFill rotWithShape="1">
                <a:blip r:embed="rId10"/>
                <a:stretch>
                  <a:fillRect t="-2299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22 Rectángulo"/>
              <p:cNvSpPr/>
              <p:nvPr/>
            </p:nvSpPr>
            <p:spPr>
              <a:xfrm>
                <a:off x="2368601" y="1957586"/>
                <a:ext cx="1680204" cy="5339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4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+ 2)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AU" sz="2400" baseline="30000">
                              <a:latin typeface="Snap ITC" panose="04040A07060A02020202" pitchFamily="82" charset="0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3" name="22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8601" y="1957586"/>
                <a:ext cx="1680204" cy="533992"/>
              </a:xfrm>
              <a:prstGeom prst="rect">
                <a:avLst/>
              </a:prstGeom>
              <a:blipFill rotWithShape="1">
                <a:blip r:embed="rId11"/>
                <a:stretch>
                  <a:fillRect t="-2273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23 Rectángulo"/>
              <p:cNvSpPr/>
              <p:nvPr/>
            </p:nvSpPr>
            <p:spPr>
              <a:xfrm>
                <a:off x="35496" y="5548827"/>
                <a:ext cx="1467581" cy="4674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40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AU" sz="2400">
                              <a:solidFill>
                                <a:schemeClr val="bg1"/>
                              </a:solidFill>
                              <a:latin typeface="Snap ITC" panose="04040A07060A02020202" pitchFamily="82" charset="0"/>
                              <a:ea typeface="Cambria Math"/>
                            </a:rPr>
                            <m:t>x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AU" sz="2400" baseline="30000">
                              <a:solidFill>
                                <a:schemeClr val="bg1"/>
                              </a:solidFill>
                              <a:latin typeface="Snap ITC" panose="04040A07060A02020202" pitchFamily="82" charset="0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en-AU" sz="2400">
                          <a:solidFill>
                            <a:schemeClr val="bg1"/>
                          </a:solidFill>
                          <a:latin typeface="Snap ITC" panose="04040A07060A02020202" pitchFamily="82" charset="0"/>
                          <a:ea typeface="Cambria Math"/>
                        </a:rPr>
                        <m:t> </m:t>
                      </m:r>
                      <m:r>
                        <a:rPr lang="en-AU" sz="24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− </m:t>
                      </m:r>
                      <m:r>
                        <m:rPr>
                          <m:nor/>
                        </m:rPr>
                        <a:rPr lang="en-AU" sz="2400">
                          <a:solidFill>
                            <a:schemeClr val="bg1"/>
                          </a:solidFill>
                          <a:latin typeface="Snap ITC" panose="04040A07060A02020202" pitchFamily="82" charset="0"/>
                          <a:ea typeface="Cambria Math"/>
                        </a:rPr>
                        <m:t>x</m:t>
                      </m:r>
                    </m:oMath>
                  </m:oMathPara>
                </a14:m>
                <a:endParaRPr lang="en-AU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2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5548827"/>
                <a:ext cx="1467581" cy="467436"/>
              </a:xfrm>
              <a:prstGeom prst="rect">
                <a:avLst/>
              </a:prstGeom>
              <a:blipFill rotWithShape="1">
                <a:blip r:embed="rId12"/>
                <a:stretch>
                  <a:fillRect t="-10390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24 CuadroTexto"/>
          <p:cNvSpPr txBox="1"/>
          <p:nvPr/>
        </p:nvSpPr>
        <p:spPr>
          <a:xfrm>
            <a:off x="1503077" y="5597879"/>
            <a:ext cx="1361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0000CC"/>
                </a:solidFill>
                <a:latin typeface="Tekton Pro Cond" pitchFamily="34" charset="0"/>
              </a:rPr>
              <a:t>Common Factor</a:t>
            </a:r>
            <a:endParaRPr lang="en-AU" dirty="0">
              <a:solidFill>
                <a:srgbClr val="0000CC"/>
              </a:solidFill>
              <a:latin typeface="Tekton Pro Cond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25 Rectángulo"/>
              <p:cNvSpPr/>
              <p:nvPr/>
            </p:nvSpPr>
            <p:spPr>
              <a:xfrm>
                <a:off x="2726361" y="5554598"/>
                <a:ext cx="151894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AU" sz="240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  <a:ea typeface="Cambria Math"/>
                        </a:rPr>
                        <m:t>x</m:t>
                      </m:r>
                      <m:r>
                        <m:rPr>
                          <m:nor/>
                        </m:rPr>
                        <a:rPr lang="en-AU" sz="2400" b="0" i="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  <a:ea typeface="Cambria Math"/>
                        </a:rPr>
                        <m:t>(</m:t>
                      </m:r>
                      <m:r>
                        <m:rPr>
                          <m:nor/>
                        </m:rPr>
                        <a:rPr lang="en-AU" sz="2400" b="0" i="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  <a:ea typeface="Cambria Math"/>
                        </a:rPr>
                        <m:t>x</m:t>
                      </m:r>
                      <m:r>
                        <a:rPr lang="en-AU" sz="24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m:rPr>
                          <m:nor/>
                        </m:rPr>
                        <a:rPr lang="en-AU" sz="2400" b="0" i="0" smtClean="0">
                          <a:solidFill>
                            <a:schemeClr val="bg1"/>
                          </a:solidFill>
                          <a:latin typeface="Snap ITC" panose="04040A07060A02020202" pitchFamily="82" charset="0"/>
                          <a:ea typeface="Cambria Math"/>
                        </a:rPr>
                        <m:t>1)</m:t>
                      </m:r>
                    </m:oMath>
                  </m:oMathPara>
                </a14:m>
                <a:endParaRPr lang="en-AU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25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6361" y="5554598"/>
                <a:ext cx="1518942" cy="461665"/>
              </a:xfrm>
              <a:prstGeom prst="rect">
                <a:avLst/>
              </a:prstGeom>
              <a:blipFill rotWithShape="1">
                <a:blip r:embed="rId13"/>
                <a:stretch>
                  <a:fillRect r="-1606" b="-11842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26 Rectángulo"/>
              <p:cNvSpPr/>
              <p:nvPr/>
            </p:nvSpPr>
            <p:spPr>
              <a:xfrm>
                <a:off x="2449232" y="2535287"/>
                <a:ext cx="151894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AU" sz="2400" smtClean="0">
                          <a:latin typeface="Snap ITC" panose="04040A07060A02020202" pitchFamily="82" charset="0"/>
                          <a:ea typeface="Cambria Math"/>
                        </a:rPr>
                        <m:t>x</m:t>
                      </m:r>
                      <m:r>
                        <m:rPr>
                          <m:nor/>
                        </m:rPr>
                        <a:rPr lang="en-AU" sz="2400" b="0" i="0" smtClean="0">
                          <a:latin typeface="Snap ITC" panose="04040A07060A02020202" pitchFamily="82" charset="0"/>
                          <a:ea typeface="Cambria Math"/>
                        </a:rPr>
                        <m:t>(</m:t>
                      </m:r>
                      <m:r>
                        <m:rPr>
                          <m:nor/>
                        </m:rPr>
                        <a:rPr lang="en-AU" sz="2400" b="0" i="0" smtClean="0">
                          <a:latin typeface="Snap ITC" panose="04040A07060A02020202" pitchFamily="82" charset="0"/>
                          <a:ea typeface="Cambria Math"/>
                        </a:rPr>
                        <m:t>x</m:t>
                      </m:r>
                      <m:r>
                        <a:rPr lang="en-AU" sz="2400" i="1">
                          <a:latin typeface="Cambria Math"/>
                          <a:ea typeface="Cambria Math"/>
                        </a:rPr>
                        <m:t>−</m:t>
                      </m:r>
                      <m:r>
                        <m:rPr>
                          <m:nor/>
                        </m:rPr>
                        <a:rPr lang="en-AU" sz="2400" b="0" i="0" smtClean="0">
                          <a:latin typeface="Snap ITC" panose="04040A07060A02020202" pitchFamily="82" charset="0"/>
                          <a:ea typeface="Cambria Math"/>
                        </a:rPr>
                        <m:t>1)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7" name="2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9232" y="2535287"/>
                <a:ext cx="1518942" cy="461665"/>
              </a:xfrm>
              <a:prstGeom prst="rect">
                <a:avLst/>
              </a:prstGeom>
              <a:blipFill rotWithShape="1">
                <a:blip r:embed="rId14"/>
                <a:stretch>
                  <a:fillRect r="-1205" b="-11842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27 CuadroTexto"/>
          <p:cNvSpPr txBox="1"/>
          <p:nvPr/>
        </p:nvSpPr>
        <p:spPr>
          <a:xfrm>
            <a:off x="4067944" y="2242899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nap ITC" panose="04040A07060A02020202" pitchFamily="82" charset="0"/>
              </a:rPr>
              <a:t>=</a:t>
            </a:r>
            <a:endParaRPr lang="en-AU" sz="3200" dirty="0">
              <a:latin typeface="Snap ITC" panose="04040A07060A02020202" pitchFamily="82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3404437" y="6269250"/>
            <a:ext cx="2335126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AU" sz="2000" dirty="0" smtClean="0">
                <a:latin typeface="Cooper Black" panose="0208090404030B020404" pitchFamily="18" charset="0"/>
              </a:rPr>
              <a:t>Second, simplify</a:t>
            </a:r>
            <a:endParaRPr lang="en-AU" sz="2000" dirty="0">
              <a:latin typeface="Cooper Black" panose="0208090404030B020404" pitchFamily="18" charset="0"/>
            </a:endParaRPr>
          </a:p>
        </p:txBody>
      </p:sp>
      <p:cxnSp>
        <p:nvCxnSpPr>
          <p:cNvPr id="30" name="29 Conector recto"/>
          <p:cNvCxnSpPr/>
          <p:nvPr/>
        </p:nvCxnSpPr>
        <p:spPr>
          <a:xfrm flipV="1">
            <a:off x="662560" y="2206013"/>
            <a:ext cx="1103308" cy="2376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 flipV="1">
            <a:off x="2821513" y="2647287"/>
            <a:ext cx="1103308" cy="2376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CuadroTexto"/>
          <p:cNvSpPr txBox="1"/>
          <p:nvPr/>
        </p:nvSpPr>
        <p:spPr>
          <a:xfrm>
            <a:off x="1061768" y="190754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1</a:t>
            </a:r>
            <a:endParaRPr lang="en-AU" dirty="0">
              <a:latin typeface="Tekton Pro Cond" pitchFamily="34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3186988" y="285293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1</a:t>
            </a:r>
            <a:endParaRPr lang="en-AU" dirty="0">
              <a:latin typeface="Tekton Pro Cond" pitchFamily="34" charset="0"/>
            </a:endParaRPr>
          </a:p>
        </p:txBody>
      </p:sp>
      <p:cxnSp>
        <p:nvCxnSpPr>
          <p:cNvPr id="34" name="33 Conector recto"/>
          <p:cNvCxnSpPr/>
          <p:nvPr/>
        </p:nvCxnSpPr>
        <p:spPr>
          <a:xfrm flipV="1">
            <a:off x="723091" y="2647287"/>
            <a:ext cx="1103308" cy="2376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 flipV="1">
            <a:off x="2585960" y="2158040"/>
            <a:ext cx="1103308" cy="2376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2881917" y="1741303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x + 2</a:t>
            </a:r>
            <a:endParaRPr lang="en-AU" dirty="0">
              <a:latin typeface="Tekton Pro Cond" pitchFamily="34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3465031" y="6269250"/>
            <a:ext cx="2213939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AU" sz="2000" dirty="0" smtClean="0">
                <a:latin typeface="Cooper Black" panose="0208090404030B020404" pitchFamily="18" charset="0"/>
              </a:rPr>
              <a:t>Third, multiply</a:t>
            </a:r>
            <a:endParaRPr lang="en-AU" sz="2000" dirty="0">
              <a:latin typeface="Cooper Black" panose="0208090404030B020404" pitchFamily="18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4573818" y="1948287"/>
            <a:ext cx="15103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nap ITC" panose="04040A07060A02020202" pitchFamily="82" charset="0"/>
              </a:rPr>
              <a:t>x + 2</a:t>
            </a:r>
            <a:endParaRPr lang="en-AU" sz="3200" dirty="0">
              <a:latin typeface="Snap ITC" panose="04040A07060A02020202" pitchFamily="82" charset="0"/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4922471" y="2556193"/>
            <a:ext cx="8130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nap ITC" panose="04040A07060A02020202" pitchFamily="82" charset="0"/>
              </a:rPr>
              <a:t>2x</a:t>
            </a:r>
            <a:endParaRPr lang="en-AU" sz="3200" dirty="0">
              <a:latin typeface="Snap ITC" panose="04040A07060A02020202" pitchFamily="82" charset="0"/>
            </a:endParaRPr>
          </a:p>
        </p:txBody>
      </p:sp>
      <p:cxnSp>
        <p:nvCxnSpPr>
          <p:cNvPr id="40" name="39 Conector recto"/>
          <p:cNvCxnSpPr/>
          <p:nvPr/>
        </p:nvCxnSpPr>
        <p:spPr>
          <a:xfrm>
            <a:off x="4644802" y="2556193"/>
            <a:ext cx="13503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CuadroTexto"/>
          <p:cNvSpPr txBox="1"/>
          <p:nvPr/>
        </p:nvSpPr>
        <p:spPr>
          <a:xfrm>
            <a:off x="1122299" y="285293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1</a:t>
            </a:r>
            <a:endParaRPr lang="en-AU" dirty="0">
              <a:latin typeface="Tekton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14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7" grpId="1" animBg="1"/>
      <p:bldP spid="8" grpId="0" animBg="1"/>
      <p:bldP spid="8" grpId="1" animBg="1"/>
      <p:bldP spid="9" grpId="0"/>
      <p:bldP spid="9" grpId="1"/>
      <p:bldP spid="10" grpId="0"/>
      <p:bldP spid="10" grpId="1"/>
      <p:bldP spid="11" grpId="0"/>
      <p:bldP spid="11" grpId="1"/>
      <p:bldP spid="12" grpId="0"/>
      <p:bldP spid="14" grpId="0"/>
      <p:bldP spid="14" grpId="1"/>
      <p:bldP spid="15" grpId="0"/>
      <p:bldP spid="15" grpId="1"/>
      <p:bldP spid="16" grpId="0"/>
      <p:bldP spid="16" grpId="1"/>
      <p:bldP spid="17" grpId="0"/>
      <p:bldP spid="18" grpId="0"/>
      <p:bldP spid="20" grpId="0"/>
      <p:bldP spid="20" grpId="1"/>
      <p:bldP spid="21" grpId="0"/>
      <p:bldP spid="21" grpId="1"/>
      <p:bldP spid="22" grpId="0"/>
      <p:bldP spid="22" grpId="1"/>
      <p:bldP spid="23" grpId="0"/>
      <p:bldP spid="24" grpId="0"/>
      <p:bldP spid="24" grpId="1"/>
      <p:bldP spid="25" grpId="0"/>
      <p:bldP spid="25" grpId="1"/>
      <p:bldP spid="26" grpId="0"/>
      <p:bldP spid="26" grpId="1"/>
      <p:bldP spid="27" grpId="0"/>
      <p:bldP spid="28" grpId="0"/>
      <p:bldP spid="29" grpId="0" animBg="1"/>
      <p:bldP spid="29" grpId="1" animBg="1"/>
      <p:bldP spid="32" grpId="0"/>
      <p:bldP spid="33" grpId="0"/>
      <p:bldP spid="36" grpId="0"/>
      <p:bldP spid="37" grpId="0" animBg="1"/>
      <p:bldP spid="37" grpId="1" animBg="1"/>
      <p:bldP spid="38" grpId="0"/>
      <p:bldP spid="39" grpId="0"/>
      <p:bldP spid="4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4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50800" dist="177800" dir="19200000" algn="l" rotWithShape="0">
                    <a:schemeClr val="bg1">
                      <a:alpha val="40000"/>
                    </a:schemeClr>
                  </a:outerShdw>
                </a:effectLst>
                <a:latin typeface="Snap ITC" panose="04040A07060A02020202" pitchFamily="82" charset="0"/>
              </a:rPr>
              <a:t>DIVIDING ALGEBRAIC FRACTIONS</a:t>
            </a:r>
            <a:endParaRPr lang="en-AU" sz="3400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outerShdw blurRad="50800" dist="177800" dir="19200000" algn="l" rotWithShape="0">
                  <a:schemeClr val="bg1">
                    <a:alpha val="40000"/>
                  </a:scheme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0" y="725439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300" dirty="0" smtClean="0">
                <a:latin typeface="Ravie" panose="04040805050809020602" pitchFamily="82" charset="0"/>
              </a:rPr>
              <a:t>To divide algebraic fractions, it must be to apply the same process </a:t>
            </a:r>
            <a:r>
              <a:rPr lang="en-AU" sz="2300" dirty="0" smtClean="0">
                <a:latin typeface="Ravie" panose="04040805050809020602" pitchFamily="82" charset="0"/>
              </a:rPr>
              <a:t>as arithmetic…</a:t>
            </a:r>
            <a:endParaRPr lang="en-AU" sz="2300" dirty="0">
              <a:latin typeface="Ravie" panose="04040805050809020602" pitchFamily="82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2123728" y="1740695"/>
            <a:ext cx="4896544" cy="190433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6 CuadroTexto"/>
          <p:cNvSpPr txBox="1">
            <a:spLocks noChangeArrowheads="1"/>
          </p:cNvSpPr>
          <p:nvPr/>
        </p:nvSpPr>
        <p:spPr bwMode="auto">
          <a:xfrm>
            <a:off x="2915593" y="1827469"/>
            <a:ext cx="3312814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3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To change division by multiplication</a:t>
            </a:r>
            <a:endParaRPr lang="en-AU" altLang="en-US" sz="23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2123728" y="2700789"/>
            <a:ext cx="4896544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3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Invert the second term of the division (reciprocal)</a:t>
            </a:r>
            <a:endParaRPr lang="en-AU" altLang="en-US" sz="23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7 CuadroTexto"/>
              <p:cNvSpPr txBox="1"/>
              <p:nvPr/>
            </p:nvSpPr>
            <p:spPr>
              <a:xfrm>
                <a:off x="1922628" y="3777249"/>
                <a:ext cx="2061655" cy="10534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AU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AU" sz="2400" b="0" i="0" smtClean="0">
                                  <a:latin typeface="Snap ITC" panose="04040A07060A02020202" pitchFamily="82" charset="0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n-AU" sz="24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AU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AU" sz="2400" b="0" i="0" smtClean="0">
                                  <a:latin typeface="Snap ITC" panose="04040A07060A02020202" pitchFamily="82" charset="0"/>
                                </a:rPr>
                                <m:t>b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n-AU" sz="24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m:rPr>
                          <m:nor/>
                        </m:rPr>
                        <a:rPr lang="en-AU" sz="2400" i="0" smtClean="0">
                          <a:latin typeface="Snap ITC" panose="04040A07060A02020202" pitchFamily="82" charset="0"/>
                          <a:ea typeface="Cambria Math"/>
                        </a:rPr>
                        <m:t>÷</m:t>
                      </m:r>
                      <m:f>
                        <m:fPr>
                          <m:ctrlPr>
                            <a:rPr lang="en-AU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ax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9</m:t>
                          </m:r>
                          <m:sSup>
                            <m:sSupPr>
                              <m:ctrlPr>
                                <a:rPr lang="en-AU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AU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b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n-AU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sz="24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8" name="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2628" y="3777249"/>
                <a:ext cx="2061655" cy="105343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8 CuadroTexto"/>
          <p:cNvSpPr txBox="1"/>
          <p:nvPr/>
        </p:nvSpPr>
        <p:spPr>
          <a:xfrm>
            <a:off x="-2" y="4119298"/>
            <a:ext cx="205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</a:rPr>
              <a:t>For example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0" name="9 CuadroTexto"/>
          <p:cNvSpPr txBox="1">
            <a:spLocks noChangeArrowheads="1"/>
          </p:cNvSpPr>
          <p:nvPr/>
        </p:nvSpPr>
        <p:spPr bwMode="auto">
          <a:xfrm>
            <a:off x="1888420" y="6341258"/>
            <a:ext cx="5367161" cy="400110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000" dirty="0">
                <a:solidFill>
                  <a:srgbClr val="000000"/>
                </a:solidFill>
                <a:latin typeface="Cooper Black" panose="0208090404030B020404" pitchFamily="18" charset="0"/>
              </a:rPr>
              <a:t>C</a:t>
            </a:r>
            <a:r>
              <a:rPr lang="en-AU" altLang="en-US" sz="20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hange the division by multiplication…</a:t>
            </a:r>
            <a:endParaRPr lang="en-AU" altLang="en-US" sz="20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3992088" y="4119298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3" name="12 CuadroTexto"/>
          <p:cNvSpPr txBox="1">
            <a:spLocks noChangeArrowheads="1"/>
          </p:cNvSpPr>
          <p:nvPr/>
        </p:nvSpPr>
        <p:spPr bwMode="auto">
          <a:xfrm>
            <a:off x="1888420" y="6341258"/>
            <a:ext cx="5367161" cy="400110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0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…invert the second term (reciprocal)…</a:t>
            </a:r>
            <a:endParaRPr lang="en-AU" altLang="en-US" sz="20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15" name="14 CuadroTexto"/>
          <p:cNvSpPr txBox="1">
            <a:spLocks noChangeArrowheads="1"/>
          </p:cNvSpPr>
          <p:nvPr/>
        </p:nvSpPr>
        <p:spPr bwMode="auto">
          <a:xfrm>
            <a:off x="1888419" y="6341258"/>
            <a:ext cx="5367161" cy="400110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0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…do as  a multiplication – in front –</a:t>
            </a:r>
            <a:endParaRPr lang="en-AU" altLang="en-US" sz="20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19 CuadroTexto"/>
              <p:cNvSpPr txBox="1"/>
              <p:nvPr/>
            </p:nvSpPr>
            <p:spPr>
              <a:xfrm>
                <a:off x="4385572" y="3770340"/>
                <a:ext cx="1309397" cy="10519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b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CO" sz="2400" i="1" smtClean="0">
                          <a:latin typeface="Cambria Math"/>
                          <a:ea typeface="Cambria Math"/>
                        </a:rPr>
                        <m:t>×</m:t>
                      </m:r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20" name="1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5572" y="3770340"/>
                <a:ext cx="1309397" cy="105195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20 CuadroTexto"/>
          <p:cNvSpPr txBox="1"/>
          <p:nvPr/>
        </p:nvSpPr>
        <p:spPr>
          <a:xfrm>
            <a:off x="6531556" y="4039071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=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6924552" y="3823047"/>
            <a:ext cx="8290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6ab</a:t>
            </a:r>
            <a:endParaRPr lang="es-CO" sz="2400" dirty="0">
              <a:latin typeface="Snap ITC" panose="04040A07060A02020202" pitchFamily="82" charset="0"/>
            </a:endParaRPr>
          </a:p>
        </p:txBody>
      </p:sp>
      <p:cxnSp>
        <p:nvCxnSpPr>
          <p:cNvPr id="23" name="22 Conector recto"/>
          <p:cNvCxnSpPr/>
          <p:nvPr/>
        </p:nvCxnSpPr>
        <p:spPr>
          <a:xfrm>
            <a:off x="6946917" y="4269903"/>
            <a:ext cx="86544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>
            <a:off x="7126530" y="4305005"/>
            <a:ext cx="425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x</a:t>
            </a:r>
            <a:endParaRPr lang="es-CO" sz="2400" dirty="0">
              <a:latin typeface="Snap ITC" panose="04040A07060A02020202" pitchFamily="82" charset="0"/>
            </a:endParaRPr>
          </a:p>
        </p:txBody>
      </p:sp>
      <p:cxnSp>
        <p:nvCxnSpPr>
          <p:cNvPr id="25" name="24 Conector recto"/>
          <p:cNvCxnSpPr/>
          <p:nvPr/>
        </p:nvCxnSpPr>
        <p:spPr>
          <a:xfrm flipV="1">
            <a:off x="4570660" y="3873879"/>
            <a:ext cx="265660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 flipV="1">
            <a:off x="5700416" y="4356760"/>
            <a:ext cx="265660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CuadroTexto"/>
          <p:cNvSpPr txBox="1"/>
          <p:nvPr/>
        </p:nvSpPr>
        <p:spPr>
          <a:xfrm>
            <a:off x="4551044" y="363246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2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5580112" y="4637629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1</a:t>
            </a:r>
            <a:endParaRPr lang="es-CO" dirty="0">
              <a:latin typeface="Tekton Pro Cond" pitchFamily="34" charset="0"/>
            </a:endParaRPr>
          </a:p>
        </p:txBody>
      </p:sp>
      <p:cxnSp>
        <p:nvCxnSpPr>
          <p:cNvPr id="29" name="28 Conector recto"/>
          <p:cNvCxnSpPr/>
          <p:nvPr/>
        </p:nvCxnSpPr>
        <p:spPr>
          <a:xfrm flipV="1">
            <a:off x="4858692" y="3852664"/>
            <a:ext cx="265660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flipV="1">
            <a:off x="5936659" y="4356760"/>
            <a:ext cx="265660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5851284" y="463546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1</a:t>
            </a:r>
            <a:endParaRPr lang="es-CO" dirty="0">
              <a:latin typeface="Tekton Pro Cond" pitchFamily="34" charset="0"/>
            </a:endParaRPr>
          </a:p>
        </p:txBody>
      </p:sp>
      <p:cxnSp>
        <p:nvCxnSpPr>
          <p:cNvPr id="32" name="31 Conector recto"/>
          <p:cNvCxnSpPr/>
          <p:nvPr/>
        </p:nvCxnSpPr>
        <p:spPr>
          <a:xfrm flipV="1">
            <a:off x="5720032" y="3829966"/>
            <a:ext cx="265660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 flipV="1">
            <a:off x="4545669" y="4406670"/>
            <a:ext cx="265660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5728906" y="363246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3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4506437" y="478786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1</a:t>
            </a:r>
            <a:endParaRPr lang="es-CO" dirty="0">
              <a:latin typeface="Tekton Pro Cond" pitchFamily="34" charset="0"/>
            </a:endParaRPr>
          </a:p>
        </p:txBody>
      </p:sp>
      <p:cxnSp>
        <p:nvCxnSpPr>
          <p:cNvPr id="36" name="35 Conector recto"/>
          <p:cNvCxnSpPr/>
          <p:nvPr/>
        </p:nvCxnSpPr>
        <p:spPr>
          <a:xfrm flipV="1">
            <a:off x="6060456" y="3780656"/>
            <a:ext cx="265660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 flipV="1">
            <a:off x="4892457" y="4379070"/>
            <a:ext cx="265660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CuadroTexto"/>
          <p:cNvSpPr txBox="1"/>
          <p:nvPr/>
        </p:nvSpPr>
        <p:spPr>
          <a:xfrm>
            <a:off x="6060456" y="3492624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b</a:t>
            </a:r>
            <a:endParaRPr lang="es-CO" dirty="0">
              <a:latin typeface="Tekton Pro Cond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39 Rectángulo"/>
              <p:cNvSpPr/>
              <p:nvPr/>
            </p:nvSpPr>
            <p:spPr>
              <a:xfrm>
                <a:off x="5508104" y="3717032"/>
                <a:ext cx="1026178" cy="9626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9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b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ax</m:t>
                          </m:r>
                        </m:den>
                      </m:f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40" name="39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3717032"/>
                <a:ext cx="1026178" cy="96263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38 CuadroTexto"/>
          <p:cNvSpPr txBox="1"/>
          <p:nvPr/>
        </p:nvSpPr>
        <p:spPr>
          <a:xfrm>
            <a:off x="4811105" y="478786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1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4811105" y="3628294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a</a:t>
            </a:r>
            <a:endParaRPr lang="es-CO" dirty="0">
              <a:latin typeface="Tekton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318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9" grpId="0"/>
      <p:bldP spid="10" grpId="0" animBg="1"/>
      <p:bldP spid="10" grpId="1" animBg="1"/>
      <p:bldP spid="11" grpId="0" animBg="1"/>
      <p:bldP spid="13" grpId="0" animBg="1"/>
      <p:bldP spid="13" grpId="1" animBg="1"/>
      <p:bldP spid="15" grpId="0" animBg="1"/>
      <p:bldP spid="15" grpId="1" animBg="1"/>
      <p:bldP spid="20" grpId="0"/>
      <p:bldP spid="21" grpId="0"/>
      <p:bldP spid="22" grpId="0"/>
      <p:bldP spid="24" grpId="0"/>
      <p:bldP spid="27" grpId="0"/>
      <p:bldP spid="28" grpId="0"/>
      <p:bldP spid="31" grpId="0"/>
      <p:bldP spid="34" grpId="0"/>
      <p:bldP spid="35" grpId="0"/>
      <p:bldP spid="38" grpId="0"/>
      <p:bldP spid="40" grpId="0"/>
      <p:bldP spid="39" grpId="0"/>
      <p:bldP spid="4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3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50800" dist="177800" dir="19200000" algn="l" rotWithShape="0">
                    <a:schemeClr val="bg1">
                      <a:alpha val="40000"/>
                    </a:schemeClr>
                  </a:outerShdw>
                </a:effectLst>
                <a:latin typeface="Snap ITC" panose="04040A07060A02020202" pitchFamily="82" charset="0"/>
              </a:rPr>
              <a:t>DIVIDING  ALGEBRAIC FRACTIONS</a:t>
            </a:r>
            <a:endParaRPr lang="en-AU" sz="3300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outerShdw blurRad="50800" dist="177800" dir="19200000" algn="l" rotWithShape="0">
                  <a:schemeClr val="bg1">
                    <a:alpha val="40000"/>
                  </a:scheme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0" y="725439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300" dirty="0" smtClean="0">
                <a:latin typeface="Ravie" panose="04040805050809020602" pitchFamily="82" charset="0"/>
              </a:rPr>
              <a:t>As Arithmetic, the division of algebraic fractions is done </a:t>
            </a:r>
            <a:r>
              <a:rPr lang="en-AU" sz="2300" dirty="0" smtClean="0">
                <a:latin typeface="Ravie" panose="04040805050809020602" pitchFamily="82" charset="0"/>
              </a:rPr>
              <a:t>as follows…</a:t>
            </a:r>
            <a:endParaRPr lang="en-AU" sz="2300" dirty="0">
              <a:latin typeface="Ravie" panose="040408050508090206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-2" y="3645025"/>
            <a:ext cx="425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</a:rPr>
              <a:t>Let’s see another example</a:t>
            </a:r>
            <a:endParaRPr lang="en-AU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8 CuadroTexto"/>
              <p:cNvSpPr txBox="1"/>
              <p:nvPr/>
            </p:nvSpPr>
            <p:spPr>
              <a:xfrm>
                <a:off x="1604" y="3950832"/>
                <a:ext cx="4412811" cy="9903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</a:rPr>
                            <m:t>20</m:t>
                          </m:r>
                          <m:sSup>
                            <m:sSupPr>
                              <m:ctrlPr>
                                <a:rPr lang="en-AU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AU" sz="2400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n-AU" sz="24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n-AU" sz="2400" b="0" i="0" smtClean="0">
                              <a:latin typeface="Cambria Math"/>
                            </a:rPr>
                            <m:t> </m:t>
                          </m:r>
                          <m:r>
                            <a:rPr lang="en-AU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</a:rPr>
                            <m:t> 30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</a:rPr>
                            <m:t>x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</a:rPr>
                            <m:t>15</m:t>
                          </m:r>
                          <m:sSup>
                            <m:sSupPr>
                              <m:ctrlPr>
                                <a:rPr lang="en-AU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AU" sz="2400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n-AU" sz="2400" b="0" i="0" smtClean="0">
                                  <a:latin typeface="Snap ITC" panose="04040A07060A02020202" pitchFamily="82" charset="0"/>
                                </a:rPr>
                                <m:t>3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n-AU" sz="2400" b="0" i="0" smtClean="0">
                              <a:latin typeface="Cambria Math"/>
                            </a:rPr>
                            <m:t> </m:t>
                          </m:r>
                          <m:r>
                            <a:rPr lang="en-AU" sz="2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</a:rPr>
                            <m:t> 15</m:t>
                          </m:r>
                          <m:sSup>
                            <m:sSupPr>
                              <m:ctrlPr>
                                <a:rPr lang="en-AU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AU" sz="2400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n-AU" sz="24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m:rPr>
                          <m:nor/>
                        </m:rPr>
                        <a:rPr lang="en-AU" sz="2400" i="0" smtClean="0">
                          <a:latin typeface="Snap ITC" panose="04040A07060A02020202" pitchFamily="82" charset="0"/>
                          <a:ea typeface="Cambria Math"/>
                        </a:rPr>
                        <m:t>÷</m:t>
                      </m:r>
                      <m:f>
                        <m:fPr>
                          <m:ctrlPr>
                            <a:rPr lang="en-AU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4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</m:t>
                          </m:r>
                          <m:r>
                            <a:rPr lang="en-AU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+ 1</m:t>
                          </m:r>
                        </m:den>
                      </m:f>
                    </m:oMath>
                  </m:oMathPara>
                </a14:m>
                <a:endParaRPr lang="en-AU" sz="24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9" name="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4" y="3950832"/>
                <a:ext cx="4412811" cy="99033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9 CuadroTexto"/>
          <p:cNvSpPr txBox="1">
            <a:spLocks noChangeArrowheads="1"/>
          </p:cNvSpPr>
          <p:nvPr/>
        </p:nvSpPr>
        <p:spPr bwMode="auto">
          <a:xfrm>
            <a:off x="1502018" y="6341258"/>
            <a:ext cx="6139964" cy="400110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0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Change the division by the multiplication…</a:t>
            </a:r>
            <a:endParaRPr lang="en-AU" altLang="en-US" sz="20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10 CuadroTexto"/>
              <p:cNvSpPr txBox="1"/>
              <p:nvPr/>
            </p:nvSpPr>
            <p:spPr>
              <a:xfrm>
                <a:off x="4903619" y="3950832"/>
                <a:ext cx="2972224" cy="9903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</a:rPr>
                            <m:t>20</m:t>
                          </m:r>
                          <m:sSup>
                            <m:sSupPr>
                              <m:ctrlPr>
                                <a:rPr lang="en-AU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AU" sz="2400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n-AU" sz="24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n-AU" sz="2400" b="0" i="0" smtClean="0">
                              <a:latin typeface="Cambria Math"/>
                            </a:rPr>
                            <m:t> </m:t>
                          </m:r>
                          <m:r>
                            <a:rPr lang="en-AU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</a:rPr>
                            <m:t> 30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</a:rPr>
                            <m:t>x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</a:rPr>
                            <m:t>15</m:t>
                          </m:r>
                          <m:sSup>
                            <m:sSupPr>
                              <m:ctrlPr>
                                <a:rPr lang="en-AU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AU" sz="2400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n-AU" sz="2400" b="0" i="0" smtClean="0">
                                  <a:latin typeface="Snap ITC" panose="04040A07060A02020202" pitchFamily="82" charset="0"/>
                                </a:rPr>
                                <m:t>3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n-AU" sz="2400" b="0" i="0" smtClean="0">
                              <a:latin typeface="Cambria Math"/>
                            </a:rPr>
                            <m:t> </m:t>
                          </m:r>
                          <m:r>
                            <a:rPr lang="en-AU" sz="2400" b="0" i="1" smtClean="0">
                              <a:latin typeface="Cambria Math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</a:rPr>
                            <m:t> 15</m:t>
                          </m:r>
                          <m:sSup>
                            <m:sSupPr>
                              <m:ctrlPr>
                                <a:rPr lang="en-AU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AU" sz="2400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n-AU" sz="24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AU" sz="2400" i="1" smtClean="0">
                          <a:latin typeface="Cambria Math"/>
                          <a:ea typeface="Cambria Math"/>
                        </a:rPr>
                        <m:t>×</m:t>
                      </m:r>
                    </m:oMath>
                  </m:oMathPara>
                </a14:m>
                <a:endParaRPr lang="en-AU" sz="24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11" name="1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3619" y="3950832"/>
                <a:ext cx="2972224" cy="9903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11 Flecha derecha"/>
          <p:cNvSpPr/>
          <p:nvPr/>
        </p:nvSpPr>
        <p:spPr>
          <a:xfrm>
            <a:off x="4414415" y="4266000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12 Rectángulo"/>
              <p:cNvSpPr/>
              <p:nvPr/>
            </p:nvSpPr>
            <p:spPr>
              <a:xfrm>
                <a:off x="7641982" y="4042877"/>
                <a:ext cx="1650388" cy="8076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sz="2400">
                              <a:latin typeface="Snap ITC" panose="04040A07060A02020202" pitchFamily="82" charset="0"/>
                              <a:ea typeface="Cambria Math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AU" sz="2400">
                              <a:latin typeface="Snap ITC" panose="04040A07060A02020202" pitchFamily="82" charset="0"/>
                              <a:ea typeface="Cambria Math"/>
                            </a:rPr>
                            <m:t> </m:t>
                          </m:r>
                          <m:r>
                            <a:rPr lang="en-AU" sz="2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n-AU" sz="2400">
                              <a:latin typeface="Snap ITC" panose="04040A07060A02020202" pitchFamily="82" charset="0"/>
                              <a:ea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4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AU" sz="2400">
                              <a:latin typeface="Snap ITC" panose="04040A07060A02020202" pitchFamily="82" charset="0"/>
                              <a:ea typeface="Cambria Math"/>
                            </a:rPr>
                            <m:t> </m:t>
                          </m:r>
                          <m:r>
                            <a:rPr lang="en-AU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AU" sz="2400">
                              <a:latin typeface="Snap ITC" panose="04040A07060A02020202" pitchFamily="82" charset="0"/>
                              <a:ea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13" name="12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1982" y="4042877"/>
                <a:ext cx="1650388" cy="80765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13 CuadroTexto"/>
          <p:cNvSpPr txBox="1">
            <a:spLocks noChangeArrowheads="1"/>
          </p:cNvSpPr>
          <p:nvPr/>
        </p:nvSpPr>
        <p:spPr bwMode="auto">
          <a:xfrm>
            <a:off x="1502017" y="6381328"/>
            <a:ext cx="6139965" cy="400110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0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…invert the second term (reciprocal)…</a:t>
            </a:r>
            <a:endParaRPr lang="en-AU" altLang="en-US" sz="20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15" name="14 CuadroTexto"/>
          <p:cNvSpPr txBox="1">
            <a:spLocks noChangeArrowheads="1"/>
          </p:cNvSpPr>
          <p:nvPr/>
        </p:nvSpPr>
        <p:spPr bwMode="auto">
          <a:xfrm>
            <a:off x="2645157" y="6341258"/>
            <a:ext cx="3853687" cy="400110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0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…factoring each term…</a:t>
            </a:r>
            <a:endParaRPr lang="en-AU" altLang="en-US" sz="20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15 CuadroTexto"/>
              <p:cNvSpPr txBox="1"/>
              <p:nvPr/>
            </p:nvSpPr>
            <p:spPr>
              <a:xfrm>
                <a:off x="1604" y="5224597"/>
                <a:ext cx="4693464" cy="9407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</a:rPr>
                            <m:t>10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</a:rPr>
                            <m:t>(2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a:rPr lang="en-AU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</a:rPr>
                            <m:t> 3)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</a:rPr>
                            <m:t>15</m:t>
                          </m:r>
                          <m:sSup>
                            <m:sSupPr>
                              <m:ctrlPr>
                                <a:rPr lang="en-AU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AU" sz="2400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n-AU" sz="24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</a:rPr>
                            <m:t> + 1)</m:t>
                          </m:r>
                        </m:den>
                      </m:f>
                      <m:r>
                        <m:rPr>
                          <m:nor/>
                        </m:rPr>
                        <a:rPr lang="en-AU" sz="2400" i="0" smtClean="0">
                          <a:latin typeface="Snap ITC" panose="04040A07060A02020202" pitchFamily="82" charset="0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AU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+ 1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2(2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</m:t>
                          </m:r>
                          <m:r>
                            <a:rPr lang="en-AU" sz="2400" b="0" i="1" smtClean="0">
                              <a:latin typeface="Cambria Math"/>
                              <a:ea typeface="Cambria Math"/>
                            </a:rPr>
                            <m:t>− </m:t>
                          </m:r>
                          <m:r>
                            <m:rPr>
                              <m:nor/>
                            </m:rPr>
                            <a:rPr lang="en-AU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3)</m:t>
                          </m:r>
                        </m:den>
                      </m:f>
                    </m:oMath>
                  </m:oMathPara>
                </a14:m>
                <a:endParaRPr lang="en-AU" sz="24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16" name="1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4" y="5224597"/>
                <a:ext cx="4693464" cy="94070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16 CuadroTexto"/>
          <p:cNvSpPr txBox="1">
            <a:spLocks noChangeArrowheads="1"/>
          </p:cNvSpPr>
          <p:nvPr/>
        </p:nvSpPr>
        <p:spPr bwMode="auto">
          <a:xfrm>
            <a:off x="1251086" y="6413266"/>
            <a:ext cx="6641829" cy="400110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0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…operate as a multiplication – from front –</a:t>
            </a:r>
            <a:endParaRPr lang="en-AU" altLang="en-US" sz="20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cxnSp>
        <p:nvCxnSpPr>
          <p:cNvPr id="18" name="17 Conector recto"/>
          <p:cNvCxnSpPr/>
          <p:nvPr/>
        </p:nvCxnSpPr>
        <p:spPr>
          <a:xfrm flipV="1">
            <a:off x="899592" y="5373216"/>
            <a:ext cx="1448744" cy="18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V="1">
            <a:off x="3131840" y="5805264"/>
            <a:ext cx="1282575" cy="18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1568536" y="5039931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1</a:t>
            </a:r>
            <a:endParaRPr lang="en-AU" dirty="0">
              <a:latin typeface="Tekton Pro Cond" pitchFamily="34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3620681" y="6076203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1</a:t>
            </a:r>
            <a:endParaRPr lang="en-AU" dirty="0">
              <a:latin typeface="Tekton Pro Cond" pitchFamily="34" charset="0"/>
            </a:endParaRPr>
          </a:p>
        </p:txBody>
      </p:sp>
      <p:cxnSp>
        <p:nvCxnSpPr>
          <p:cNvPr id="22" name="21 Conector recto"/>
          <p:cNvCxnSpPr/>
          <p:nvPr/>
        </p:nvCxnSpPr>
        <p:spPr>
          <a:xfrm flipV="1">
            <a:off x="1249598" y="5751248"/>
            <a:ext cx="958411" cy="18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 flipV="1">
            <a:off x="3160796" y="5355224"/>
            <a:ext cx="958411" cy="18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>
            <a:off x="3487555" y="5039931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1</a:t>
            </a:r>
            <a:endParaRPr lang="en-AU" dirty="0">
              <a:latin typeface="Tekton Pro Cond" pitchFamily="34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1623964" y="607526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1</a:t>
            </a:r>
            <a:endParaRPr lang="en-AU" dirty="0">
              <a:latin typeface="Tekton Pro Cond" pitchFamily="34" charset="0"/>
            </a:endParaRPr>
          </a:p>
        </p:txBody>
      </p:sp>
      <p:cxnSp>
        <p:nvCxnSpPr>
          <p:cNvPr id="26" name="25 Conector recto"/>
          <p:cNvCxnSpPr/>
          <p:nvPr/>
        </p:nvCxnSpPr>
        <p:spPr>
          <a:xfrm flipV="1">
            <a:off x="179512" y="5373216"/>
            <a:ext cx="360040" cy="1828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 flipV="1">
            <a:off x="2771800" y="5805264"/>
            <a:ext cx="180020" cy="2165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234660" y="507589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5</a:t>
            </a:r>
            <a:endParaRPr lang="en-AU" dirty="0">
              <a:latin typeface="Tekton Pro Cond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2674502" y="6076203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1</a:t>
            </a:r>
            <a:endParaRPr lang="en-AU" dirty="0">
              <a:latin typeface="Tekton Pro Cond" pitchFamily="34" charset="0"/>
            </a:endParaRPr>
          </a:p>
        </p:txBody>
      </p:sp>
      <p:cxnSp>
        <p:nvCxnSpPr>
          <p:cNvPr id="30" name="29 Conector recto"/>
          <p:cNvCxnSpPr/>
          <p:nvPr/>
        </p:nvCxnSpPr>
        <p:spPr>
          <a:xfrm flipV="1">
            <a:off x="323528" y="5116337"/>
            <a:ext cx="180020" cy="2165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 flipV="1">
            <a:off x="303639" y="5841248"/>
            <a:ext cx="379929" cy="27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CuadroTexto"/>
          <p:cNvSpPr txBox="1"/>
          <p:nvPr/>
        </p:nvSpPr>
        <p:spPr>
          <a:xfrm>
            <a:off x="234660" y="485986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1</a:t>
            </a:r>
            <a:endParaRPr lang="en-AU" dirty="0">
              <a:latin typeface="Tekton Pro Cond" pitchFamily="34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351102" y="607526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3</a:t>
            </a:r>
            <a:endParaRPr lang="en-AU" dirty="0">
              <a:latin typeface="Tekton Pro Cond" pitchFamily="34" charset="0"/>
            </a:endParaRPr>
          </a:p>
        </p:txBody>
      </p:sp>
      <p:cxnSp>
        <p:nvCxnSpPr>
          <p:cNvPr id="34" name="33 Conector recto"/>
          <p:cNvCxnSpPr/>
          <p:nvPr/>
        </p:nvCxnSpPr>
        <p:spPr>
          <a:xfrm flipV="1">
            <a:off x="611560" y="5349282"/>
            <a:ext cx="180020" cy="2165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 flipV="1">
            <a:off x="681635" y="5796248"/>
            <a:ext cx="433981" cy="27995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549124" y="5039931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1</a:t>
            </a:r>
            <a:endParaRPr lang="en-AU" dirty="0">
              <a:latin typeface="Tekton Pro Cond" pitchFamily="34" charset="0"/>
            </a:endParaRPr>
          </a:p>
        </p:txBody>
      </p:sp>
      <p:sp>
        <p:nvSpPr>
          <p:cNvPr id="37" name="36 Rectángulo redondeado"/>
          <p:cNvSpPr/>
          <p:nvPr/>
        </p:nvSpPr>
        <p:spPr>
          <a:xfrm>
            <a:off x="4988667" y="5160864"/>
            <a:ext cx="914400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8" name="37 CuadroTexto"/>
          <p:cNvSpPr txBox="1"/>
          <p:nvPr/>
        </p:nvSpPr>
        <p:spPr>
          <a:xfrm>
            <a:off x="808560" y="6076203"/>
            <a:ext cx="263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x</a:t>
            </a:r>
            <a:endParaRPr lang="en-AU" dirty="0">
              <a:latin typeface="Tekton Pro Cond" pitchFamily="34" charset="0"/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4572000" y="540926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=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5277391" y="5104137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1</a:t>
            </a:r>
            <a:endParaRPr lang="en-AU" sz="2400" dirty="0">
              <a:latin typeface="Snap ITC" panose="04040A07060A02020202" pitchFamily="82" charset="0"/>
            </a:endParaRPr>
          </a:p>
        </p:txBody>
      </p:sp>
      <p:cxnSp>
        <p:nvCxnSpPr>
          <p:cNvPr id="41" name="40 Conector recto"/>
          <p:cNvCxnSpPr/>
          <p:nvPr/>
        </p:nvCxnSpPr>
        <p:spPr>
          <a:xfrm>
            <a:off x="5013146" y="5661457"/>
            <a:ext cx="86544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5109076" y="5694950"/>
            <a:ext cx="673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Snap ITC" panose="04040A07060A02020202" pitchFamily="82" charset="0"/>
              </a:rPr>
              <a:t>3x</a:t>
            </a:r>
            <a:endParaRPr lang="en-AU" sz="2400" dirty="0">
              <a:latin typeface="Snap ITC" panose="04040A07060A02020202" pitchFamily="82" charset="0"/>
            </a:endParaRPr>
          </a:p>
        </p:txBody>
      </p:sp>
      <p:sp>
        <p:nvSpPr>
          <p:cNvPr id="43" name="42 Rectángulo redondeado"/>
          <p:cNvSpPr/>
          <p:nvPr/>
        </p:nvSpPr>
        <p:spPr>
          <a:xfrm>
            <a:off x="2123728" y="1596678"/>
            <a:ext cx="4896544" cy="190433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4" name="6 CuadroTexto"/>
          <p:cNvSpPr txBox="1">
            <a:spLocks noChangeArrowheads="1"/>
          </p:cNvSpPr>
          <p:nvPr/>
        </p:nvSpPr>
        <p:spPr bwMode="auto">
          <a:xfrm>
            <a:off x="2915593" y="1683452"/>
            <a:ext cx="3312814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3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To change division by multiplication</a:t>
            </a:r>
            <a:endParaRPr lang="en-AU" altLang="en-US" sz="23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45" name="44 CuadroTexto"/>
          <p:cNvSpPr txBox="1">
            <a:spLocks noChangeArrowheads="1"/>
          </p:cNvSpPr>
          <p:nvPr/>
        </p:nvSpPr>
        <p:spPr bwMode="auto">
          <a:xfrm>
            <a:off x="2123728" y="2556772"/>
            <a:ext cx="4896544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3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Invert the second term of the division (reciprocal)</a:t>
            </a:r>
            <a:endParaRPr lang="en-AU" altLang="en-US" sz="23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164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  <p:bldP spid="10" grpId="1" animBg="1"/>
      <p:bldP spid="11" grpId="0"/>
      <p:bldP spid="12" grpId="0" animBg="1"/>
      <p:bldP spid="13" grpId="0"/>
      <p:bldP spid="14" grpId="0" animBg="1"/>
      <p:bldP spid="14" grpId="1" animBg="1"/>
      <p:bldP spid="15" grpId="0" animBg="1"/>
      <p:bldP spid="15" grpId="1" animBg="1"/>
      <p:bldP spid="16" grpId="0"/>
      <p:bldP spid="17" grpId="0" animBg="1"/>
      <p:bldP spid="17" grpId="1" animBg="1"/>
      <p:bldP spid="20" grpId="0"/>
      <p:bldP spid="21" grpId="0"/>
      <p:bldP spid="24" grpId="0"/>
      <p:bldP spid="25" grpId="0"/>
      <p:bldP spid="28" grpId="0"/>
      <p:bldP spid="29" grpId="0"/>
      <p:bldP spid="32" grpId="0"/>
      <p:bldP spid="33" grpId="0"/>
      <p:bldP spid="36" grpId="0"/>
      <p:bldP spid="37" grpId="0" animBg="1"/>
      <p:bldP spid="38" grpId="0"/>
      <p:bldP spid="39" grpId="0"/>
      <p:bldP spid="40" grpId="0"/>
      <p:bldP spid="4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0" y="2967335"/>
            <a:ext cx="914477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dirty="0" smtClean="0">
                <a:ln>
                  <a:solidFill>
                    <a:srgbClr val="FF33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Let’s practice…</a:t>
            </a:r>
            <a:endParaRPr lang="en-AU" sz="5400" cap="none" spc="0" dirty="0">
              <a:ln>
                <a:solidFill>
                  <a:srgbClr val="FF330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1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366246" y="1010659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Ravie" panose="04040805050809020602" pitchFamily="82" charset="0"/>
                <a:cs typeface="Arial" pitchFamily="34" charset="0"/>
              </a:rPr>
              <a:t>Any expression in which the denominator has a variable, it is called “</a:t>
            </a:r>
            <a:r>
              <a:rPr lang="en-US" sz="2400" dirty="0" smtClean="0">
                <a:solidFill>
                  <a:srgbClr val="FF0000"/>
                </a:solidFill>
                <a:latin typeface="Ravie" panose="04040805050809020602" pitchFamily="82" charset="0"/>
                <a:cs typeface="Arial" pitchFamily="34" charset="0"/>
              </a:rPr>
              <a:t>algebraic fraction</a:t>
            </a:r>
            <a:r>
              <a:rPr lang="en-US" sz="2400" dirty="0" smtClean="0">
                <a:latin typeface="Ravie" panose="04040805050809020602" pitchFamily="82" charset="0"/>
                <a:cs typeface="Arial" pitchFamily="34" charset="0"/>
              </a:rPr>
              <a:t>”</a:t>
            </a:r>
            <a:endParaRPr lang="en-US" sz="2400" dirty="0">
              <a:latin typeface="Ravie" panose="04040805050809020602" pitchFamily="82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24707" y="3642212"/>
            <a:ext cx="80945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Ravie" panose="04040805050809020602" pitchFamily="82" charset="0"/>
                <a:cs typeface="Arial" pitchFamily="34" charset="0"/>
              </a:rPr>
              <a:t>As a fractions in arithmetic, algebraic fractions could be mixed</a:t>
            </a:r>
            <a:endParaRPr lang="en-US" sz="2400" b="1" dirty="0">
              <a:latin typeface="Ravie" panose="04040805050809020602" pitchFamily="82" charset="0"/>
              <a:cs typeface="Arial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800" dirty="0" smtClean="0">
                <a:ln>
                  <a:solidFill>
                    <a:schemeClr val="bg1"/>
                  </a:solidFill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ALGEBRAIC FRACTIONS</a:t>
            </a:r>
            <a:endParaRPr lang="en-AU" sz="4800" dirty="0">
              <a:ln>
                <a:solidFill>
                  <a:schemeClr val="bg1"/>
                </a:solidFill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1 CuadroTexto"/>
              <p:cNvSpPr txBox="1"/>
              <p:nvPr/>
            </p:nvSpPr>
            <p:spPr>
              <a:xfrm>
                <a:off x="683568" y="2562092"/>
                <a:ext cx="570989" cy="8168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y</m:t>
                          </m:r>
                        </m:den>
                      </m:f>
                    </m:oMath>
                  </m:oMathPara>
                </a14:m>
                <a:endParaRPr lang="en-AU" sz="24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" name="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2562092"/>
                <a:ext cx="570989" cy="81682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CuadroTexto"/>
              <p:cNvSpPr txBox="1"/>
              <p:nvPr/>
            </p:nvSpPr>
            <p:spPr>
              <a:xfrm>
                <a:off x="1763688" y="2522305"/>
                <a:ext cx="2529795" cy="896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baseline="30000" smtClean="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baseline="10000" smtClean="0">
                                  <a:latin typeface="Ravie" panose="04040805050809020602" pitchFamily="82" charset="0"/>
                                </a:rPr>
                                <m:t>3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4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+ 2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 − 3</m:t>
                          </m:r>
                        </m:den>
                      </m:f>
                    </m:oMath>
                  </m:oMathPara>
                </a14:m>
                <a:endParaRPr lang="en-AU" sz="24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3" name="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2522305"/>
                <a:ext cx="2529795" cy="896399"/>
              </a:xfrm>
              <a:prstGeom prst="rect">
                <a:avLst/>
              </a:prstGeom>
              <a:blipFill rotWithShape="1">
                <a:blip r:embed="rId3"/>
                <a:stretch>
                  <a:fillRect t="-136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2 CuadroTexto"/>
              <p:cNvSpPr txBox="1"/>
              <p:nvPr/>
            </p:nvSpPr>
            <p:spPr>
              <a:xfrm>
                <a:off x="4650678" y="2556276"/>
                <a:ext cx="4313810" cy="8779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AU" sz="2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baseline="10000" smtClean="0">
                                  <a:latin typeface="Ravie" panose="04040805050809020602" pitchFamily="82" charset="0"/>
                                </a:rPr>
                                <m:t>5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4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− 3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baseline="10000" smtClean="0">
                                  <a:latin typeface="Ravie" panose="04040805050809020602" pitchFamily="82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s-CO" sz="2400" b="0" i="1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+ 2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baseline="10000" smtClean="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2400" b="0" i="1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−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 + 15</m:t>
                          </m:r>
                        </m:den>
                      </m:f>
                    </m:oMath>
                  </m:oMathPara>
                </a14:m>
                <a:endParaRPr lang="en-AU" sz="24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3" name="1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0678" y="2556276"/>
                <a:ext cx="4313810" cy="87793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13 CuadroTexto"/>
              <p:cNvSpPr txBox="1"/>
              <p:nvPr/>
            </p:nvSpPr>
            <p:spPr>
              <a:xfrm>
                <a:off x="1187624" y="4866348"/>
                <a:ext cx="1492716" cy="650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− </m:t>
                      </m:r>
                      <m:f>
                        <m:f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− 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a</m:t>
                          </m:r>
                        </m:den>
                      </m:f>
                    </m:oMath>
                  </m:oMathPara>
                </a14:m>
                <a:endParaRPr lang="en-AU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4" name="1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866348"/>
                <a:ext cx="1492716" cy="65088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14 Flecha derecha"/>
          <p:cNvSpPr/>
          <p:nvPr/>
        </p:nvSpPr>
        <p:spPr>
          <a:xfrm flipH="1">
            <a:off x="2680340" y="5101790"/>
            <a:ext cx="978408" cy="180000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15 CuadroTexto"/>
          <p:cNvSpPr txBox="1"/>
          <p:nvPr/>
        </p:nvSpPr>
        <p:spPr>
          <a:xfrm>
            <a:off x="3658748" y="5007124"/>
            <a:ext cx="4352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Example of mixed fraction</a:t>
            </a:r>
            <a:endParaRPr lang="en-AU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11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2" grpId="0"/>
      <p:bldP spid="3" grpId="0"/>
      <p:bldP spid="13" grpId="0"/>
      <p:bldP spid="14" grpId="0"/>
      <p:bldP spid="15" grpId="0" animBg="1"/>
      <p:bldP spid="1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72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Exercises </a:t>
            </a:r>
            <a:endParaRPr lang="en-AU" sz="7200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3 CuadroTexto"/>
          <p:cNvSpPr txBox="1"/>
          <p:nvPr/>
        </p:nvSpPr>
        <p:spPr>
          <a:xfrm>
            <a:off x="0" y="725439"/>
            <a:ext cx="91440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300" dirty="0" smtClean="0">
                <a:latin typeface="Ravie" panose="04040805050809020602" pitchFamily="82" charset="0"/>
              </a:rPr>
              <a:t>Solve the following exercises:</a:t>
            </a:r>
            <a:endParaRPr lang="en-AU" sz="2300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4 CuadroTexto"/>
              <p:cNvSpPr txBox="1"/>
              <p:nvPr/>
            </p:nvSpPr>
            <p:spPr>
              <a:xfrm>
                <a:off x="2252358" y="1273219"/>
                <a:ext cx="4639283" cy="8290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O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CO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i="0">
                                      <a:latin typeface="Snap ITC" panose="04040A07060A02020202" pitchFamily="82" charset="0"/>
                                    </a:rPr>
                                    <m:t>a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i="0">
                                      <a:latin typeface="Snap ITC" panose="04040A07060A02020202" pitchFamily="82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i="0">
                                  <a:latin typeface="Snap ITC" panose="04040A07060A02020202" pitchFamily="82" charset="0"/>
                                </a:rPr>
                                <m:t>1</m:t>
                              </m:r>
                              <m:r>
                                <a:rPr lang="es-CO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s-CO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i="0">
                                      <a:latin typeface="Snap ITC" panose="04040A07060A02020202" pitchFamily="82" charset="0"/>
                                    </a:rPr>
                                    <m:t>a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i="0">
                                      <a:latin typeface="Snap ITC" panose="04040A07060A02020202" pitchFamily="82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s-CO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CO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i="0">
                                      <a:latin typeface="Snap ITC" panose="04040A07060A02020202" pitchFamily="82" charset="0"/>
                                    </a:rPr>
                                    <m:t>a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i="0">
                                      <a:latin typeface="Snap ITC" panose="04040A07060A02020202" pitchFamily="82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i="0">
                                  <a:latin typeface="Snap ITC" panose="04040A07060A02020202" pitchFamily="82" charset="0"/>
                                </a:rPr>
                                <m:t>1</m:t>
                              </m:r>
                              <m:r>
                                <a:rPr lang="es-CO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s-CO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i="0">
                                      <a:latin typeface="Snap ITC" panose="04040A07060A02020202" pitchFamily="82" charset="0"/>
                                    </a:rPr>
                                    <m:t>a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i="0">
                                      <a:latin typeface="Snap ITC" panose="04040A07060A02020202" pitchFamily="82" charset="0"/>
                                    </a:rPr>
                                    <m:t>4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m:rPr>
                          <m:nor/>
                        </m:rPr>
                        <a:rPr lang="es-CO" i="0" smtClean="0">
                          <a:latin typeface="Snap ITC" panose="04040A07060A02020202" pitchFamily="82" charset="0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es-CO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1</m:t>
                          </m:r>
                          <m:r>
                            <a:rPr lang="es-CO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+ </m:t>
                          </m:r>
                          <m:f>
                            <m:fPr>
                              <m:ctrlP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1 + </m:t>
                              </m:r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a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a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s-CO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5" name="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2358" y="1273219"/>
                <a:ext cx="4639283" cy="82901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5 CuadroTexto"/>
              <p:cNvSpPr txBox="1"/>
              <p:nvPr/>
            </p:nvSpPr>
            <p:spPr>
              <a:xfrm>
                <a:off x="847679" y="2246245"/>
                <a:ext cx="7448642" cy="8281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O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CO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CO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</a:rPr>
                                    <m:t>x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9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CO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</a:rPr>
                                    <m:t>x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  <m: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12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s-CO" i="0" smtClean="0">
                              <a:latin typeface="Snap ITC" panose="04040A07060A02020202" pitchFamily="82" charset="0"/>
                              <a:ea typeface="Cambria Math"/>
                            </a:rPr>
                            <m:t>÷</m:t>
                          </m:r>
                          <m:f>
                            <m:fPr>
                              <m:ctrlPr>
                                <a:rPr lang="es-CO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x</m:t>
                              </m:r>
                              <m: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3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CO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x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+ 3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x</m:t>
                              </m:r>
                            </m:den>
                          </m:f>
                        </m:e>
                      </m:d>
                      <m:r>
                        <m:rPr>
                          <m:nor/>
                        </m:rPr>
                        <a:rPr lang="es-CO" i="0" smtClean="0">
                          <a:latin typeface="Snap ITC" panose="04040A07060A02020202" pitchFamily="82" charset="0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s-CO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CO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16</m:t>
                          </m:r>
                          <m:sSup>
                            <m:sSupPr>
                              <m:ctrlP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+ 7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+ 3</m:t>
                          </m:r>
                        </m:den>
                      </m:f>
                      <m:r>
                        <m:rPr>
                          <m:nor/>
                        </m:rPr>
                        <a:rPr lang="es-CO" i="0" smtClean="0">
                          <a:latin typeface="Snap ITC" panose="04040A07060A02020202" pitchFamily="82" charset="0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es-CO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CO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CO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a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x</m:t>
                              </m:r>
                            </m:den>
                          </m:f>
                          <m:r>
                            <a:rPr lang="es-CO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+ </m:t>
                          </m:r>
                          <m:f>
                            <m:fPr>
                              <m:ctrlP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a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x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s-CO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6" name="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679" y="2246245"/>
                <a:ext cx="7448642" cy="82811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6 CuadroTexto"/>
              <p:cNvSpPr txBox="1"/>
              <p:nvPr/>
            </p:nvSpPr>
            <p:spPr>
              <a:xfrm>
                <a:off x="1002464" y="3218373"/>
                <a:ext cx="7139070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O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CO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den>
                          </m:f>
                          <m:r>
                            <a:rPr lang="es-CO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s-CO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 + 2</m:t>
                              </m:r>
                            </m:den>
                          </m:f>
                          <m:r>
                            <a:rPr lang="es-CO" b="0" i="1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</a:rPr>
                            <m:t>+ </m:t>
                          </m:r>
                          <m:f>
                            <m:fPr>
                              <m:ctrlPr>
                                <a:rPr lang="es-CO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 + 3</m:t>
                              </m:r>
                            </m:den>
                          </m:f>
                        </m:e>
                      </m:d>
                      <m:r>
                        <m:rPr>
                          <m:nor/>
                        </m:rPr>
                        <a:rPr lang="es-CO" i="0" smtClean="0">
                          <a:latin typeface="Snap ITC" panose="04040A07060A02020202" pitchFamily="82" charset="0"/>
                          <a:ea typeface="Cambria Math"/>
                        </a:rPr>
                        <m:t>÷</m:t>
                      </m:r>
                      <m:d>
                        <m:dPr>
                          <m:ctrlPr>
                            <a:rPr lang="es-CO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CO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x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 + 2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x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 + 3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6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x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+ 5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 + 6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s-CO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7" name="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464" y="3218373"/>
                <a:ext cx="7139070" cy="71468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7 CuadroTexto"/>
              <p:cNvSpPr txBox="1"/>
              <p:nvPr/>
            </p:nvSpPr>
            <p:spPr>
              <a:xfrm>
                <a:off x="2065640" y="4076899"/>
                <a:ext cx="5012719" cy="12963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</a:rPr>
                            <m:t>a</m:t>
                          </m:r>
                          <m:r>
                            <a:rPr lang="es-CO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</a:rPr>
                            <m:t>b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</a:rPr>
                            <m:t> + </m:t>
                          </m:r>
                          <m:f>
                            <m:fPr>
                              <m:ctrlPr>
                                <a:rPr lang="es-CO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</a:rPr>
                                    <m:t>a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O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+ </m:t>
                              </m:r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</a:rPr>
                                    <m:t>b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a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b</m:t>
                              </m:r>
                            </m:den>
                          </m:f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</a:rPr>
                            <m:t> + 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</a:rPr>
                            <m:t>b</m:t>
                          </m:r>
                          <m:r>
                            <a:rPr lang="es-CO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s-CO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</a:rPr>
                                    <m:t>a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</a:rPr>
                                    <m:t>b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a</m:t>
                              </m:r>
                              <m: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b</m:t>
                              </m:r>
                            </m:den>
                          </m:f>
                        </m:den>
                      </m:f>
                      <m:r>
                        <m:rPr>
                          <m:nor/>
                        </m:rPr>
                        <a:rPr lang="es-CO" i="0" smtClean="0">
                          <a:latin typeface="Snap ITC" panose="04040A07060A02020202" pitchFamily="82" charset="0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s-CO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b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+ </m:t>
                          </m:r>
                          <m:f>
                            <m:fPr>
                              <m:ctrlP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b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a</m:t>
                              </m:r>
                            </m:den>
                          </m:f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a</m:t>
                          </m:r>
                          <m:r>
                            <a:rPr lang="es-CO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b</m:t>
                          </m:r>
                        </m:den>
                      </m:f>
                      <m:r>
                        <m:rPr>
                          <m:nor/>
                        </m:rPr>
                        <a:rPr lang="es-CO" i="0" smtClean="0">
                          <a:latin typeface="Snap ITC" panose="04040A07060A02020202" pitchFamily="82" charset="0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s-CO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1 + </m:t>
                          </m:r>
                          <m:f>
                            <m:fPr>
                              <m:ctrlP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a</m:t>
                              </m:r>
                              <m: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b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b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s-CO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8" name="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5640" y="4076899"/>
                <a:ext cx="5012719" cy="129631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8 CuadroTexto"/>
          <p:cNvSpPr txBox="1"/>
          <p:nvPr/>
        </p:nvSpPr>
        <p:spPr>
          <a:xfrm>
            <a:off x="0" y="5766355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anose="04020904020102020604" pitchFamily="82" charset="0"/>
              </a:rPr>
              <a:t>Email us your answer and you will receive your feedback</a:t>
            </a:r>
            <a:endParaRPr lang="en-A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8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dirty="0" smtClean="0">
                <a:ln>
                  <a:solidFill>
                    <a:srgbClr val="FF33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Now, let’s see the simplification…</a:t>
            </a:r>
            <a:endParaRPr lang="en-AU" sz="5400" cap="none" spc="0" dirty="0">
              <a:ln>
                <a:solidFill>
                  <a:srgbClr val="FF330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682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300" dirty="0" smtClean="0">
                <a:ln>
                  <a:solidFill>
                    <a:schemeClr val="bg1"/>
                  </a:solidFill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SIMPLIFY ALGEBRAIC FRACTIONS</a:t>
            </a:r>
            <a:endParaRPr lang="en-AU" sz="3300" dirty="0">
              <a:ln>
                <a:solidFill>
                  <a:schemeClr val="bg1"/>
                </a:solidFill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3 CuadroTexto"/>
          <p:cNvSpPr txBox="1"/>
          <p:nvPr/>
        </p:nvSpPr>
        <p:spPr>
          <a:xfrm>
            <a:off x="0" y="899428"/>
            <a:ext cx="8028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The rule to simplify algebraic fractions is simple: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1043608" y="1484784"/>
            <a:ext cx="7056784" cy="24482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000" dirty="0" smtClean="0">
                <a:solidFill>
                  <a:schemeClr val="tx1"/>
                </a:solidFill>
                <a:latin typeface="Snap ITC" panose="04040A07060A02020202" pitchFamily="82" charset="0"/>
              </a:rPr>
              <a:t>Simplify monomials with monomial, binomials with binomials, trinomials with trinomials and polynomials with polynomials.</a:t>
            </a:r>
            <a:endParaRPr lang="en-AU" sz="3000" dirty="0">
              <a:solidFill>
                <a:schemeClr val="tx1"/>
              </a:solidFill>
              <a:latin typeface="Snap ITC" panose="04040A07060A020202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-6358" y="4454242"/>
            <a:ext cx="1576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Example:</a:t>
            </a:r>
            <a:endParaRPr lang="en-AU" dirty="0">
              <a:latin typeface="Ravie" panose="04040805050809020602" pitchFamily="82" charset="0"/>
            </a:endParaRPr>
          </a:p>
        </p:txBody>
      </p:sp>
      <p:grpSp>
        <p:nvGrpSpPr>
          <p:cNvPr id="10" name="9 Grupo"/>
          <p:cNvGrpSpPr/>
          <p:nvPr/>
        </p:nvGrpSpPr>
        <p:grpSpPr>
          <a:xfrm>
            <a:off x="1576072" y="4192632"/>
            <a:ext cx="1406154" cy="964560"/>
            <a:chOff x="3419872" y="4869160"/>
            <a:chExt cx="1406154" cy="964560"/>
          </a:xfrm>
        </p:grpSpPr>
        <p:sp>
          <p:nvSpPr>
            <p:cNvPr id="8" name="7 CuadroTexto"/>
            <p:cNvSpPr txBox="1"/>
            <p:nvPr/>
          </p:nvSpPr>
          <p:spPr>
            <a:xfrm>
              <a:off x="3419872" y="4869160"/>
              <a:ext cx="140615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2800" u="sng" dirty="0" smtClean="0">
                  <a:latin typeface="Ravie" panose="04040805050809020602" pitchFamily="82" charset="0"/>
                </a:rPr>
                <a:t>8a</a:t>
              </a:r>
              <a:r>
                <a:rPr lang="en-AU" sz="2800" u="sng" baseline="30000" dirty="0" smtClean="0">
                  <a:latin typeface="Ravie" panose="04040805050809020602" pitchFamily="82" charset="0"/>
                </a:rPr>
                <a:t>2</a:t>
              </a:r>
              <a:r>
                <a:rPr lang="en-AU" sz="2800" u="sng" dirty="0" smtClean="0">
                  <a:latin typeface="Ravie" panose="04040805050809020602" pitchFamily="82" charset="0"/>
                </a:rPr>
                <a:t>b</a:t>
              </a:r>
              <a:r>
                <a:rPr lang="en-AU" sz="2800" u="sng" baseline="30000" dirty="0" smtClean="0">
                  <a:latin typeface="Ravie" panose="04040805050809020602" pitchFamily="82" charset="0"/>
                </a:rPr>
                <a:t>5</a:t>
              </a:r>
              <a:endParaRPr lang="en-AU" sz="2800" u="sng" baseline="30000" dirty="0">
                <a:latin typeface="Ravie" panose="04040805050809020602" pitchFamily="82" charset="0"/>
              </a:endParaRP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3470365" y="5310500"/>
              <a:ext cx="12522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2800" dirty="0" smtClean="0">
                  <a:latin typeface="Ravie" panose="04040805050809020602" pitchFamily="82" charset="0"/>
                </a:rPr>
                <a:t>2ab</a:t>
              </a:r>
              <a:r>
                <a:rPr lang="en-AU" sz="2800" baseline="30000" dirty="0" smtClean="0">
                  <a:latin typeface="Ravie" panose="04040805050809020602" pitchFamily="82" charset="0"/>
                </a:rPr>
                <a:t>3</a:t>
              </a:r>
              <a:endParaRPr lang="en-AU" sz="2800" baseline="30000" dirty="0">
                <a:latin typeface="Ravie" panose="04040805050809020602" pitchFamily="82" charset="0"/>
              </a:endParaRPr>
            </a:p>
          </p:txBody>
        </p:sp>
      </p:grpSp>
      <p:sp>
        <p:nvSpPr>
          <p:cNvPr id="11" name="10 CuadroTexto"/>
          <p:cNvSpPr txBox="1"/>
          <p:nvPr/>
        </p:nvSpPr>
        <p:spPr>
          <a:xfrm>
            <a:off x="6588224" y="4221088"/>
            <a:ext cx="24482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Ravie" panose="04040805050809020602" pitchFamily="82" charset="0"/>
                <a:cs typeface="Arial" pitchFamily="34" charset="0"/>
              </a:rPr>
              <a:t>In that case, both numerator and denominator are monomials.</a:t>
            </a:r>
            <a:endParaRPr lang="en-US" sz="1600" dirty="0">
              <a:latin typeface="Ravie" panose="04040805050809020602" pitchFamily="82" charset="0"/>
              <a:cs typeface="Arial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168804" y="5970766"/>
            <a:ext cx="4806392" cy="33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>
                <a:latin typeface="Ravie" panose="04040805050809020602" pitchFamily="82" charset="0"/>
                <a:cs typeface="Arial" pitchFamily="34" charset="0"/>
              </a:rPr>
              <a:t>Simplify the numbers first…</a:t>
            </a:r>
            <a:endParaRPr lang="en-US" sz="1600" dirty="0">
              <a:latin typeface="Ravie" panose="04040805050809020602" pitchFamily="82" charset="0"/>
              <a:cs typeface="Arial" pitchFamily="34" charset="0"/>
            </a:endParaRPr>
          </a:p>
        </p:txBody>
      </p:sp>
      <p:cxnSp>
        <p:nvCxnSpPr>
          <p:cNvPr id="14" name="13 Conector recto"/>
          <p:cNvCxnSpPr/>
          <p:nvPr/>
        </p:nvCxnSpPr>
        <p:spPr>
          <a:xfrm flipH="1">
            <a:off x="1763688" y="4192632"/>
            <a:ext cx="72008" cy="4462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Rectángulo"/>
          <p:cNvSpPr/>
          <p:nvPr/>
        </p:nvSpPr>
        <p:spPr>
          <a:xfrm>
            <a:off x="3262482" y="4340205"/>
            <a:ext cx="1291952" cy="5603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8" name="17 Conector recto"/>
          <p:cNvCxnSpPr/>
          <p:nvPr/>
        </p:nvCxnSpPr>
        <p:spPr>
          <a:xfrm flipH="1">
            <a:off x="1827450" y="4672444"/>
            <a:ext cx="72008" cy="4462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2878831" y="4372362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=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238225" y="4377298"/>
            <a:ext cx="5261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4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2920008" y="5970766"/>
            <a:ext cx="3303984" cy="33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>
                <a:latin typeface="Ravie" panose="04040805050809020602" pitchFamily="82" charset="0"/>
                <a:cs typeface="Arial" pitchFamily="34" charset="0"/>
              </a:rPr>
              <a:t>Simplify the literals…</a:t>
            </a:r>
            <a:endParaRPr lang="en-US" sz="1600" dirty="0">
              <a:latin typeface="Ravie" panose="04040805050809020602" pitchFamily="82" charset="0"/>
              <a:cs typeface="Arial" pitchFamily="34" charset="0"/>
            </a:endParaRPr>
          </a:p>
        </p:txBody>
      </p:sp>
      <p:cxnSp>
        <p:nvCxnSpPr>
          <p:cNvPr id="22" name="21 Conector recto"/>
          <p:cNvCxnSpPr/>
          <p:nvPr/>
        </p:nvCxnSpPr>
        <p:spPr>
          <a:xfrm flipH="1">
            <a:off x="1988097" y="4372362"/>
            <a:ext cx="351655" cy="2280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 flipH="1">
            <a:off x="1980435" y="4823574"/>
            <a:ext cx="272263" cy="19098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CuadroTexto"/>
          <p:cNvSpPr txBox="1"/>
          <p:nvPr/>
        </p:nvSpPr>
        <p:spPr>
          <a:xfrm>
            <a:off x="2920008" y="5724545"/>
            <a:ext cx="3303984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>
                <a:latin typeface="Ravie" panose="04040805050809020602" pitchFamily="82" charset="0"/>
                <a:cs typeface="Arial" pitchFamily="34" charset="0"/>
              </a:rPr>
              <a:t>Subtract its exponents…</a:t>
            </a:r>
            <a:endParaRPr lang="en-US" sz="1600" dirty="0">
              <a:latin typeface="Ravie" panose="04040805050809020602" pitchFamily="82" charset="0"/>
              <a:cs typeface="Arial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3583516" y="4377677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a</a:t>
            </a:r>
            <a:endParaRPr lang="en-AU" sz="2800" dirty="0">
              <a:latin typeface="Ravie" panose="04040805050809020602" pitchFamily="82" charset="0"/>
            </a:endParaRPr>
          </a:p>
        </p:txBody>
      </p:sp>
      <p:cxnSp>
        <p:nvCxnSpPr>
          <p:cNvPr id="31" name="30 Conector recto"/>
          <p:cNvCxnSpPr/>
          <p:nvPr/>
        </p:nvCxnSpPr>
        <p:spPr>
          <a:xfrm flipH="1">
            <a:off x="2484489" y="4340205"/>
            <a:ext cx="351655" cy="2280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 flipH="1">
            <a:off x="2326176" y="4759624"/>
            <a:ext cx="351655" cy="2280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3923928" y="4372362"/>
            <a:ext cx="6591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b</a:t>
            </a:r>
            <a:r>
              <a:rPr lang="en-AU" sz="2800" baseline="30000" dirty="0" smtClean="0">
                <a:latin typeface="Ravie" panose="04040805050809020602" pitchFamily="82" charset="0"/>
              </a:rPr>
              <a:t>2</a:t>
            </a:r>
            <a:endParaRPr lang="en-AU" sz="2800" baseline="300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748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7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/>
      <p:bldP spid="11" grpId="0"/>
      <p:bldP spid="11" grpId="1"/>
      <p:bldP spid="12" grpId="0" animBg="1"/>
      <p:bldP spid="12" grpId="1" animBg="1"/>
      <p:bldP spid="34" grpId="0" animBg="1"/>
      <p:bldP spid="34" grpId="1" animBg="1"/>
      <p:bldP spid="19" grpId="0"/>
      <p:bldP spid="20" grpId="0"/>
      <p:bldP spid="21" grpId="0" animBg="1"/>
      <p:bldP spid="21" grpId="1" animBg="1"/>
      <p:bldP spid="29" grpId="0" animBg="1"/>
      <p:bldP spid="29" grpId="1" animBg="1"/>
      <p:bldP spid="30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300" dirty="0" smtClean="0">
                <a:ln>
                  <a:solidFill>
                    <a:schemeClr val="bg1"/>
                  </a:solidFill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SIMPLIFY ALGEBRAIC FRACTIONS</a:t>
            </a:r>
            <a:endParaRPr lang="en-AU" sz="3300" dirty="0">
              <a:ln>
                <a:solidFill>
                  <a:schemeClr val="bg1"/>
                </a:solidFill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9" name="8 CuadroTexto"/>
          <p:cNvSpPr txBox="1"/>
          <p:nvPr/>
        </p:nvSpPr>
        <p:spPr>
          <a:xfrm>
            <a:off x="0" y="836712"/>
            <a:ext cx="8795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But, what happen if the expressions are not monomial?</a:t>
            </a:r>
            <a:endParaRPr lang="en-AU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11 CuadroTexto"/>
              <p:cNvSpPr txBox="1"/>
              <p:nvPr/>
            </p:nvSpPr>
            <p:spPr>
              <a:xfrm>
                <a:off x="4572000" y="1206044"/>
                <a:ext cx="1965538" cy="8124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+ 7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+ 10</m:t>
                          </m:r>
                        </m:num>
                        <m:den>
                          <m:sSup>
                            <m:sSupPr>
                              <m:ctrlPr>
                                <a:rPr lang="en-AU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b="0" i="1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− 25</m:t>
                          </m:r>
                        </m:den>
                      </m:f>
                    </m:oMath>
                  </m:oMathPara>
                </a14:m>
                <a:endParaRPr lang="en-AU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2" name="1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06044"/>
                <a:ext cx="1965538" cy="81246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28 CuadroTexto"/>
          <p:cNvSpPr txBox="1"/>
          <p:nvPr/>
        </p:nvSpPr>
        <p:spPr>
          <a:xfrm>
            <a:off x="0" y="1427611"/>
            <a:ext cx="4661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For example this expression: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-5841" y="2132856"/>
            <a:ext cx="4222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The process is vey simple: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-5841" y="2708920"/>
            <a:ext cx="1518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1</a:t>
            </a:r>
            <a:r>
              <a:rPr lang="en-AU" sz="2800" u="heavy" baseline="30000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st</a:t>
            </a:r>
            <a:r>
              <a:rPr lang="en-AU" sz="28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 Step</a:t>
            </a:r>
            <a:endParaRPr lang="en-AU" sz="2800" u="heavy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1512523" y="2708920"/>
            <a:ext cx="7098418" cy="55399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AU" sz="3000" dirty="0" smtClean="0">
                <a:solidFill>
                  <a:srgbClr val="0000CC"/>
                </a:solidFill>
                <a:latin typeface="Showcard Gothic" panose="04020904020102020604" pitchFamily="82" charset="0"/>
              </a:rPr>
              <a:t>Factor each term of the fraction</a:t>
            </a:r>
            <a:endParaRPr lang="en-AU" sz="3000" dirty="0">
              <a:solidFill>
                <a:srgbClr val="0000CC"/>
              </a:solidFill>
              <a:latin typeface="Showcard Gothic" panose="04020904020102020604" pitchFamily="82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0" y="4415333"/>
            <a:ext cx="15872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2</a:t>
            </a:r>
            <a:r>
              <a:rPr lang="en-AU" sz="2800" u="heavy" baseline="30000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nd</a:t>
            </a:r>
            <a:r>
              <a:rPr lang="en-AU" sz="28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 Step</a:t>
            </a:r>
            <a:endParaRPr lang="en-AU" sz="2800" u="heavy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587294" y="3476615"/>
            <a:ext cx="7556706" cy="240065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3000" dirty="0" smtClean="0">
                <a:solidFill>
                  <a:srgbClr val="0000CC"/>
                </a:solidFill>
                <a:latin typeface="Showcard Gothic" panose="04020904020102020604" pitchFamily="82" charset="0"/>
              </a:rPr>
              <a:t>Apply the rule studied. Monomials with monomials, binomials with binomials, trinomials with trinomials and polynomials with polynomials</a:t>
            </a:r>
            <a:endParaRPr lang="en-AU" sz="3000" dirty="0">
              <a:solidFill>
                <a:srgbClr val="0000CC"/>
              </a:solidFill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411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29" grpId="0"/>
      <p:bldP spid="30" grpId="0"/>
      <p:bldP spid="13" grpId="0"/>
      <p:bldP spid="31" grpId="0" animBg="1"/>
      <p:bldP spid="32" grpId="0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300" dirty="0" smtClean="0">
                <a:ln>
                  <a:solidFill>
                    <a:schemeClr val="bg1"/>
                  </a:solidFill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SIMPLIFY ALGEBRAIC FRACTIONS</a:t>
            </a:r>
            <a:endParaRPr lang="en-AU" sz="3300" dirty="0">
              <a:ln>
                <a:solidFill>
                  <a:schemeClr val="bg1"/>
                </a:solidFill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2 CuadroTexto"/>
              <p:cNvSpPr txBox="1"/>
              <p:nvPr/>
            </p:nvSpPr>
            <p:spPr>
              <a:xfrm>
                <a:off x="0" y="1738504"/>
                <a:ext cx="3148554" cy="12926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30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30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+ 7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+ 10</m:t>
                          </m:r>
                        </m:num>
                        <m:den>
                          <m:sSup>
                            <m:sSupPr>
                              <m:ctrlPr>
                                <a:rPr lang="en-AU" sz="30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3000" b="0" i="1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− 25</m:t>
                          </m:r>
                        </m:den>
                      </m:f>
                    </m:oMath>
                  </m:oMathPara>
                </a14:m>
                <a:endParaRPr lang="en-AU" sz="30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3" name="1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738504"/>
                <a:ext cx="3148554" cy="129266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4 CuadroTexto"/>
              <p:cNvSpPr txBox="1"/>
              <p:nvPr/>
            </p:nvSpPr>
            <p:spPr>
              <a:xfrm>
                <a:off x="5817448" y="1829779"/>
                <a:ext cx="3326552" cy="11101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3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+ 5)(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+ 2)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− 5)(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+ 5)</m:t>
                          </m:r>
                        </m:den>
                      </m:f>
                    </m:oMath>
                  </m:oMathPara>
                </a14:m>
                <a:endParaRPr lang="en-AU" sz="30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5" name="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7448" y="1829779"/>
                <a:ext cx="3326552" cy="111011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6 Flecha derecha"/>
          <p:cNvSpPr/>
          <p:nvPr/>
        </p:nvSpPr>
        <p:spPr>
          <a:xfrm>
            <a:off x="3148554" y="1884894"/>
            <a:ext cx="2791514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>
                <a:solidFill>
                  <a:srgbClr val="0000CC"/>
                </a:solidFill>
                <a:latin typeface="Tekton Pro Cond" pitchFamily="34" charset="0"/>
              </a:rPr>
              <a:t>Perfect square trinomial</a:t>
            </a:r>
            <a:endParaRPr lang="en-AU" sz="2400" dirty="0">
              <a:solidFill>
                <a:srgbClr val="0000CC"/>
              </a:solidFill>
              <a:latin typeface="Tekton Pro Cond" pitchFamily="34" charset="0"/>
            </a:endParaRPr>
          </a:p>
        </p:txBody>
      </p:sp>
      <p:sp>
        <p:nvSpPr>
          <p:cNvPr id="18" name="17 Flecha derecha"/>
          <p:cNvSpPr/>
          <p:nvPr/>
        </p:nvSpPr>
        <p:spPr>
          <a:xfrm>
            <a:off x="2483768" y="2530592"/>
            <a:ext cx="3456300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>
                <a:solidFill>
                  <a:srgbClr val="0000CC"/>
                </a:solidFill>
                <a:latin typeface="Tekton Pro Cond" pitchFamily="34" charset="0"/>
              </a:rPr>
              <a:t>Difference of two squares</a:t>
            </a:r>
            <a:endParaRPr lang="en-AU" sz="2400" dirty="0">
              <a:solidFill>
                <a:srgbClr val="0000CC"/>
              </a:solidFill>
              <a:latin typeface="Tekton Pro Cond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450519" y="5229200"/>
            <a:ext cx="8242962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AU" sz="3200" dirty="0" smtClean="0">
                <a:latin typeface="Showcard Gothic" panose="04020904020102020604" pitchFamily="82" charset="0"/>
              </a:rPr>
              <a:t>Then simplify using the rule studied</a:t>
            </a:r>
            <a:endParaRPr lang="en-AU" sz="3200" dirty="0">
              <a:latin typeface="Showcard Gothic" panose="04020904020102020604" pitchFamily="82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643493" y="1611262"/>
            <a:ext cx="1136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1</a:t>
            </a:r>
            <a:r>
              <a:rPr lang="en-AU" sz="2000" u="heavy" baseline="30000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st</a:t>
            </a:r>
            <a:r>
              <a:rPr lang="en-AU" sz="20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 Step</a:t>
            </a:r>
            <a:endParaRPr lang="en-AU" sz="2000" u="heavy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5940068" y="1484784"/>
            <a:ext cx="11849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2</a:t>
            </a:r>
            <a:r>
              <a:rPr lang="en-AU" sz="2000" u="heavy" baseline="30000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nd</a:t>
            </a:r>
            <a:r>
              <a:rPr lang="en-AU" sz="20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 Step</a:t>
            </a:r>
            <a:endParaRPr lang="en-AU" sz="2000" u="heavy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cxnSp>
        <p:nvCxnSpPr>
          <p:cNvPr id="3075" name="3074 Conector recto"/>
          <p:cNvCxnSpPr/>
          <p:nvPr/>
        </p:nvCxnSpPr>
        <p:spPr>
          <a:xfrm flipV="1">
            <a:off x="6156176" y="1954528"/>
            <a:ext cx="1224136" cy="35815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 flipV="1">
            <a:off x="7588532" y="2530592"/>
            <a:ext cx="1224136" cy="35815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6" name="3075 Rectángulo"/>
          <p:cNvSpPr/>
          <p:nvPr/>
        </p:nvSpPr>
        <p:spPr>
          <a:xfrm>
            <a:off x="3298046" y="3538704"/>
            <a:ext cx="1827744" cy="100247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36 CuadroTexto"/>
              <p:cNvSpPr txBox="1"/>
              <p:nvPr/>
            </p:nvSpPr>
            <p:spPr>
              <a:xfrm>
                <a:off x="3298046" y="3466696"/>
                <a:ext cx="1827744" cy="10905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3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+ 2)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− 5)</m:t>
                          </m:r>
                        </m:den>
                      </m:f>
                    </m:oMath>
                  </m:oMathPara>
                </a14:m>
                <a:endParaRPr lang="en-AU" sz="30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37" name="3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8046" y="3466696"/>
                <a:ext cx="1827744" cy="109055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169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6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30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5" grpId="0"/>
      <p:bldP spid="7" grpId="0" animBg="1"/>
      <p:bldP spid="18" grpId="0" animBg="1"/>
      <p:bldP spid="17" grpId="0" animBg="1"/>
      <p:bldP spid="17" grpId="1" animBg="1"/>
      <p:bldP spid="20" grpId="0"/>
      <p:bldP spid="22" grpId="0"/>
      <p:bldP spid="3076" grpId="0" animBg="1"/>
      <p:bldP spid="3076" grpId="1" animBg="1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11 CuadroTexto"/>
              <p:cNvSpPr txBox="1"/>
              <p:nvPr/>
            </p:nvSpPr>
            <p:spPr>
              <a:xfrm>
                <a:off x="0" y="836712"/>
                <a:ext cx="2417585" cy="12926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30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30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− 16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s-CO" sz="30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+ 8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</m:den>
                      </m:f>
                    </m:oMath>
                  </m:oMathPara>
                </a14:m>
                <a:endParaRPr lang="en-AU" sz="30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2" name="1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36712"/>
                <a:ext cx="2417585" cy="129266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24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300" dirty="0" smtClean="0">
                <a:ln>
                  <a:solidFill>
                    <a:schemeClr val="bg1"/>
                  </a:solidFill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SIMPLIFY ALGEBRAIC FRACTIONS</a:t>
            </a:r>
            <a:endParaRPr lang="en-AU" sz="3300" dirty="0">
              <a:ln>
                <a:solidFill>
                  <a:schemeClr val="bg1"/>
                </a:solidFill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27" name="26 CuadroTexto"/>
          <p:cNvSpPr txBox="1"/>
          <p:nvPr/>
        </p:nvSpPr>
        <p:spPr>
          <a:xfrm>
            <a:off x="2139006" y="692696"/>
            <a:ext cx="1136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1</a:t>
            </a:r>
            <a:r>
              <a:rPr lang="en-AU" sz="2000" u="heavy" baseline="30000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st</a:t>
            </a:r>
            <a:r>
              <a:rPr lang="en-AU" sz="20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 Step</a:t>
            </a:r>
            <a:endParaRPr lang="en-AU" sz="2000" u="heavy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28" name="27 Flecha derecha"/>
          <p:cNvSpPr/>
          <p:nvPr/>
        </p:nvSpPr>
        <p:spPr>
          <a:xfrm>
            <a:off x="2221415" y="1017142"/>
            <a:ext cx="3070665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>
                <a:solidFill>
                  <a:srgbClr val="0000CC"/>
                </a:solidFill>
                <a:latin typeface="Tekton Pro Cond" pitchFamily="34" charset="0"/>
              </a:rPr>
              <a:t>Difference of two squares</a:t>
            </a:r>
            <a:endParaRPr lang="en-AU" sz="2400" dirty="0">
              <a:solidFill>
                <a:srgbClr val="0000CC"/>
              </a:solidFill>
              <a:latin typeface="Tekton Pro Cond" pitchFamily="34" charset="0"/>
            </a:endParaRPr>
          </a:p>
        </p:txBody>
      </p:sp>
      <p:sp>
        <p:nvSpPr>
          <p:cNvPr id="29" name="28 Flecha derecha"/>
          <p:cNvSpPr/>
          <p:nvPr/>
        </p:nvSpPr>
        <p:spPr>
          <a:xfrm>
            <a:off x="2221415" y="1700808"/>
            <a:ext cx="3070665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>
                <a:solidFill>
                  <a:srgbClr val="0000CC"/>
                </a:solidFill>
                <a:latin typeface="Tekton Pro Cond" pitchFamily="34" charset="0"/>
              </a:rPr>
              <a:t>Common factor</a:t>
            </a:r>
            <a:endParaRPr lang="en-AU" sz="2400" dirty="0">
              <a:solidFill>
                <a:srgbClr val="0000CC"/>
              </a:solidFill>
              <a:latin typeface="Tekton Pro Cond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23 CuadroTexto"/>
              <p:cNvSpPr txBox="1"/>
              <p:nvPr/>
            </p:nvSpPr>
            <p:spPr>
              <a:xfrm>
                <a:off x="5220072" y="947543"/>
                <a:ext cx="3385863" cy="1070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3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− 4)(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+ 4)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+ 4)</m:t>
                          </m:r>
                        </m:den>
                      </m:f>
                    </m:oMath>
                  </m:oMathPara>
                </a14:m>
                <a:endParaRPr lang="en-AU" sz="30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4" name="2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947543"/>
                <a:ext cx="3385863" cy="10709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8 Nube"/>
          <p:cNvSpPr/>
          <p:nvPr/>
        </p:nvSpPr>
        <p:spPr>
          <a:xfrm>
            <a:off x="1590462" y="4712125"/>
            <a:ext cx="5963075" cy="2029243"/>
          </a:xfrm>
          <a:prstGeom prst="cloud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000" dirty="0" smtClean="0">
                <a:solidFill>
                  <a:srgbClr val="0000CC"/>
                </a:solidFill>
                <a:latin typeface="Ravie" panose="04040805050809020602" pitchFamily="82" charset="0"/>
              </a:rPr>
              <a:t>Now, try to some solve exercises</a:t>
            </a:r>
            <a:endParaRPr lang="en-AU" sz="3000" dirty="0">
              <a:solidFill>
                <a:srgbClr val="0000CC"/>
              </a:solidFill>
              <a:latin typeface="Ravie" panose="04040805050809020602" pitchFamily="82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5364088" y="652626"/>
            <a:ext cx="11849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2</a:t>
            </a:r>
            <a:r>
              <a:rPr lang="en-AU" sz="2000" u="heavy" baseline="30000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nd</a:t>
            </a:r>
            <a:r>
              <a:rPr lang="en-AU" sz="20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 Step</a:t>
            </a:r>
            <a:endParaRPr lang="en-AU" sz="2000" u="heavy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cxnSp>
        <p:nvCxnSpPr>
          <p:cNvPr id="32" name="31 Conector recto"/>
          <p:cNvCxnSpPr/>
          <p:nvPr/>
        </p:nvCxnSpPr>
        <p:spPr>
          <a:xfrm flipV="1">
            <a:off x="6974830" y="1052736"/>
            <a:ext cx="1341586" cy="3510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 flipV="1">
            <a:off x="6549028" y="1592094"/>
            <a:ext cx="1341586" cy="3510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34 CuadroTexto"/>
              <p:cNvSpPr txBox="1"/>
              <p:nvPr/>
            </p:nvSpPr>
            <p:spPr>
              <a:xfrm>
                <a:off x="3610840" y="2132856"/>
                <a:ext cx="1922321" cy="10338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3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− 4)</m:t>
                          </m:r>
                          <m:r>
                            <a:rPr lang="es-CO" sz="3000" b="0" i="1" smtClean="0"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</m:den>
                      </m:f>
                    </m:oMath>
                  </m:oMathPara>
                </a14:m>
                <a:endParaRPr lang="en-AU" sz="30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35" name="3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0840" y="2132856"/>
                <a:ext cx="1922321" cy="103387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32 CuadroTexto"/>
              <p:cNvSpPr txBox="1"/>
              <p:nvPr/>
            </p:nvSpPr>
            <p:spPr>
              <a:xfrm>
                <a:off x="2699792" y="3717032"/>
                <a:ext cx="2504083" cy="14643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3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12</m:t>
                          </m:r>
                          <m:sSup>
                            <m:sSupPr>
                              <m:ctrlPr>
                                <a:rPr lang="es-CO" sz="30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CO" sz="30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b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60</m:t>
                          </m:r>
                          <m:sSup>
                            <m:sSupPr>
                              <m:ctrlPr>
                                <a:rPr lang="es-CO" sz="30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CO" sz="30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b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5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c</m:t>
                          </m:r>
                        </m:den>
                      </m:f>
                    </m:oMath>
                  </m:oMathPara>
                </a14:m>
                <a:endParaRPr lang="en-AU" sz="30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33" name="3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3717032"/>
                <a:ext cx="2504083" cy="14643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36 Conector recto"/>
          <p:cNvCxnSpPr/>
          <p:nvPr/>
        </p:nvCxnSpPr>
        <p:spPr>
          <a:xfrm flipV="1">
            <a:off x="3095328" y="4014211"/>
            <a:ext cx="360040" cy="3510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/>
          <p:nvPr/>
        </p:nvCxnSpPr>
        <p:spPr>
          <a:xfrm flipV="1">
            <a:off x="2951312" y="4865886"/>
            <a:ext cx="504056" cy="1755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CuadroTexto"/>
          <p:cNvSpPr txBox="1"/>
          <p:nvPr/>
        </p:nvSpPr>
        <p:spPr>
          <a:xfrm>
            <a:off x="5024178" y="4239158"/>
            <a:ext cx="37061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Ravie" panose="04040805050809020602" pitchFamily="82" charset="0"/>
              </a:rPr>
              <a:t>=</a:t>
            </a:r>
            <a:endParaRPr lang="en-AU" sz="3000" dirty="0">
              <a:latin typeface="Ravie" panose="04040805050809020602" pitchFamily="82" charset="0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5475190" y="3912727"/>
            <a:ext cx="50045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Ravie" panose="04040805050809020602" pitchFamily="82" charset="0"/>
              </a:rPr>
              <a:t>5</a:t>
            </a:r>
            <a:endParaRPr lang="en-AU" sz="3000" dirty="0">
              <a:latin typeface="Ravie" panose="04040805050809020602" pitchFamily="82" charset="0"/>
            </a:endParaRPr>
          </a:p>
        </p:txBody>
      </p:sp>
      <p:cxnSp>
        <p:nvCxnSpPr>
          <p:cNvPr id="47" name="46 Conector recto"/>
          <p:cNvCxnSpPr/>
          <p:nvPr/>
        </p:nvCxnSpPr>
        <p:spPr>
          <a:xfrm flipV="1">
            <a:off x="3653336" y="3912727"/>
            <a:ext cx="522112" cy="4525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"/>
          <p:cNvCxnSpPr/>
          <p:nvPr/>
        </p:nvCxnSpPr>
        <p:spPr>
          <a:xfrm flipV="1">
            <a:off x="3544680" y="4639629"/>
            <a:ext cx="522112" cy="4525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>
            <a:off x="5475190" y="4516157"/>
            <a:ext cx="98134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CuadroTexto"/>
          <p:cNvSpPr txBox="1"/>
          <p:nvPr/>
        </p:nvSpPr>
        <p:spPr>
          <a:xfrm>
            <a:off x="5543600" y="4588887"/>
            <a:ext cx="50687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Ravie" panose="04040805050809020602" pitchFamily="82" charset="0"/>
              </a:rPr>
              <a:t>a</a:t>
            </a:r>
            <a:endParaRPr lang="en-AU" sz="3000" dirty="0">
              <a:latin typeface="Ravie" panose="04040805050809020602" pitchFamily="82" charset="0"/>
            </a:endParaRPr>
          </a:p>
        </p:txBody>
      </p:sp>
      <p:cxnSp>
        <p:nvCxnSpPr>
          <p:cNvPr id="53" name="52 Conector recto"/>
          <p:cNvCxnSpPr/>
          <p:nvPr/>
        </p:nvCxnSpPr>
        <p:spPr>
          <a:xfrm flipV="1">
            <a:off x="4265182" y="3828316"/>
            <a:ext cx="522112" cy="4525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 flipV="1">
            <a:off x="4175448" y="4613062"/>
            <a:ext cx="522112" cy="4525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CuadroTexto"/>
          <p:cNvSpPr txBox="1"/>
          <p:nvPr/>
        </p:nvSpPr>
        <p:spPr>
          <a:xfrm>
            <a:off x="5831632" y="3920348"/>
            <a:ext cx="69121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Ravie" panose="04040805050809020602" pitchFamily="82" charset="0"/>
              </a:rPr>
              <a:t>b</a:t>
            </a:r>
            <a:r>
              <a:rPr lang="en-AU" sz="3000" baseline="30000" dirty="0" smtClean="0">
                <a:latin typeface="Ravie" panose="04040805050809020602" pitchFamily="82" charset="0"/>
              </a:rPr>
              <a:t>2</a:t>
            </a:r>
            <a:endParaRPr lang="en-AU" sz="3000" baseline="30000" dirty="0">
              <a:latin typeface="Ravie" panose="04040805050809020602" pitchFamily="82" charset="0"/>
            </a:endParaRPr>
          </a:p>
        </p:txBody>
      </p:sp>
      <p:sp>
        <p:nvSpPr>
          <p:cNvPr id="56" name="55 CuadroTexto"/>
          <p:cNvSpPr txBox="1"/>
          <p:nvPr/>
        </p:nvSpPr>
        <p:spPr>
          <a:xfrm>
            <a:off x="5903248" y="4568420"/>
            <a:ext cx="46358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Ravie" panose="04040805050809020602" pitchFamily="82" charset="0"/>
              </a:rPr>
              <a:t>c</a:t>
            </a:r>
            <a:endParaRPr lang="en-AU" sz="30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571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7" grpId="0"/>
      <p:bldP spid="28" grpId="0" animBg="1"/>
      <p:bldP spid="29" grpId="0" animBg="1"/>
      <p:bldP spid="24" grpId="0"/>
      <p:bldP spid="9" grpId="0" animBg="1"/>
      <p:bldP spid="9" grpId="1" animBg="1"/>
      <p:bldP spid="31" grpId="0"/>
      <p:bldP spid="35" grpId="0"/>
      <p:bldP spid="33" grpId="0"/>
      <p:bldP spid="45" grpId="0"/>
      <p:bldP spid="44" grpId="0"/>
      <p:bldP spid="52" grpId="0"/>
      <p:bldP spid="55" grpId="0"/>
      <p:bldP spid="5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439"/>
            <a:ext cx="9144000" cy="72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300" dirty="0" smtClean="0">
                <a:ln>
                  <a:solidFill>
                    <a:schemeClr val="bg1"/>
                  </a:solidFill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SIMPLIFY ALGEBRAIC FRACTIONS</a:t>
            </a:r>
            <a:endParaRPr lang="en-AU" sz="3300" dirty="0">
              <a:ln>
                <a:solidFill>
                  <a:schemeClr val="bg1"/>
                </a:solidFill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7 CuadroTexto"/>
              <p:cNvSpPr txBox="1"/>
              <p:nvPr/>
            </p:nvSpPr>
            <p:spPr>
              <a:xfrm>
                <a:off x="0" y="908720"/>
                <a:ext cx="3166188" cy="12926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30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30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+ 9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+ 18</m:t>
                          </m:r>
                        </m:num>
                        <m:den>
                          <m:sSup>
                            <m:sSupPr>
                              <m:ctrlPr>
                                <a:rPr lang="en-AU" sz="30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3000" b="0" i="1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+ 7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+ 12</m:t>
                          </m:r>
                        </m:den>
                      </m:f>
                    </m:oMath>
                  </m:oMathPara>
                </a14:m>
                <a:endParaRPr lang="en-AU" sz="30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8" name="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08720"/>
                <a:ext cx="3166188" cy="129266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8 CuadroTexto"/>
          <p:cNvSpPr txBox="1"/>
          <p:nvPr/>
        </p:nvSpPr>
        <p:spPr>
          <a:xfrm>
            <a:off x="3042298" y="784128"/>
            <a:ext cx="1136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1</a:t>
            </a:r>
            <a:r>
              <a:rPr lang="en-AU" sz="2000" u="heavy" baseline="30000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st</a:t>
            </a:r>
            <a:r>
              <a:rPr lang="en-AU" sz="20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 Step</a:t>
            </a:r>
            <a:endParaRPr lang="en-AU" sz="2000" u="heavy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10" name="9 Flecha derecha"/>
          <p:cNvSpPr/>
          <p:nvPr/>
        </p:nvSpPr>
        <p:spPr>
          <a:xfrm>
            <a:off x="3131840" y="1108574"/>
            <a:ext cx="2307036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>
                <a:solidFill>
                  <a:srgbClr val="0000CC"/>
                </a:solidFill>
                <a:latin typeface="Tekton Pro Cond" pitchFamily="34" charset="0"/>
              </a:rPr>
              <a:t>Trinomial x</a:t>
            </a:r>
            <a:r>
              <a:rPr lang="en-AU" sz="2400" baseline="30000" dirty="0" smtClean="0">
                <a:solidFill>
                  <a:srgbClr val="0000CC"/>
                </a:solidFill>
                <a:latin typeface="Tekton Pro Cond" pitchFamily="34" charset="0"/>
              </a:rPr>
              <a:t>2</a:t>
            </a:r>
            <a:r>
              <a:rPr lang="en-AU" sz="2400" dirty="0" smtClean="0">
                <a:solidFill>
                  <a:srgbClr val="0000CC"/>
                </a:solidFill>
                <a:latin typeface="Tekton Pro Cond" pitchFamily="34" charset="0"/>
              </a:rPr>
              <a:t> + bx +c </a:t>
            </a:r>
            <a:endParaRPr lang="en-AU" sz="2400" dirty="0">
              <a:solidFill>
                <a:srgbClr val="0000CC"/>
              </a:solidFill>
              <a:latin typeface="Tekton Pro Cond" pitchFamily="34" charset="0"/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3131840" y="1792240"/>
            <a:ext cx="2307036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>
                <a:solidFill>
                  <a:srgbClr val="0000CC"/>
                </a:solidFill>
                <a:latin typeface="Tekton Pro Cond" pitchFamily="34" charset="0"/>
              </a:rPr>
              <a:t>Trinomial x</a:t>
            </a:r>
            <a:r>
              <a:rPr lang="en-AU" sz="2400" baseline="30000" dirty="0" smtClean="0">
                <a:solidFill>
                  <a:srgbClr val="0000CC"/>
                </a:solidFill>
                <a:latin typeface="Tekton Pro Cond" pitchFamily="34" charset="0"/>
              </a:rPr>
              <a:t>2</a:t>
            </a:r>
            <a:r>
              <a:rPr lang="en-AU" sz="2400" dirty="0" smtClean="0">
                <a:solidFill>
                  <a:srgbClr val="0000CC"/>
                </a:solidFill>
                <a:latin typeface="Tekton Pro Cond" pitchFamily="34" charset="0"/>
              </a:rPr>
              <a:t> + bx + c</a:t>
            </a:r>
            <a:endParaRPr lang="en-AU" sz="2400" dirty="0">
              <a:solidFill>
                <a:srgbClr val="0000CC"/>
              </a:solidFill>
              <a:latin typeface="Tekton Pro Cond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5481373" y="784128"/>
            <a:ext cx="11849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2</a:t>
            </a:r>
            <a:r>
              <a:rPr lang="en-AU" sz="2000" u="heavy" baseline="30000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nd</a:t>
            </a:r>
            <a:r>
              <a:rPr lang="en-AU" sz="20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 Step</a:t>
            </a:r>
            <a:endParaRPr lang="en-AU" sz="2000" u="heavy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2 CuadroTexto"/>
              <p:cNvSpPr txBox="1"/>
              <p:nvPr/>
            </p:nvSpPr>
            <p:spPr>
              <a:xfrm>
                <a:off x="5472799" y="1130383"/>
                <a:ext cx="3389069" cy="1070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3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+ 6)(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+ 3)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+ 4)(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+ 3)</m:t>
                          </m:r>
                        </m:den>
                      </m:f>
                    </m:oMath>
                  </m:oMathPara>
                </a14:m>
                <a:endParaRPr lang="en-AU" sz="30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3" name="1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799" y="1130383"/>
                <a:ext cx="3389069" cy="10709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13 Conector recto"/>
          <p:cNvCxnSpPr/>
          <p:nvPr/>
        </p:nvCxnSpPr>
        <p:spPr>
          <a:xfrm flipV="1">
            <a:off x="7236296" y="1350890"/>
            <a:ext cx="1296144" cy="20640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 flipV="1">
            <a:off x="7275476" y="1828148"/>
            <a:ext cx="1296144" cy="20640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21 CuadroTexto"/>
              <p:cNvSpPr txBox="1"/>
              <p:nvPr/>
            </p:nvSpPr>
            <p:spPr>
              <a:xfrm>
                <a:off x="3628473" y="2285993"/>
                <a:ext cx="1887055" cy="1070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3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+ 6)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+ 4)</m:t>
                          </m:r>
                        </m:den>
                      </m:f>
                    </m:oMath>
                  </m:oMathPara>
                </a14:m>
                <a:endParaRPr lang="en-AU" sz="30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2" name="2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8473" y="2285993"/>
                <a:ext cx="1887055" cy="1070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22 CuadroTexto"/>
              <p:cNvSpPr txBox="1"/>
              <p:nvPr/>
            </p:nvSpPr>
            <p:spPr>
              <a:xfrm>
                <a:off x="0" y="3789040"/>
                <a:ext cx="2912913" cy="13040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30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30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− 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− 20</m:t>
                          </m:r>
                        </m:num>
                        <m:den>
                          <m:sSup>
                            <m:sSupPr>
                              <m:ctrlPr>
                                <a:rPr lang="en-AU" sz="30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3000" b="0" i="0" smtClean="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3000" b="0" i="1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− 16</m:t>
                          </m:r>
                        </m:den>
                      </m:f>
                    </m:oMath>
                  </m:oMathPara>
                </a14:m>
                <a:endParaRPr lang="en-AU" sz="30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3" name="2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789040"/>
                <a:ext cx="2912913" cy="13040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23 CuadroTexto"/>
          <p:cNvSpPr txBox="1"/>
          <p:nvPr/>
        </p:nvSpPr>
        <p:spPr>
          <a:xfrm>
            <a:off x="2771800" y="3648680"/>
            <a:ext cx="1136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1</a:t>
            </a:r>
            <a:r>
              <a:rPr lang="en-AU" sz="2000" u="heavy" baseline="30000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st</a:t>
            </a:r>
            <a:r>
              <a:rPr lang="en-AU" sz="20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 Step</a:t>
            </a:r>
            <a:endParaRPr lang="en-AU" sz="2000" u="heavy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25" name="24 Flecha derecha"/>
          <p:cNvSpPr/>
          <p:nvPr/>
        </p:nvSpPr>
        <p:spPr>
          <a:xfrm>
            <a:off x="2861342" y="3973126"/>
            <a:ext cx="2307036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>
                <a:solidFill>
                  <a:srgbClr val="0000CC"/>
                </a:solidFill>
                <a:latin typeface="Tekton Pro Cond" pitchFamily="34" charset="0"/>
              </a:rPr>
              <a:t>Trinomial x</a:t>
            </a:r>
            <a:r>
              <a:rPr lang="en-AU" sz="2400" baseline="30000" dirty="0" smtClean="0">
                <a:solidFill>
                  <a:srgbClr val="0000CC"/>
                </a:solidFill>
                <a:latin typeface="Tekton Pro Cond" pitchFamily="34" charset="0"/>
              </a:rPr>
              <a:t>2</a:t>
            </a:r>
            <a:r>
              <a:rPr lang="en-AU" sz="2400" dirty="0" smtClean="0">
                <a:solidFill>
                  <a:srgbClr val="0000CC"/>
                </a:solidFill>
                <a:latin typeface="Tekton Pro Cond" pitchFamily="34" charset="0"/>
              </a:rPr>
              <a:t> + bx +c </a:t>
            </a:r>
            <a:endParaRPr lang="en-AU" sz="2400" dirty="0">
              <a:solidFill>
                <a:srgbClr val="0000CC"/>
              </a:solidFill>
              <a:latin typeface="Tekton Pro Cond" pitchFamily="34" charset="0"/>
            </a:endParaRPr>
          </a:p>
        </p:txBody>
      </p:sp>
      <p:sp>
        <p:nvSpPr>
          <p:cNvPr id="26" name="25 Flecha derecha"/>
          <p:cNvSpPr/>
          <p:nvPr/>
        </p:nvSpPr>
        <p:spPr>
          <a:xfrm>
            <a:off x="2411760" y="4656792"/>
            <a:ext cx="3070665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>
                <a:solidFill>
                  <a:srgbClr val="0000CC"/>
                </a:solidFill>
                <a:latin typeface="Tekton Pro Cond" pitchFamily="34" charset="0"/>
              </a:rPr>
              <a:t>Difference of two squares</a:t>
            </a:r>
            <a:endParaRPr lang="en-AU" sz="2400" dirty="0">
              <a:solidFill>
                <a:srgbClr val="0000CC"/>
              </a:solidFill>
              <a:latin typeface="Tekton Pro Cond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5475292" y="3648680"/>
            <a:ext cx="11849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2</a:t>
            </a:r>
            <a:r>
              <a:rPr lang="en-AU" sz="2000" u="heavy" baseline="30000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nd</a:t>
            </a:r>
            <a:r>
              <a:rPr lang="en-AU" sz="2000" u="heavy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 Step</a:t>
            </a:r>
            <a:endParaRPr lang="en-AU" sz="2000" u="heavy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27 CuadroTexto"/>
              <p:cNvSpPr txBox="1"/>
              <p:nvPr/>
            </p:nvSpPr>
            <p:spPr>
              <a:xfrm>
                <a:off x="5364088" y="4002327"/>
                <a:ext cx="3405099" cy="10905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3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− 5)(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− 4)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− 4)(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+ 4)</m:t>
                          </m:r>
                        </m:den>
                      </m:f>
                    </m:oMath>
                  </m:oMathPara>
                </a14:m>
                <a:endParaRPr lang="en-AU" sz="30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8" name="2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4002327"/>
                <a:ext cx="3405099" cy="109055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28 Conector recto"/>
          <p:cNvCxnSpPr/>
          <p:nvPr/>
        </p:nvCxnSpPr>
        <p:spPr>
          <a:xfrm flipV="1">
            <a:off x="7137429" y="4215442"/>
            <a:ext cx="1296144" cy="20640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flipV="1">
            <a:off x="5652120" y="4707203"/>
            <a:ext cx="1296144" cy="20640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30 CuadroTexto"/>
              <p:cNvSpPr txBox="1"/>
              <p:nvPr/>
            </p:nvSpPr>
            <p:spPr>
              <a:xfrm>
                <a:off x="3594809" y="5218765"/>
                <a:ext cx="1954381" cy="10905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3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− 5)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s-CO" sz="3000" b="0" i="0" smtClean="0">
                              <a:latin typeface="Ravie" panose="04040805050809020602" pitchFamily="82" charset="0"/>
                            </a:rPr>
                            <m:t> + 4)</m:t>
                          </m:r>
                        </m:den>
                      </m:f>
                    </m:oMath>
                  </m:oMathPara>
                </a14:m>
                <a:endParaRPr lang="en-AU" sz="30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31" name="3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4809" y="5218765"/>
                <a:ext cx="1954381" cy="109055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8695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  <p:bldP spid="11" grpId="0" animBg="1"/>
      <p:bldP spid="12" grpId="0"/>
      <p:bldP spid="13" grpId="0"/>
      <p:bldP spid="22" grpId="0"/>
      <p:bldP spid="23" grpId="0"/>
      <p:bldP spid="24" grpId="0"/>
      <p:bldP spid="25" grpId="0" animBg="1"/>
      <p:bldP spid="26" grpId="0" animBg="1"/>
      <p:bldP spid="27" grpId="0"/>
      <p:bldP spid="28" grpId="0"/>
      <p:bldP spid="31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1917</TotalTime>
  <Words>2737</Words>
  <Application>Microsoft Office PowerPoint</Application>
  <PresentationFormat>Presentación en pantalla (4:3)</PresentationFormat>
  <Paragraphs>379</Paragraphs>
  <Slides>30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2" baseType="lpstr">
      <vt:lpstr>Tema de Office</vt:lpstr>
      <vt:lpstr>Ecuación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</dc:creator>
  <cp:lastModifiedBy>Erick Duque Barragán</cp:lastModifiedBy>
  <cp:revision>133</cp:revision>
  <dcterms:created xsi:type="dcterms:W3CDTF">2012-02-23T14:19:02Z</dcterms:created>
  <dcterms:modified xsi:type="dcterms:W3CDTF">2021-08-30T21:16:39Z</dcterms:modified>
</cp:coreProperties>
</file>