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FF00"/>
    <a:srgbClr val="FFCC00"/>
    <a:srgbClr val="9933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62214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4678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9901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2997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13597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86197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5089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9472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8500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8301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2914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11007-A726-43EF-9396-7A016C1AAE81}" type="datetimeFigureOut">
              <a:rPr lang="es-CO" smtClean="0"/>
              <a:t>30/06/2023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3BF6B-76DF-4AB6-BF3B-00CDE948A1EC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3769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61190" y="332290"/>
            <a:ext cx="8021620" cy="861774"/>
          </a:xfrm>
          <a:prstGeom prst="rect">
            <a:avLst/>
          </a:prstGeom>
          <a:gradFill flip="none" rotWithShape="1">
            <a:gsLst>
              <a:gs pos="0">
                <a:srgbClr val="993300">
                  <a:tint val="66000"/>
                  <a:satMod val="160000"/>
                </a:srgbClr>
              </a:gs>
              <a:gs pos="50000">
                <a:srgbClr val="993300">
                  <a:tint val="44500"/>
                  <a:satMod val="160000"/>
                </a:srgbClr>
              </a:gs>
              <a:gs pos="100000">
                <a:srgbClr val="99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s-CO" sz="5000" b="1" dirty="0" smtClean="0">
                <a:ln w="11430">
                  <a:solidFill>
                    <a:srgbClr val="993300"/>
                  </a:solidFill>
                </a:ln>
                <a:solidFill>
                  <a:srgbClr val="C00000"/>
                </a:solidFill>
                <a:effectLst>
                  <a:outerShdw blurRad="50800" dist="63500" dir="19200000" algn="bl" rotWithShape="0">
                    <a:schemeClr val="tx1">
                      <a:lumMod val="85000"/>
                      <a:lumOff val="15000"/>
                    </a:schemeClr>
                  </a:outerShdw>
                </a:effectLst>
                <a:latin typeface="Rockwell Extra Bold" panose="02060903040505020403" pitchFamily="18" charset="0"/>
              </a:rPr>
              <a:t>Resta de Polinomios</a:t>
            </a:r>
            <a:endParaRPr lang="es-CO" sz="5000" b="1" dirty="0">
              <a:ln w="11430">
                <a:solidFill>
                  <a:srgbClr val="993300"/>
                </a:solidFill>
              </a:ln>
              <a:solidFill>
                <a:srgbClr val="C00000"/>
              </a:solidFill>
              <a:effectLst>
                <a:outerShdw blurRad="50800" dist="63500" dir="19200000" algn="bl" rotWithShape="0">
                  <a:schemeClr val="tx1">
                    <a:lumMod val="85000"/>
                    <a:lumOff val="15000"/>
                  </a:schemeClr>
                </a:outerShdw>
              </a:effectLst>
              <a:latin typeface="Rockwell Extra Bold" panose="02060903040505020403" pitchFamily="18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7556" y="1453725"/>
            <a:ext cx="2848889" cy="2880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1926885" y="4653136"/>
            <a:ext cx="555953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 smtClean="0">
                <a:latin typeface="Century Schoolbook" panose="02040604050505020304" pitchFamily="18" charset="0"/>
                <a:cs typeface="Arial" panose="020B0604020202020204" pitchFamily="34" charset="0"/>
              </a:rPr>
              <a:t>Contáctenos</a:t>
            </a:r>
            <a:r>
              <a:rPr lang="en-AU" b="1" dirty="0" smtClean="0">
                <a:latin typeface="Century Schoolbook" panose="02040604050505020304" pitchFamily="18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buFont typeface="Wingdings"/>
              <a:buChar char="*"/>
            </a:pPr>
            <a:r>
              <a:rPr lang="en-AU" b="1" dirty="0" smtClean="0">
                <a:latin typeface="Century Schoolbook" panose="020406040505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 a.m.e.asesoriasmatematicas@gmail.com</a:t>
            </a:r>
          </a:p>
          <a:p>
            <a:pPr marL="285750" indent="-285750">
              <a:buFont typeface="Wingdings"/>
              <a:buChar char=":"/>
            </a:pPr>
            <a:r>
              <a:rPr lang="en-AU" b="1" dirty="0" smtClean="0">
                <a:latin typeface="Century Schoolbook" panose="020406040505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 asesoriasmatematicas0.webnode.com.co</a:t>
            </a:r>
          </a:p>
          <a:p>
            <a:r>
              <a:rPr lang="en-AU" b="1" dirty="0">
                <a:latin typeface="Century Schoolbook" panose="020406040505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AU" b="1" dirty="0" smtClean="0">
                <a:latin typeface="Century Schoolbook" panose="020406040505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     @asesoriasmatematicas0</a:t>
            </a:r>
          </a:p>
          <a:p>
            <a:r>
              <a:rPr lang="en-AU" b="1" dirty="0" smtClean="0">
                <a:latin typeface="Century Schoolbook" panose="020406040505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      @a.m.e._asesorias_matematicas</a:t>
            </a:r>
          </a:p>
        </p:txBody>
      </p:sp>
    </p:spTree>
    <p:extLst>
      <p:ext uri="{BB962C8B-B14F-4D97-AF65-F5344CB8AC3E}">
        <p14:creationId xmlns:p14="http://schemas.microsoft.com/office/powerpoint/2010/main" val="1353977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Practiquemos juntos primero…</a:t>
            </a:r>
            <a:endParaRPr lang="es-CO" sz="5400" cap="none" spc="0" dirty="0">
              <a:ln>
                <a:solidFill>
                  <a:srgbClr val="99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02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2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Resta de polinomios</a:t>
            </a:r>
            <a:endParaRPr lang="es-CO" sz="52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1861954"/>
            <a:ext cx="89386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>
                <a:latin typeface="Ravie" panose="04040805050809020602" pitchFamily="82" charset="0"/>
              </a:rPr>
              <a:t>Restar –8a</a:t>
            </a:r>
            <a:r>
              <a:rPr lang="pt-BR" sz="2000" baseline="30000" dirty="0" smtClean="0">
                <a:latin typeface="Ravie" panose="04040805050809020602" pitchFamily="82" charset="0"/>
              </a:rPr>
              <a:t>2</a:t>
            </a:r>
            <a:r>
              <a:rPr lang="pt-BR" sz="2000" dirty="0" smtClean="0">
                <a:latin typeface="Ravie" panose="04040805050809020602" pitchFamily="82" charset="0"/>
              </a:rPr>
              <a:t>x </a:t>
            </a:r>
            <a:r>
              <a:rPr lang="pt-BR" sz="2000" dirty="0">
                <a:latin typeface="Ravie" panose="04040805050809020602" pitchFamily="82" charset="0"/>
              </a:rPr>
              <a:t>+ </a:t>
            </a:r>
            <a:r>
              <a:rPr lang="pt-BR" sz="2000" dirty="0" smtClean="0">
                <a:latin typeface="Ravie" panose="04040805050809020602" pitchFamily="82" charset="0"/>
              </a:rPr>
              <a:t>6 – 5ax</a:t>
            </a:r>
            <a:r>
              <a:rPr lang="pt-BR" sz="2000" baseline="30000" dirty="0" smtClean="0">
                <a:latin typeface="Ravie" panose="04040805050809020602" pitchFamily="82" charset="0"/>
              </a:rPr>
              <a:t>2</a:t>
            </a:r>
            <a:r>
              <a:rPr lang="pt-BR" sz="2000" dirty="0" smtClean="0">
                <a:latin typeface="Ravie" panose="04040805050809020602" pitchFamily="82" charset="0"/>
              </a:rPr>
              <a:t> – x</a:t>
            </a:r>
            <a:r>
              <a:rPr lang="pt-BR" sz="2000" baseline="30000" dirty="0" smtClean="0">
                <a:latin typeface="Ravie" panose="04040805050809020602" pitchFamily="82" charset="0"/>
              </a:rPr>
              <a:t>3</a:t>
            </a:r>
            <a:r>
              <a:rPr lang="pt-BR" sz="2000" dirty="0" smtClean="0">
                <a:latin typeface="Ravie" panose="04040805050809020602" pitchFamily="82" charset="0"/>
              </a:rPr>
              <a:t> </a:t>
            </a:r>
            <a:r>
              <a:rPr lang="pt-BR" sz="2000" dirty="0">
                <a:latin typeface="Ravie" panose="04040805050809020602" pitchFamily="82" charset="0"/>
              </a:rPr>
              <a:t>de 7a</a:t>
            </a:r>
            <a:r>
              <a:rPr lang="pt-BR" sz="2000" baseline="30000" dirty="0">
                <a:latin typeface="Ravie" panose="04040805050809020602" pitchFamily="82" charset="0"/>
              </a:rPr>
              <a:t>3</a:t>
            </a:r>
            <a:r>
              <a:rPr lang="pt-BR" sz="2000" dirty="0">
                <a:latin typeface="Ravie" panose="04040805050809020602" pitchFamily="82" charset="0"/>
              </a:rPr>
              <a:t> + 8a</a:t>
            </a:r>
            <a:r>
              <a:rPr lang="pt-BR" sz="2000" baseline="30000" dirty="0">
                <a:latin typeface="Ravie" panose="04040805050809020602" pitchFamily="82" charset="0"/>
              </a:rPr>
              <a:t>2</a:t>
            </a:r>
            <a:r>
              <a:rPr lang="pt-BR" sz="2000" dirty="0">
                <a:latin typeface="Ravie" panose="04040805050809020602" pitchFamily="82" charset="0"/>
              </a:rPr>
              <a:t>x + </a:t>
            </a:r>
            <a:r>
              <a:rPr lang="pt-BR" sz="2000" dirty="0" smtClean="0">
                <a:latin typeface="Ravie" panose="04040805050809020602" pitchFamily="82" charset="0"/>
              </a:rPr>
              <a:t>7ax</a:t>
            </a:r>
            <a:r>
              <a:rPr lang="pt-BR" sz="2000" baseline="30000" dirty="0" smtClean="0">
                <a:latin typeface="Ravie" panose="04040805050809020602" pitchFamily="82" charset="0"/>
              </a:rPr>
              <a:t>2</a:t>
            </a:r>
            <a:r>
              <a:rPr lang="pt-BR" sz="2000" dirty="0" smtClean="0">
                <a:latin typeface="Ravie" panose="04040805050809020602" pitchFamily="82" charset="0"/>
              </a:rPr>
              <a:t> – 4</a:t>
            </a:r>
            <a:endParaRPr lang="es-CO" sz="20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836712"/>
            <a:ext cx="6527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Realiza la siguiente resta de polinomios: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984066" y="2294002"/>
            <a:ext cx="3175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00CC"/>
                </a:solidFill>
                <a:latin typeface="Ravie" panose="04040805050809020602" pitchFamily="82" charset="0"/>
              </a:rPr>
              <a:t>Veamos la solución:</a:t>
            </a:r>
            <a:endParaRPr lang="es-CO" dirty="0">
              <a:solidFill>
                <a:srgbClr val="0000CC"/>
              </a:solidFill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560706" y="2951366"/>
            <a:ext cx="40398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latin typeface="Ravie" panose="04040805050809020602" pitchFamily="82" charset="0"/>
              </a:rPr>
              <a:t>7a</a:t>
            </a:r>
            <a:r>
              <a:rPr lang="pt-BR" sz="2800" baseline="30000" dirty="0">
                <a:latin typeface="Ravie" panose="04040805050809020602" pitchFamily="82" charset="0"/>
              </a:rPr>
              <a:t>3</a:t>
            </a:r>
            <a:r>
              <a:rPr lang="pt-BR" sz="2800" dirty="0">
                <a:latin typeface="Ravie" panose="04040805050809020602" pitchFamily="82" charset="0"/>
              </a:rPr>
              <a:t> + 8a</a:t>
            </a:r>
            <a:r>
              <a:rPr lang="pt-BR" sz="2800" baseline="30000" dirty="0">
                <a:latin typeface="Ravie" panose="04040805050809020602" pitchFamily="82" charset="0"/>
              </a:rPr>
              <a:t>2</a:t>
            </a:r>
            <a:r>
              <a:rPr lang="pt-BR" sz="2800" dirty="0">
                <a:latin typeface="Ravie" panose="04040805050809020602" pitchFamily="82" charset="0"/>
              </a:rPr>
              <a:t>x + </a:t>
            </a:r>
            <a:r>
              <a:rPr lang="pt-BR" sz="2800" dirty="0" smtClean="0">
                <a:latin typeface="Ravie" panose="04040805050809020602" pitchFamily="82" charset="0"/>
              </a:rPr>
              <a:t>7ax</a:t>
            </a:r>
            <a:r>
              <a:rPr lang="pt-BR" sz="2800" baseline="30000" dirty="0" smtClean="0">
                <a:latin typeface="Ravie" panose="04040805050809020602" pitchFamily="82" charset="0"/>
              </a:rPr>
              <a:t>2</a:t>
            </a:r>
            <a:endParaRPr lang="es-CO" sz="2800" dirty="0"/>
          </a:p>
        </p:txBody>
      </p:sp>
      <p:sp>
        <p:nvSpPr>
          <p:cNvPr id="8" name="7 Rectángulo"/>
          <p:cNvSpPr/>
          <p:nvPr/>
        </p:nvSpPr>
        <p:spPr>
          <a:xfrm>
            <a:off x="6734181" y="3383414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latin typeface="Ravie" panose="04040805050809020602" pitchFamily="82" charset="0"/>
              </a:rPr>
              <a:t>- 6</a:t>
            </a:r>
            <a:endParaRPr lang="es-CO" sz="2800" dirty="0"/>
          </a:p>
        </p:txBody>
      </p:sp>
      <p:sp>
        <p:nvSpPr>
          <p:cNvPr id="9" name="8 Rectángulo"/>
          <p:cNvSpPr/>
          <p:nvPr/>
        </p:nvSpPr>
        <p:spPr>
          <a:xfrm>
            <a:off x="2434449" y="3383414"/>
            <a:ext cx="15937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latin typeface="Ravie" panose="04040805050809020602" pitchFamily="82" charset="0"/>
              </a:rPr>
              <a:t>+ 8a</a:t>
            </a:r>
            <a:r>
              <a:rPr lang="pt-BR" sz="2800" baseline="30000" dirty="0" smtClean="0">
                <a:latin typeface="Ravie" panose="04040805050809020602" pitchFamily="82" charset="0"/>
              </a:rPr>
              <a:t>2</a:t>
            </a:r>
            <a:r>
              <a:rPr lang="pt-BR" sz="2800" dirty="0" smtClean="0">
                <a:latin typeface="Ravie" panose="04040805050809020602" pitchFamily="82" charset="0"/>
              </a:rPr>
              <a:t>x</a:t>
            </a:r>
            <a:endParaRPr lang="es-CO" sz="2800" dirty="0"/>
          </a:p>
        </p:txBody>
      </p:sp>
      <p:sp>
        <p:nvSpPr>
          <p:cNvPr id="10" name="9 Rectángulo"/>
          <p:cNvSpPr/>
          <p:nvPr/>
        </p:nvSpPr>
        <p:spPr>
          <a:xfrm>
            <a:off x="4008652" y="3383414"/>
            <a:ext cx="16321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latin typeface="Ravie" panose="04040805050809020602" pitchFamily="82" charset="0"/>
              </a:rPr>
              <a:t>+ </a:t>
            </a:r>
            <a:r>
              <a:rPr lang="pt-BR" sz="2800" dirty="0">
                <a:latin typeface="Ravie" panose="04040805050809020602" pitchFamily="82" charset="0"/>
              </a:rPr>
              <a:t>5ax</a:t>
            </a:r>
            <a:r>
              <a:rPr lang="pt-BR" sz="2800" baseline="30000" dirty="0">
                <a:latin typeface="Ravie" panose="04040805050809020602" pitchFamily="82" charset="0"/>
              </a:rPr>
              <a:t>2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686894" y="2951366"/>
            <a:ext cx="8963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latin typeface="Ravie" panose="04040805050809020602" pitchFamily="82" charset="0"/>
              </a:rPr>
              <a:t>– 4</a:t>
            </a:r>
            <a:endParaRPr lang="es-CO" sz="2800" dirty="0"/>
          </a:p>
        </p:txBody>
      </p:sp>
      <p:sp>
        <p:nvSpPr>
          <p:cNvPr id="12" name="11 Rectángulo"/>
          <p:cNvSpPr/>
          <p:nvPr/>
        </p:nvSpPr>
        <p:spPr>
          <a:xfrm>
            <a:off x="5635003" y="3383414"/>
            <a:ext cx="10518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latin typeface="Ravie" panose="04040805050809020602" pitchFamily="82" charset="0"/>
              </a:rPr>
              <a:t>+ x</a:t>
            </a:r>
            <a:r>
              <a:rPr lang="pt-BR" sz="2800" baseline="30000" dirty="0" smtClean="0">
                <a:latin typeface="Ravie" panose="04040805050809020602" pitchFamily="82" charset="0"/>
              </a:rPr>
              <a:t>3</a:t>
            </a:r>
            <a:endParaRPr lang="es-CO" sz="2800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952216" y="3891323"/>
            <a:ext cx="72965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1560706" y="3906634"/>
            <a:ext cx="9332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solidFill>
                  <a:srgbClr val="FF0000"/>
                </a:solidFill>
                <a:latin typeface="Ravie" panose="04040805050809020602" pitchFamily="82" charset="0"/>
              </a:rPr>
              <a:t>7a</a:t>
            </a:r>
            <a:r>
              <a:rPr lang="pt-BR" sz="2800" baseline="30000" dirty="0">
                <a:solidFill>
                  <a:srgbClr val="FF0000"/>
                </a:solidFill>
                <a:latin typeface="Ravie" panose="04040805050809020602" pitchFamily="82" charset="0"/>
              </a:rPr>
              <a:t>3</a:t>
            </a:r>
            <a:endParaRPr lang="es-CO" sz="28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411760" y="3906634"/>
            <a:ext cx="1810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+ 16a</a:t>
            </a:r>
            <a:r>
              <a:rPr lang="pt-BR" sz="2800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2</a:t>
            </a:r>
            <a:r>
              <a:rPr lang="pt-BR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x</a:t>
            </a:r>
            <a:endParaRPr lang="es-CO" sz="28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4221871" y="3906634"/>
            <a:ext cx="18085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+ 12ax</a:t>
            </a:r>
            <a:r>
              <a:rPr lang="pt-BR" sz="2800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2</a:t>
            </a:r>
            <a:endParaRPr lang="es-CO" sz="2800" baseline="300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6030379" y="3913892"/>
            <a:ext cx="10518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+ x</a:t>
            </a:r>
            <a:r>
              <a:rPr lang="pt-BR" sz="2800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3</a:t>
            </a:r>
            <a:endParaRPr lang="es-CO" sz="2800" dirty="0">
              <a:solidFill>
                <a:srgbClr val="FF0000"/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7082270" y="3913892"/>
            <a:ext cx="9637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- 10</a:t>
            </a:r>
            <a:endParaRPr lang="es-CO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58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1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repeatCount="4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6" grpId="0"/>
      <p:bldP spid="8" grpId="0"/>
      <p:bldP spid="9" grpId="0"/>
      <p:bldP spid="10" grpId="0"/>
      <p:bldP spid="11" grpId="0"/>
      <p:bldP spid="12" grpId="0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2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Resta de polinomios</a:t>
            </a:r>
            <a:endParaRPr lang="es-CO" sz="52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0" y="836712"/>
            <a:ext cx="4754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Ahora intenta este ejercicio: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1837458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De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7 CuadroTexto"/>
              <p:cNvSpPr txBox="1"/>
              <p:nvPr/>
            </p:nvSpPr>
            <p:spPr>
              <a:xfrm>
                <a:off x="395536" y="1695368"/>
                <a:ext cx="2871171" cy="6535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−</m:t>
                      </m:r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ab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+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− 8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8" name="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695368"/>
                <a:ext cx="2871171" cy="65351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3266707" y="1837458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restar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4355976" y="1704536"/>
                <a:ext cx="4297715" cy="6443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− 4</m:t>
                      </m:r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−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10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ab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+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m:rPr>
                          <m:nor/>
                        </m:rPr>
                        <a:rPr lang="es-CO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− 9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704536"/>
                <a:ext cx="4297715" cy="64434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11 CuadroTexto"/>
              <p:cNvSpPr txBox="1"/>
              <p:nvPr/>
            </p:nvSpPr>
            <p:spPr>
              <a:xfrm>
                <a:off x="3529824" y="2713033"/>
                <a:ext cx="1260153" cy="6439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2" name="1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9824" y="2713033"/>
                <a:ext cx="1260153" cy="64395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4789977" y="2713033"/>
                <a:ext cx="1090363" cy="6535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−</m:t>
                      </m:r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ab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977" y="2713033"/>
                <a:ext cx="1090363" cy="65351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13 CuadroTexto"/>
          <p:cNvSpPr txBox="1"/>
          <p:nvPr/>
        </p:nvSpPr>
        <p:spPr>
          <a:xfrm>
            <a:off x="5887391" y="285512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– 8 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497169" y="3501646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4a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r>
              <a:rPr lang="es-CO" dirty="0" smtClean="0">
                <a:latin typeface="Ravie" panose="04040805050809020602" pitchFamily="82" charset="0"/>
              </a:rPr>
              <a:t>b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endParaRPr lang="es-CO" baseline="30000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CuadroTexto"/>
              <p:cNvSpPr txBox="1"/>
              <p:nvPr/>
            </p:nvSpPr>
            <p:spPr>
              <a:xfrm>
                <a:off x="3422422" y="3366545"/>
                <a:ext cx="1474956" cy="6395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−</m:t>
                      </m:r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6" name="1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422" y="3366545"/>
                <a:ext cx="1474956" cy="63953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16 CuadroTexto"/>
              <p:cNvSpPr txBox="1"/>
              <p:nvPr/>
            </p:nvSpPr>
            <p:spPr>
              <a:xfrm>
                <a:off x="4717969" y="3366545"/>
                <a:ext cx="1260281" cy="6442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10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ab</m:t>
                      </m:r>
                    </m:oMath>
                  </m:oMathPara>
                </a14:m>
                <a:endParaRPr lang="es-CO" dirty="0"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17" name="1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7969" y="3366545"/>
                <a:ext cx="1260281" cy="64421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17 CuadroTexto"/>
          <p:cNvSpPr txBox="1"/>
          <p:nvPr/>
        </p:nvSpPr>
        <p:spPr>
          <a:xfrm>
            <a:off x="5880340" y="350398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+ 9 </a:t>
            </a:r>
            <a:endParaRPr lang="es-CO" dirty="0">
              <a:latin typeface="Ravie" panose="04040805050809020602" pitchFamily="82" charset="0"/>
            </a:endParaRPr>
          </a:p>
        </p:txBody>
      </p:sp>
      <p:cxnSp>
        <p:nvCxnSpPr>
          <p:cNvPr id="20" name="19 Conector recto"/>
          <p:cNvCxnSpPr/>
          <p:nvPr/>
        </p:nvCxnSpPr>
        <p:spPr>
          <a:xfrm>
            <a:off x="2143389" y="4077072"/>
            <a:ext cx="485722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2497169" y="4221088"/>
            <a:ext cx="103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4a</a:t>
            </a:r>
            <a:r>
              <a:rPr lang="es-CO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3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b</a:t>
            </a:r>
            <a:r>
              <a:rPr lang="es-CO" baseline="30000" dirty="0" smtClean="0">
                <a:solidFill>
                  <a:srgbClr val="FF0000"/>
                </a:solidFill>
                <a:latin typeface="Ravie" panose="04040805050809020602" pitchFamily="82" charset="0"/>
              </a:rPr>
              <a:t>3</a:t>
            </a:r>
            <a:endParaRPr lang="es-CO" baseline="300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3410598" y="4083390"/>
                <a:ext cx="1521442" cy="6447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s-CO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s-CO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a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CO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b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CO" dirty="0">
                  <a:solidFill>
                    <a:srgbClr val="FF0000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0598" y="4083390"/>
                <a:ext cx="1521442" cy="64472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23 CuadroTexto"/>
              <p:cNvSpPr txBox="1"/>
              <p:nvPr/>
            </p:nvSpPr>
            <p:spPr>
              <a:xfrm>
                <a:off x="4788024" y="4083390"/>
                <a:ext cx="1136850" cy="6447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s-CO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Ravie" panose="04040805050809020602" pitchFamily="82" charset="0"/>
                            </a:rPr>
                            <m:t>2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ab</m:t>
                      </m:r>
                    </m:oMath>
                  </m:oMathPara>
                </a14:m>
                <a:endParaRPr lang="es-CO" dirty="0">
                  <a:solidFill>
                    <a:srgbClr val="FF0000"/>
                  </a:solidFill>
                  <a:latin typeface="Ravie" panose="04040805050809020602" pitchFamily="82" charset="0"/>
                </a:endParaRPr>
              </a:p>
            </p:txBody>
          </p:sp>
        </mc:Choice>
        <mc:Fallback xmlns="">
          <p:sp>
            <p:nvSpPr>
              <p:cNvPr id="24" name="2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083390"/>
                <a:ext cx="1136850" cy="64472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24 CuadroTexto"/>
          <p:cNvSpPr txBox="1"/>
          <p:nvPr/>
        </p:nvSpPr>
        <p:spPr>
          <a:xfrm>
            <a:off x="5880340" y="4221088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+ 1</a:t>
            </a:r>
            <a:endParaRPr lang="es-CO" baseline="300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pic>
        <p:nvPicPr>
          <p:cNvPr id="27" name="26 Imagen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24" y="4725144"/>
            <a:ext cx="6204884" cy="27363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25 CuadroTexto"/>
              <p:cNvSpPr txBox="1"/>
              <p:nvPr/>
            </p:nvSpPr>
            <p:spPr>
              <a:xfrm>
                <a:off x="1383440" y="4918553"/>
                <a:ext cx="1317990" cy="628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6</m:t>
                          </m:r>
                        </m:den>
                      </m:f>
                      <m:r>
                        <a:rPr lang="es-CO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0000"/>
                          </a:solidFill>
                          <a:latin typeface="Blackoak Std" pitchFamily="82" charset="0"/>
                        </a:rPr>
                        <m:t>− </m:t>
                      </m:r>
                      <m:f>
                        <m:fPr>
                          <m:ctrlPr>
                            <a:rPr lang="es-CO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CO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 xmlns="">
          <p:sp>
            <p:nvSpPr>
              <p:cNvPr id="26" name="2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440" y="4918553"/>
                <a:ext cx="1317990" cy="6283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27 CuadroTexto"/>
              <p:cNvSpPr txBox="1"/>
              <p:nvPr/>
            </p:nvSpPr>
            <p:spPr>
              <a:xfrm>
                <a:off x="2430414" y="5075892"/>
                <a:ext cx="47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s-CO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 xmlns="">
          <p:sp>
            <p:nvSpPr>
              <p:cNvPr id="28" name="2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414" y="5075892"/>
                <a:ext cx="47320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28 CuadroTexto"/>
              <p:cNvSpPr txBox="1"/>
              <p:nvPr/>
            </p:nvSpPr>
            <p:spPr>
              <a:xfrm>
                <a:off x="2615588" y="4918553"/>
                <a:ext cx="1282723" cy="628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3−12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s-CO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 xmlns="">
          <p:sp>
            <p:nvSpPr>
              <p:cNvPr id="29" name="2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588" y="4918553"/>
                <a:ext cx="1282723" cy="6283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29 CuadroTexto"/>
              <p:cNvSpPr txBox="1"/>
              <p:nvPr/>
            </p:nvSpPr>
            <p:spPr>
              <a:xfrm>
                <a:off x="3654550" y="5075892"/>
                <a:ext cx="47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s-CO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 xmlns="">
          <p:sp>
            <p:nvSpPr>
              <p:cNvPr id="30" name="2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550" y="5075892"/>
                <a:ext cx="473206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30 CuadroTexto"/>
              <p:cNvSpPr txBox="1"/>
              <p:nvPr/>
            </p:nvSpPr>
            <p:spPr>
              <a:xfrm>
                <a:off x="3898311" y="4918553"/>
                <a:ext cx="888385" cy="628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− </m:t>
                          </m:r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9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s-CO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 xmlns="">
          <p:sp>
            <p:nvSpPr>
              <p:cNvPr id="31" name="3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311" y="4918553"/>
                <a:ext cx="888385" cy="6283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32 CuadroTexto"/>
              <p:cNvSpPr txBox="1"/>
              <p:nvPr/>
            </p:nvSpPr>
            <p:spPr>
              <a:xfrm>
                <a:off x="4518646" y="5075892"/>
                <a:ext cx="4732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s-CO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 xmlns="">
          <p:sp>
            <p:nvSpPr>
              <p:cNvPr id="33" name="3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8646" y="5075892"/>
                <a:ext cx="473206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33 CuadroTexto"/>
              <p:cNvSpPr txBox="1"/>
              <p:nvPr/>
            </p:nvSpPr>
            <p:spPr>
              <a:xfrm>
                <a:off x="4837644" y="4918553"/>
                <a:ext cx="829073" cy="628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CO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solidFill>
                                <a:srgbClr val="FF0000"/>
                              </a:solidFill>
                              <a:latin typeface="Blackoak Std" pitchFamily="82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O" dirty="0">
                  <a:solidFill>
                    <a:srgbClr val="FF0000"/>
                  </a:solidFill>
                  <a:latin typeface="Blackoak Std" pitchFamily="82" charset="0"/>
                </a:endParaRPr>
              </a:p>
            </p:txBody>
          </p:sp>
        </mc:Choice>
        <mc:Fallback xmlns="">
          <p:sp>
            <p:nvSpPr>
              <p:cNvPr id="34" name="3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644" y="4918553"/>
                <a:ext cx="829073" cy="6283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779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1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602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103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1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1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2302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302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903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903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mph" presetSubtype="0" repeatCount="5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3" grpId="0"/>
      <p:bldP spid="33" grpId="1"/>
      <p:bldP spid="34" grpId="0"/>
      <p:bldP spid="3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practica en casa…</a:t>
            </a:r>
            <a:endParaRPr lang="es-CO" sz="5400" cap="none" spc="0" dirty="0">
              <a:ln>
                <a:solidFill>
                  <a:srgbClr val="99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93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2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Resta de polinomios</a:t>
            </a:r>
            <a:endParaRPr lang="es-CO" sz="52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5" name="4 CuadroTexto"/>
          <p:cNvSpPr txBox="1"/>
          <p:nvPr/>
        </p:nvSpPr>
        <p:spPr>
          <a:xfrm>
            <a:off x="0" y="720000"/>
            <a:ext cx="5069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Resuelve las siguientes restas: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1261551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De</a:t>
            </a:r>
            <a:r>
              <a:rPr lang="es-CO" dirty="0" smtClean="0">
                <a:latin typeface="Ravie" panose="04040805050809020602" pitchFamily="82" charset="0"/>
              </a:rPr>
              <a:t> 5m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r>
              <a:rPr lang="es-CO" dirty="0" smtClean="0">
                <a:latin typeface="Ravie" panose="04040805050809020602" pitchFamily="82" charset="0"/>
              </a:rPr>
              <a:t> – 9n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r>
              <a:rPr lang="es-CO" dirty="0" smtClean="0">
                <a:latin typeface="Ravie" panose="04040805050809020602" pitchFamily="82" charset="0"/>
              </a:rPr>
              <a:t> + 6m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n – 8mn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restar</a:t>
            </a:r>
            <a:r>
              <a:rPr lang="es-CO" dirty="0" smtClean="0">
                <a:latin typeface="Ravie" panose="04040805050809020602" pitchFamily="82" charset="0"/>
              </a:rPr>
              <a:t> 14mn</a:t>
            </a:r>
            <a:r>
              <a:rPr lang="es-CO" baseline="30000" dirty="0" smtClean="0">
                <a:latin typeface="Ravie" panose="04040805050809020602" pitchFamily="82" charset="0"/>
              </a:rPr>
              <a:t>2 </a:t>
            </a:r>
            <a:r>
              <a:rPr lang="es-CO" dirty="0" smtClean="0">
                <a:latin typeface="Ravie" panose="04040805050809020602" pitchFamily="82" charset="0"/>
              </a:rPr>
              <a:t>– 21m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n + 5m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r>
              <a:rPr lang="es-CO" dirty="0" smtClean="0">
                <a:latin typeface="Ravie" panose="04040805050809020602" pitchFamily="82" charset="0"/>
              </a:rPr>
              <a:t> – 18.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190788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2"/>
            </a:pP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De</a:t>
            </a:r>
            <a:r>
              <a:rPr lang="es-CO" dirty="0" smtClean="0">
                <a:latin typeface="Ravie" panose="04040805050809020602" pitchFamily="82" charset="0"/>
              </a:rPr>
              <a:t> 4x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r>
              <a:rPr lang="es-CO" dirty="0" smtClean="0">
                <a:latin typeface="Ravie" panose="04040805050809020602" pitchFamily="82" charset="0"/>
              </a:rPr>
              <a:t>y – 19xy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r>
              <a:rPr lang="es-CO" dirty="0" smtClean="0">
                <a:latin typeface="Ravie" panose="04040805050809020602" pitchFamily="82" charset="0"/>
              </a:rPr>
              <a:t> + y</a:t>
            </a:r>
            <a:r>
              <a:rPr lang="es-CO" baseline="30000" dirty="0" smtClean="0">
                <a:latin typeface="Ravie" panose="04040805050809020602" pitchFamily="82" charset="0"/>
              </a:rPr>
              <a:t>4</a:t>
            </a:r>
            <a:r>
              <a:rPr lang="es-CO" dirty="0" smtClean="0">
                <a:latin typeface="Ravie" panose="04040805050809020602" pitchFamily="82" charset="0"/>
              </a:rPr>
              <a:t> – 6x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y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restar</a:t>
            </a:r>
            <a:r>
              <a:rPr lang="es-CO" dirty="0" smtClean="0">
                <a:latin typeface="Ravie" panose="04040805050809020602" pitchFamily="82" charset="0"/>
              </a:rPr>
              <a:t> -x</a:t>
            </a:r>
            <a:r>
              <a:rPr lang="es-CO" baseline="30000" dirty="0" smtClean="0">
                <a:latin typeface="Ravie" panose="04040805050809020602" pitchFamily="82" charset="0"/>
              </a:rPr>
              <a:t>4</a:t>
            </a:r>
            <a:r>
              <a:rPr lang="es-CO" dirty="0" smtClean="0">
                <a:latin typeface="Ravie" panose="04040805050809020602" pitchFamily="82" charset="0"/>
              </a:rPr>
              <a:t> – 51xy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r>
              <a:rPr lang="es-CO" dirty="0" smtClean="0">
                <a:latin typeface="Ravie" panose="04040805050809020602" pitchFamily="82" charset="0"/>
              </a:rPr>
              <a:t> + 32x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y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 – 25x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r>
              <a:rPr lang="es-CO" dirty="0" smtClean="0">
                <a:latin typeface="Ravie" panose="04040805050809020602" pitchFamily="82" charset="0"/>
              </a:rPr>
              <a:t>y 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2554213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3"/>
            </a:pP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Restar</a:t>
            </a:r>
            <a:r>
              <a:rPr lang="es-CO" dirty="0" smtClean="0">
                <a:latin typeface="Ravie" panose="04040805050809020602" pitchFamily="82" charset="0"/>
              </a:rPr>
              <a:t> 25h + 25h3 – 18h2 – 11h5 – 46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de</a:t>
            </a:r>
            <a:r>
              <a:rPr lang="es-CO" dirty="0" smtClean="0">
                <a:latin typeface="Ravie" panose="04040805050809020602" pitchFamily="82" charset="0"/>
              </a:rPr>
              <a:t> h 3 – 6h4 + 8h2 – 9 + 15h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320054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 startAt="4"/>
            </a:pP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Restar</a:t>
            </a:r>
            <a:r>
              <a:rPr lang="es-CO" dirty="0" smtClean="0">
                <a:latin typeface="Ravie" panose="04040805050809020602" pitchFamily="82" charset="0"/>
              </a:rPr>
              <a:t> g</a:t>
            </a:r>
            <a:r>
              <a:rPr lang="es-CO" baseline="30000" dirty="0" smtClean="0">
                <a:latin typeface="Ravie" panose="04040805050809020602" pitchFamily="82" charset="0"/>
              </a:rPr>
              <a:t>7</a:t>
            </a:r>
            <a:r>
              <a:rPr lang="es-CO" dirty="0" smtClean="0">
                <a:latin typeface="Ravie" panose="04040805050809020602" pitchFamily="82" charset="0"/>
              </a:rPr>
              <a:t> – 60f</a:t>
            </a:r>
            <a:r>
              <a:rPr lang="es-CO" baseline="30000" dirty="0" smtClean="0">
                <a:latin typeface="Ravie" panose="04040805050809020602" pitchFamily="82" charset="0"/>
              </a:rPr>
              <a:t>4</a:t>
            </a:r>
            <a:r>
              <a:rPr lang="es-CO" dirty="0" smtClean="0">
                <a:latin typeface="Ravie" panose="04040805050809020602" pitchFamily="82" charset="0"/>
              </a:rPr>
              <a:t>g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r>
              <a:rPr lang="es-CO" dirty="0" smtClean="0">
                <a:latin typeface="Ravie" panose="04040805050809020602" pitchFamily="82" charset="0"/>
              </a:rPr>
              <a:t> + 90f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r>
              <a:rPr lang="es-CO" dirty="0" smtClean="0">
                <a:latin typeface="Ravie" panose="04040805050809020602" pitchFamily="82" charset="0"/>
              </a:rPr>
              <a:t>g</a:t>
            </a:r>
            <a:r>
              <a:rPr lang="es-CO" baseline="30000" dirty="0" smtClean="0">
                <a:latin typeface="Ravie" panose="04040805050809020602" pitchFamily="82" charset="0"/>
              </a:rPr>
              <a:t>4</a:t>
            </a:r>
            <a:r>
              <a:rPr lang="es-CO" dirty="0" smtClean="0">
                <a:latin typeface="Ravie" panose="04040805050809020602" pitchFamily="82" charset="0"/>
              </a:rPr>
              <a:t> – 50fg</a:t>
            </a:r>
            <a:r>
              <a:rPr lang="es-CO" baseline="30000" dirty="0" smtClean="0">
                <a:latin typeface="Ravie" panose="04040805050809020602" pitchFamily="82" charset="0"/>
              </a:rPr>
              <a:t>6</a:t>
            </a:r>
            <a:r>
              <a:rPr lang="es-CO" dirty="0" smtClean="0">
                <a:latin typeface="Ravie" panose="04040805050809020602" pitchFamily="82" charset="0"/>
              </a:rPr>
              <a:t> – f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g</a:t>
            </a:r>
            <a:r>
              <a:rPr lang="es-CO" baseline="30000" dirty="0" smtClean="0">
                <a:latin typeface="Ravie" panose="04040805050809020602" pitchFamily="82" charset="0"/>
              </a:rPr>
              <a:t>5</a:t>
            </a:r>
            <a:r>
              <a:rPr lang="es-CO" dirty="0" smtClean="0">
                <a:latin typeface="Ravie" panose="04040805050809020602" pitchFamily="82" charset="0"/>
              </a:rPr>
              <a:t> 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de</a:t>
            </a:r>
            <a:r>
              <a:rPr lang="es-CO" dirty="0" smtClean="0">
                <a:latin typeface="Ravie" panose="04040805050809020602" pitchFamily="82" charset="0"/>
              </a:rPr>
              <a:t> f</a:t>
            </a:r>
            <a:r>
              <a:rPr lang="es-CO" baseline="30000" dirty="0" smtClean="0">
                <a:latin typeface="Ravie" panose="04040805050809020602" pitchFamily="82" charset="0"/>
              </a:rPr>
              <a:t>7</a:t>
            </a:r>
            <a:r>
              <a:rPr lang="es-CO" dirty="0" smtClean="0">
                <a:latin typeface="Ravie" panose="04040805050809020602" pitchFamily="82" charset="0"/>
              </a:rPr>
              <a:t> – 3f</a:t>
            </a:r>
            <a:r>
              <a:rPr lang="es-CO" baseline="30000" dirty="0" smtClean="0">
                <a:latin typeface="Ravie" panose="04040805050809020602" pitchFamily="82" charset="0"/>
              </a:rPr>
              <a:t>5</a:t>
            </a:r>
            <a:r>
              <a:rPr lang="es-CO" dirty="0" smtClean="0">
                <a:latin typeface="Ravie" panose="04040805050809020602" pitchFamily="82" charset="0"/>
              </a:rPr>
              <a:t>g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 + 35f</a:t>
            </a:r>
            <a:r>
              <a:rPr lang="es-CO" baseline="30000" dirty="0" smtClean="0">
                <a:latin typeface="Ravie" panose="04040805050809020602" pitchFamily="82" charset="0"/>
              </a:rPr>
              <a:t>4</a:t>
            </a:r>
            <a:r>
              <a:rPr lang="es-CO" dirty="0" smtClean="0">
                <a:latin typeface="Ravie" panose="04040805050809020602" pitchFamily="82" charset="0"/>
              </a:rPr>
              <a:t>g</a:t>
            </a:r>
            <a:r>
              <a:rPr lang="es-CO" baseline="30000" dirty="0" smtClean="0">
                <a:latin typeface="Ravie" panose="04040805050809020602" pitchFamily="82" charset="0"/>
              </a:rPr>
              <a:t>3</a:t>
            </a:r>
            <a:r>
              <a:rPr lang="es-CO" dirty="0" smtClean="0">
                <a:latin typeface="Ravie" panose="04040805050809020602" pitchFamily="82" charset="0"/>
              </a:rPr>
              <a:t> – 8f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g + 60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13" name="12 Grupo"/>
          <p:cNvGrpSpPr/>
          <p:nvPr/>
        </p:nvGrpSpPr>
        <p:grpSpPr>
          <a:xfrm>
            <a:off x="0" y="3866427"/>
            <a:ext cx="7668344" cy="1262334"/>
            <a:chOff x="0" y="3866427"/>
            <a:chExt cx="7668344" cy="126233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10 CuadroTexto"/>
                <p:cNvSpPr txBox="1"/>
                <p:nvPr/>
              </p:nvSpPr>
              <p:spPr>
                <a:xfrm>
                  <a:off x="0" y="3866427"/>
                  <a:ext cx="6516216" cy="6163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342900" indent="-342900">
                    <a:buFont typeface="+mj-lt"/>
                    <a:buAutoNum type="arabicPeriod" startAt="5"/>
                  </a:pP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s-CO" b="0" i="0" smtClean="0">
                          <a:solidFill>
                            <a:srgbClr val="FF0000"/>
                          </a:solidFill>
                          <a:latin typeface="Ravie" panose="04040805050809020602" pitchFamily="82" charset="0"/>
                        </a:rPr>
                        <m:t>Restar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-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11</m:t>
                          </m:r>
                        </m:den>
                      </m:f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4</m:t>
                          </m:r>
                        </m:sup>
                      </m:sSup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 -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13</m:t>
                          </m:r>
                        </m:den>
                      </m:f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d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5</m:t>
                          </m:r>
                        </m:sup>
                      </m:sSup>
                      <m:r>
                        <m:rPr>
                          <m:nor/>
                        </m:rPr>
                        <a:rPr lang="es-CO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-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6</m:t>
                          </m:r>
                        </m:den>
                      </m:f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c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d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2</m:t>
                          </m:r>
                        </m:sup>
                      </m:sSup>
                      <m:r>
                        <a:rPr lang="es-CO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+ </m:t>
                      </m:r>
                      <m:f>
                        <m:f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s-CO" b="0" i="0" smtClean="0">
                          <a:latin typeface="Ravie" panose="04040805050809020602" pitchFamily="82" charset="0"/>
                        </a:rPr>
                        <m:t>c</m:t>
                      </m:r>
                      <m:sSup>
                        <m:sSupPr>
                          <m:ctrlPr>
                            <a:rPr lang="es-CO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d</m:t>
                          </m:r>
                        </m:e>
                        <m:sup>
                          <m:r>
                            <m:rPr>
                              <m:nor/>
                            </m:rPr>
                            <a:rPr lang="es-CO" b="0" i="0" smtClean="0">
                              <a:latin typeface="Ravie" panose="04040805050809020602" pitchFamily="82" charset="0"/>
                            </a:rPr>
                            <m:t>4</m:t>
                          </m:r>
                        </m:sup>
                      </m:sSup>
                    </m:oMath>
                  </a14:m>
                  <a:endParaRPr lang="es-CO" dirty="0">
                    <a:latin typeface="Ravie" panose="04040805050809020602" pitchFamily="82" charset="0"/>
                  </a:endParaRPr>
                </a:p>
              </p:txBody>
            </p:sp>
          </mc:Choice>
          <mc:Fallback>
            <p:sp>
              <p:nvSpPr>
                <p:cNvPr id="11" name="10 CuadroTexto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3866427"/>
                  <a:ext cx="6516216" cy="61632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11 Rectángulo"/>
                <p:cNvSpPr/>
                <p:nvPr/>
              </p:nvSpPr>
              <p:spPr>
                <a:xfrm>
                  <a:off x="251520" y="4482750"/>
                  <a:ext cx="7416824" cy="64601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s-CO" b="0" i="0" smtClean="0">
                            <a:solidFill>
                              <a:srgbClr val="FF0000"/>
                            </a:solidFill>
                            <a:latin typeface="Ravie" panose="04040805050809020602" pitchFamily="82" charset="0"/>
                          </a:rPr>
                          <m:t>de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 </m:t>
                        </m:r>
                        <m:f>
                          <m:f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3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8</m:t>
                            </m:r>
                          </m:den>
                        </m:f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c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5</m:t>
                            </m:r>
                          </m:sup>
                        </m:sSup>
                        <m:r>
                          <a:rPr lang="es-CO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+ </m:t>
                        </m:r>
                        <m:f>
                          <m:f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2</m:t>
                            </m:r>
                          </m:den>
                        </m:f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c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d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3</m:t>
                            </m:r>
                          </m:sup>
                        </m:sSup>
                        <m:r>
                          <a:rPr lang="es-CO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− </m:t>
                        </m:r>
                        <m:f>
                          <m:f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d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5</m:t>
                            </m:r>
                          </m:sup>
                        </m:sSup>
                        <m:r>
                          <a:rPr lang="es-CO" b="0" i="1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+ </m:t>
                        </m:r>
                        <m:f>
                          <m:f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7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12</m:t>
                            </m:r>
                          </m:den>
                        </m:f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c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d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+ </m:t>
                        </m:r>
                        <m:f>
                          <m:f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7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22</m:t>
                            </m:r>
                          </m:den>
                        </m:f>
                        <m:sSup>
                          <m:sSupPr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c</m:t>
                            </m:r>
                          </m:e>
                          <m:sup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avie" panose="04040805050809020602" pitchFamily="82" charset="0"/>
                              </a:rPr>
                              <m:t>4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d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Ravie" panose="04040805050809020602" pitchFamily="82" charset="0"/>
                          </a:rPr>
                          <m:t> − 35</m:t>
                        </m:r>
                      </m:oMath>
                    </m:oMathPara>
                  </a14:m>
                  <a:endParaRPr lang="es-CO" dirty="0"/>
                </a:p>
              </p:txBody>
            </p:sp>
          </mc:Choice>
          <mc:Fallback>
            <p:sp>
              <p:nvSpPr>
                <p:cNvPr id="12" name="11 Rectángulo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4482750"/>
                  <a:ext cx="7416824" cy="64601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A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" name="13 CuadroTexto"/>
          <p:cNvSpPr txBox="1"/>
          <p:nvPr/>
        </p:nvSpPr>
        <p:spPr>
          <a:xfrm>
            <a:off x="2123728" y="5509681"/>
            <a:ext cx="48965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dirty="0" smtClean="0">
                <a:latin typeface="Ravie" panose="04040805050809020602" pitchFamily="82" charset="0"/>
              </a:rPr>
              <a:t>Envíenos sus respuestas a nuestro correo y obtenga sus resultados.</a:t>
            </a:r>
            <a:endParaRPr lang="es-CO" sz="2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45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124745"/>
            <a:ext cx="7776864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20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schemeClr val="bg1">
                      <a:lumMod val="65000"/>
                    </a:schemeClr>
                  </a:outerShdw>
                </a:effectLst>
                <a:latin typeface="World Black Shadow" panose="03000600000000000000" pitchFamily="66" charset="0"/>
              </a:rPr>
              <a:t>FIN</a:t>
            </a:r>
            <a:endParaRPr lang="es-ES" sz="20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schemeClr val="bg1">
                    <a:lumMod val="65000"/>
                  </a:schemeClr>
                </a:outerShdw>
              </a:effectLst>
              <a:latin typeface="World Black Shadow" panose="03000600000000000000" pitchFamily="66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07467" y="4509120"/>
            <a:ext cx="8529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3200" dirty="0" smtClean="0">
                <a:solidFill>
                  <a:srgbClr val="0000CC"/>
                </a:solidFill>
                <a:latin typeface="World Black Shadow" panose="03000600000000000000" pitchFamily="66" charset="0"/>
              </a:rPr>
              <a:t>Mr. Erick Duque Barragán</a:t>
            </a:r>
            <a:endParaRPr lang="en-AU" sz="3200" dirty="0">
              <a:solidFill>
                <a:srgbClr val="0000CC"/>
              </a:solidFill>
              <a:latin typeface="World Black Shadow" panose="03000600000000000000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60059" y="5805264"/>
            <a:ext cx="9023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solidFill>
                  <a:srgbClr val="C00000"/>
                </a:solidFill>
                <a:latin typeface="World Black Shadow" panose="03000600000000000000" pitchFamily="66" charset="0"/>
              </a:rPr>
              <a:t>a.m.e.asesoriasmatematicas@gmail.com</a:t>
            </a:r>
            <a:endParaRPr lang="en-AU" sz="2400" dirty="0">
              <a:solidFill>
                <a:srgbClr val="C00000"/>
              </a:solidFill>
              <a:latin typeface="World Black Shadow" panose="03000600000000000000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034128" y="6488668"/>
            <a:ext cx="21098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CO" sz="1200" dirty="0" smtClean="0">
                <a:latin typeface="Gabriola" panose="04040605051002020D02" pitchFamily="82" charset="0"/>
              </a:rPr>
              <a:t>Ejercicios tomados del Álgebra de Baldor</a:t>
            </a:r>
            <a:endParaRPr lang="es-CO" sz="1200" dirty="0">
              <a:latin typeface="Gabriola" panose="04040605051002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57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2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Algunas cosas para considerar…</a:t>
            </a:r>
            <a:endParaRPr lang="es-CO" sz="5400" cap="none" spc="0" dirty="0">
              <a:ln>
                <a:solidFill>
                  <a:srgbClr val="99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9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Definiciones básicas</a:t>
            </a:r>
            <a:endParaRPr lang="es-CO" sz="48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uadroTexto"/>
          <p:cNvSpPr txBox="1"/>
          <p:nvPr/>
        </p:nvSpPr>
        <p:spPr>
          <a:xfrm>
            <a:off x="1" y="105273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En álgebra, la resta significa cambio de signos.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2186861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Ravie" panose="04040805050809020602" pitchFamily="82" charset="0"/>
              </a:rPr>
              <a:t>La resta se presenta de tres diferentes formas: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62200" y="34290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1°) De … restar …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3748" y="4149080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2°) Restar … de …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267744" y="486916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3°) (…) – (…)</a:t>
            </a:r>
            <a:endParaRPr lang="es-CO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56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8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Veamos el proceso ahora, usando monomios…</a:t>
            </a:r>
            <a:endParaRPr lang="es-CO" sz="5400" cap="none" spc="0" dirty="0">
              <a:ln>
                <a:solidFill>
                  <a:srgbClr val="99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64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Resta de monomios</a:t>
            </a:r>
            <a:endParaRPr lang="es-CO" sz="54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Nube"/>
          <p:cNvSpPr/>
          <p:nvPr/>
        </p:nvSpPr>
        <p:spPr>
          <a:xfrm>
            <a:off x="398390" y="1504822"/>
            <a:ext cx="7858101" cy="3472434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200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Al polinomio que va después de la palabra restar se le deben cambiar todos los signos</a:t>
            </a:r>
            <a:endParaRPr lang="es-CO" sz="3200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690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Resta de monomios</a:t>
            </a:r>
            <a:endParaRPr lang="es-CO" sz="54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1147526"/>
            <a:ext cx="1449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De – 4</a:t>
            </a:r>
            <a:endParaRPr lang="es-CO" sz="2800" dirty="0"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449436" y="1147526"/>
            <a:ext cx="19344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restar 7</a:t>
            </a:r>
            <a:endParaRPr lang="es-CO" sz="2800" dirty="0">
              <a:latin typeface="Snap ITC" panose="04040A07060A020202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285465" y="5281262"/>
            <a:ext cx="4572000" cy="1200329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CO" b="1" cap="all" dirty="0" smtClean="0">
                <a:ln w="0"/>
                <a:solidFill>
                  <a:srgbClr val="0000CC"/>
                </a:solidFill>
                <a:effectLst>
                  <a:reflection blurRad="12700" stA="50000" endPos="50000" dist="5000" dir="5400000" sy="-100000" rotWithShape="0"/>
                </a:effectLst>
                <a:latin typeface="Snap ITC" panose="04040A07060A02020202" pitchFamily="82" charset="0"/>
              </a:rPr>
              <a:t>Al polinomio que va después de la palabra restar se le deben cambiar todos los signos</a:t>
            </a:r>
            <a:endParaRPr lang="es-CO" b="1" cap="all" dirty="0">
              <a:ln w="0"/>
              <a:solidFill>
                <a:srgbClr val="0000CC"/>
              </a:solidFill>
              <a:effectLst>
                <a:reflection blurRad="12700" stA="50000" endPos="50000" dist="5000" dir="5400000" sy="-100000" rotWithShape="0"/>
              </a:effectLst>
              <a:latin typeface="Snap ITC" panose="04040A07060A02020202" pitchFamily="82" charset="0"/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19520" y="5281262"/>
            <a:ext cx="1192240" cy="1216738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2195736" y="1772816"/>
            <a:ext cx="15135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– 4 – 7</a:t>
            </a:r>
            <a:endParaRPr lang="es-CO" sz="2800" dirty="0">
              <a:latin typeface="Snap ITC" panose="04040A07060A020202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709292" y="1772816"/>
            <a:ext cx="11355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= -11</a:t>
            </a:r>
            <a:endParaRPr lang="es-CO" sz="2800" dirty="0">
              <a:latin typeface="Snap ITC" panose="04040A07060A020202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2318091"/>
            <a:ext cx="2275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Restar 4b</a:t>
            </a:r>
            <a:endParaRPr lang="es-CO" sz="2800" dirty="0">
              <a:latin typeface="Snap ITC" panose="04040A07060A020202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196056" y="2318091"/>
            <a:ext cx="1342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De 2a</a:t>
            </a:r>
            <a:endParaRPr lang="es-CO" sz="2800" dirty="0">
              <a:latin typeface="Snap ITC" panose="04040A07060A020202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267744" y="3049796"/>
            <a:ext cx="2117887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nap ITC" panose="04040A07060A02020202" pitchFamily="82" charset="0"/>
              </a:rPr>
              <a:t>–4b + 2 a</a:t>
            </a:r>
            <a:endParaRPr lang="es-CO" sz="2800" dirty="0">
              <a:latin typeface="Snap ITC" panose="04040A07060A020202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385631" y="3126740"/>
            <a:ext cx="4068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  <a:sym typeface="Wingdings" panose="05000000000000000000" pitchFamily="2" charset="2"/>
              </a:rPr>
              <a:t> Se deja igual porque no son términos semejantes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0" y="3833152"/>
            <a:ext cx="1879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(- 5a</a:t>
            </a:r>
            <a:r>
              <a:rPr lang="es-CO" sz="2800" baseline="30000" dirty="0" smtClean="0">
                <a:latin typeface="Ravie" panose="04040805050809020602" pitchFamily="82" charset="0"/>
              </a:rPr>
              <a:t>2</a:t>
            </a:r>
            <a:r>
              <a:rPr lang="es-CO" sz="2800" dirty="0" smtClean="0">
                <a:latin typeface="Ravie" panose="04040805050809020602" pitchFamily="82" charset="0"/>
              </a:rPr>
              <a:t>b)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879041" y="3833152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-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2249655" y="3833152"/>
            <a:ext cx="1595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</a:rPr>
              <a:t>(</a:t>
            </a:r>
            <a:r>
              <a:rPr lang="es-CO" sz="2800" dirty="0" smtClean="0">
                <a:latin typeface="Ravie" panose="04040805050809020602" pitchFamily="82" charset="0"/>
              </a:rPr>
              <a:t>4a</a:t>
            </a:r>
            <a:r>
              <a:rPr lang="es-CO" sz="2800" baseline="30000" dirty="0" smtClean="0">
                <a:latin typeface="Ravie" panose="04040805050809020602" pitchFamily="82" charset="0"/>
              </a:rPr>
              <a:t>2</a:t>
            </a:r>
            <a:r>
              <a:rPr lang="es-CO" sz="2800" dirty="0" smtClean="0">
                <a:latin typeface="Ravie" panose="04040805050809020602" pitchFamily="82" charset="0"/>
              </a:rPr>
              <a:t>b)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819634" y="3910096"/>
            <a:ext cx="4333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  <a:sym typeface="Wingdings" panose="05000000000000000000" pitchFamily="2" charset="2"/>
              </a:rPr>
              <a:t> A la expresión del 2º paréntesis se le cambia el signo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923928" y="4437112"/>
            <a:ext cx="1300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4a</a:t>
            </a:r>
            <a:r>
              <a:rPr lang="es-CO" sz="2800" baseline="30000" dirty="0" smtClean="0">
                <a:latin typeface="Ravie" panose="04040805050809020602" pitchFamily="82" charset="0"/>
              </a:rPr>
              <a:t>2</a:t>
            </a:r>
            <a:r>
              <a:rPr lang="es-CO" sz="2800" dirty="0" smtClean="0">
                <a:latin typeface="Ravie" panose="04040805050809020602" pitchFamily="82" charset="0"/>
              </a:rPr>
              <a:t>b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224284" y="4437112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=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5583678" y="4437112"/>
            <a:ext cx="1574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- 9a</a:t>
            </a:r>
            <a:r>
              <a:rPr lang="es-CO" sz="2800" baseline="30000" dirty="0" smtClean="0">
                <a:latin typeface="Ravie" panose="04040805050809020602" pitchFamily="82" charset="0"/>
              </a:rPr>
              <a:t>2</a:t>
            </a:r>
            <a:r>
              <a:rPr lang="es-CO" sz="2800" dirty="0" smtClean="0">
                <a:latin typeface="Ravie" panose="04040805050809020602" pitchFamily="82" charset="0"/>
              </a:rPr>
              <a:t>b</a:t>
            </a:r>
            <a:endParaRPr lang="es-CO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10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1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3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1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22222E-6 -7.40741E-7 L 0.19253 0.0919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18" y="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4.44444E-6 -7.40741E-7 L 0.18768 0.0919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75" y="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1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" grpId="1"/>
      <p:bldP spid="6" grpId="0"/>
      <p:bldP spid="6" grpId="1"/>
      <p:bldP spid="6" grpId="2"/>
      <p:bldP spid="6" grpId="3"/>
      <p:bldP spid="8" grpId="0"/>
      <p:bldP spid="9" grpId="0"/>
      <p:bldP spid="10" grpId="0"/>
      <p:bldP spid="10" grpId="1"/>
      <p:bldP spid="11" grpId="0"/>
      <p:bldP spid="12" grpId="0"/>
      <p:bldP spid="13" grpId="0"/>
      <p:bldP spid="20" grpId="0"/>
      <p:bldP spid="20" grpId="1"/>
      <p:bldP spid="21" grpId="0"/>
      <p:bldP spid="21" grpId="1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CO" sz="5400" dirty="0" smtClean="0">
                <a:ln>
                  <a:solidFill>
                    <a:srgbClr val="993300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Con esto en claro, ahora con los polinomios…</a:t>
            </a:r>
            <a:endParaRPr lang="es-CO" sz="5400" cap="none" spc="0" dirty="0">
              <a:ln>
                <a:solidFill>
                  <a:srgbClr val="993300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84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2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Resta de polinomios</a:t>
            </a:r>
            <a:endParaRPr lang="es-CO" sz="52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1556792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Ravie" panose="04040805050809020602" pitchFamily="82" charset="0"/>
              </a:rPr>
              <a:t>Recordemos que al polinomio que va después de la palabra “restar” o del signo de menos, se le deben cambiar sus signos. </a:t>
            </a:r>
            <a:endParaRPr lang="es-CO" sz="28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3372674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 smtClean="0">
                <a:latin typeface="Ravie" panose="04040805050809020602" pitchFamily="82" charset="0"/>
              </a:rPr>
              <a:t>Esto significa que al polinomio “substraendo” se le debe cambiar los signos. </a:t>
            </a:r>
            <a:endParaRPr lang="es-CO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61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200" dirty="0" smtClean="0">
                <a:ln>
                  <a:solidFill>
                    <a:schemeClr val="tx1"/>
                  </a:solidFill>
                </a:ln>
                <a:effectLst>
                  <a:outerShdw blurRad="50800" dist="38100" dir="19200000" sx="101000" sy="101000" algn="tl" rotWithShape="0">
                    <a:srgbClr val="FFCC00"/>
                  </a:outerShdw>
                </a:effectLst>
                <a:latin typeface="Ravie" panose="04040805050809020602" pitchFamily="82" charset="0"/>
              </a:rPr>
              <a:t>Resta de polinomios</a:t>
            </a:r>
            <a:endParaRPr lang="es-CO" sz="5200" dirty="0">
              <a:ln>
                <a:solidFill>
                  <a:schemeClr val="tx1"/>
                </a:solidFill>
              </a:ln>
              <a:effectLst>
                <a:outerShdw blurRad="50800" dist="38100" dir="19200000" sx="101000" sy="101000" algn="tl" rotWithShape="0">
                  <a:srgbClr val="FFCC00"/>
                </a:outerShdw>
              </a:effectLst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99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0" y="720000"/>
            <a:ext cx="79736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</a:rPr>
              <a:t>De 4x - 3y + z restar 2x </a:t>
            </a:r>
            <a:r>
              <a:rPr lang="es-CO" sz="2800" dirty="0" smtClean="0">
                <a:latin typeface="Ravie" panose="04040805050809020602" pitchFamily="82" charset="0"/>
              </a:rPr>
              <a:t>+ 5z - 6</a:t>
            </a:r>
            <a:r>
              <a:rPr lang="es-CO" sz="2800" dirty="0">
                <a:latin typeface="Ravie" panose="04040805050809020602" pitchFamily="82" charset="0"/>
              </a:rPr>
              <a:t>.</a:t>
            </a:r>
          </a:p>
        </p:txBody>
      </p:sp>
      <p:sp>
        <p:nvSpPr>
          <p:cNvPr id="6" name="5 Nube"/>
          <p:cNvSpPr/>
          <p:nvPr/>
        </p:nvSpPr>
        <p:spPr>
          <a:xfrm>
            <a:off x="5671566" y="1203822"/>
            <a:ext cx="3472434" cy="1217066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Snap ITC" panose="04040A07060A02020202" pitchFamily="82" charset="0"/>
              </a:rPr>
              <a:t>El primer polinomio se debe dejar igual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83568" y="720000"/>
            <a:ext cx="2710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>
                <a:latin typeface="Ravie" panose="04040805050809020602" pitchFamily="82" charset="0"/>
              </a:rPr>
              <a:t>4x - 3y + z</a:t>
            </a:r>
            <a:endParaRPr lang="es-CO" sz="2800" dirty="0"/>
          </a:p>
        </p:txBody>
      </p:sp>
      <p:sp>
        <p:nvSpPr>
          <p:cNvPr id="8" name="7 Nube"/>
          <p:cNvSpPr/>
          <p:nvPr/>
        </p:nvSpPr>
        <p:spPr>
          <a:xfrm>
            <a:off x="5671566" y="1061510"/>
            <a:ext cx="3472434" cy="1619915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Snap ITC" panose="04040A07060A02020202" pitchFamily="82" charset="0"/>
              </a:rPr>
              <a:t>El 2º polinomio se le debe cambiar los signos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627784" y="1465620"/>
            <a:ext cx="29642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- 2x - 5z + 6</a:t>
            </a:r>
            <a:endParaRPr lang="es-CO" sz="2800" dirty="0"/>
          </a:p>
        </p:txBody>
      </p:sp>
      <p:sp>
        <p:nvSpPr>
          <p:cNvPr id="10" name="9 Rectángulo"/>
          <p:cNvSpPr/>
          <p:nvPr/>
        </p:nvSpPr>
        <p:spPr>
          <a:xfrm>
            <a:off x="5592057" y="1465620"/>
            <a:ext cx="3593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=</a:t>
            </a:r>
            <a:endParaRPr lang="es-CO" sz="2800" dirty="0"/>
          </a:p>
        </p:txBody>
      </p:sp>
      <p:sp>
        <p:nvSpPr>
          <p:cNvPr id="11" name="10 Rectángulo"/>
          <p:cNvSpPr/>
          <p:nvPr/>
        </p:nvSpPr>
        <p:spPr>
          <a:xfrm>
            <a:off x="2653045" y="1988840"/>
            <a:ext cx="3837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2x – 3y – 4z + 6</a:t>
            </a:r>
            <a:endParaRPr lang="es-CO" sz="2800" dirty="0"/>
          </a:p>
        </p:txBody>
      </p:sp>
      <p:sp>
        <p:nvSpPr>
          <p:cNvPr id="12" name="11 Rectángulo"/>
          <p:cNvSpPr/>
          <p:nvPr/>
        </p:nvSpPr>
        <p:spPr>
          <a:xfrm>
            <a:off x="0" y="2884096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solidFill>
                  <a:srgbClr val="0000CC"/>
                </a:solidFill>
                <a:latin typeface="Ravie" panose="04040805050809020602" pitchFamily="82" charset="0"/>
              </a:rPr>
              <a:t>Restar</a:t>
            </a:r>
            <a:r>
              <a:rPr lang="pt-BR" sz="2800" dirty="0">
                <a:latin typeface="Ravie" panose="04040805050809020602" pitchFamily="82" charset="0"/>
              </a:rPr>
              <a:t> </a:t>
            </a:r>
            <a:r>
              <a:rPr lang="pt-BR" sz="2800" dirty="0" smtClean="0">
                <a:latin typeface="Ravie" panose="04040805050809020602" pitchFamily="82" charset="0"/>
              </a:rPr>
              <a:t>-4a</a:t>
            </a:r>
            <a:r>
              <a:rPr lang="pt-BR" sz="2800" baseline="30000" dirty="0" smtClean="0">
                <a:latin typeface="Ravie" panose="04040805050809020602" pitchFamily="82" charset="0"/>
              </a:rPr>
              <a:t>5</a:t>
            </a:r>
            <a:r>
              <a:rPr lang="pt-BR" sz="2800" dirty="0" smtClean="0">
                <a:latin typeface="Ravie" panose="04040805050809020602" pitchFamily="82" charset="0"/>
              </a:rPr>
              <a:t>b </a:t>
            </a:r>
            <a:r>
              <a:rPr lang="pt-BR" sz="2800" dirty="0">
                <a:latin typeface="Ravie" panose="04040805050809020602" pitchFamily="82" charset="0"/>
              </a:rPr>
              <a:t>- ab</a:t>
            </a:r>
            <a:r>
              <a:rPr lang="pt-BR" sz="2800" baseline="30000" dirty="0">
                <a:latin typeface="Ravie" panose="04040805050809020602" pitchFamily="82" charset="0"/>
              </a:rPr>
              <a:t>5</a:t>
            </a:r>
            <a:r>
              <a:rPr lang="pt-BR" sz="2800" dirty="0">
                <a:latin typeface="Ravie" panose="04040805050809020602" pitchFamily="82" charset="0"/>
              </a:rPr>
              <a:t> + 6a</a:t>
            </a:r>
            <a:r>
              <a:rPr lang="pt-BR" sz="2800" baseline="30000" dirty="0">
                <a:latin typeface="Ravie" panose="04040805050809020602" pitchFamily="82" charset="0"/>
              </a:rPr>
              <a:t>3</a:t>
            </a:r>
            <a:r>
              <a:rPr lang="pt-BR" sz="2800" dirty="0">
                <a:latin typeface="Ravie" panose="04040805050809020602" pitchFamily="82" charset="0"/>
              </a:rPr>
              <a:t>b</a:t>
            </a:r>
            <a:r>
              <a:rPr lang="pt-BR" sz="2800" baseline="30000" dirty="0">
                <a:latin typeface="Ravie" panose="04040805050809020602" pitchFamily="82" charset="0"/>
              </a:rPr>
              <a:t>3</a:t>
            </a:r>
            <a:r>
              <a:rPr lang="pt-BR" sz="2800" dirty="0">
                <a:latin typeface="Ravie" panose="04040805050809020602" pitchFamily="82" charset="0"/>
              </a:rPr>
              <a:t> </a:t>
            </a:r>
            <a:r>
              <a:rPr lang="pt-BR" sz="2800" dirty="0" smtClean="0">
                <a:latin typeface="Ravie" panose="04040805050809020602" pitchFamily="82" charset="0"/>
              </a:rPr>
              <a:t>– a</a:t>
            </a:r>
            <a:r>
              <a:rPr lang="pt-BR" sz="2800" baseline="30000" dirty="0" smtClean="0">
                <a:latin typeface="Ravie" panose="04040805050809020602" pitchFamily="82" charset="0"/>
              </a:rPr>
              <a:t>2</a:t>
            </a:r>
            <a:r>
              <a:rPr lang="pt-BR" sz="2800" dirty="0" smtClean="0">
                <a:latin typeface="Ravie" panose="04040805050809020602" pitchFamily="82" charset="0"/>
              </a:rPr>
              <a:t>b</a:t>
            </a:r>
            <a:r>
              <a:rPr lang="pt-BR" sz="2800" baseline="30000" dirty="0" smtClean="0">
                <a:latin typeface="Ravie" panose="04040805050809020602" pitchFamily="82" charset="0"/>
              </a:rPr>
              <a:t>4</a:t>
            </a:r>
            <a:r>
              <a:rPr lang="pt-BR" sz="2800" dirty="0" smtClean="0">
                <a:latin typeface="Ravie" panose="04040805050809020602" pitchFamily="82" charset="0"/>
              </a:rPr>
              <a:t> </a:t>
            </a:r>
            <a:r>
              <a:rPr lang="pt-BR" sz="2800" dirty="0">
                <a:latin typeface="Ravie" panose="04040805050809020602" pitchFamily="82" charset="0"/>
              </a:rPr>
              <a:t>- </a:t>
            </a:r>
            <a:r>
              <a:rPr lang="pt-BR" sz="2800" dirty="0" smtClean="0">
                <a:latin typeface="Ravie" panose="04040805050809020602" pitchFamily="82" charset="0"/>
              </a:rPr>
              <a:t>3b</a:t>
            </a:r>
            <a:r>
              <a:rPr lang="pt-BR" sz="2800" baseline="30000" dirty="0" smtClean="0">
                <a:latin typeface="Ravie" panose="04040805050809020602" pitchFamily="82" charset="0"/>
              </a:rPr>
              <a:t>6</a:t>
            </a:r>
            <a:r>
              <a:rPr lang="pt-BR" sz="2800" dirty="0" smtClean="0">
                <a:latin typeface="Ravie" panose="04040805050809020602" pitchFamily="82" charset="0"/>
              </a:rPr>
              <a:t>  </a:t>
            </a:r>
            <a:r>
              <a:rPr lang="pt-BR" sz="2800" dirty="0" smtClean="0">
                <a:solidFill>
                  <a:srgbClr val="0000CC"/>
                </a:solidFill>
                <a:latin typeface="Ravie" panose="04040805050809020602" pitchFamily="82" charset="0"/>
              </a:rPr>
              <a:t>de</a:t>
            </a:r>
            <a:r>
              <a:rPr lang="pt-BR" sz="2800" dirty="0" smtClean="0">
                <a:latin typeface="Ravie" panose="04040805050809020602" pitchFamily="82" charset="0"/>
              </a:rPr>
              <a:t>  8a</a:t>
            </a:r>
            <a:r>
              <a:rPr lang="pt-BR" sz="2800" baseline="30000" dirty="0" smtClean="0">
                <a:latin typeface="Ravie" panose="04040805050809020602" pitchFamily="82" charset="0"/>
              </a:rPr>
              <a:t>4</a:t>
            </a:r>
            <a:r>
              <a:rPr lang="pt-BR" sz="2800" dirty="0" smtClean="0">
                <a:latin typeface="Ravie" panose="04040805050809020602" pitchFamily="82" charset="0"/>
              </a:rPr>
              <a:t>b</a:t>
            </a:r>
            <a:r>
              <a:rPr lang="pt-BR" sz="2800" baseline="30000" dirty="0" smtClean="0">
                <a:latin typeface="Ravie" panose="04040805050809020602" pitchFamily="82" charset="0"/>
              </a:rPr>
              <a:t>2</a:t>
            </a:r>
            <a:r>
              <a:rPr lang="pt-BR" sz="2800" dirty="0" smtClean="0">
                <a:latin typeface="Ravie" panose="04040805050809020602" pitchFamily="82" charset="0"/>
              </a:rPr>
              <a:t> </a:t>
            </a:r>
            <a:r>
              <a:rPr lang="pt-BR" sz="2800" dirty="0">
                <a:latin typeface="Ravie" panose="04040805050809020602" pitchFamily="82" charset="0"/>
              </a:rPr>
              <a:t>+ </a:t>
            </a:r>
            <a:r>
              <a:rPr lang="pt-BR" sz="2800" dirty="0" smtClean="0">
                <a:latin typeface="Ravie" panose="04040805050809020602" pitchFamily="82" charset="0"/>
              </a:rPr>
              <a:t>a</a:t>
            </a:r>
            <a:r>
              <a:rPr lang="pt-BR" sz="2800" baseline="30000" dirty="0" smtClean="0">
                <a:latin typeface="Ravie" panose="04040805050809020602" pitchFamily="82" charset="0"/>
              </a:rPr>
              <a:t>6</a:t>
            </a:r>
            <a:r>
              <a:rPr lang="pt-BR" sz="2800" dirty="0" smtClean="0">
                <a:latin typeface="Ravie" panose="04040805050809020602" pitchFamily="82" charset="0"/>
              </a:rPr>
              <a:t> </a:t>
            </a:r>
            <a:r>
              <a:rPr lang="pt-BR" sz="2800" dirty="0">
                <a:latin typeface="Ravie" panose="04040805050809020602" pitchFamily="82" charset="0"/>
              </a:rPr>
              <a:t>- </a:t>
            </a:r>
            <a:r>
              <a:rPr lang="pt-BR" sz="2800" dirty="0" smtClean="0">
                <a:latin typeface="Ravie" panose="04040805050809020602" pitchFamily="82" charset="0"/>
              </a:rPr>
              <a:t>4a</a:t>
            </a:r>
            <a:r>
              <a:rPr lang="pt-BR" sz="2800" baseline="30000" dirty="0" smtClean="0">
                <a:latin typeface="Ravie" panose="04040805050809020602" pitchFamily="82" charset="0"/>
              </a:rPr>
              <a:t>2</a:t>
            </a:r>
            <a:r>
              <a:rPr lang="pt-BR" sz="2800" dirty="0" smtClean="0">
                <a:latin typeface="Ravie" panose="04040805050809020602" pitchFamily="82" charset="0"/>
              </a:rPr>
              <a:t>b</a:t>
            </a:r>
            <a:r>
              <a:rPr lang="pt-BR" sz="2800" baseline="30000" dirty="0" smtClean="0">
                <a:latin typeface="Ravie" panose="04040805050809020602" pitchFamily="82" charset="0"/>
              </a:rPr>
              <a:t>4</a:t>
            </a:r>
            <a:r>
              <a:rPr lang="pt-BR" sz="2800" dirty="0" smtClean="0">
                <a:latin typeface="Ravie" panose="04040805050809020602" pitchFamily="82" charset="0"/>
              </a:rPr>
              <a:t> </a:t>
            </a:r>
            <a:r>
              <a:rPr lang="pt-BR" sz="2800" dirty="0">
                <a:latin typeface="Ravie" panose="04040805050809020602" pitchFamily="82" charset="0"/>
              </a:rPr>
              <a:t>+ </a:t>
            </a:r>
            <a:r>
              <a:rPr lang="pt-BR" sz="2800" dirty="0" smtClean="0">
                <a:latin typeface="Ravie" panose="04040805050809020602" pitchFamily="82" charset="0"/>
              </a:rPr>
              <a:t>6ab</a:t>
            </a:r>
            <a:r>
              <a:rPr lang="pt-BR" sz="2800" baseline="30000" dirty="0" smtClean="0">
                <a:latin typeface="Ravie" panose="04040805050809020602" pitchFamily="82" charset="0"/>
              </a:rPr>
              <a:t>5</a:t>
            </a:r>
            <a:endParaRPr lang="es-CO" sz="2800" baseline="30000" dirty="0">
              <a:latin typeface="Ravie" panose="040408050508090206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-17900" y="2514764"/>
            <a:ext cx="30993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nap ITC" panose="04040A07060A02020202" pitchFamily="82" charset="0"/>
              </a:rPr>
              <a:t>Veamos otro ejemplo…</a:t>
            </a:r>
            <a:endParaRPr lang="es-CO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14" name="13 Nube"/>
          <p:cNvSpPr/>
          <p:nvPr/>
        </p:nvSpPr>
        <p:spPr>
          <a:xfrm>
            <a:off x="5671566" y="5027776"/>
            <a:ext cx="3472434" cy="1619915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Snap ITC" panose="04040A07060A02020202" pitchFamily="82" charset="0"/>
              </a:rPr>
              <a:t>El polinomio después de la palabra “de” se debe dejar igual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0" y="3955122"/>
            <a:ext cx="5854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800" dirty="0">
                <a:latin typeface="Ravie" panose="04040805050809020602" pitchFamily="82" charset="0"/>
              </a:rPr>
              <a:t>8a</a:t>
            </a:r>
            <a:r>
              <a:rPr lang="pt-BR" sz="2800" baseline="30000" dirty="0">
                <a:latin typeface="Ravie" panose="04040805050809020602" pitchFamily="82" charset="0"/>
              </a:rPr>
              <a:t>4</a:t>
            </a:r>
            <a:r>
              <a:rPr lang="pt-BR" sz="2800" dirty="0">
                <a:latin typeface="Ravie" panose="04040805050809020602" pitchFamily="82" charset="0"/>
              </a:rPr>
              <a:t>b</a:t>
            </a:r>
            <a:r>
              <a:rPr lang="pt-BR" sz="2800" baseline="30000" dirty="0">
                <a:latin typeface="Ravie" panose="04040805050809020602" pitchFamily="82" charset="0"/>
              </a:rPr>
              <a:t>2</a:t>
            </a:r>
            <a:r>
              <a:rPr lang="pt-BR" sz="2800" dirty="0">
                <a:latin typeface="Ravie" panose="04040805050809020602" pitchFamily="82" charset="0"/>
              </a:rPr>
              <a:t> + a</a:t>
            </a:r>
            <a:r>
              <a:rPr lang="pt-BR" sz="2800" baseline="30000" dirty="0">
                <a:latin typeface="Ravie" panose="04040805050809020602" pitchFamily="82" charset="0"/>
              </a:rPr>
              <a:t>6</a:t>
            </a:r>
            <a:r>
              <a:rPr lang="pt-BR" sz="2800" dirty="0">
                <a:latin typeface="Ravie" panose="04040805050809020602" pitchFamily="82" charset="0"/>
              </a:rPr>
              <a:t> - 4a</a:t>
            </a:r>
            <a:r>
              <a:rPr lang="pt-BR" sz="2800" baseline="30000" dirty="0">
                <a:latin typeface="Ravie" panose="04040805050809020602" pitchFamily="82" charset="0"/>
              </a:rPr>
              <a:t>2</a:t>
            </a:r>
            <a:r>
              <a:rPr lang="pt-BR" sz="2800" dirty="0">
                <a:latin typeface="Ravie" panose="04040805050809020602" pitchFamily="82" charset="0"/>
              </a:rPr>
              <a:t>b</a:t>
            </a:r>
            <a:r>
              <a:rPr lang="pt-BR" sz="2800" baseline="30000" dirty="0">
                <a:latin typeface="Ravie" panose="04040805050809020602" pitchFamily="82" charset="0"/>
              </a:rPr>
              <a:t>4</a:t>
            </a:r>
            <a:r>
              <a:rPr lang="pt-BR" sz="2800" dirty="0">
                <a:latin typeface="Ravie" panose="04040805050809020602" pitchFamily="82" charset="0"/>
              </a:rPr>
              <a:t> + 6ab</a:t>
            </a:r>
            <a:r>
              <a:rPr lang="pt-BR" sz="2800" baseline="30000" dirty="0">
                <a:latin typeface="Ravie" panose="04040805050809020602" pitchFamily="82" charset="0"/>
              </a:rPr>
              <a:t>5</a:t>
            </a:r>
            <a:endParaRPr lang="es-CO" sz="2800" dirty="0"/>
          </a:p>
        </p:txBody>
      </p:sp>
      <p:sp>
        <p:nvSpPr>
          <p:cNvPr id="16" name="15 Rectángulo"/>
          <p:cNvSpPr/>
          <p:nvPr/>
        </p:nvSpPr>
        <p:spPr>
          <a:xfrm>
            <a:off x="-17901" y="4478342"/>
            <a:ext cx="76142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 smtClean="0">
                <a:latin typeface="Ravie" panose="04040805050809020602" pitchFamily="82" charset="0"/>
              </a:rPr>
              <a:t>+ 4a</a:t>
            </a:r>
            <a:r>
              <a:rPr lang="pt-BR" sz="2800" baseline="30000" dirty="0" smtClean="0">
                <a:latin typeface="Ravie" panose="04040805050809020602" pitchFamily="82" charset="0"/>
              </a:rPr>
              <a:t>5</a:t>
            </a:r>
            <a:r>
              <a:rPr lang="pt-BR" sz="2800" dirty="0" smtClean="0">
                <a:latin typeface="Ravie" panose="04040805050809020602" pitchFamily="82" charset="0"/>
              </a:rPr>
              <a:t>b + </a:t>
            </a:r>
            <a:r>
              <a:rPr lang="pt-BR" sz="2800" dirty="0">
                <a:latin typeface="Ravie" panose="04040805050809020602" pitchFamily="82" charset="0"/>
              </a:rPr>
              <a:t>ab</a:t>
            </a:r>
            <a:r>
              <a:rPr lang="pt-BR" sz="2800" baseline="30000" dirty="0">
                <a:latin typeface="Ravie" panose="04040805050809020602" pitchFamily="82" charset="0"/>
              </a:rPr>
              <a:t>5</a:t>
            </a:r>
            <a:r>
              <a:rPr lang="pt-BR" sz="2800" dirty="0">
                <a:latin typeface="Ravie" panose="04040805050809020602" pitchFamily="82" charset="0"/>
              </a:rPr>
              <a:t> </a:t>
            </a:r>
            <a:r>
              <a:rPr lang="pt-BR" sz="2800" dirty="0" smtClean="0">
                <a:latin typeface="Ravie" panose="04040805050809020602" pitchFamily="82" charset="0"/>
              </a:rPr>
              <a:t>- </a:t>
            </a:r>
            <a:r>
              <a:rPr lang="pt-BR" sz="2800" dirty="0">
                <a:latin typeface="Ravie" panose="04040805050809020602" pitchFamily="82" charset="0"/>
              </a:rPr>
              <a:t>6a</a:t>
            </a:r>
            <a:r>
              <a:rPr lang="pt-BR" sz="2800" baseline="30000" dirty="0">
                <a:latin typeface="Ravie" panose="04040805050809020602" pitchFamily="82" charset="0"/>
              </a:rPr>
              <a:t>3</a:t>
            </a:r>
            <a:r>
              <a:rPr lang="pt-BR" sz="2800" dirty="0">
                <a:latin typeface="Ravie" panose="04040805050809020602" pitchFamily="82" charset="0"/>
              </a:rPr>
              <a:t>b</a:t>
            </a:r>
            <a:r>
              <a:rPr lang="pt-BR" sz="2800" baseline="30000" dirty="0">
                <a:latin typeface="Ravie" panose="04040805050809020602" pitchFamily="82" charset="0"/>
              </a:rPr>
              <a:t>3</a:t>
            </a:r>
            <a:r>
              <a:rPr lang="pt-BR" sz="2800" dirty="0">
                <a:latin typeface="Ravie" panose="04040805050809020602" pitchFamily="82" charset="0"/>
              </a:rPr>
              <a:t> </a:t>
            </a:r>
            <a:r>
              <a:rPr lang="pt-BR" sz="2800" dirty="0" smtClean="0">
                <a:latin typeface="Ravie" panose="04040805050809020602" pitchFamily="82" charset="0"/>
              </a:rPr>
              <a:t>+ </a:t>
            </a:r>
            <a:r>
              <a:rPr lang="pt-BR" sz="2800" dirty="0">
                <a:latin typeface="Ravie" panose="04040805050809020602" pitchFamily="82" charset="0"/>
              </a:rPr>
              <a:t>a</a:t>
            </a:r>
            <a:r>
              <a:rPr lang="pt-BR" sz="2800" baseline="30000" dirty="0">
                <a:latin typeface="Ravie" panose="04040805050809020602" pitchFamily="82" charset="0"/>
              </a:rPr>
              <a:t>2</a:t>
            </a:r>
            <a:r>
              <a:rPr lang="pt-BR" sz="2800" dirty="0">
                <a:latin typeface="Ravie" panose="04040805050809020602" pitchFamily="82" charset="0"/>
              </a:rPr>
              <a:t>b</a:t>
            </a:r>
            <a:r>
              <a:rPr lang="pt-BR" sz="2800" baseline="30000" dirty="0">
                <a:latin typeface="Ravie" panose="04040805050809020602" pitchFamily="82" charset="0"/>
              </a:rPr>
              <a:t>4</a:t>
            </a:r>
            <a:r>
              <a:rPr lang="pt-BR" sz="2800" dirty="0">
                <a:latin typeface="Ravie" panose="04040805050809020602" pitchFamily="82" charset="0"/>
              </a:rPr>
              <a:t> </a:t>
            </a:r>
            <a:r>
              <a:rPr lang="pt-BR" sz="2800" dirty="0" smtClean="0">
                <a:latin typeface="Ravie" panose="04040805050809020602" pitchFamily="82" charset="0"/>
              </a:rPr>
              <a:t>+ </a:t>
            </a:r>
            <a:r>
              <a:rPr lang="pt-BR" sz="2800" dirty="0">
                <a:latin typeface="Ravie" panose="04040805050809020602" pitchFamily="82" charset="0"/>
              </a:rPr>
              <a:t>3b</a:t>
            </a:r>
            <a:r>
              <a:rPr lang="pt-BR" sz="2800" baseline="30000" dirty="0">
                <a:latin typeface="Ravie" panose="04040805050809020602" pitchFamily="82" charset="0"/>
              </a:rPr>
              <a:t>6</a:t>
            </a:r>
            <a:endParaRPr lang="es-CO" sz="2800" dirty="0"/>
          </a:p>
        </p:txBody>
      </p:sp>
      <p:sp>
        <p:nvSpPr>
          <p:cNvPr id="17" name="16 Nube"/>
          <p:cNvSpPr/>
          <p:nvPr/>
        </p:nvSpPr>
        <p:spPr>
          <a:xfrm>
            <a:off x="4942355" y="4897902"/>
            <a:ext cx="4201645" cy="1960098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Snap ITC" panose="04040A07060A02020202" pitchFamily="82" charset="0"/>
              </a:rPr>
              <a:t>El polinomio después de la palabra “restar” debe cambiar los signos</a:t>
            </a:r>
            <a:endParaRPr lang="es-CO" dirty="0">
              <a:latin typeface="Snap ITC" panose="04040A07060A02020202" pitchFamily="82" charset="0"/>
            </a:endParaRPr>
          </a:p>
        </p:txBody>
      </p:sp>
      <p:sp>
        <p:nvSpPr>
          <p:cNvPr id="18" name="17 Nube"/>
          <p:cNvSpPr/>
          <p:nvPr/>
        </p:nvSpPr>
        <p:spPr>
          <a:xfrm>
            <a:off x="5671566" y="5238085"/>
            <a:ext cx="3472434" cy="1619915"/>
          </a:xfrm>
          <a:prstGeom prst="cloud">
            <a:avLst/>
          </a:prstGeom>
          <a:solidFill>
            <a:srgbClr val="0000CC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latin typeface="Snap ITC" panose="04040A07060A02020202" pitchFamily="82" charset="0"/>
              </a:rPr>
              <a:t>Buscamos los términos semejantes</a:t>
            </a:r>
            <a:endParaRPr lang="es-CO" dirty="0">
              <a:latin typeface="Snap ITC" panose="04040A07060A02020202" pitchFamily="82" charset="0"/>
            </a:endParaRPr>
          </a:p>
        </p:txBody>
      </p:sp>
      <p:cxnSp>
        <p:nvCxnSpPr>
          <p:cNvPr id="20" name="19 Conector recto"/>
          <p:cNvCxnSpPr/>
          <p:nvPr/>
        </p:nvCxnSpPr>
        <p:spPr>
          <a:xfrm flipV="1">
            <a:off x="1852720" y="4054846"/>
            <a:ext cx="487032" cy="3237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-17902" y="5138028"/>
            <a:ext cx="6751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a</a:t>
            </a:r>
            <a:r>
              <a:rPr lang="es-CO" sz="2800" baseline="30000" dirty="0" smtClean="0">
                <a:latin typeface="Ravie" panose="04040805050809020602" pitchFamily="82" charset="0"/>
              </a:rPr>
              <a:t>6</a:t>
            </a:r>
            <a:endParaRPr lang="es-CO" sz="2800" baseline="30000" dirty="0">
              <a:latin typeface="Ravie" panose="04040805050809020602" pitchFamily="82" charset="0"/>
            </a:endParaRPr>
          </a:p>
        </p:txBody>
      </p:sp>
      <p:cxnSp>
        <p:nvCxnSpPr>
          <p:cNvPr id="25" name="24 Conector recto"/>
          <p:cNvCxnSpPr/>
          <p:nvPr/>
        </p:nvCxnSpPr>
        <p:spPr>
          <a:xfrm flipV="1">
            <a:off x="467544" y="4578066"/>
            <a:ext cx="1064243" cy="32377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611560" y="5138028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+ 4a</a:t>
            </a:r>
            <a:r>
              <a:rPr lang="es-CO" sz="2800" baseline="30000" dirty="0" smtClean="0">
                <a:latin typeface="Ravie" panose="04040805050809020602" pitchFamily="82" charset="0"/>
              </a:rPr>
              <a:t>5</a:t>
            </a:r>
            <a:r>
              <a:rPr lang="es-CO" sz="2800" dirty="0" smtClean="0">
                <a:latin typeface="Ravie" panose="04040805050809020602" pitchFamily="82" charset="0"/>
              </a:rPr>
              <a:t>b</a:t>
            </a:r>
            <a:endParaRPr lang="es-CO" sz="2800" baseline="30000" dirty="0">
              <a:latin typeface="Ravie" panose="04040805050809020602" pitchFamily="82" charset="0"/>
            </a:endParaRPr>
          </a:p>
        </p:txBody>
      </p:sp>
      <p:cxnSp>
        <p:nvCxnSpPr>
          <p:cNvPr id="29" name="28 Conector recto"/>
          <p:cNvCxnSpPr/>
          <p:nvPr/>
        </p:nvCxnSpPr>
        <p:spPr>
          <a:xfrm flipV="1">
            <a:off x="151446" y="4054846"/>
            <a:ext cx="1180194" cy="238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2267744" y="5138028"/>
            <a:ext cx="1813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+ 8a</a:t>
            </a:r>
            <a:r>
              <a:rPr lang="es-CO" sz="2800" baseline="30000" dirty="0" smtClean="0">
                <a:latin typeface="Ravie" panose="04040805050809020602" pitchFamily="82" charset="0"/>
              </a:rPr>
              <a:t>4</a:t>
            </a:r>
            <a:r>
              <a:rPr lang="es-CO" sz="2800" dirty="0" smtClean="0">
                <a:latin typeface="Ravie" panose="04040805050809020602" pitchFamily="82" charset="0"/>
              </a:rPr>
              <a:t>b</a:t>
            </a:r>
            <a:r>
              <a:rPr lang="es-CO" sz="2800" baseline="30000" dirty="0" smtClean="0">
                <a:latin typeface="Ravie" panose="04040805050809020602" pitchFamily="82" charset="0"/>
              </a:rPr>
              <a:t>2</a:t>
            </a:r>
            <a:endParaRPr lang="es-CO" sz="2800" baseline="30000" dirty="0">
              <a:latin typeface="Ravie" panose="04040805050809020602" pitchFamily="82" charset="0"/>
            </a:endParaRPr>
          </a:p>
        </p:txBody>
      </p:sp>
      <p:cxnSp>
        <p:nvCxnSpPr>
          <p:cNvPr id="34" name="33 Conector recto"/>
          <p:cNvCxnSpPr/>
          <p:nvPr/>
        </p:nvCxnSpPr>
        <p:spPr>
          <a:xfrm flipV="1">
            <a:off x="3394567" y="4578066"/>
            <a:ext cx="1177433" cy="28101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/>
          <p:nvPr/>
        </p:nvSpPr>
        <p:spPr>
          <a:xfrm>
            <a:off x="3995936" y="5138028"/>
            <a:ext cx="1813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- 6a</a:t>
            </a:r>
            <a:r>
              <a:rPr lang="es-CO" sz="2800" baseline="30000" dirty="0" smtClean="0">
                <a:latin typeface="Ravie" panose="04040805050809020602" pitchFamily="82" charset="0"/>
              </a:rPr>
              <a:t>3</a:t>
            </a:r>
            <a:r>
              <a:rPr lang="es-CO" sz="2800" dirty="0" smtClean="0">
                <a:latin typeface="Ravie" panose="04040805050809020602" pitchFamily="82" charset="0"/>
              </a:rPr>
              <a:t>b</a:t>
            </a:r>
            <a:r>
              <a:rPr lang="es-CO" sz="2800" baseline="30000" dirty="0" smtClean="0">
                <a:latin typeface="Ravie" panose="04040805050809020602" pitchFamily="82" charset="0"/>
              </a:rPr>
              <a:t>3</a:t>
            </a:r>
            <a:endParaRPr lang="es-CO" sz="2800" baseline="30000" dirty="0">
              <a:latin typeface="Ravie" panose="04040805050809020602" pitchFamily="82" charset="0"/>
            </a:endParaRPr>
          </a:p>
        </p:txBody>
      </p:sp>
      <p:cxnSp>
        <p:nvCxnSpPr>
          <p:cNvPr id="38" name="37 Conector recto"/>
          <p:cNvCxnSpPr/>
          <p:nvPr/>
        </p:nvCxnSpPr>
        <p:spPr>
          <a:xfrm flipV="1">
            <a:off x="2818503" y="4054846"/>
            <a:ext cx="1291417" cy="2810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"/>
          <p:cNvCxnSpPr/>
          <p:nvPr/>
        </p:nvCxnSpPr>
        <p:spPr>
          <a:xfrm flipV="1">
            <a:off x="5082849" y="4578066"/>
            <a:ext cx="1001319" cy="2506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5652120" y="5138028"/>
            <a:ext cx="1813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- 3a</a:t>
            </a:r>
            <a:r>
              <a:rPr lang="es-CO" sz="2800" baseline="30000" dirty="0" smtClean="0">
                <a:latin typeface="Ravie" panose="04040805050809020602" pitchFamily="82" charset="0"/>
              </a:rPr>
              <a:t>2</a:t>
            </a:r>
            <a:r>
              <a:rPr lang="es-CO" sz="2800" dirty="0" smtClean="0">
                <a:latin typeface="Ravie" panose="04040805050809020602" pitchFamily="82" charset="0"/>
              </a:rPr>
              <a:t>b</a:t>
            </a:r>
            <a:r>
              <a:rPr lang="es-CO" sz="2800" baseline="30000" dirty="0" smtClean="0">
                <a:latin typeface="Ravie" panose="04040805050809020602" pitchFamily="82" charset="0"/>
              </a:rPr>
              <a:t>4</a:t>
            </a:r>
            <a:endParaRPr lang="es-CO" sz="2800" baseline="30000" dirty="0">
              <a:latin typeface="Ravie" panose="04040805050809020602" pitchFamily="82" charset="0"/>
            </a:endParaRPr>
          </a:p>
        </p:txBody>
      </p:sp>
      <p:cxnSp>
        <p:nvCxnSpPr>
          <p:cNvPr id="43" name="42 Conector recto"/>
          <p:cNvCxnSpPr/>
          <p:nvPr/>
        </p:nvCxnSpPr>
        <p:spPr>
          <a:xfrm flipV="1">
            <a:off x="4646754" y="4054846"/>
            <a:ext cx="1125000" cy="2596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 flipV="1">
            <a:off x="2062161" y="4578066"/>
            <a:ext cx="756342" cy="25063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>
            <a:off x="7380849" y="5138028"/>
            <a:ext cx="16225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+ 7ab</a:t>
            </a:r>
            <a:r>
              <a:rPr lang="es-CO" sz="2800" baseline="30000" dirty="0" smtClean="0">
                <a:latin typeface="Ravie" panose="04040805050809020602" pitchFamily="82" charset="0"/>
              </a:rPr>
              <a:t>5</a:t>
            </a:r>
            <a:endParaRPr lang="es-CO" sz="2800" baseline="30000" dirty="0">
              <a:latin typeface="Ravie" panose="040408050508090206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0" y="5661248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Ravie" panose="04040805050809020602" pitchFamily="82" charset="0"/>
              </a:rPr>
              <a:t>+ 3b</a:t>
            </a:r>
            <a:r>
              <a:rPr lang="es-CO" sz="2800" baseline="30000" dirty="0" smtClean="0">
                <a:latin typeface="Ravie" panose="04040805050809020602" pitchFamily="82" charset="0"/>
              </a:rPr>
              <a:t>6</a:t>
            </a:r>
            <a:endParaRPr lang="es-CO" sz="2800" baseline="30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08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201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-0.07222 0.1048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11" y="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7" grpId="0"/>
      <p:bldP spid="7" grpId="1"/>
      <p:bldP spid="8" grpId="0" animBg="1"/>
      <p:bldP spid="8" grpId="1" animBg="1"/>
      <p:bldP spid="9" grpId="0"/>
      <p:bldP spid="10" grpId="0"/>
      <p:bldP spid="11" grpId="0"/>
      <p:bldP spid="12" grpId="0"/>
      <p:bldP spid="13" grpId="0"/>
      <p:bldP spid="14" grpId="0" animBg="1"/>
      <p:bldP spid="14" grpId="1" animBg="1"/>
      <p:bldP spid="15" grpId="0"/>
      <p:bldP spid="16" grpId="0"/>
      <p:bldP spid="17" grpId="0" animBg="1"/>
      <p:bldP spid="17" grpId="1" animBg="1"/>
      <p:bldP spid="18" grpId="0" animBg="1"/>
      <p:bldP spid="18" grpId="1" animBg="1"/>
      <p:bldP spid="24" grpId="0"/>
      <p:bldP spid="28" grpId="0"/>
      <p:bldP spid="33" grpId="0"/>
      <p:bldP spid="37" grpId="0"/>
      <p:bldP spid="42" grpId="0"/>
      <p:bldP spid="48" grpId="0"/>
      <p:bldP spid="4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799</Words>
  <Application>Microsoft Office PowerPoint</Application>
  <PresentationFormat>Presentación en pantalla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50</cp:revision>
  <dcterms:created xsi:type="dcterms:W3CDTF">2022-09-18T21:12:59Z</dcterms:created>
  <dcterms:modified xsi:type="dcterms:W3CDTF">2023-07-01T02:26:09Z</dcterms:modified>
</cp:coreProperties>
</file>