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756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372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686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742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337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993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227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573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009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083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ACA3-9ED4-4A5E-854C-53B0611A015E}" type="datetimeFigureOut">
              <a:rPr lang="es-CO" smtClean="0"/>
              <a:t>30/06/2023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0592-A6F9-403E-8FA6-650AB02BCF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863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92672" y="332290"/>
            <a:ext cx="4958656" cy="1631216"/>
          </a:xfrm>
          <a:prstGeom prst="rect">
            <a:avLst/>
          </a:prstGeom>
          <a:gradFill flip="none" rotWithShape="1">
            <a:gsLst>
              <a:gs pos="0">
                <a:srgbClr val="993300">
                  <a:tint val="66000"/>
                  <a:satMod val="160000"/>
                </a:srgbClr>
              </a:gs>
              <a:gs pos="50000">
                <a:srgbClr val="993300">
                  <a:tint val="44500"/>
                  <a:satMod val="160000"/>
                </a:srgbClr>
              </a:gs>
              <a:gs pos="100000">
                <a:srgbClr val="99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AU" sz="5000" b="1" dirty="0" smtClean="0">
                <a:ln w="11430">
                  <a:solidFill>
                    <a:srgbClr val="993300"/>
                  </a:solidFill>
                </a:ln>
                <a:solidFill>
                  <a:srgbClr val="C00000"/>
                </a:solidFill>
                <a:effectLst>
                  <a:outerShdw blurRad="50800" dist="63500" dir="19200000" algn="bl" rotWithShape="0">
                    <a:schemeClr val="tx1">
                      <a:lumMod val="85000"/>
                      <a:lumOff val="15000"/>
                    </a:schemeClr>
                  </a:outerShdw>
                </a:effectLst>
                <a:latin typeface="Rockwell Extra Bold" panose="02060903040505020403" pitchFamily="18" charset="0"/>
              </a:rPr>
              <a:t>Subtracting polynomials</a:t>
            </a:r>
            <a:endParaRPr lang="en-AU" sz="5000" b="1" dirty="0">
              <a:ln w="11430">
                <a:solidFill>
                  <a:srgbClr val="993300"/>
                </a:solidFill>
              </a:ln>
              <a:solidFill>
                <a:srgbClr val="C00000"/>
              </a:solidFill>
              <a:effectLst>
                <a:outerShdw blurRad="50800" dist="63500" dir="19200000" algn="bl" rotWithShape="0">
                  <a:schemeClr val="tx1">
                    <a:lumMod val="85000"/>
                    <a:lumOff val="15000"/>
                  </a:schemeClr>
                </a:outerShdw>
              </a:effectLst>
              <a:latin typeface="Rockwell Extra Bold" panose="02060903040505020403" pitchFamily="18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556" y="2204864"/>
            <a:ext cx="2848889" cy="288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26885" y="5157192"/>
            <a:ext cx="55595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</a:rPr>
              <a:t>Contact us:</a:t>
            </a:r>
          </a:p>
          <a:p>
            <a:pPr marL="285750" indent="-285750">
              <a:buFont typeface="Wingdings"/>
              <a:buChar char="*"/>
            </a:pP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a.m.e.asesoriasmatematicas@gmail.com</a:t>
            </a:r>
          </a:p>
          <a:p>
            <a:pPr marL="285750" indent="-285750">
              <a:buFont typeface="Wingdings"/>
              <a:buChar char=":"/>
            </a:pP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asesoriasmatematicas0.webnode.com.co</a:t>
            </a:r>
          </a:p>
          <a:p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     @asesoriasmatematicas0</a:t>
            </a:r>
          </a:p>
          <a:p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     @a.m.e._asesorias_matematicas</a:t>
            </a:r>
            <a:endParaRPr lang="en-AU" b="1" dirty="0" smtClean="0">
              <a:latin typeface="Century Schoolbook" panose="020406040505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1063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practice together…</a:t>
            </a:r>
            <a:endParaRPr lang="en-AU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polynomials</a:t>
            </a:r>
            <a:endParaRPr lang="en-AU" sz="4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Rectángulo"/>
          <p:cNvSpPr/>
          <p:nvPr/>
        </p:nvSpPr>
        <p:spPr>
          <a:xfrm>
            <a:off x="1" y="186195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>
                <a:latin typeface="Ravie" panose="04040805050809020602" pitchFamily="82" charset="0"/>
              </a:rPr>
              <a:t>Subtract –8a</a:t>
            </a:r>
            <a:r>
              <a:rPr lang="en-AU" sz="2000" baseline="3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x + 6 – 5ax</a:t>
            </a:r>
            <a:r>
              <a:rPr lang="en-AU" sz="2000" baseline="3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x</a:t>
            </a:r>
            <a:r>
              <a:rPr lang="en-AU" sz="2000" baseline="3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from 7a</a:t>
            </a:r>
            <a:r>
              <a:rPr lang="en-AU" sz="2000" baseline="3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+ 8a</a:t>
            </a:r>
            <a:r>
              <a:rPr lang="en-AU" sz="2000" baseline="3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x + 7ax</a:t>
            </a:r>
            <a:r>
              <a:rPr lang="en-AU" sz="2000" baseline="3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4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836712"/>
            <a:ext cx="5678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Simplify the following expressions: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5825" y="2726050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0000CC"/>
                </a:solidFill>
                <a:latin typeface="Ravie" panose="04040805050809020602" pitchFamily="82" charset="0"/>
              </a:rPr>
              <a:t>Let’s see the answer</a:t>
            </a:r>
            <a:endParaRPr lang="en-AU" dirty="0">
              <a:solidFill>
                <a:srgbClr val="0000CC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60706" y="3383414"/>
            <a:ext cx="4039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7a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 + 8a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x + 7ax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endParaRPr lang="en-AU" sz="2800" dirty="0"/>
          </a:p>
        </p:txBody>
      </p:sp>
      <p:sp>
        <p:nvSpPr>
          <p:cNvPr id="8" name="7 Rectángulo"/>
          <p:cNvSpPr/>
          <p:nvPr/>
        </p:nvSpPr>
        <p:spPr>
          <a:xfrm>
            <a:off x="6734181" y="3815462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- 6</a:t>
            </a:r>
            <a:endParaRPr lang="en-AU" sz="2800" dirty="0"/>
          </a:p>
        </p:txBody>
      </p:sp>
      <p:sp>
        <p:nvSpPr>
          <p:cNvPr id="9" name="8 Rectángulo"/>
          <p:cNvSpPr/>
          <p:nvPr/>
        </p:nvSpPr>
        <p:spPr>
          <a:xfrm>
            <a:off x="2434449" y="3815462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+ 8a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x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4008652" y="3815462"/>
            <a:ext cx="1632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+ 5ax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686894" y="3383414"/>
            <a:ext cx="896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– 4</a:t>
            </a:r>
            <a:endParaRPr lang="en-AU" sz="2800" dirty="0"/>
          </a:p>
        </p:txBody>
      </p:sp>
      <p:sp>
        <p:nvSpPr>
          <p:cNvPr id="12" name="11 Rectángulo"/>
          <p:cNvSpPr/>
          <p:nvPr/>
        </p:nvSpPr>
        <p:spPr>
          <a:xfrm>
            <a:off x="5635003" y="3815462"/>
            <a:ext cx="1051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x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endParaRPr lang="en-AU" sz="28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952216" y="4323371"/>
            <a:ext cx="72965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1560706" y="4338682"/>
            <a:ext cx="933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7a</a:t>
            </a:r>
            <a:r>
              <a:rPr lang="en-AU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411760" y="4338682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+ 16a</a:t>
            </a:r>
            <a:r>
              <a:rPr lang="en-AU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x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221871" y="4338682"/>
            <a:ext cx="1808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+ 12ax</a:t>
            </a:r>
            <a:r>
              <a:rPr lang="en-AU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endParaRPr lang="en-AU" sz="2800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030379" y="4345940"/>
            <a:ext cx="1051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x</a:t>
            </a:r>
            <a:r>
              <a:rPr lang="en-AU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n-AU" sz="2800" dirty="0">
              <a:solidFill>
                <a:srgbClr val="FF000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7082270" y="4345940"/>
            <a:ext cx="963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- 10</a:t>
            </a:r>
            <a:endParaRPr lang="en-A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1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/>
      <p:bldP spid="8" grpId="0"/>
      <p:bldP spid="9" grpId="0"/>
      <p:bldP spid="10" grpId="0"/>
      <p:bldP spid="11" grpId="0"/>
      <p:bldP spid="12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polynomials</a:t>
            </a:r>
            <a:endParaRPr lang="en-AU" sz="4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836712"/>
            <a:ext cx="370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Now try this exercise: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08312" y="1338842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From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CuadroTexto"/>
              <p:cNvSpPr txBox="1"/>
              <p:nvPr/>
            </p:nvSpPr>
            <p:spPr>
              <a:xfrm>
                <a:off x="3645045" y="1196752"/>
                <a:ext cx="2932085" cy="653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n-AU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+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− 8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045" y="1196752"/>
                <a:ext cx="2932085" cy="6535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1907704" y="1981474"/>
            <a:ext cx="163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Subtract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CuadroTexto"/>
              <p:cNvSpPr txBox="1"/>
              <p:nvPr/>
            </p:nvSpPr>
            <p:spPr>
              <a:xfrm>
                <a:off x="3370629" y="1848552"/>
                <a:ext cx="4389086" cy="6443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− 4</m:t>
                      </m:r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r>
                        <a:rPr lang="en-AU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 +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AU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− 9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629" y="1848552"/>
                <a:ext cx="4389086" cy="6443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3529824" y="2713033"/>
                <a:ext cx="1260153" cy="643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824" y="2713033"/>
                <a:ext cx="1260153" cy="6439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CuadroTexto"/>
              <p:cNvSpPr txBox="1"/>
              <p:nvPr/>
            </p:nvSpPr>
            <p:spPr>
              <a:xfrm>
                <a:off x="4789977" y="2713033"/>
                <a:ext cx="1120820" cy="653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n-AU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977" y="2713033"/>
                <a:ext cx="1120820" cy="6535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5887391" y="285512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– 8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97169" y="3501646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4a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b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endParaRPr lang="en-AU" baseline="300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15 CuadroTexto"/>
              <p:cNvSpPr txBox="1"/>
              <p:nvPr/>
            </p:nvSpPr>
            <p:spPr>
              <a:xfrm>
                <a:off x="3422422" y="3366545"/>
                <a:ext cx="1505412" cy="63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n-AU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422" y="3366545"/>
                <a:ext cx="1505412" cy="6395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16 CuadroTexto"/>
              <p:cNvSpPr txBox="1"/>
              <p:nvPr/>
            </p:nvSpPr>
            <p:spPr>
              <a:xfrm>
                <a:off x="4717969" y="3366545"/>
                <a:ext cx="1260281" cy="644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+ </m:t>
                      </m:r>
                      <m:f>
                        <m:f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latin typeface="Ravie" panose="04040805050809020602" pitchFamily="82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n-AU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7" name="1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969" y="3366545"/>
                <a:ext cx="1260281" cy="644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17 CuadroTexto"/>
          <p:cNvSpPr txBox="1"/>
          <p:nvPr/>
        </p:nvSpPr>
        <p:spPr>
          <a:xfrm>
            <a:off x="5880340" y="350398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+ 9 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2143389" y="4077072"/>
            <a:ext cx="485722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497169" y="4221088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4a</a:t>
            </a:r>
            <a:r>
              <a:rPr lang="en-AU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b</a:t>
            </a:r>
            <a:r>
              <a:rPr lang="en-AU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n-AU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22 CuadroTexto"/>
              <p:cNvSpPr txBox="1"/>
              <p:nvPr/>
            </p:nvSpPr>
            <p:spPr>
              <a:xfrm>
                <a:off x="3410598" y="4083390"/>
                <a:ext cx="1521442" cy="6447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598" y="4083390"/>
                <a:ext cx="1521442" cy="6447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23 CuadroTexto"/>
              <p:cNvSpPr txBox="1"/>
              <p:nvPr/>
            </p:nvSpPr>
            <p:spPr>
              <a:xfrm>
                <a:off x="4788024" y="4083390"/>
                <a:ext cx="1136850" cy="6447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AU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083390"/>
                <a:ext cx="1136850" cy="6447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CuadroTexto"/>
          <p:cNvSpPr txBox="1"/>
          <p:nvPr/>
        </p:nvSpPr>
        <p:spPr>
          <a:xfrm>
            <a:off x="5880340" y="422108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+ 1</a:t>
            </a:r>
            <a:endParaRPr lang="en-AU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pic>
        <p:nvPicPr>
          <p:cNvPr id="27" name="26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24" y="4725144"/>
            <a:ext cx="6204884" cy="27363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5 CuadroTexto"/>
              <p:cNvSpPr txBox="1"/>
              <p:nvPr/>
            </p:nvSpPr>
            <p:spPr>
              <a:xfrm>
                <a:off x="1383440" y="4918553"/>
                <a:ext cx="1369286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6</m:t>
                          </m:r>
                        </m:den>
                      </m:f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AU" b="0" i="0" smtClean="0">
                          <a:solidFill>
                            <a:srgbClr val="FF0000"/>
                          </a:solidFill>
                          <a:latin typeface="Blackoak Std" pitchFamily="82" charset="0"/>
                        </a:rPr>
                        <m:t>− 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440" y="4918553"/>
                <a:ext cx="1369286" cy="6283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27 CuadroTexto"/>
              <p:cNvSpPr txBox="1"/>
              <p:nvPr/>
            </p:nvSpPr>
            <p:spPr>
              <a:xfrm>
                <a:off x="2430414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414" y="5075892"/>
                <a:ext cx="4732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28 CuadroTexto"/>
              <p:cNvSpPr txBox="1"/>
              <p:nvPr/>
            </p:nvSpPr>
            <p:spPr>
              <a:xfrm>
                <a:off x="2615588" y="4918553"/>
                <a:ext cx="1334019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3−12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588" y="4918553"/>
                <a:ext cx="1334019" cy="6283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29 CuadroTexto"/>
              <p:cNvSpPr txBox="1"/>
              <p:nvPr/>
            </p:nvSpPr>
            <p:spPr>
              <a:xfrm>
                <a:off x="3654550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50" y="5075892"/>
                <a:ext cx="47320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30 CuadroTexto"/>
              <p:cNvSpPr txBox="1"/>
              <p:nvPr/>
            </p:nvSpPr>
            <p:spPr>
              <a:xfrm>
                <a:off x="3898311" y="4918553"/>
                <a:ext cx="888385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311" y="4918553"/>
                <a:ext cx="888385" cy="6283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32 CuadroTexto"/>
              <p:cNvSpPr txBox="1"/>
              <p:nvPr/>
            </p:nvSpPr>
            <p:spPr>
              <a:xfrm>
                <a:off x="4518646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646" y="5075892"/>
                <a:ext cx="473206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33 CuadroTexto"/>
              <p:cNvSpPr txBox="1"/>
              <p:nvPr/>
            </p:nvSpPr>
            <p:spPr>
              <a:xfrm>
                <a:off x="4837644" y="4918553"/>
                <a:ext cx="829073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A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>
          <p:sp>
            <p:nvSpPr>
              <p:cNvPr id="34" name="3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644" y="4918553"/>
                <a:ext cx="829073" cy="6283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48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02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3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1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1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302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2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903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903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3" grpId="0"/>
      <p:bldP spid="33" grpId="1"/>
      <p:bldP spid="34" grpId="0"/>
      <p:bldP spid="3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 </a:t>
            </a:r>
            <a:r>
              <a:rPr lang="en-AU" sz="5400" dirty="0" err="1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practie</a:t>
            </a:r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at home…</a:t>
            </a:r>
            <a:endParaRPr lang="en-AU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6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polynomials</a:t>
            </a:r>
            <a:endParaRPr lang="en-AU" sz="4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0" y="720000"/>
            <a:ext cx="477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Solve the following exercises: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26155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From</a:t>
            </a:r>
            <a:r>
              <a:rPr lang="en-AU" dirty="0" smtClean="0">
                <a:latin typeface="Ravie" panose="04040805050809020602" pitchFamily="82" charset="0"/>
              </a:rPr>
              <a:t> 5m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– 9n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+ 6m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n – 8mn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subtract</a:t>
            </a:r>
            <a:r>
              <a:rPr lang="en-AU" dirty="0" smtClean="0">
                <a:latin typeface="Ravie" panose="04040805050809020602" pitchFamily="82" charset="0"/>
              </a:rPr>
              <a:t> 14mn</a:t>
            </a:r>
            <a:r>
              <a:rPr lang="en-AU" baseline="30000" dirty="0" smtClean="0">
                <a:latin typeface="Ravie" panose="04040805050809020602" pitchFamily="82" charset="0"/>
              </a:rPr>
              <a:t>2 </a:t>
            </a:r>
            <a:r>
              <a:rPr lang="en-AU" dirty="0" smtClean="0">
                <a:latin typeface="Ravie" panose="04040805050809020602" pitchFamily="82" charset="0"/>
              </a:rPr>
              <a:t>– 21m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n + 5m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– 18.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90788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From</a:t>
            </a:r>
            <a:r>
              <a:rPr lang="en-AU" dirty="0" smtClean="0">
                <a:latin typeface="Ravie" panose="04040805050809020602" pitchFamily="82" charset="0"/>
              </a:rPr>
              <a:t> 4x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y – 19xy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+ y</a:t>
            </a:r>
            <a:r>
              <a:rPr lang="en-AU" baseline="30000" dirty="0" smtClean="0">
                <a:latin typeface="Ravie" panose="04040805050809020602" pitchFamily="82" charset="0"/>
              </a:rPr>
              <a:t>4</a:t>
            </a:r>
            <a:r>
              <a:rPr lang="en-AU" dirty="0" smtClean="0">
                <a:latin typeface="Ravie" panose="04040805050809020602" pitchFamily="82" charset="0"/>
              </a:rPr>
              <a:t> – 6x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y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subtract</a:t>
            </a:r>
            <a:r>
              <a:rPr lang="en-AU" dirty="0" smtClean="0">
                <a:latin typeface="Ravie" panose="04040805050809020602" pitchFamily="82" charset="0"/>
              </a:rPr>
              <a:t> -x</a:t>
            </a:r>
            <a:r>
              <a:rPr lang="en-AU" baseline="30000" dirty="0" smtClean="0">
                <a:latin typeface="Ravie" panose="04040805050809020602" pitchFamily="82" charset="0"/>
              </a:rPr>
              <a:t>4</a:t>
            </a:r>
            <a:r>
              <a:rPr lang="en-AU" dirty="0" smtClean="0">
                <a:latin typeface="Ravie" panose="04040805050809020602" pitchFamily="82" charset="0"/>
              </a:rPr>
              <a:t> – 51xy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+ 32x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y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– 25x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y 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255421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Subtract</a:t>
            </a:r>
            <a:r>
              <a:rPr lang="en-AU" dirty="0" smtClean="0">
                <a:latin typeface="Ravie" panose="04040805050809020602" pitchFamily="82" charset="0"/>
              </a:rPr>
              <a:t> 25h + 25h3 – 18h2 – 11h5 – 46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from</a:t>
            </a:r>
            <a:r>
              <a:rPr lang="en-AU" dirty="0" smtClean="0">
                <a:latin typeface="Ravie" panose="04040805050809020602" pitchFamily="82" charset="0"/>
              </a:rPr>
              <a:t> h 3 – 6h4 + 8h2 – 9 + 15h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320054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Subtract</a:t>
            </a:r>
            <a:r>
              <a:rPr lang="en-AU" dirty="0" smtClean="0">
                <a:latin typeface="Ravie" panose="04040805050809020602" pitchFamily="82" charset="0"/>
              </a:rPr>
              <a:t> g</a:t>
            </a:r>
            <a:r>
              <a:rPr lang="en-AU" baseline="30000" dirty="0" smtClean="0">
                <a:latin typeface="Ravie" panose="04040805050809020602" pitchFamily="82" charset="0"/>
              </a:rPr>
              <a:t>7</a:t>
            </a:r>
            <a:r>
              <a:rPr lang="en-AU" dirty="0" smtClean="0">
                <a:latin typeface="Ravie" panose="04040805050809020602" pitchFamily="82" charset="0"/>
              </a:rPr>
              <a:t> – 60f</a:t>
            </a:r>
            <a:r>
              <a:rPr lang="en-AU" baseline="30000" dirty="0" smtClean="0">
                <a:latin typeface="Ravie" panose="04040805050809020602" pitchFamily="82" charset="0"/>
              </a:rPr>
              <a:t>4</a:t>
            </a:r>
            <a:r>
              <a:rPr lang="en-AU" dirty="0" smtClean="0">
                <a:latin typeface="Ravie" panose="04040805050809020602" pitchFamily="82" charset="0"/>
              </a:rPr>
              <a:t>g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+ 90f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g</a:t>
            </a:r>
            <a:r>
              <a:rPr lang="en-AU" baseline="30000" dirty="0" smtClean="0">
                <a:latin typeface="Ravie" panose="04040805050809020602" pitchFamily="82" charset="0"/>
              </a:rPr>
              <a:t>4</a:t>
            </a:r>
            <a:r>
              <a:rPr lang="en-AU" dirty="0" smtClean="0">
                <a:latin typeface="Ravie" panose="04040805050809020602" pitchFamily="82" charset="0"/>
              </a:rPr>
              <a:t> – 50fg</a:t>
            </a:r>
            <a:r>
              <a:rPr lang="en-AU" baseline="30000" dirty="0" smtClean="0">
                <a:latin typeface="Ravie" panose="04040805050809020602" pitchFamily="82" charset="0"/>
              </a:rPr>
              <a:t>6</a:t>
            </a:r>
            <a:r>
              <a:rPr lang="en-AU" dirty="0" smtClean="0">
                <a:latin typeface="Ravie" panose="04040805050809020602" pitchFamily="82" charset="0"/>
              </a:rPr>
              <a:t> – f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g</a:t>
            </a:r>
            <a:r>
              <a:rPr lang="en-AU" baseline="30000" dirty="0" smtClean="0">
                <a:latin typeface="Ravie" panose="04040805050809020602" pitchFamily="82" charset="0"/>
              </a:rPr>
              <a:t>5</a:t>
            </a:r>
            <a:r>
              <a:rPr lang="en-AU" dirty="0" smtClean="0">
                <a:latin typeface="Ravie" panose="04040805050809020602" pitchFamily="82" charset="0"/>
              </a:rPr>
              <a:t> 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from</a:t>
            </a:r>
            <a:r>
              <a:rPr lang="en-AU" dirty="0" smtClean="0">
                <a:latin typeface="Ravie" panose="04040805050809020602" pitchFamily="82" charset="0"/>
              </a:rPr>
              <a:t> f</a:t>
            </a:r>
            <a:r>
              <a:rPr lang="en-AU" baseline="30000" dirty="0" smtClean="0">
                <a:latin typeface="Ravie" panose="04040805050809020602" pitchFamily="82" charset="0"/>
              </a:rPr>
              <a:t>7</a:t>
            </a:r>
            <a:r>
              <a:rPr lang="en-AU" dirty="0" smtClean="0">
                <a:latin typeface="Ravie" panose="04040805050809020602" pitchFamily="82" charset="0"/>
              </a:rPr>
              <a:t> – 3f</a:t>
            </a:r>
            <a:r>
              <a:rPr lang="en-AU" baseline="30000" dirty="0" smtClean="0">
                <a:latin typeface="Ravie" panose="04040805050809020602" pitchFamily="82" charset="0"/>
              </a:rPr>
              <a:t>5</a:t>
            </a:r>
            <a:r>
              <a:rPr lang="en-AU" dirty="0" smtClean="0">
                <a:latin typeface="Ravie" panose="04040805050809020602" pitchFamily="82" charset="0"/>
              </a:rPr>
              <a:t>g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 + 35f</a:t>
            </a:r>
            <a:r>
              <a:rPr lang="en-AU" baseline="30000" dirty="0" smtClean="0">
                <a:latin typeface="Ravie" panose="04040805050809020602" pitchFamily="82" charset="0"/>
              </a:rPr>
              <a:t>4</a:t>
            </a:r>
            <a:r>
              <a:rPr lang="en-AU" dirty="0" smtClean="0">
                <a:latin typeface="Ravie" panose="04040805050809020602" pitchFamily="82" charset="0"/>
              </a:rPr>
              <a:t>g</a:t>
            </a:r>
            <a:r>
              <a:rPr lang="en-AU" baseline="3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– 8f</a:t>
            </a:r>
            <a:r>
              <a:rPr lang="en-AU" baseline="30000" dirty="0" smtClean="0">
                <a:latin typeface="Ravie" panose="04040805050809020602" pitchFamily="82" charset="0"/>
              </a:rPr>
              <a:t>2</a:t>
            </a:r>
            <a:r>
              <a:rPr lang="en-AU" dirty="0" smtClean="0">
                <a:latin typeface="Ravie" panose="04040805050809020602" pitchFamily="82" charset="0"/>
              </a:rPr>
              <a:t>g + 60</a:t>
            </a:r>
            <a:endParaRPr lang="en-AU" dirty="0">
              <a:latin typeface="Ravie" panose="04040805050809020602" pitchFamily="82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0" y="3866427"/>
            <a:ext cx="7668344" cy="1262334"/>
            <a:chOff x="0" y="3866427"/>
            <a:chExt cx="7668344" cy="126233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10 CuadroTexto"/>
                <p:cNvSpPr txBox="1"/>
                <p:nvPr/>
              </p:nvSpPr>
              <p:spPr>
                <a:xfrm>
                  <a:off x="0" y="3866427"/>
                  <a:ext cx="6516216" cy="616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+mj-lt"/>
                    <a:buAutoNum type="arabicPeriod" startAt="5"/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Subtract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-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11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13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-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c</m:t>
                      </m:r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AU" dirty="0">
                    <a:latin typeface="Ravie" panose="04040805050809020602" pitchFamily="82" charset="0"/>
                  </a:endParaRPr>
                </a:p>
              </p:txBody>
            </p:sp>
          </mc:Choice>
          <mc:Fallback>
            <p:sp>
              <p:nvSpPr>
                <p:cNvPr id="11" name="1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3866427"/>
                  <a:ext cx="6516216" cy="61632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11 Rectángulo"/>
                <p:cNvSpPr/>
                <p:nvPr/>
              </p:nvSpPr>
              <p:spPr>
                <a:xfrm>
                  <a:off x="251520" y="4482750"/>
                  <a:ext cx="7416824" cy="64601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s-CO" b="0" i="0" smtClean="0">
                            <a:solidFill>
                              <a:srgbClr val="FF0000"/>
                            </a:solidFill>
                            <a:latin typeface="Ravie" panose="04040805050809020602" pitchFamily="82" charset="0"/>
                          </a:rPr>
                          <m:t>from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8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5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−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5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4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 − 35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12" name="11 Rectángulo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4482750"/>
                  <a:ext cx="7416824" cy="64601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13 CuadroTexto"/>
          <p:cNvSpPr txBox="1"/>
          <p:nvPr/>
        </p:nvSpPr>
        <p:spPr>
          <a:xfrm>
            <a:off x="2123728" y="5509681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latin typeface="Ravie" panose="04040805050809020602" pitchFamily="82" charset="0"/>
              </a:rPr>
              <a:t>Send us your answers to our email and get your feedback.</a:t>
            </a:r>
            <a:endParaRPr lang="en-AU" sz="2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124745"/>
            <a:ext cx="9144000" cy="17081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AU" sz="10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schemeClr val="bg1">
                      <a:lumMod val="65000"/>
                    </a:schemeClr>
                  </a:outerShdw>
                </a:effectLst>
                <a:latin typeface="World Black Shadow" panose="03000600000000000000" pitchFamily="66" charset="0"/>
              </a:rPr>
              <a:t>The End</a:t>
            </a:r>
            <a:endParaRPr lang="en-AU" sz="10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schemeClr val="bg1">
                    <a:lumMod val="65000"/>
                  </a:schemeClr>
                </a:outerShdw>
              </a:effectLst>
              <a:latin typeface="World Black Shadow" panose="03000600000000000000" pitchFamily="66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07467" y="3717032"/>
            <a:ext cx="8529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solidFill>
                  <a:srgbClr val="0000CC"/>
                </a:solidFill>
                <a:latin typeface="World Black Shadow" panose="03000600000000000000" pitchFamily="66" charset="0"/>
              </a:rPr>
              <a:t>Mr. Erick Duque Barragán</a:t>
            </a:r>
            <a:endParaRPr lang="en-AU" sz="3200" dirty="0">
              <a:solidFill>
                <a:srgbClr val="0000CC"/>
              </a:solidFill>
              <a:latin typeface="World Black Shadow" panose="03000600000000000000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059" y="5013177"/>
            <a:ext cx="9023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i="1" dirty="0" smtClean="0">
                <a:solidFill>
                  <a:srgbClr val="C00000"/>
                </a:solidFill>
                <a:latin typeface="World Black Shadow" panose="03000600000000000000" pitchFamily="66" charset="0"/>
              </a:rPr>
              <a:t>a.m.e.asesoriasmatematicas@gmail.com</a:t>
            </a:r>
            <a:endParaRPr lang="en-AU" sz="2400" b="1" i="1" dirty="0">
              <a:solidFill>
                <a:srgbClr val="C00000"/>
              </a:solidFill>
              <a:latin typeface="World Black Shadow" panose="03000600000000000000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78398" y="6488668"/>
            <a:ext cx="19656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1200" dirty="0" smtClean="0">
                <a:latin typeface="Gabriola" panose="04040605051002020D02" pitchFamily="82" charset="0"/>
              </a:rPr>
              <a:t>Exercises was taken from Baldor book</a:t>
            </a:r>
            <a:endParaRPr lang="en-AU" sz="1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5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0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Some things to consider…</a:t>
            </a:r>
            <a:endParaRPr lang="en-AU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9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Definitions</a:t>
            </a:r>
            <a:endParaRPr lang="en-AU" sz="60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6 CuadroTexto"/>
          <p:cNvSpPr txBox="1"/>
          <p:nvPr/>
        </p:nvSpPr>
        <p:spPr>
          <a:xfrm>
            <a:off x="1" y="105273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In algebra, subtracting means to change signs.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218686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There are three different ways to show the subtraction: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94911" y="3429000"/>
            <a:ext cx="5554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1°) From … subtract …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723544" y="4149080"/>
            <a:ext cx="5696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2°) Subtract … from …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131840" y="486916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3°) (…) – (…)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5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</a:t>
            </a:r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see the process using monomials</a:t>
            </a:r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24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monomials</a:t>
            </a:r>
            <a:endParaRPr lang="en-AU" sz="44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Nube"/>
          <p:cNvSpPr/>
          <p:nvPr/>
        </p:nvSpPr>
        <p:spPr>
          <a:xfrm>
            <a:off x="642950" y="1692783"/>
            <a:ext cx="7858101" cy="3472434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polynomial that comes after word “subtract” changes all its signs.</a:t>
            </a:r>
            <a:endParaRPr lang="en-AU" sz="32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1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</a:t>
            </a:r>
            <a:r>
              <a:rPr lang="en-AU" sz="44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g monomials</a:t>
            </a:r>
            <a:endParaRPr lang="en-AU" sz="44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147526"/>
            <a:ext cx="1942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From – 4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917480" y="1147526"/>
            <a:ext cx="2382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subtract 7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465" y="5313982"/>
            <a:ext cx="4572000" cy="923330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AU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Polynomial </a:t>
            </a:r>
            <a:r>
              <a:rPr lang="en-AU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that comes </a:t>
            </a:r>
            <a:r>
              <a:rPr lang="en-AU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after word “</a:t>
            </a:r>
            <a:r>
              <a:rPr lang="en-A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subtract</a:t>
            </a:r>
            <a:r>
              <a:rPr lang="en-AU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” changes all its signs…</a:t>
            </a:r>
            <a:endParaRPr lang="en-AU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Snap ITC" panose="04040A07060A02020202" pitchFamily="82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9520" y="5281262"/>
            <a:ext cx="1192240" cy="1216738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195736" y="1772816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– 4 – 7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709292" y="1772816"/>
            <a:ext cx="113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= -11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2318091"/>
            <a:ext cx="2630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subtract 4b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81894" y="2318091"/>
            <a:ext cx="1775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from 2a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67744" y="3049796"/>
            <a:ext cx="211788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nap ITC" panose="04040A07060A02020202" pitchFamily="82" charset="0"/>
              </a:rPr>
              <a:t>–4b + 2 a</a:t>
            </a:r>
            <a:endParaRPr lang="en-AU" sz="28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5631" y="3126740"/>
            <a:ext cx="214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  <a:sym typeface="Wingdings" panose="05000000000000000000" pitchFamily="2" charset="2"/>
              </a:rPr>
              <a:t> They are not like terms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0" y="3833152"/>
            <a:ext cx="1879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(- 5a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b)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879041" y="383315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249655" y="3833152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(4a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b)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819634" y="3910096"/>
            <a:ext cx="356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  <a:sym typeface="Wingdings" panose="05000000000000000000" pitchFamily="2" charset="2"/>
              </a:rPr>
              <a:t> 2</a:t>
            </a:r>
            <a:r>
              <a:rPr lang="en-AU" u="sng" baseline="30000" dirty="0" smtClean="0">
                <a:latin typeface="Tekton Pro Cond" pitchFamily="34" charset="0"/>
                <a:sym typeface="Wingdings" panose="05000000000000000000" pitchFamily="2" charset="2"/>
              </a:rPr>
              <a:t>nd</a:t>
            </a:r>
            <a:r>
              <a:rPr lang="en-AU" dirty="0" smtClean="0">
                <a:latin typeface="Tekton Pro Cond" pitchFamily="34" charset="0"/>
                <a:sym typeface="Wingdings" panose="05000000000000000000" pitchFamily="2" charset="2"/>
              </a:rPr>
              <a:t> parenthesis must change all its sings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23928" y="4437112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224284" y="443711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583678" y="4437112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- 9a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6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1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-7.40741E-7 L 0.19253 0.091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-7.40741E-7 L 0.18768 0.091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1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6" grpId="2"/>
      <p:bldP spid="6" grpId="3"/>
      <p:bldP spid="8" grpId="0"/>
      <p:bldP spid="9" grpId="0"/>
      <p:bldP spid="10" grpId="0"/>
      <p:bldP spid="10" grpId="1"/>
      <p:bldP spid="11" grpId="0"/>
      <p:bldP spid="12" grpId="0"/>
      <p:bldP spid="13" grpId="0"/>
      <p:bldP spid="20" grpId="0"/>
      <p:bldP spid="20" grpId="1"/>
      <p:bldP spid="21" grpId="0"/>
      <p:bldP spid="21" grpId="1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Now</a:t>
            </a:r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, let’s move with polynomials</a:t>
            </a:r>
            <a:r>
              <a:rPr lang="en-AU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12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polynomials</a:t>
            </a:r>
            <a:endParaRPr lang="en-AU" sz="4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1899989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Remember that the polynomial that comes after word “subtract” or minus sign changes all its signs. 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337267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That means</a:t>
            </a:r>
            <a:r>
              <a:rPr lang="en-AU" sz="2800" dirty="0" smtClean="0">
                <a:latin typeface="Ravie" panose="04040805050809020602" pitchFamily="82" charset="0"/>
              </a:rPr>
              <a:t> that “subtrahend” must change its signs. 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45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Subtracting polynomials</a:t>
            </a:r>
            <a:endParaRPr lang="en-AU" sz="4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4 Rectángulo"/>
          <p:cNvSpPr/>
          <p:nvPr/>
        </p:nvSpPr>
        <p:spPr>
          <a:xfrm>
            <a:off x="0" y="7200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From  4x - 3y + z subtract 2x + 5z - 6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5671566" y="1203822"/>
            <a:ext cx="3472434" cy="1217066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Snap ITC" panose="04040A07060A02020202" pitchFamily="82" charset="0"/>
              </a:rPr>
              <a:t>1</a:t>
            </a:r>
            <a:r>
              <a:rPr lang="en-AU" u="sng" baseline="30000" dirty="0" smtClean="0">
                <a:latin typeface="Snap ITC" panose="04040A07060A02020202" pitchFamily="82" charset="0"/>
              </a:rPr>
              <a:t>st</a:t>
            </a:r>
            <a:r>
              <a:rPr lang="en-AU" dirty="0" smtClean="0">
                <a:latin typeface="Snap ITC" panose="04040A07060A02020202" pitchFamily="82" charset="0"/>
              </a:rPr>
              <a:t> polynomial stay</a:t>
            </a:r>
            <a:r>
              <a:rPr lang="en-AU" dirty="0" smtClean="0">
                <a:latin typeface="Snap ITC" panose="04040A07060A02020202" pitchFamily="82" charset="0"/>
              </a:rPr>
              <a:t>s equal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31787" y="720000"/>
            <a:ext cx="2710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4x - 3y + z</a:t>
            </a:r>
            <a:endParaRPr lang="en-AU" sz="2800" dirty="0"/>
          </a:p>
        </p:txBody>
      </p:sp>
      <p:sp>
        <p:nvSpPr>
          <p:cNvPr id="8" name="7 Nube"/>
          <p:cNvSpPr/>
          <p:nvPr/>
        </p:nvSpPr>
        <p:spPr>
          <a:xfrm>
            <a:off x="5671566" y="1061510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Snap ITC" panose="04040A07060A02020202" pitchFamily="82" charset="0"/>
              </a:rPr>
              <a:t>2nd polynomial must change its signs.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627784" y="1465620"/>
            <a:ext cx="2964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- 2x - 5z + 6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5592057" y="1465620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/>
          </a:p>
        </p:txBody>
      </p:sp>
      <p:sp>
        <p:nvSpPr>
          <p:cNvPr id="11" name="10 Rectángulo"/>
          <p:cNvSpPr/>
          <p:nvPr/>
        </p:nvSpPr>
        <p:spPr>
          <a:xfrm>
            <a:off x="2653045" y="1988840"/>
            <a:ext cx="3837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2x – 3y – 4z + 6</a:t>
            </a:r>
            <a:endParaRPr lang="en-AU" sz="2800" dirty="0"/>
          </a:p>
        </p:txBody>
      </p:sp>
      <p:sp>
        <p:nvSpPr>
          <p:cNvPr id="12" name="11 Rectángulo"/>
          <p:cNvSpPr/>
          <p:nvPr/>
        </p:nvSpPr>
        <p:spPr>
          <a:xfrm>
            <a:off x="0" y="28840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800" dirty="0" smtClean="0">
                <a:solidFill>
                  <a:srgbClr val="0000CC"/>
                </a:solidFill>
                <a:latin typeface="Ravie" panose="04040805050809020602" pitchFamily="82" charset="0"/>
              </a:rPr>
              <a:t>Subtract </a:t>
            </a:r>
            <a:r>
              <a:rPr lang="en-AU" sz="2800" dirty="0" smtClean="0">
                <a:latin typeface="Ravie" panose="04040805050809020602" pitchFamily="82" charset="0"/>
              </a:rPr>
              <a:t>-4a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r>
              <a:rPr lang="en-AU" sz="2800" dirty="0" smtClean="0">
                <a:latin typeface="Ravie" panose="04040805050809020602" pitchFamily="82" charset="0"/>
              </a:rPr>
              <a:t>b - ab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r>
              <a:rPr lang="en-AU" sz="2800" dirty="0" smtClean="0">
                <a:latin typeface="Ravie" panose="04040805050809020602" pitchFamily="82" charset="0"/>
              </a:rPr>
              <a:t> + 6a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 – 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 - 3b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r>
              <a:rPr lang="en-AU" sz="2800" dirty="0" smtClean="0">
                <a:latin typeface="Ravie" panose="04040805050809020602" pitchFamily="82" charset="0"/>
              </a:rPr>
              <a:t>  </a:t>
            </a:r>
            <a:r>
              <a:rPr lang="en-AU" sz="2800" dirty="0" smtClean="0">
                <a:solidFill>
                  <a:srgbClr val="0000CC"/>
                </a:solidFill>
                <a:latin typeface="Ravie" panose="04040805050809020602" pitchFamily="82" charset="0"/>
              </a:rPr>
              <a:t>from</a:t>
            </a:r>
            <a:r>
              <a:rPr lang="en-AU" sz="2800" dirty="0" smtClean="0">
                <a:latin typeface="Ravie" panose="04040805050809020602" pitchFamily="82" charset="0"/>
              </a:rPr>
              <a:t>  8a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a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r>
              <a:rPr lang="en-AU" sz="2800" dirty="0" smtClean="0">
                <a:latin typeface="Ravie" panose="04040805050809020602" pitchFamily="82" charset="0"/>
              </a:rPr>
              <a:t> - 4a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 + 6ab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-17900" y="2514764"/>
            <a:ext cx="3509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Let see another example: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Nube"/>
          <p:cNvSpPr/>
          <p:nvPr/>
        </p:nvSpPr>
        <p:spPr>
          <a:xfrm>
            <a:off x="5671566" y="5238085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Snap ITC" panose="04040A07060A02020202" pitchFamily="82" charset="0"/>
              </a:rPr>
              <a:t>Polynomial that comes after word “from” stays the same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3955122"/>
            <a:ext cx="5854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8a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a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r>
              <a:rPr lang="en-AU" sz="2800" dirty="0" smtClean="0">
                <a:latin typeface="Ravie" panose="04040805050809020602" pitchFamily="82" charset="0"/>
              </a:rPr>
              <a:t> - 4a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 + 6ab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endParaRPr lang="en-AU" sz="2800" dirty="0"/>
          </a:p>
        </p:txBody>
      </p:sp>
      <p:sp>
        <p:nvSpPr>
          <p:cNvPr id="16" name="15 Rectángulo"/>
          <p:cNvSpPr/>
          <p:nvPr/>
        </p:nvSpPr>
        <p:spPr>
          <a:xfrm>
            <a:off x="-17901" y="4478342"/>
            <a:ext cx="76142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+ 4a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r>
              <a:rPr lang="en-AU" sz="2800" dirty="0" smtClean="0">
                <a:latin typeface="Ravie" panose="04040805050809020602" pitchFamily="82" charset="0"/>
              </a:rPr>
              <a:t>b + ab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r>
              <a:rPr lang="en-AU" sz="2800" dirty="0" smtClean="0">
                <a:latin typeface="Ravie" panose="04040805050809020602" pitchFamily="82" charset="0"/>
              </a:rPr>
              <a:t> - 6a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 + 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 + 3b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endParaRPr lang="en-AU" sz="2800" dirty="0"/>
          </a:p>
        </p:txBody>
      </p:sp>
      <p:sp>
        <p:nvSpPr>
          <p:cNvPr id="17" name="16 Nube"/>
          <p:cNvSpPr/>
          <p:nvPr/>
        </p:nvSpPr>
        <p:spPr>
          <a:xfrm>
            <a:off x="4942355" y="4897902"/>
            <a:ext cx="4201645" cy="1960098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Snap ITC" panose="04040A07060A02020202" pitchFamily="82" charset="0"/>
              </a:rPr>
              <a:t>Polynomial that comes after word “subtract” must change its signs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18" name="17 Nube"/>
          <p:cNvSpPr/>
          <p:nvPr/>
        </p:nvSpPr>
        <p:spPr>
          <a:xfrm>
            <a:off x="5671566" y="5238085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atin typeface="Snap ITC" panose="04040A07060A02020202" pitchFamily="82" charset="0"/>
              </a:rPr>
              <a:t>Let’s operate like terms</a:t>
            </a:r>
            <a:endParaRPr lang="en-AU" dirty="0">
              <a:latin typeface="Snap ITC" panose="04040A07060A020202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852720" y="4054846"/>
            <a:ext cx="487032" cy="3237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-17902" y="5138028"/>
            <a:ext cx="6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467544" y="4578066"/>
            <a:ext cx="1064243" cy="3237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11560" y="5138028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+ 4a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151446" y="4054846"/>
            <a:ext cx="1180194" cy="238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2267744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+ 8a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3394567" y="4578066"/>
            <a:ext cx="1177433" cy="281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995936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- 6a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3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38" name="37 Conector recto"/>
          <p:cNvCxnSpPr/>
          <p:nvPr/>
        </p:nvCxnSpPr>
        <p:spPr>
          <a:xfrm flipV="1">
            <a:off x="2818503" y="4054846"/>
            <a:ext cx="1291417" cy="2810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V="1">
            <a:off x="5082849" y="4578066"/>
            <a:ext cx="1001319" cy="250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5652120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- 3a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baseline="30000" dirty="0" smtClean="0">
                <a:latin typeface="Ravie" panose="04040805050809020602" pitchFamily="82" charset="0"/>
              </a:rPr>
              <a:t>4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43" name="42 Conector recto"/>
          <p:cNvCxnSpPr/>
          <p:nvPr/>
        </p:nvCxnSpPr>
        <p:spPr>
          <a:xfrm flipV="1">
            <a:off x="4646754" y="4054846"/>
            <a:ext cx="1125000" cy="259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2062161" y="4578066"/>
            <a:ext cx="756342" cy="250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7380849" y="5138028"/>
            <a:ext cx="1622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+ 7ab</a:t>
            </a:r>
            <a:r>
              <a:rPr lang="en-AU" sz="2800" baseline="30000" dirty="0" smtClean="0">
                <a:latin typeface="Ravie" panose="04040805050809020602" pitchFamily="82" charset="0"/>
              </a:rPr>
              <a:t>5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0" y="566124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+ 3b</a:t>
            </a:r>
            <a:r>
              <a:rPr lang="en-AU" sz="2800" baseline="30000" dirty="0" smtClean="0">
                <a:latin typeface="Ravie" panose="04040805050809020602" pitchFamily="82" charset="0"/>
              </a:rPr>
              <a:t>6</a:t>
            </a:r>
            <a:endParaRPr lang="en-AU" sz="28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1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L -0.17014 0.1048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7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24" grpId="0"/>
      <p:bldP spid="28" grpId="0"/>
      <p:bldP spid="33" grpId="0"/>
      <p:bldP spid="37" grpId="0"/>
      <p:bldP spid="42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755</Words>
  <Application>Microsoft Office PowerPoint</Application>
  <PresentationFormat>Presentación en pantalla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15</cp:revision>
  <dcterms:created xsi:type="dcterms:W3CDTF">2023-07-01T00:41:03Z</dcterms:created>
  <dcterms:modified xsi:type="dcterms:W3CDTF">2023-07-01T02:26:15Z</dcterms:modified>
</cp:coreProperties>
</file>