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6F44-8EBD-4690-9F94-2D60A5EA4037}" type="datetimeFigureOut">
              <a:rPr lang="en-AU" smtClean="0"/>
              <a:t>19/05/2021</a:t>
            </a:fld>
            <a:endParaRPr lang="en-AU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E27D11C-36AD-4DB1-A633-EE23EC638F5E}" type="slidenum">
              <a:rPr lang="en-AU" smtClean="0"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6F44-8EBD-4690-9F94-2D60A5EA4037}" type="datetimeFigureOut">
              <a:rPr lang="en-AU" smtClean="0"/>
              <a:t>19/05/2021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7D11C-36AD-4DB1-A633-EE23EC638F5E}" type="slidenum">
              <a:rPr lang="en-AU" smtClean="0"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6F44-8EBD-4690-9F94-2D60A5EA4037}" type="datetimeFigureOut">
              <a:rPr lang="en-AU" smtClean="0"/>
              <a:t>19/05/2021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7D11C-36AD-4DB1-A633-EE23EC638F5E}" type="slidenum">
              <a:rPr lang="en-AU" smtClean="0"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6F44-8EBD-4690-9F94-2D60A5EA4037}" type="datetimeFigureOut">
              <a:rPr lang="en-AU" smtClean="0"/>
              <a:t>19/05/2021</a:t>
            </a:fld>
            <a:endParaRPr lang="en-AU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AU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E27D11C-36AD-4DB1-A633-EE23EC638F5E}" type="slidenum">
              <a:rPr lang="en-AU" smtClean="0"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6F44-8EBD-4690-9F94-2D60A5EA4037}" type="datetimeFigureOut">
              <a:rPr lang="en-AU" smtClean="0"/>
              <a:t>19/05/2021</a:t>
            </a:fld>
            <a:endParaRPr lang="en-AU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7D11C-36AD-4DB1-A633-EE23EC638F5E}" type="slidenum">
              <a:rPr lang="en-AU" smtClean="0"/>
              <a:t>‹Nº›</a:t>
            </a:fld>
            <a:endParaRPr lang="en-AU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6F44-8EBD-4690-9F94-2D60A5EA4037}" type="datetimeFigureOut">
              <a:rPr lang="en-AU" smtClean="0"/>
              <a:t>19/05/2021</a:t>
            </a:fld>
            <a:endParaRPr lang="en-AU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7D11C-36AD-4DB1-A633-EE23EC638F5E}" type="slidenum">
              <a:rPr lang="en-AU" smtClean="0"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6F44-8EBD-4690-9F94-2D60A5EA4037}" type="datetimeFigureOut">
              <a:rPr lang="en-AU" smtClean="0"/>
              <a:t>19/05/2021</a:t>
            </a:fld>
            <a:endParaRPr lang="en-A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E27D11C-36AD-4DB1-A633-EE23EC638F5E}" type="slidenum">
              <a:rPr lang="en-AU" smtClean="0"/>
              <a:t>‹Nº›</a:t>
            </a:fld>
            <a:endParaRPr lang="en-AU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6F44-8EBD-4690-9F94-2D60A5EA4037}" type="datetimeFigureOut">
              <a:rPr lang="en-AU" smtClean="0"/>
              <a:t>19/05/2021</a:t>
            </a:fld>
            <a:endParaRPr lang="en-AU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7D11C-36AD-4DB1-A633-EE23EC638F5E}" type="slidenum">
              <a:rPr lang="en-AU" smtClean="0"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6F44-8EBD-4690-9F94-2D60A5EA4037}" type="datetimeFigureOut">
              <a:rPr lang="en-AU" smtClean="0"/>
              <a:t>19/05/2021</a:t>
            </a:fld>
            <a:endParaRPr lang="en-AU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7D11C-36AD-4DB1-A633-EE23EC638F5E}" type="slidenum">
              <a:rPr lang="en-AU" smtClean="0"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6F44-8EBD-4690-9F94-2D60A5EA4037}" type="datetimeFigureOut">
              <a:rPr lang="en-AU" smtClean="0"/>
              <a:t>19/05/2021</a:t>
            </a:fld>
            <a:endParaRPr lang="en-AU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7D11C-36AD-4DB1-A633-EE23EC638F5E}" type="slidenum">
              <a:rPr lang="en-AU" smtClean="0"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6F44-8EBD-4690-9F94-2D60A5EA4037}" type="datetimeFigureOut">
              <a:rPr lang="en-AU" smtClean="0"/>
              <a:t>19/05/2021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7D11C-36AD-4DB1-A633-EE23EC638F5E}" type="slidenum">
              <a:rPr lang="en-AU" smtClean="0"/>
              <a:t>‹Nº›</a:t>
            </a:fld>
            <a:endParaRPr lang="en-AU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accent6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52C6F44-8EBD-4690-9F94-2D60A5EA4037}" type="datetimeFigureOut">
              <a:rPr lang="en-AU" smtClean="0"/>
              <a:t>19/05/2021</a:t>
            </a:fld>
            <a:endParaRPr lang="en-AU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E27D11C-36AD-4DB1-A633-EE23EC638F5E}" type="slidenum">
              <a:rPr lang="en-AU" smtClean="0"/>
              <a:t>‹Nº›</a:t>
            </a:fld>
            <a:endParaRPr lang="en-AU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142334" y="188640"/>
            <a:ext cx="8849344" cy="542617"/>
            <a:chOff x="142334" y="438111"/>
            <a:chExt cx="8849344" cy="542617"/>
          </a:xfrm>
        </p:grpSpPr>
        <p:sp>
          <p:nvSpPr>
            <p:cNvPr id="5" name="4 Rectángulo"/>
            <p:cNvSpPr/>
            <p:nvPr/>
          </p:nvSpPr>
          <p:spPr>
            <a:xfrm>
              <a:off x="152335" y="438111"/>
              <a:ext cx="8839343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ES" sz="2800" dirty="0" smtClean="0">
                  <a:solidFill>
                    <a:srgbClr val="FF0000"/>
                  </a:solidFill>
                  <a:latin typeface="Snap ITC" panose="04040A07060A02020202" pitchFamily="82" charset="0"/>
                </a:rPr>
                <a:t>SUMA DE EXPRESIONES ALGEBRAICAS</a:t>
              </a:r>
              <a:endParaRPr lang="es-ES" sz="2800" dirty="0">
                <a:solidFill>
                  <a:srgbClr val="FF0000"/>
                </a:solidFill>
                <a:latin typeface="Snap ITC" panose="04040A07060A02020202" pitchFamily="82" charset="0"/>
              </a:endParaRPr>
            </a:p>
          </p:txBody>
        </p:sp>
        <p:sp>
          <p:nvSpPr>
            <p:cNvPr id="6" name="5 Rectángulo"/>
            <p:cNvSpPr/>
            <p:nvPr/>
          </p:nvSpPr>
          <p:spPr>
            <a:xfrm>
              <a:off x="142334" y="457508"/>
              <a:ext cx="8839343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ES" sz="2800" dirty="0" smtClean="0">
                  <a:latin typeface="Snap ITC" panose="04040A07060A02020202" pitchFamily="82" charset="0"/>
                </a:rPr>
                <a:t>SUMA DE EXPRESIONES ALGEBRAICAS</a:t>
              </a:r>
              <a:endParaRPr lang="es-ES" sz="2800" dirty="0">
                <a:latin typeface="Snap ITC" panose="04040A07060A02020202" pitchFamily="82" charset="0"/>
              </a:endParaRPr>
            </a:p>
          </p:txBody>
        </p:sp>
      </p:grpSp>
      <p:pic>
        <p:nvPicPr>
          <p:cNvPr id="8" name="7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019" y="908720"/>
            <a:ext cx="2169962" cy="2160000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3171263" y="3388930"/>
            <a:ext cx="2917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 err="1" smtClean="0">
                <a:latin typeface="Cooper Black" panose="0208090404030B020404" pitchFamily="18" charset="0"/>
              </a:rPr>
              <a:t>Por</a:t>
            </a:r>
            <a:r>
              <a:rPr lang="en-AU" sz="2000" dirty="0" smtClean="0">
                <a:latin typeface="Cooper Black" panose="0208090404030B020404" pitchFamily="18" charset="0"/>
              </a:rPr>
              <a:t>: Mr. Erick Duque</a:t>
            </a:r>
            <a:endParaRPr lang="en-AU" sz="2000" dirty="0">
              <a:latin typeface="Cooper Black" panose="0208090404030B020404" pitchFamily="18" charset="0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1926884" y="4437112"/>
            <a:ext cx="5290231" cy="1477328"/>
            <a:chOff x="1907704" y="4437112"/>
            <a:chExt cx="5290231" cy="1477328"/>
          </a:xfrm>
        </p:grpSpPr>
        <p:sp>
          <p:nvSpPr>
            <p:cNvPr id="10" name="9 CuadroTexto"/>
            <p:cNvSpPr txBox="1"/>
            <p:nvPr/>
          </p:nvSpPr>
          <p:spPr>
            <a:xfrm>
              <a:off x="1907704" y="4437112"/>
              <a:ext cx="5290231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Contact us:</a:t>
              </a:r>
            </a:p>
            <a:p>
              <a:pPr marL="285750" indent="-285750">
                <a:buFont typeface="Wingdings"/>
                <a:buChar char="*"/>
              </a:pPr>
              <a:r>
                <a:rPr lang="en-AU" b="1" dirty="0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 a.m.e.asesoriasmatematicas@gmail.com</a:t>
              </a:r>
            </a:p>
            <a:p>
              <a:pPr marL="285750" indent="-285750">
                <a:buFont typeface="Wingdings"/>
                <a:buChar char=":"/>
              </a:pPr>
              <a:r>
                <a:rPr lang="en-AU" b="1" dirty="0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 asesoriasmatematicas0.webnode.com.co</a:t>
              </a:r>
            </a:p>
            <a:p>
              <a:r>
                <a:rPr lang="en-AU" b="1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 </a:t>
              </a:r>
              <a:r>
                <a:rPr lang="en-AU" b="1" dirty="0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     @asesoriasmatematicas0</a:t>
              </a:r>
            </a:p>
            <a:p>
              <a:r>
                <a:rPr lang="en-AU" b="1" dirty="0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      @</a:t>
              </a:r>
              <a:r>
                <a:rPr lang="en-AU" b="1" dirty="0" err="1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a.m.e._asesorias_matematicas</a:t>
              </a:r>
              <a:endParaRPr lang="en-AU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endParaRPr>
            </a:p>
          </p:txBody>
        </p:sp>
        <p:pic>
          <p:nvPicPr>
            <p:cNvPr id="11" name="Picture 2" descr="Nueva actualización de Instagram: reels en Facebook, dúo de vídeos y más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>
                          <a14:foregroundMark x1="43958" y1="37500" x2="43958" y2="37500"/>
                          <a14:foregroundMark x1="66146" y1="33854" x2="66146" y2="3385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41" t="18476" r="19018" b="18552"/>
            <a:stretch/>
          </p:blipFill>
          <p:spPr bwMode="auto">
            <a:xfrm>
              <a:off x="2017248" y="5661248"/>
              <a:ext cx="178488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4" descr="Facebook - Inicia sesión o regístrat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7248" y="5373216"/>
              <a:ext cx="180000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1406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15506"/>
            <a:ext cx="9144000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oak Std" pitchFamily="82" charset="0"/>
              </a:rPr>
              <a:t>Suma de polinomios</a:t>
            </a:r>
            <a:endParaRPr lang="es-CO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oak Std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000" dirty="0">
              <a:ln>
                <a:solidFill>
                  <a:srgbClr val="FFC000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oak Std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0" y="1412776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800" dirty="0" smtClean="0">
                <a:latin typeface="Ravie" panose="04040805050809020602" pitchFamily="82" charset="0"/>
              </a:rPr>
              <a:t>Cuando va a sumar polinomios, debe buscar los términos semejantes.</a:t>
            </a:r>
            <a:endParaRPr lang="es-CO" sz="2800" dirty="0">
              <a:latin typeface="Ravie" panose="040408050508090206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0" y="2969076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800" dirty="0" smtClean="0">
                <a:latin typeface="Ravie" panose="04040805050809020602" pitchFamily="82" charset="0"/>
              </a:rPr>
              <a:t>Recuerde: términos semejantes son términos que tienen las mismas letras elevadas al mismo exponente</a:t>
            </a:r>
            <a:endParaRPr lang="es-CO" sz="2800" dirty="0">
              <a:latin typeface="Ravie" panose="04040805050809020602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4941168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800" dirty="0" smtClean="0">
                <a:latin typeface="Ravie" panose="04040805050809020602" pitchFamily="82" charset="0"/>
              </a:rPr>
              <a:t>Por ejemplo: h y h</a:t>
            </a:r>
            <a:r>
              <a:rPr lang="es-CO" sz="2800" baseline="60000" dirty="0" smtClean="0">
                <a:latin typeface="Ravie" panose="04040805050809020602" pitchFamily="82" charset="0"/>
              </a:rPr>
              <a:t>2</a:t>
            </a:r>
            <a:r>
              <a:rPr lang="es-CO" sz="2800" dirty="0" smtClean="0">
                <a:latin typeface="Ravie" panose="04040805050809020602" pitchFamily="82" charset="0"/>
              </a:rPr>
              <a:t> no son términos semejantes.</a:t>
            </a:r>
            <a:endParaRPr lang="es-CO" sz="2800" dirty="0">
              <a:latin typeface="Ravie" panose="040408050508090206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971600" y="548680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Cosas para considerar antes</a:t>
            </a:r>
            <a:endParaRPr lang="es-CO" sz="2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941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15506"/>
            <a:ext cx="9144000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oak Std" pitchFamily="82" charset="0"/>
              </a:rPr>
              <a:t>Suma de polinomios</a:t>
            </a:r>
            <a:endParaRPr lang="es-CO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oak Std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000" dirty="0">
              <a:ln>
                <a:solidFill>
                  <a:srgbClr val="FFC000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oak Std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476672"/>
            <a:ext cx="8028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000" dirty="0" smtClean="0">
                <a:latin typeface="Ravie" panose="04040805050809020602" pitchFamily="82" charset="0"/>
              </a:rPr>
              <a:t>Por ejemplo: sumar los siguientes polinomios:</a:t>
            </a:r>
            <a:endParaRPr lang="es-CO" sz="2000" dirty="0">
              <a:latin typeface="Ravie" panose="040408050508090206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876782"/>
            <a:ext cx="7740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000" dirty="0" smtClean="0">
                <a:latin typeface="Ravie" panose="04040805050809020602" pitchFamily="82" charset="0"/>
              </a:rPr>
              <a:t>3x</a:t>
            </a:r>
            <a:r>
              <a:rPr lang="en-AU" sz="2000" baseline="6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 + 6x – 3; 4x</a:t>
            </a:r>
            <a:r>
              <a:rPr lang="en-AU" sz="2000" baseline="6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 – 5x + 7; 2x</a:t>
            </a:r>
            <a:r>
              <a:rPr lang="en-AU" sz="2000" baseline="6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 – x + 4</a:t>
            </a:r>
            <a:endParaRPr lang="en-AU" sz="2000" dirty="0">
              <a:latin typeface="Ravie" panose="040408050508090206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64088" y="2852936"/>
            <a:ext cx="3510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Primero, alinee los términos semejantes en columnas…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619672" y="1844824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3x</a:t>
            </a:r>
            <a:r>
              <a:rPr lang="en-AU" baseline="60000" dirty="0">
                <a:latin typeface="Ravie" panose="04040805050809020602" pitchFamily="82" charset="0"/>
              </a:rPr>
              <a:t>2</a:t>
            </a:r>
            <a:endParaRPr lang="en-AU" dirty="0"/>
          </a:p>
        </p:txBody>
      </p:sp>
      <p:sp>
        <p:nvSpPr>
          <p:cNvPr id="12" name="11 Rectángulo"/>
          <p:cNvSpPr/>
          <p:nvPr/>
        </p:nvSpPr>
        <p:spPr>
          <a:xfrm>
            <a:off x="2304475" y="1844824"/>
            <a:ext cx="798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+ 6x</a:t>
            </a:r>
            <a:endParaRPr lang="en-AU" dirty="0"/>
          </a:p>
        </p:txBody>
      </p:sp>
      <p:sp>
        <p:nvSpPr>
          <p:cNvPr id="13" name="12 Rectángulo"/>
          <p:cNvSpPr/>
          <p:nvPr/>
        </p:nvSpPr>
        <p:spPr>
          <a:xfrm>
            <a:off x="3103092" y="1844824"/>
            <a:ext cx="6142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– 3</a:t>
            </a:r>
            <a:endParaRPr lang="en-AU" dirty="0"/>
          </a:p>
        </p:txBody>
      </p:sp>
      <p:sp>
        <p:nvSpPr>
          <p:cNvPr id="14" name="13 Rectángulo"/>
          <p:cNvSpPr/>
          <p:nvPr/>
        </p:nvSpPr>
        <p:spPr>
          <a:xfrm>
            <a:off x="1561876" y="2214156"/>
            <a:ext cx="7136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4x</a:t>
            </a:r>
            <a:r>
              <a:rPr lang="en-AU" baseline="60000" dirty="0">
                <a:latin typeface="Ravie" panose="04040805050809020602" pitchFamily="82" charset="0"/>
              </a:rPr>
              <a:t>2</a:t>
            </a:r>
            <a:endParaRPr lang="en-AU" dirty="0"/>
          </a:p>
        </p:txBody>
      </p:sp>
      <p:sp>
        <p:nvSpPr>
          <p:cNvPr id="15" name="14 Rectángulo"/>
          <p:cNvSpPr/>
          <p:nvPr/>
        </p:nvSpPr>
        <p:spPr>
          <a:xfrm>
            <a:off x="2302873" y="2214156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– 5x</a:t>
            </a:r>
            <a:endParaRPr lang="en-AU" dirty="0"/>
          </a:p>
        </p:txBody>
      </p:sp>
      <p:sp>
        <p:nvSpPr>
          <p:cNvPr id="16" name="15 Rectángulo"/>
          <p:cNvSpPr/>
          <p:nvPr/>
        </p:nvSpPr>
        <p:spPr>
          <a:xfrm>
            <a:off x="3115915" y="2214156"/>
            <a:ext cx="5886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+ 7</a:t>
            </a:r>
            <a:endParaRPr lang="en-AU" dirty="0"/>
          </a:p>
        </p:txBody>
      </p:sp>
      <p:sp>
        <p:nvSpPr>
          <p:cNvPr id="17" name="16 Rectángulo"/>
          <p:cNvSpPr/>
          <p:nvPr/>
        </p:nvSpPr>
        <p:spPr>
          <a:xfrm>
            <a:off x="1580310" y="2583488"/>
            <a:ext cx="676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2x</a:t>
            </a:r>
            <a:r>
              <a:rPr lang="en-AU" baseline="60000" dirty="0">
                <a:latin typeface="Ravie" panose="04040805050809020602" pitchFamily="82" charset="0"/>
              </a:rPr>
              <a:t>2</a:t>
            </a:r>
            <a:endParaRPr lang="en-AU" dirty="0"/>
          </a:p>
        </p:txBody>
      </p:sp>
      <p:sp>
        <p:nvSpPr>
          <p:cNvPr id="18" name="17 Rectángulo"/>
          <p:cNvSpPr/>
          <p:nvPr/>
        </p:nvSpPr>
        <p:spPr>
          <a:xfrm>
            <a:off x="2397449" y="2583488"/>
            <a:ext cx="611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– x</a:t>
            </a:r>
            <a:endParaRPr lang="en-AU" dirty="0"/>
          </a:p>
        </p:txBody>
      </p:sp>
      <p:sp>
        <p:nvSpPr>
          <p:cNvPr id="19" name="18 Rectángulo"/>
          <p:cNvSpPr/>
          <p:nvPr/>
        </p:nvSpPr>
        <p:spPr>
          <a:xfrm>
            <a:off x="3087061" y="258348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+ 4</a:t>
            </a:r>
            <a:endParaRPr lang="en-AU" dirty="0"/>
          </a:p>
        </p:txBody>
      </p:sp>
      <p:cxnSp>
        <p:nvCxnSpPr>
          <p:cNvPr id="21" name="20 Conector recto"/>
          <p:cNvCxnSpPr/>
          <p:nvPr/>
        </p:nvCxnSpPr>
        <p:spPr>
          <a:xfrm>
            <a:off x="1548831" y="2996952"/>
            <a:ext cx="23083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CuadroTexto"/>
          <p:cNvSpPr txBox="1"/>
          <p:nvPr/>
        </p:nvSpPr>
        <p:spPr>
          <a:xfrm>
            <a:off x="5364088" y="2639276"/>
            <a:ext cx="35101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Segundo, sumar los coeficientes de cada expresión; recuerde las reglas de los números enteros (Z) 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27" name="26 Cheurón"/>
          <p:cNvSpPr/>
          <p:nvPr/>
        </p:nvSpPr>
        <p:spPr>
          <a:xfrm>
            <a:off x="1259632" y="1885490"/>
            <a:ext cx="288000" cy="288000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8" name="27 Cheurón"/>
          <p:cNvSpPr/>
          <p:nvPr/>
        </p:nvSpPr>
        <p:spPr>
          <a:xfrm>
            <a:off x="1257577" y="2254822"/>
            <a:ext cx="288000" cy="288000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9" name="28 Cheurón"/>
          <p:cNvSpPr/>
          <p:nvPr/>
        </p:nvSpPr>
        <p:spPr>
          <a:xfrm>
            <a:off x="1257577" y="2624154"/>
            <a:ext cx="288000" cy="288000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3122725" y="5651956"/>
            <a:ext cx="28985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3 + 4 + 2 = 9</a:t>
            </a:r>
            <a:endParaRPr lang="en-AU" sz="2800" dirty="0"/>
          </a:p>
        </p:txBody>
      </p:sp>
      <p:sp>
        <p:nvSpPr>
          <p:cNvPr id="34" name="33 Rectángulo"/>
          <p:cNvSpPr/>
          <p:nvPr/>
        </p:nvSpPr>
        <p:spPr>
          <a:xfrm>
            <a:off x="1580310" y="3059668"/>
            <a:ext cx="676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9x</a:t>
            </a:r>
            <a:r>
              <a:rPr lang="en-AU" baseline="60000" dirty="0" smtClean="0">
                <a:latin typeface="Ravie" panose="04040805050809020602" pitchFamily="82" charset="0"/>
              </a:rPr>
              <a:t>2</a:t>
            </a:r>
            <a:endParaRPr lang="en-AU" dirty="0"/>
          </a:p>
        </p:txBody>
      </p:sp>
      <p:sp>
        <p:nvSpPr>
          <p:cNvPr id="35" name="34 Cheurón"/>
          <p:cNvSpPr/>
          <p:nvPr/>
        </p:nvSpPr>
        <p:spPr>
          <a:xfrm>
            <a:off x="2339784" y="1898280"/>
            <a:ext cx="288000" cy="288000"/>
          </a:xfrm>
          <a:prstGeom prst="chevron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36" name="35 Cheurón"/>
          <p:cNvSpPr/>
          <p:nvPr/>
        </p:nvSpPr>
        <p:spPr>
          <a:xfrm>
            <a:off x="2337729" y="2267612"/>
            <a:ext cx="288000" cy="288000"/>
          </a:xfrm>
          <a:prstGeom prst="chevron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37" name="36 Cheurón"/>
          <p:cNvSpPr/>
          <p:nvPr/>
        </p:nvSpPr>
        <p:spPr>
          <a:xfrm>
            <a:off x="2337729" y="2636944"/>
            <a:ext cx="288000" cy="288000"/>
          </a:xfrm>
          <a:prstGeom prst="chevron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38" name="37 Rectángulo"/>
          <p:cNvSpPr/>
          <p:nvPr/>
        </p:nvSpPr>
        <p:spPr>
          <a:xfrm>
            <a:off x="3218104" y="5616472"/>
            <a:ext cx="27077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6 – 5 – 1 = 0</a:t>
            </a:r>
            <a:endParaRPr lang="en-AU" sz="2800" dirty="0"/>
          </a:p>
        </p:txBody>
      </p:sp>
      <p:cxnSp>
        <p:nvCxnSpPr>
          <p:cNvPr id="40" name="39 Conector recto"/>
          <p:cNvCxnSpPr/>
          <p:nvPr/>
        </p:nvCxnSpPr>
        <p:spPr>
          <a:xfrm flipV="1">
            <a:off x="2625729" y="1844824"/>
            <a:ext cx="166681" cy="110799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Cheurón"/>
          <p:cNvSpPr/>
          <p:nvPr/>
        </p:nvSpPr>
        <p:spPr>
          <a:xfrm>
            <a:off x="2915848" y="1898280"/>
            <a:ext cx="288000" cy="288000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49" name="48 Cheurón"/>
          <p:cNvSpPr/>
          <p:nvPr/>
        </p:nvSpPr>
        <p:spPr>
          <a:xfrm>
            <a:off x="2913793" y="2267612"/>
            <a:ext cx="288000" cy="288000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50" name="49 Cheurón"/>
          <p:cNvSpPr/>
          <p:nvPr/>
        </p:nvSpPr>
        <p:spPr>
          <a:xfrm>
            <a:off x="2913793" y="2636944"/>
            <a:ext cx="288000" cy="288000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51" name="50 Rectángulo"/>
          <p:cNvSpPr/>
          <p:nvPr/>
        </p:nvSpPr>
        <p:spPr>
          <a:xfrm>
            <a:off x="3035361" y="5616472"/>
            <a:ext cx="30732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–3 + 7 + 4 = 8</a:t>
            </a:r>
            <a:endParaRPr lang="en-AU" sz="2800" dirty="0"/>
          </a:p>
        </p:txBody>
      </p:sp>
      <p:sp>
        <p:nvSpPr>
          <p:cNvPr id="52" name="51 Rectángulo"/>
          <p:cNvSpPr/>
          <p:nvPr/>
        </p:nvSpPr>
        <p:spPr>
          <a:xfrm>
            <a:off x="3131840" y="2996952"/>
            <a:ext cx="5886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+ </a:t>
            </a:r>
            <a:r>
              <a:rPr lang="en-AU" dirty="0" smtClean="0">
                <a:latin typeface="Ravie" panose="04040805050809020602" pitchFamily="82" charset="0"/>
              </a:rPr>
              <a:t>8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45577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8.14061E-7 L -0.10295 0.00601 " pathEditMode="relative" rAng="0" ptsTypes="AA">
                                      <p:cBhvr>
                                        <p:cTn id="191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56" y="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0" grpId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6" grpId="0"/>
      <p:bldP spid="26" grpId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1" grpId="0"/>
      <p:bldP spid="31" grpId="1"/>
      <p:bldP spid="34" grpId="0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/>
      <p:bldP spid="38" grpId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/>
      <p:bldP spid="51" grpId="1"/>
      <p:bldP spid="52" grpId="0"/>
      <p:bldP spid="5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15506"/>
            <a:ext cx="9144000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oak Std" pitchFamily="82" charset="0"/>
              </a:rPr>
              <a:t>Suma de polinomios</a:t>
            </a:r>
            <a:endParaRPr lang="es-CO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oak Std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000" dirty="0">
              <a:ln>
                <a:solidFill>
                  <a:srgbClr val="FFC000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oak Std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0" y="476672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000" dirty="0" smtClean="0">
                <a:latin typeface="Ravie" panose="04040805050809020602" pitchFamily="82" charset="0"/>
              </a:rPr>
              <a:t>Veamos otro ejemplo:</a:t>
            </a:r>
            <a:endParaRPr lang="es-CO" sz="2000" dirty="0"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876782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000" dirty="0" smtClean="0">
                <a:latin typeface="Ravie" panose="04040805050809020602" pitchFamily="82" charset="0"/>
              </a:rPr>
              <a:t>1/3x</a:t>
            </a:r>
            <a:r>
              <a:rPr lang="en-AU" sz="2000" baseline="60000" dirty="0" smtClean="0">
                <a:latin typeface="Ravie" panose="04040805050809020602" pitchFamily="82" charset="0"/>
              </a:rPr>
              <a:t>3</a:t>
            </a:r>
            <a:r>
              <a:rPr lang="en-AU" sz="2000" dirty="0" smtClean="0">
                <a:latin typeface="Ravie" panose="04040805050809020602" pitchFamily="82" charset="0"/>
              </a:rPr>
              <a:t> + 2y</a:t>
            </a:r>
            <a:r>
              <a:rPr lang="en-AU" sz="2000" baseline="60000" dirty="0" smtClean="0">
                <a:latin typeface="Ravie" panose="04040805050809020602" pitchFamily="82" charset="0"/>
              </a:rPr>
              <a:t>3</a:t>
            </a:r>
            <a:r>
              <a:rPr lang="en-AU" sz="2000" dirty="0" smtClean="0">
                <a:latin typeface="Ravie" panose="04040805050809020602" pitchFamily="82" charset="0"/>
              </a:rPr>
              <a:t> – 2/5x</a:t>
            </a:r>
            <a:r>
              <a:rPr lang="en-AU" sz="2000" baseline="6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y + 3; –1/10x</a:t>
            </a:r>
            <a:r>
              <a:rPr lang="en-AU" sz="2000" baseline="6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y + 3/4xy</a:t>
            </a:r>
            <a:r>
              <a:rPr lang="en-AU" sz="2000" baseline="6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 – 3/7y</a:t>
            </a:r>
            <a:r>
              <a:rPr lang="en-AU" sz="2000" baseline="60000" dirty="0" smtClean="0">
                <a:latin typeface="Ravie" panose="04040805050809020602" pitchFamily="82" charset="0"/>
              </a:rPr>
              <a:t>3</a:t>
            </a:r>
            <a:r>
              <a:rPr lang="en-AU" sz="2000" dirty="0" smtClean="0">
                <a:latin typeface="Ravie" panose="04040805050809020602" pitchFamily="82" charset="0"/>
              </a:rPr>
              <a:t>;</a:t>
            </a:r>
          </a:p>
          <a:p>
            <a:pPr algn="just"/>
            <a:r>
              <a:rPr lang="en-AU" sz="2000" dirty="0" smtClean="0">
                <a:latin typeface="Ravie" panose="04040805050809020602" pitchFamily="82" charset="0"/>
              </a:rPr>
              <a:t>–1/3y</a:t>
            </a:r>
            <a:r>
              <a:rPr lang="en-AU" sz="2000" baseline="60000" dirty="0" smtClean="0">
                <a:latin typeface="Ravie" panose="04040805050809020602" pitchFamily="82" charset="0"/>
              </a:rPr>
              <a:t>3</a:t>
            </a:r>
            <a:r>
              <a:rPr lang="en-AU" sz="2000" dirty="0" smtClean="0">
                <a:latin typeface="Ravie" panose="04040805050809020602" pitchFamily="82" charset="0"/>
              </a:rPr>
              <a:t> + 1/8xy</a:t>
            </a:r>
            <a:r>
              <a:rPr lang="en-AU" sz="2000" baseline="6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 – 5</a:t>
            </a:r>
            <a:endParaRPr lang="en-AU" sz="2000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450335" y="5983069"/>
            <a:ext cx="6506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latin typeface="Ravie" panose="04040805050809020602" pitchFamily="82" charset="0"/>
              </a:rPr>
              <a:t>Primero, alinee los términos semejantes en columnas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753810" y="2411596"/>
            <a:ext cx="3956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1/3x</a:t>
            </a:r>
            <a:r>
              <a:rPr lang="en-AU" baseline="60000" dirty="0">
                <a:latin typeface="Ravie" panose="04040805050809020602" pitchFamily="82" charset="0"/>
              </a:rPr>
              <a:t>3</a:t>
            </a:r>
            <a:r>
              <a:rPr lang="en-AU" dirty="0">
                <a:latin typeface="Ravie" panose="04040805050809020602" pitchFamily="82" charset="0"/>
              </a:rPr>
              <a:t> </a:t>
            </a:r>
            <a:r>
              <a:rPr lang="en-AU" dirty="0" smtClean="0">
                <a:latin typeface="Ravie" panose="04040805050809020602" pitchFamily="82" charset="0"/>
              </a:rPr>
              <a:t>+    2y</a:t>
            </a:r>
            <a:r>
              <a:rPr lang="en-AU" baseline="60000" dirty="0" smtClean="0">
                <a:latin typeface="Ravie" panose="04040805050809020602" pitchFamily="82" charset="0"/>
              </a:rPr>
              <a:t>3</a:t>
            </a:r>
            <a:r>
              <a:rPr lang="en-AU" dirty="0" smtClean="0">
                <a:latin typeface="Ravie" panose="04040805050809020602" pitchFamily="82" charset="0"/>
              </a:rPr>
              <a:t> </a:t>
            </a:r>
            <a:r>
              <a:rPr lang="en-AU" dirty="0">
                <a:latin typeface="Ravie" panose="04040805050809020602" pitchFamily="82" charset="0"/>
              </a:rPr>
              <a:t>– 2/5x</a:t>
            </a:r>
            <a:r>
              <a:rPr lang="en-AU" baseline="60000" dirty="0">
                <a:latin typeface="Ravie" panose="04040805050809020602" pitchFamily="82" charset="0"/>
              </a:rPr>
              <a:t>2</a:t>
            </a:r>
            <a:r>
              <a:rPr lang="en-AU" dirty="0">
                <a:latin typeface="Ravie" panose="04040805050809020602" pitchFamily="82" charset="0"/>
              </a:rPr>
              <a:t>y + 3</a:t>
            </a:r>
            <a:endParaRPr lang="en-AU" dirty="0"/>
          </a:p>
        </p:txBody>
      </p:sp>
      <p:sp>
        <p:nvSpPr>
          <p:cNvPr id="10" name="9 Rectángulo"/>
          <p:cNvSpPr/>
          <p:nvPr/>
        </p:nvSpPr>
        <p:spPr>
          <a:xfrm>
            <a:off x="3759542" y="2780928"/>
            <a:ext cx="13885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–1/10x</a:t>
            </a:r>
            <a:r>
              <a:rPr lang="en-AU" baseline="60000" dirty="0">
                <a:latin typeface="Ravie" panose="04040805050809020602" pitchFamily="82" charset="0"/>
              </a:rPr>
              <a:t>2</a:t>
            </a:r>
            <a:r>
              <a:rPr lang="en-AU" dirty="0">
                <a:latin typeface="Ravie" panose="04040805050809020602" pitchFamily="82" charset="0"/>
              </a:rPr>
              <a:t>y</a:t>
            </a:r>
            <a:endParaRPr lang="en-AU" dirty="0"/>
          </a:p>
        </p:txBody>
      </p:sp>
      <p:sp>
        <p:nvSpPr>
          <p:cNvPr id="11" name="10 Rectángulo"/>
          <p:cNvSpPr/>
          <p:nvPr/>
        </p:nvSpPr>
        <p:spPr>
          <a:xfrm>
            <a:off x="5745182" y="2780928"/>
            <a:ext cx="14911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+ 3/4xy</a:t>
            </a:r>
            <a:r>
              <a:rPr lang="en-AU" baseline="60000" dirty="0">
                <a:latin typeface="Ravie" panose="04040805050809020602" pitchFamily="82" charset="0"/>
              </a:rPr>
              <a:t>2</a:t>
            </a:r>
            <a:endParaRPr lang="en-AU" dirty="0"/>
          </a:p>
        </p:txBody>
      </p:sp>
      <p:sp>
        <p:nvSpPr>
          <p:cNvPr id="12" name="11 Rectángulo"/>
          <p:cNvSpPr/>
          <p:nvPr/>
        </p:nvSpPr>
        <p:spPr>
          <a:xfrm>
            <a:off x="2604463" y="2780928"/>
            <a:ext cx="12474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– 3/7y</a:t>
            </a:r>
            <a:r>
              <a:rPr lang="en-AU" baseline="60000" dirty="0">
                <a:latin typeface="Ravie" panose="04040805050809020602" pitchFamily="82" charset="0"/>
              </a:rPr>
              <a:t>3</a:t>
            </a:r>
            <a:endParaRPr lang="en-AU" dirty="0"/>
          </a:p>
        </p:txBody>
      </p:sp>
      <p:sp>
        <p:nvSpPr>
          <p:cNvPr id="13" name="12 Rectángulo"/>
          <p:cNvSpPr/>
          <p:nvPr/>
        </p:nvSpPr>
        <p:spPr>
          <a:xfrm>
            <a:off x="2671916" y="3150260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–1/3y</a:t>
            </a:r>
            <a:r>
              <a:rPr lang="en-AU" baseline="60000" dirty="0">
                <a:latin typeface="Ravie" panose="04040805050809020602" pitchFamily="82" charset="0"/>
              </a:rPr>
              <a:t>3</a:t>
            </a:r>
            <a:endParaRPr lang="en-AU" dirty="0"/>
          </a:p>
        </p:txBody>
      </p:sp>
      <p:sp>
        <p:nvSpPr>
          <p:cNvPr id="14" name="13 Rectángulo"/>
          <p:cNvSpPr/>
          <p:nvPr/>
        </p:nvSpPr>
        <p:spPr>
          <a:xfrm>
            <a:off x="5749822" y="3150260"/>
            <a:ext cx="13580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+ 1/8xy</a:t>
            </a:r>
            <a:r>
              <a:rPr lang="en-AU" baseline="60000" dirty="0">
                <a:latin typeface="Ravie" panose="04040805050809020602" pitchFamily="82" charset="0"/>
              </a:rPr>
              <a:t>2</a:t>
            </a:r>
            <a:endParaRPr lang="en-AU" dirty="0"/>
          </a:p>
        </p:txBody>
      </p:sp>
      <p:sp>
        <p:nvSpPr>
          <p:cNvPr id="15" name="14 Rectángulo"/>
          <p:cNvSpPr/>
          <p:nvPr/>
        </p:nvSpPr>
        <p:spPr>
          <a:xfrm>
            <a:off x="5076056" y="3150260"/>
            <a:ext cx="612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– 5</a:t>
            </a:r>
            <a:endParaRPr lang="en-AU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1723" y="5674022"/>
            <a:ext cx="77205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latin typeface="Ravie" panose="04040805050809020602" pitchFamily="82" charset="0"/>
              </a:rPr>
              <a:t>Segundo, sume los coeficientes de cada expresión; recuerde las reglas de los fraccionarios</a:t>
            </a:r>
            <a:endParaRPr lang="es-CO" dirty="0">
              <a:latin typeface="Ravie" panose="04040805050809020602" pitchFamily="82" charset="0"/>
            </a:endParaRPr>
          </a:p>
        </p:txBody>
      </p:sp>
      <p:cxnSp>
        <p:nvCxnSpPr>
          <p:cNvPr id="17" name="16 Conector recto"/>
          <p:cNvCxnSpPr/>
          <p:nvPr/>
        </p:nvCxnSpPr>
        <p:spPr>
          <a:xfrm>
            <a:off x="1547664" y="3635732"/>
            <a:ext cx="6408712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Rectángulo"/>
          <p:cNvSpPr/>
          <p:nvPr/>
        </p:nvSpPr>
        <p:spPr>
          <a:xfrm>
            <a:off x="1531263" y="3707740"/>
            <a:ext cx="9525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1/3x</a:t>
            </a:r>
            <a:r>
              <a:rPr lang="en-AU" baseline="60000" dirty="0">
                <a:latin typeface="Ravie" panose="04040805050809020602" pitchFamily="82" charset="0"/>
              </a:rPr>
              <a:t>3</a:t>
            </a:r>
            <a:endParaRPr lang="en-AU" dirty="0"/>
          </a:p>
        </p:txBody>
      </p:sp>
      <p:sp>
        <p:nvSpPr>
          <p:cNvPr id="24" name="23 Rectángulo"/>
          <p:cNvSpPr/>
          <p:nvPr/>
        </p:nvSpPr>
        <p:spPr>
          <a:xfrm>
            <a:off x="2339752" y="3696524"/>
            <a:ext cx="1563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+ 26/21y</a:t>
            </a:r>
            <a:r>
              <a:rPr lang="en-AU" baseline="60000" dirty="0" smtClean="0">
                <a:latin typeface="Ravie" panose="04040805050809020602" pitchFamily="82" charset="0"/>
              </a:rPr>
              <a:t>3</a:t>
            </a:r>
            <a:endParaRPr lang="en-AU" dirty="0"/>
          </a:p>
        </p:txBody>
      </p:sp>
      <p:sp>
        <p:nvSpPr>
          <p:cNvPr id="25" name="24 Rectángulo"/>
          <p:cNvSpPr/>
          <p:nvPr/>
        </p:nvSpPr>
        <p:spPr>
          <a:xfrm>
            <a:off x="3851920" y="3707740"/>
            <a:ext cx="1436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– 1/2x</a:t>
            </a:r>
            <a:r>
              <a:rPr lang="en-AU" baseline="60000" dirty="0" smtClean="0">
                <a:latin typeface="Ravie" panose="04040805050809020602" pitchFamily="82" charset="0"/>
              </a:rPr>
              <a:t>2 </a:t>
            </a:r>
            <a:r>
              <a:rPr lang="en-AU" dirty="0" smtClean="0">
                <a:latin typeface="Ravie" panose="04040805050809020602" pitchFamily="82" charset="0"/>
              </a:rPr>
              <a:t>y</a:t>
            </a:r>
            <a:endParaRPr lang="en-AU" dirty="0"/>
          </a:p>
        </p:txBody>
      </p:sp>
      <p:sp>
        <p:nvSpPr>
          <p:cNvPr id="26" name="25 Rectángulo"/>
          <p:cNvSpPr/>
          <p:nvPr/>
        </p:nvSpPr>
        <p:spPr>
          <a:xfrm>
            <a:off x="5220072" y="3707740"/>
            <a:ext cx="606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– 2</a:t>
            </a:r>
            <a:endParaRPr lang="en-AU" dirty="0"/>
          </a:p>
        </p:txBody>
      </p:sp>
      <p:sp>
        <p:nvSpPr>
          <p:cNvPr id="27" name="26 Rectángulo"/>
          <p:cNvSpPr/>
          <p:nvPr/>
        </p:nvSpPr>
        <p:spPr>
          <a:xfrm>
            <a:off x="5796136" y="3707740"/>
            <a:ext cx="1404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+ </a:t>
            </a:r>
            <a:r>
              <a:rPr lang="en-AU" dirty="0" smtClean="0">
                <a:latin typeface="Ravie" panose="04040805050809020602" pitchFamily="82" charset="0"/>
              </a:rPr>
              <a:t>7/8xy</a:t>
            </a:r>
            <a:r>
              <a:rPr lang="en-AU" baseline="60000" dirty="0" smtClean="0">
                <a:latin typeface="Ravie" panose="04040805050809020602" pitchFamily="82" charset="0"/>
              </a:rPr>
              <a:t>2</a:t>
            </a:r>
            <a:endParaRPr lang="en-AU" dirty="0"/>
          </a:p>
        </p:txBody>
      </p:sp>
      <p:sp>
        <p:nvSpPr>
          <p:cNvPr id="28" name="27 Rectángulo redondeado"/>
          <p:cNvSpPr/>
          <p:nvPr/>
        </p:nvSpPr>
        <p:spPr>
          <a:xfrm>
            <a:off x="1547664" y="3635732"/>
            <a:ext cx="5653024" cy="44134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7164288" y="3861048"/>
            <a:ext cx="9462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000" dirty="0" smtClean="0">
                <a:latin typeface="Ravie" panose="04040805050809020602" pitchFamily="82" charset="0"/>
              </a:rPr>
              <a:t>R//:</a:t>
            </a:r>
            <a:endParaRPr lang="en-AU" sz="20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94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7" grpId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6" grpId="1"/>
      <p:bldP spid="21" grpId="0"/>
      <p:bldP spid="24" grpId="0"/>
      <p:bldP spid="25" grpId="0"/>
      <p:bldP spid="26" grpId="0"/>
      <p:bldP spid="27" grpId="0"/>
      <p:bldP spid="28" grpId="0" animBg="1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15506"/>
            <a:ext cx="9144000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oak Std" pitchFamily="82" charset="0"/>
              </a:rPr>
              <a:t>Suma de </a:t>
            </a:r>
            <a:r>
              <a:rPr lang="en-AU" sz="2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oak Std" pitchFamily="82" charset="0"/>
              </a:rPr>
              <a:t>polinomios</a:t>
            </a:r>
            <a:endParaRPr lang="en-AU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oak Std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000" dirty="0">
              <a:ln>
                <a:solidFill>
                  <a:srgbClr val="FFC000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oak Std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620688"/>
            <a:ext cx="1835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000" dirty="0" smtClean="0">
                <a:latin typeface="Ravie" panose="04040805050809020602" pitchFamily="82" charset="0"/>
              </a:rPr>
              <a:t>Práctica</a:t>
            </a:r>
            <a:endParaRPr lang="es-CO" sz="2000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1224639"/>
            <a:ext cx="6012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000" dirty="0" smtClean="0">
                <a:latin typeface="Ravie" panose="04040805050809020602" pitchFamily="82" charset="0"/>
              </a:rPr>
              <a:t>Resolver los siguientes ejercicios</a:t>
            </a:r>
            <a:endParaRPr lang="es-CO" sz="2000" dirty="0">
              <a:latin typeface="Ravie" panose="040408050508090206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0150" y="1788820"/>
            <a:ext cx="9123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AU" sz="2000" dirty="0" smtClean="0">
                <a:latin typeface="Ravie" panose="04040805050809020602" pitchFamily="82" charset="0"/>
              </a:rPr>
              <a:t>3x</a:t>
            </a:r>
            <a:r>
              <a:rPr lang="en-AU" sz="2000" baseline="60000" dirty="0" smtClean="0">
                <a:latin typeface="Ravie" panose="04040805050809020602" pitchFamily="82" charset="0"/>
              </a:rPr>
              <a:t>5</a:t>
            </a:r>
            <a:r>
              <a:rPr lang="en-AU" sz="2000" dirty="0" smtClean="0">
                <a:latin typeface="Ravie" panose="04040805050809020602" pitchFamily="82" charset="0"/>
              </a:rPr>
              <a:t> – 4x</a:t>
            </a:r>
            <a:r>
              <a:rPr lang="en-AU" sz="2000" baseline="6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 + 2x; 5x</a:t>
            </a:r>
            <a:r>
              <a:rPr lang="en-AU" sz="2000" baseline="60000" dirty="0" smtClean="0">
                <a:latin typeface="Ravie" panose="04040805050809020602" pitchFamily="82" charset="0"/>
              </a:rPr>
              <a:t>3</a:t>
            </a:r>
            <a:r>
              <a:rPr lang="en-AU" sz="2000" dirty="0" smtClean="0">
                <a:latin typeface="Ravie" panose="04040805050809020602" pitchFamily="82" charset="0"/>
              </a:rPr>
              <a:t> – 6x</a:t>
            </a:r>
            <a:r>
              <a:rPr lang="en-AU" sz="2000" baseline="6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 + 3x – 2; 3x</a:t>
            </a:r>
            <a:r>
              <a:rPr lang="en-AU" sz="2000" baseline="60000" dirty="0" smtClean="0">
                <a:latin typeface="Ravie" panose="04040805050809020602" pitchFamily="82" charset="0"/>
              </a:rPr>
              <a:t>5</a:t>
            </a:r>
            <a:r>
              <a:rPr lang="en-AU" sz="2000" dirty="0" smtClean="0">
                <a:latin typeface="Ravie" panose="04040805050809020602" pitchFamily="82" charset="0"/>
              </a:rPr>
              <a:t> – 5x</a:t>
            </a:r>
            <a:r>
              <a:rPr lang="en-AU" sz="2000" baseline="60000" dirty="0" smtClean="0">
                <a:latin typeface="Ravie" panose="04040805050809020602" pitchFamily="82" charset="0"/>
              </a:rPr>
              <a:t>3</a:t>
            </a:r>
            <a:r>
              <a:rPr lang="en-AU" sz="2000" dirty="0" smtClean="0">
                <a:latin typeface="Ravie" panose="04040805050809020602" pitchFamily="82" charset="0"/>
              </a:rPr>
              <a:t> – 5x – 1; 4x</a:t>
            </a:r>
            <a:r>
              <a:rPr lang="en-AU" sz="2000" baseline="6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 + 2x - 3</a:t>
            </a:r>
            <a:endParaRPr lang="en-AU" sz="2000" dirty="0">
              <a:latin typeface="Ravie" panose="040408050508090206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0" y="2649106"/>
            <a:ext cx="9123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 startAt="2"/>
            </a:pPr>
            <a:r>
              <a:rPr lang="en-AU" sz="2000" dirty="0" smtClean="0">
                <a:latin typeface="Ravie" panose="04040805050809020602" pitchFamily="82" charset="0"/>
              </a:rPr>
              <a:t>2/3m</a:t>
            </a:r>
            <a:r>
              <a:rPr lang="en-AU" sz="2000" baseline="60000" dirty="0" smtClean="0">
                <a:latin typeface="Ravie" panose="04040805050809020602" pitchFamily="82" charset="0"/>
              </a:rPr>
              <a:t>3</a:t>
            </a:r>
            <a:r>
              <a:rPr lang="en-AU" sz="2000" dirty="0" smtClean="0">
                <a:latin typeface="Ravie" panose="04040805050809020602" pitchFamily="82" charset="0"/>
              </a:rPr>
              <a:t> – 1/4mn</a:t>
            </a:r>
            <a:r>
              <a:rPr lang="en-AU" sz="2000" baseline="6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 + 2/5n</a:t>
            </a:r>
            <a:r>
              <a:rPr lang="en-AU" sz="2000" baseline="60000" dirty="0" smtClean="0">
                <a:latin typeface="Ravie" panose="04040805050809020602" pitchFamily="82" charset="0"/>
              </a:rPr>
              <a:t>3</a:t>
            </a:r>
            <a:r>
              <a:rPr lang="en-AU" sz="2000" dirty="0" smtClean="0">
                <a:latin typeface="Ravie" panose="04040805050809020602" pitchFamily="82" charset="0"/>
              </a:rPr>
              <a:t>; 1/6m</a:t>
            </a:r>
            <a:r>
              <a:rPr lang="en-AU" sz="2000" baseline="6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n + 1/8mn</a:t>
            </a:r>
            <a:r>
              <a:rPr lang="en-AU" sz="2000" baseline="6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 – 2/3m</a:t>
            </a:r>
            <a:r>
              <a:rPr lang="en-AU" sz="2000" baseline="60000" dirty="0" smtClean="0">
                <a:latin typeface="Ravie" panose="04040805050809020602" pitchFamily="82" charset="0"/>
              </a:rPr>
              <a:t>3</a:t>
            </a:r>
            <a:r>
              <a:rPr lang="en-AU" sz="2000" dirty="0" smtClean="0">
                <a:latin typeface="Ravie" panose="04040805050809020602" pitchFamily="82" charset="0"/>
              </a:rPr>
              <a:t>; 1/8mn</a:t>
            </a:r>
            <a:r>
              <a:rPr lang="en-AU" sz="2000" baseline="6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 – 1/2m</a:t>
            </a:r>
            <a:r>
              <a:rPr lang="en-AU" sz="2000" baseline="6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n – n</a:t>
            </a:r>
            <a:r>
              <a:rPr lang="en-AU" sz="2000" baseline="60000" dirty="0" smtClean="0">
                <a:latin typeface="Ravie" panose="04040805050809020602" pitchFamily="82" charset="0"/>
              </a:rPr>
              <a:t>3</a:t>
            </a:r>
            <a:endParaRPr lang="en-AU" sz="2000" baseline="60000" dirty="0">
              <a:latin typeface="Ravie" panose="040408050508090206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997968" y="5085184"/>
            <a:ext cx="51480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dirty="0" smtClean="0">
                <a:latin typeface="Showcard Gothic" panose="04020904020102020604" pitchFamily="82" charset="0"/>
              </a:rPr>
              <a:t>Envíenos sus respuestas a nuestro correo y recibirá su retroalimentación.</a:t>
            </a:r>
            <a:endParaRPr lang="es-CO" sz="2000" dirty="0"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202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</TotalTime>
  <Words>317</Words>
  <Application>Microsoft Office PowerPoint</Application>
  <PresentationFormat>Presentación en pantalla (4:3)</PresentationFormat>
  <Paragraphs>57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 Duque Barragán</dc:creator>
  <cp:lastModifiedBy>Erick Duque Barragán</cp:lastModifiedBy>
  <cp:revision>4</cp:revision>
  <dcterms:created xsi:type="dcterms:W3CDTF">2021-04-26T04:06:01Z</dcterms:created>
  <dcterms:modified xsi:type="dcterms:W3CDTF">2021-05-20T04:32:02Z</dcterms:modified>
</cp:coreProperties>
</file>