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6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3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8895C5-F2FB-4860-B659-00B8B30089AA}" type="datetimeFigureOut">
              <a:rPr lang="en-US" smtClean="0"/>
              <a:pPr/>
              <a:t>8/23/2021</a:t>
            </a:fld>
            <a:endParaRPr lang="en-U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6274EA-364F-4224-8634-CE16BB627F31}" type="slidenum">
              <a:rPr lang="en-US" smtClean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6 Grupo"/>
          <p:cNvGrpSpPr/>
          <p:nvPr/>
        </p:nvGrpSpPr>
        <p:grpSpPr>
          <a:xfrm>
            <a:off x="13444" y="188640"/>
            <a:ext cx="9107109" cy="542617"/>
            <a:chOff x="13444" y="438111"/>
            <a:chExt cx="9107109" cy="542617"/>
          </a:xfrm>
        </p:grpSpPr>
        <p:sp>
          <p:nvSpPr>
            <p:cNvPr id="5" name="4 Rectángulo"/>
            <p:cNvSpPr/>
            <p:nvPr/>
          </p:nvSpPr>
          <p:spPr>
            <a:xfrm>
              <a:off x="23446" y="438111"/>
              <a:ext cx="909710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2800" dirty="0" smtClean="0">
                  <a:solidFill>
                    <a:srgbClr val="FF0000"/>
                  </a:solidFill>
                  <a:latin typeface="Snap ITC" panose="04040A07060A02020202" pitchFamily="82" charset="0"/>
                </a:rPr>
                <a:t>ADDITION OF ALGEBRAIC EXPRESSIONS</a:t>
              </a:r>
              <a:endParaRPr lang="es-ES" sz="2800" dirty="0">
                <a:solidFill>
                  <a:srgbClr val="FF0000"/>
                </a:solidFill>
                <a:latin typeface="Snap ITC" panose="04040A07060A02020202" pitchFamily="82" charset="0"/>
              </a:endParaRPr>
            </a:p>
          </p:txBody>
        </p:sp>
        <p:sp>
          <p:nvSpPr>
            <p:cNvPr id="6" name="5 Rectángulo"/>
            <p:cNvSpPr/>
            <p:nvPr/>
          </p:nvSpPr>
          <p:spPr>
            <a:xfrm>
              <a:off x="13444" y="457508"/>
              <a:ext cx="9097107" cy="52322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es-ES" sz="2800" dirty="0" smtClean="0">
                  <a:latin typeface="Snap ITC" panose="04040A07060A02020202" pitchFamily="82" charset="0"/>
                </a:rPr>
                <a:t>ADDITION OF ALGEBRAIC EXPRESSIONS</a:t>
              </a:r>
              <a:endParaRPr lang="es-ES" sz="2800" dirty="0">
                <a:latin typeface="Snap ITC" panose="04040A07060A02020202" pitchFamily="82" charset="0"/>
              </a:endParaRPr>
            </a:p>
          </p:txBody>
        </p:sp>
      </p:grpSp>
      <p:pic>
        <p:nvPicPr>
          <p:cNvPr id="8" name="7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7019" y="908720"/>
            <a:ext cx="2169962" cy="2160000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3171263" y="3388930"/>
            <a:ext cx="28014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000" dirty="0" smtClean="0">
                <a:latin typeface="Cooper Black" panose="0208090404030B020404" pitchFamily="18" charset="0"/>
              </a:rPr>
              <a:t>By: Mr. Erick Duque</a:t>
            </a:r>
            <a:endParaRPr lang="en-AU" sz="2000" dirty="0">
              <a:latin typeface="Cooper Black" panose="0208090404030B020404" pitchFamily="18" charset="0"/>
            </a:endParaRPr>
          </a:p>
        </p:txBody>
      </p:sp>
      <p:grpSp>
        <p:nvGrpSpPr>
          <p:cNvPr id="14" name="13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15" name="14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7" name="16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18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9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6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2838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algebraic expressions</a:t>
            </a:r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7" name="6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0" y="141277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When you are going to add polynomials, you must add like terms.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2969076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Remember: like terms are expression with the same literal part raised to the same exponent.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0" y="4941168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800" dirty="0" smtClean="0">
                <a:latin typeface="Ravie" panose="04040805050809020602" pitchFamily="82" charset="0"/>
              </a:rPr>
              <a:t>For example: h and h</a:t>
            </a:r>
            <a:r>
              <a:rPr lang="en-AU" sz="2800" baseline="6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are not like terms.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1396197" y="548680"/>
            <a:ext cx="63516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Things to consider first</a:t>
            </a:r>
            <a:endParaRPr lang="en-AU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473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algebraic expressions</a:t>
            </a:r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476672"/>
            <a:ext cx="7740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For example: add the following polynomials: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0" y="876782"/>
            <a:ext cx="77403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3x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+ 6x – 3; 4x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5x + 7; 2x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x + 4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5364088" y="3105835"/>
            <a:ext cx="3510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First, line up like terms into columns…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619672" y="1844824"/>
            <a:ext cx="6848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3x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2" name="11 Rectángulo"/>
          <p:cNvSpPr/>
          <p:nvPr/>
        </p:nvSpPr>
        <p:spPr>
          <a:xfrm>
            <a:off x="2304475" y="1844824"/>
            <a:ext cx="7986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+ 6x</a:t>
            </a:r>
            <a:endParaRPr lang="en-AU" dirty="0"/>
          </a:p>
        </p:txBody>
      </p:sp>
      <p:sp>
        <p:nvSpPr>
          <p:cNvPr id="13" name="12 Rectángulo"/>
          <p:cNvSpPr/>
          <p:nvPr/>
        </p:nvSpPr>
        <p:spPr>
          <a:xfrm>
            <a:off x="3103092" y="1844824"/>
            <a:ext cx="6142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3</a:t>
            </a:r>
            <a:endParaRPr lang="en-AU" dirty="0"/>
          </a:p>
        </p:txBody>
      </p:sp>
      <p:sp>
        <p:nvSpPr>
          <p:cNvPr id="14" name="13 Rectángulo"/>
          <p:cNvSpPr/>
          <p:nvPr/>
        </p:nvSpPr>
        <p:spPr>
          <a:xfrm>
            <a:off x="1561876" y="2214156"/>
            <a:ext cx="713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4x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2302873" y="2214156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5x</a:t>
            </a:r>
            <a:endParaRPr lang="en-AU" dirty="0"/>
          </a:p>
        </p:txBody>
      </p:sp>
      <p:sp>
        <p:nvSpPr>
          <p:cNvPr id="16" name="15 Rectángulo"/>
          <p:cNvSpPr/>
          <p:nvPr/>
        </p:nvSpPr>
        <p:spPr>
          <a:xfrm>
            <a:off x="3115915" y="2214156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+ 7</a:t>
            </a:r>
            <a:endParaRPr lang="en-AU" dirty="0"/>
          </a:p>
        </p:txBody>
      </p:sp>
      <p:sp>
        <p:nvSpPr>
          <p:cNvPr id="17" name="16 Rectángulo"/>
          <p:cNvSpPr/>
          <p:nvPr/>
        </p:nvSpPr>
        <p:spPr>
          <a:xfrm>
            <a:off x="1580310" y="2583488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2x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8" name="17 Rectángulo"/>
          <p:cNvSpPr/>
          <p:nvPr/>
        </p:nvSpPr>
        <p:spPr>
          <a:xfrm>
            <a:off x="2397449" y="2583488"/>
            <a:ext cx="6110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x</a:t>
            </a:r>
            <a:endParaRPr lang="en-AU" dirty="0"/>
          </a:p>
        </p:txBody>
      </p:sp>
      <p:sp>
        <p:nvSpPr>
          <p:cNvPr id="19" name="18 Rectángulo"/>
          <p:cNvSpPr/>
          <p:nvPr/>
        </p:nvSpPr>
        <p:spPr>
          <a:xfrm>
            <a:off x="3087061" y="258348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+ 4</a:t>
            </a:r>
            <a:endParaRPr lang="en-AU" dirty="0"/>
          </a:p>
        </p:txBody>
      </p:sp>
      <p:cxnSp>
        <p:nvCxnSpPr>
          <p:cNvPr id="21" name="20 Conector recto"/>
          <p:cNvCxnSpPr/>
          <p:nvPr/>
        </p:nvCxnSpPr>
        <p:spPr>
          <a:xfrm>
            <a:off x="1548831" y="2996952"/>
            <a:ext cx="23083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5364088" y="2690336"/>
            <a:ext cx="3510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Second, add the coefficients of each expression; remember the rule of integer numbers (Z) 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27" name="26 Cheurón"/>
          <p:cNvSpPr/>
          <p:nvPr/>
        </p:nvSpPr>
        <p:spPr>
          <a:xfrm>
            <a:off x="1259632" y="1885490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8" name="27 Cheurón"/>
          <p:cNvSpPr/>
          <p:nvPr/>
        </p:nvSpPr>
        <p:spPr>
          <a:xfrm>
            <a:off x="1257577" y="2254822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9" name="28 Cheurón"/>
          <p:cNvSpPr/>
          <p:nvPr/>
        </p:nvSpPr>
        <p:spPr>
          <a:xfrm>
            <a:off x="1257577" y="2624154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1" name="30 Rectángulo"/>
          <p:cNvSpPr/>
          <p:nvPr/>
        </p:nvSpPr>
        <p:spPr>
          <a:xfrm>
            <a:off x="3122725" y="5651956"/>
            <a:ext cx="28985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3 + 4 + 2 = 9</a:t>
            </a:r>
            <a:endParaRPr lang="en-AU" sz="2800" dirty="0"/>
          </a:p>
        </p:txBody>
      </p:sp>
      <p:sp>
        <p:nvSpPr>
          <p:cNvPr id="34" name="33 Rectángulo"/>
          <p:cNvSpPr/>
          <p:nvPr/>
        </p:nvSpPr>
        <p:spPr>
          <a:xfrm>
            <a:off x="1580310" y="3059668"/>
            <a:ext cx="676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9x</a:t>
            </a:r>
            <a:r>
              <a:rPr lang="en-AU" baseline="60000" dirty="0" smtClean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35" name="34 Cheurón"/>
          <p:cNvSpPr/>
          <p:nvPr/>
        </p:nvSpPr>
        <p:spPr>
          <a:xfrm>
            <a:off x="2339784" y="1898280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6" name="35 Cheurón"/>
          <p:cNvSpPr/>
          <p:nvPr/>
        </p:nvSpPr>
        <p:spPr>
          <a:xfrm>
            <a:off x="2337729" y="2267612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7" name="36 Cheurón"/>
          <p:cNvSpPr/>
          <p:nvPr/>
        </p:nvSpPr>
        <p:spPr>
          <a:xfrm>
            <a:off x="2337729" y="2636944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38" name="37 Rectángulo"/>
          <p:cNvSpPr/>
          <p:nvPr/>
        </p:nvSpPr>
        <p:spPr>
          <a:xfrm>
            <a:off x="3218104" y="5616472"/>
            <a:ext cx="27077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6 – 5 – 1 = 0</a:t>
            </a:r>
            <a:endParaRPr lang="en-AU" sz="2800" dirty="0"/>
          </a:p>
        </p:txBody>
      </p:sp>
      <p:cxnSp>
        <p:nvCxnSpPr>
          <p:cNvPr id="40" name="39 Conector recto"/>
          <p:cNvCxnSpPr/>
          <p:nvPr/>
        </p:nvCxnSpPr>
        <p:spPr>
          <a:xfrm flipV="1">
            <a:off x="2625729" y="1844824"/>
            <a:ext cx="166681" cy="110799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Cheurón"/>
          <p:cNvSpPr/>
          <p:nvPr/>
        </p:nvSpPr>
        <p:spPr>
          <a:xfrm>
            <a:off x="2915848" y="1898280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49" name="48 Cheurón"/>
          <p:cNvSpPr/>
          <p:nvPr/>
        </p:nvSpPr>
        <p:spPr>
          <a:xfrm>
            <a:off x="2913793" y="2267612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0" name="49 Cheurón"/>
          <p:cNvSpPr/>
          <p:nvPr/>
        </p:nvSpPr>
        <p:spPr>
          <a:xfrm>
            <a:off x="2913793" y="2636944"/>
            <a:ext cx="288000" cy="288000"/>
          </a:xfrm>
          <a:prstGeom prst="chevron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51" name="50 Rectángulo"/>
          <p:cNvSpPr/>
          <p:nvPr/>
        </p:nvSpPr>
        <p:spPr>
          <a:xfrm>
            <a:off x="3035361" y="5616472"/>
            <a:ext cx="30732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–3 + 7 + 4 = 8</a:t>
            </a:r>
            <a:endParaRPr lang="en-AU" sz="2800" dirty="0"/>
          </a:p>
        </p:txBody>
      </p:sp>
      <p:sp>
        <p:nvSpPr>
          <p:cNvPr id="52" name="51 Rectángulo"/>
          <p:cNvSpPr/>
          <p:nvPr/>
        </p:nvSpPr>
        <p:spPr>
          <a:xfrm>
            <a:off x="3131840" y="3059668"/>
            <a:ext cx="5886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</a:t>
            </a:r>
            <a:r>
              <a:rPr lang="en-AU" dirty="0" smtClean="0">
                <a:latin typeface="Ravie" panose="04040805050809020602" pitchFamily="82" charset="0"/>
              </a:rPr>
              <a:t>8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25961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8.14061E-7 L -0.10295 0.00601 " pathEditMode="relative" rAng="0" ptsTypes="AA">
                                      <p:cBhvr>
                                        <p:cTn id="191" dur="2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156" y="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10" grpId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6" grpId="0"/>
      <p:bldP spid="26" grpId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1" grpId="0"/>
      <p:bldP spid="31" grpId="1"/>
      <p:bldP spid="34" grpId="0"/>
      <p:bldP spid="35" grpId="0" animBg="1"/>
      <p:bldP spid="35" grpId="1" animBg="1"/>
      <p:bldP spid="36" grpId="0" animBg="1"/>
      <p:bldP spid="36" grpId="1" animBg="1"/>
      <p:bldP spid="37" grpId="0" animBg="1"/>
      <p:bldP spid="37" grpId="1" animBg="1"/>
      <p:bldP spid="38" grpId="0"/>
      <p:bldP spid="38" grpId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1" grpId="0"/>
      <p:bldP spid="51" grpId="1"/>
      <p:bldP spid="52" grpId="0"/>
      <p:bldP spid="5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algebraic expressions</a:t>
            </a:r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0" y="476672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Let see another example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876782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1/3x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+ 2y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2/5x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y + 3; –1/10x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y + 3/4xy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3/7y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;</a:t>
            </a:r>
          </a:p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–1/3y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+ 1/8xy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5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450335" y="5983069"/>
            <a:ext cx="62433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First, line up like terms into columns…</a:t>
            </a:r>
            <a:endParaRPr lang="en-AU" dirty="0">
              <a:latin typeface="Ravie" panose="04040805050809020602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753810" y="2411596"/>
            <a:ext cx="39565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1/3x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r>
              <a:rPr lang="en-AU" dirty="0">
                <a:latin typeface="Ravie" panose="04040805050809020602" pitchFamily="82" charset="0"/>
              </a:rPr>
              <a:t> </a:t>
            </a:r>
            <a:r>
              <a:rPr lang="en-AU" dirty="0" smtClean="0">
                <a:latin typeface="Ravie" panose="04040805050809020602" pitchFamily="82" charset="0"/>
              </a:rPr>
              <a:t>+    2y</a:t>
            </a:r>
            <a:r>
              <a:rPr lang="en-AU" baseline="60000" dirty="0" smtClean="0">
                <a:latin typeface="Ravie" panose="04040805050809020602" pitchFamily="82" charset="0"/>
              </a:rPr>
              <a:t>3</a:t>
            </a:r>
            <a:r>
              <a:rPr lang="en-AU" dirty="0" smtClean="0">
                <a:latin typeface="Ravie" panose="04040805050809020602" pitchFamily="82" charset="0"/>
              </a:rPr>
              <a:t> </a:t>
            </a:r>
            <a:r>
              <a:rPr lang="en-AU" dirty="0">
                <a:latin typeface="Ravie" panose="04040805050809020602" pitchFamily="82" charset="0"/>
              </a:rPr>
              <a:t>– 2/5x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r>
              <a:rPr lang="en-AU" dirty="0">
                <a:latin typeface="Ravie" panose="04040805050809020602" pitchFamily="82" charset="0"/>
              </a:rPr>
              <a:t>y + 3</a:t>
            </a:r>
            <a:endParaRPr lang="en-AU" dirty="0"/>
          </a:p>
        </p:txBody>
      </p:sp>
      <p:sp>
        <p:nvSpPr>
          <p:cNvPr id="10" name="9 Rectángulo"/>
          <p:cNvSpPr/>
          <p:nvPr/>
        </p:nvSpPr>
        <p:spPr>
          <a:xfrm>
            <a:off x="3759542" y="2780928"/>
            <a:ext cx="1388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–1/10x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r>
              <a:rPr lang="en-AU" dirty="0">
                <a:latin typeface="Ravie" panose="04040805050809020602" pitchFamily="82" charset="0"/>
              </a:rPr>
              <a:t>y</a:t>
            </a:r>
            <a:endParaRPr lang="en-AU" dirty="0"/>
          </a:p>
        </p:txBody>
      </p:sp>
      <p:sp>
        <p:nvSpPr>
          <p:cNvPr id="11" name="10 Rectángulo"/>
          <p:cNvSpPr/>
          <p:nvPr/>
        </p:nvSpPr>
        <p:spPr>
          <a:xfrm>
            <a:off x="5745182" y="2780928"/>
            <a:ext cx="14911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+ 3/4xy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2" name="11 Rectángulo"/>
          <p:cNvSpPr/>
          <p:nvPr/>
        </p:nvSpPr>
        <p:spPr>
          <a:xfrm>
            <a:off x="2604463" y="2780928"/>
            <a:ext cx="1247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3/7y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13" name="12 Rectángulo"/>
          <p:cNvSpPr/>
          <p:nvPr/>
        </p:nvSpPr>
        <p:spPr>
          <a:xfrm>
            <a:off x="2671916" y="3150260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–1/3y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14" name="13 Rectángulo"/>
          <p:cNvSpPr/>
          <p:nvPr/>
        </p:nvSpPr>
        <p:spPr>
          <a:xfrm>
            <a:off x="5749822" y="3150260"/>
            <a:ext cx="13580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+ 1/8xy</a:t>
            </a:r>
            <a:r>
              <a:rPr lang="en-AU" baseline="60000" dirty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15" name="14 Rectángulo"/>
          <p:cNvSpPr/>
          <p:nvPr/>
        </p:nvSpPr>
        <p:spPr>
          <a:xfrm>
            <a:off x="5076056" y="3150260"/>
            <a:ext cx="6126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– 5</a:t>
            </a:r>
            <a:endParaRPr lang="en-AU" dirty="0"/>
          </a:p>
        </p:txBody>
      </p:sp>
      <p:sp>
        <p:nvSpPr>
          <p:cNvPr id="16" name="15 CuadroTexto"/>
          <p:cNvSpPr txBox="1"/>
          <p:nvPr/>
        </p:nvSpPr>
        <p:spPr>
          <a:xfrm>
            <a:off x="711723" y="5879013"/>
            <a:ext cx="77205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AU" dirty="0" smtClean="0">
                <a:latin typeface="Ravie" panose="04040805050809020602" pitchFamily="82" charset="0"/>
              </a:rPr>
              <a:t>Second, add the coefficients of each expression; remember the rule of fractions </a:t>
            </a:r>
            <a:endParaRPr lang="en-AU" dirty="0">
              <a:latin typeface="Ravie" panose="04040805050809020602" pitchFamily="82" charset="0"/>
            </a:endParaRPr>
          </a:p>
        </p:txBody>
      </p:sp>
      <p:cxnSp>
        <p:nvCxnSpPr>
          <p:cNvPr id="17" name="16 Conector recto"/>
          <p:cNvCxnSpPr/>
          <p:nvPr/>
        </p:nvCxnSpPr>
        <p:spPr>
          <a:xfrm>
            <a:off x="1547664" y="3635732"/>
            <a:ext cx="6408712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Rectángulo"/>
          <p:cNvSpPr/>
          <p:nvPr/>
        </p:nvSpPr>
        <p:spPr>
          <a:xfrm>
            <a:off x="1531263" y="3707740"/>
            <a:ext cx="952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1/3x</a:t>
            </a:r>
            <a:r>
              <a:rPr lang="en-AU" baseline="60000" dirty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24" name="23 Rectángulo"/>
          <p:cNvSpPr/>
          <p:nvPr/>
        </p:nvSpPr>
        <p:spPr>
          <a:xfrm>
            <a:off x="2339752" y="3696524"/>
            <a:ext cx="15632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+ 26/21y</a:t>
            </a:r>
            <a:r>
              <a:rPr lang="en-AU" baseline="60000" dirty="0" smtClean="0">
                <a:latin typeface="Ravie" panose="04040805050809020602" pitchFamily="82" charset="0"/>
              </a:rPr>
              <a:t>3</a:t>
            </a:r>
            <a:endParaRPr lang="en-AU" dirty="0"/>
          </a:p>
        </p:txBody>
      </p:sp>
      <p:sp>
        <p:nvSpPr>
          <p:cNvPr id="25" name="24 Rectángulo"/>
          <p:cNvSpPr/>
          <p:nvPr/>
        </p:nvSpPr>
        <p:spPr>
          <a:xfrm>
            <a:off x="3851920" y="3707740"/>
            <a:ext cx="14366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– 1/2x</a:t>
            </a:r>
            <a:r>
              <a:rPr lang="en-AU" baseline="60000" dirty="0" smtClean="0">
                <a:latin typeface="Ravie" panose="04040805050809020602" pitchFamily="82" charset="0"/>
              </a:rPr>
              <a:t>2 </a:t>
            </a:r>
            <a:r>
              <a:rPr lang="en-AU" dirty="0" smtClean="0">
                <a:latin typeface="Ravie" panose="04040805050809020602" pitchFamily="82" charset="0"/>
              </a:rPr>
              <a:t>y</a:t>
            </a:r>
            <a:endParaRPr lang="en-AU" dirty="0"/>
          </a:p>
        </p:txBody>
      </p:sp>
      <p:sp>
        <p:nvSpPr>
          <p:cNvPr id="26" name="25 Rectángulo"/>
          <p:cNvSpPr/>
          <p:nvPr/>
        </p:nvSpPr>
        <p:spPr>
          <a:xfrm>
            <a:off x="5220072" y="3707740"/>
            <a:ext cx="60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 smtClean="0">
                <a:latin typeface="Ravie" panose="04040805050809020602" pitchFamily="82" charset="0"/>
              </a:rPr>
              <a:t>– 2</a:t>
            </a:r>
            <a:endParaRPr lang="en-AU" dirty="0"/>
          </a:p>
        </p:txBody>
      </p:sp>
      <p:sp>
        <p:nvSpPr>
          <p:cNvPr id="27" name="26 Rectángulo"/>
          <p:cNvSpPr/>
          <p:nvPr/>
        </p:nvSpPr>
        <p:spPr>
          <a:xfrm>
            <a:off x="5796136" y="3707740"/>
            <a:ext cx="14045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dirty="0">
                <a:latin typeface="Ravie" panose="04040805050809020602" pitchFamily="82" charset="0"/>
              </a:rPr>
              <a:t>+ </a:t>
            </a:r>
            <a:r>
              <a:rPr lang="en-AU" dirty="0" smtClean="0">
                <a:latin typeface="Ravie" panose="04040805050809020602" pitchFamily="82" charset="0"/>
              </a:rPr>
              <a:t>7/8xy</a:t>
            </a:r>
            <a:r>
              <a:rPr lang="en-AU" baseline="60000" dirty="0" smtClean="0">
                <a:latin typeface="Ravie" panose="04040805050809020602" pitchFamily="82" charset="0"/>
              </a:rPr>
              <a:t>2</a:t>
            </a:r>
            <a:endParaRPr lang="en-AU" dirty="0"/>
          </a:p>
        </p:txBody>
      </p:sp>
      <p:sp>
        <p:nvSpPr>
          <p:cNvPr id="28" name="27 Rectángulo redondeado"/>
          <p:cNvSpPr/>
          <p:nvPr/>
        </p:nvSpPr>
        <p:spPr>
          <a:xfrm>
            <a:off x="1547664" y="3635732"/>
            <a:ext cx="5653024" cy="44134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tx1"/>
              </a:solidFill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7164288" y="3861048"/>
            <a:ext cx="9462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R//:</a:t>
            </a:r>
            <a:endParaRPr lang="en-AU" sz="2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1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7" grpId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6" grpId="1"/>
      <p:bldP spid="21" grpId="0"/>
      <p:bldP spid="24" grpId="0"/>
      <p:bldP spid="25" grpId="0"/>
      <p:bldP spid="26" grpId="0"/>
      <p:bldP spid="27" grpId="0"/>
      <p:bldP spid="28" grpId="0" animBg="1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15506"/>
            <a:ext cx="9144000" cy="4572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2000" dirty="0" smtClean="0">
                <a:ln>
                  <a:solidFill>
                    <a:srgbClr val="FFC000"/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lackoak Std" pitchFamily="82" charset="0"/>
              </a:rPr>
              <a:t>Adding algebraic expressions</a:t>
            </a:r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2000" dirty="0">
              <a:ln>
                <a:solidFill>
                  <a:srgbClr val="FFC000"/>
                </a:solidFill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lackoak Std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0" y="904669"/>
            <a:ext cx="1691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Practice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0" y="1224639"/>
            <a:ext cx="5148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Solve the following exercises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0150" y="1788820"/>
            <a:ext cx="9123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AU" sz="2000" dirty="0" smtClean="0">
                <a:latin typeface="Ravie" panose="04040805050809020602" pitchFamily="82" charset="0"/>
              </a:rPr>
              <a:t>3x</a:t>
            </a:r>
            <a:r>
              <a:rPr lang="en-AU" sz="2000" baseline="60000" dirty="0" smtClean="0">
                <a:latin typeface="Ravie" panose="04040805050809020602" pitchFamily="82" charset="0"/>
              </a:rPr>
              <a:t>5</a:t>
            </a:r>
            <a:r>
              <a:rPr lang="en-AU" sz="2000" dirty="0" smtClean="0">
                <a:latin typeface="Ravie" panose="04040805050809020602" pitchFamily="82" charset="0"/>
              </a:rPr>
              <a:t> – 4x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+ 2x; 5x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6x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+ 3x – 2; 3x</a:t>
            </a:r>
            <a:r>
              <a:rPr lang="en-AU" sz="2000" baseline="60000" dirty="0" smtClean="0">
                <a:latin typeface="Ravie" panose="04040805050809020602" pitchFamily="82" charset="0"/>
              </a:rPr>
              <a:t>5</a:t>
            </a:r>
            <a:r>
              <a:rPr lang="en-AU" sz="2000" dirty="0" smtClean="0">
                <a:latin typeface="Ravie" panose="04040805050809020602" pitchFamily="82" charset="0"/>
              </a:rPr>
              <a:t> – 5x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5x – 1; 4x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+ 2x - 3</a:t>
            </a:r>
            <a:endParaRPr lang="en-AU" sz="2000" dirty="0"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0" y="2649106"/>
            <a:ext cx="91238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 startAt="2"/>
            </a:pPr>
            <a:r>
              <a:rPr lang="en-AU" sz="2000" dirty="0" smtClean="0">
                <a:latin typeface="Ravie" panose="04040805050809020602" pitchFamily="82" charset="0"/>
              </a:rPr>
              <a:t>2/3m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 – 1/4mn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+ 2/5n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; 1/6m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n + 1/8mn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2/3m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r>
              <a:rPr lang="en-AU" sz="2000" dirty="0" smtClean="0">
                <a:latin typeface="Ravie" panose="04040805050809020602" pitchFamily="82" charset="0"/>
              </a:rPr>
              <a:t>; 1/8mn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 – 1/2m</a:t>
            </a:r>
            <a:r>
              <a:rPr lang="en-AU" sz="2000" baseline="60000" dirty="0" smtClean="0">
                <a:latin typeface="Ravie" panose="04040805050809020602" pitchFamily="82" charset="0"/>
              </a:rPr>
              <a:t>2</a:t>
            </a:r>
            <a:r>
              <a:rPr lang="en-AU" sz="2000" dirty="0" smtClean="0">
                <a:latin typeface="Ravie" panose="04040805050809020602" pitchFamily="82" charset="0"/>
              </a:rPr>
              <a:t>n – n</a:t>
            </a:r>
            <a:r>
              <a:rPr lang="en-AU" sz="2000" baseline="60000" dirty="0" smtClean="0">
                <a:latin typeface="Ravie" panose="04040805050809020602" pitchFamily="82" charset="0"/>
              </a:rPr>
              <a:t>3</a:t>
            </a:r>
            <a:endParaRPr lang="en-AU" sz="2000" baseline="60000" dirty="0"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997968" y="5085184"/>
            <a:ext cx="51480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AU" sz="2000" dirty="0" smtClean="0">
                <a:latin typeface="Ravie" panose="04040805050809020602" pitchFamily="82" charset="0"/>
              </a:rPr>
              <a:t>Send us your answer and we will send you back your feedback</a:t>
            </a:r>
            <a:endParaRPr lang="en-AU" sz="2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420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325</Words>
  <Application>Microsoft Office PowerPoint</Application>
  <PresentationFormat>Presentación en pantalla (4:3)</PresentationFormat>
  <Paragraphs>58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Erick Duque Barragán</dc:creator>
  <cp:lastModifiedBy>Erick Duque Barragán</cp:lastModifiedBy>
  <cp:revision>43</cp:revision>
  <dcterms:created xsi:type="dcterms:W3CDTF">2011-01-12T01:24:24Z</dcterms:created>
  <dcterms:modified xsi:type="dcterms:W3CDTF">2021-08-24T00:02:13Z</dcterms:modified>
</cp:coreProperties>
</file>